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57" r:id="rId5"/>
    <p:sldId id="258" r:id="rId6"/>
    <p:sldId id="259" r:id="rId7"/>
    <p:sldId id="261" r:id="rId8"/>
    <p:sldId id="262" r:id="rId9"/>
    <p:sldId id="263" r:id="rId10"/>
    <p:sldId id="269" r:id="rId11"/>
    <p:sldId id="271" r:id="rId12"/>
    <p:sldId id="272" r:id="rId13"/>
    <p:sldId id="273" r:id="rId14"/>
    <p:sldId id="274" r:id="rId15"/>
    <p:sldId id="26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8291D5-42E4-4DF5-A663-85DE7F1FE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358BE4-E268-48C3-9D54-8A515E55B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E23528-4F13-4A4E-8E61-AE386C827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3D12-F8DA-43E6-AE0A-25B84E627CB7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4B6A7B-FA4E-45C6-84FB-B1BB26B6F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4294E2-651E-43DF-8A33-3506975A0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2C4B-BC3B-4184-9B5C-698C859F7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352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157CB-76F7-469F-80C6-78886329D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DF5732-AD61-4E12-87D1-EBB6093DF5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AC54B6-E130-48DE-999C-7296B4370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3D12-F8DA-43E6-AE0A-25B84E627CB7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7E001E-FDC5-4BFD-8F05-D6C72609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1D880D-E98B-4318-AC3F-C8B62F9A3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2C4B-BC3B-4184-9B5C-698C859F7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71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C362575-CDC3-4025-89D2-65820A132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D7CBDA7-BEF0-4DDD-B552-F5EDD736A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58D16E-13E6-430A-B5FD-0E2414296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3D12-F8DA-43E6-AE0A-25B84E627CB7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661166-266A-4EBD-95C6-2EB279001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2E0901-F147-4A7D-816B-279B2196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2C4B-BC3B-4184-9B5C-698C859F7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8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C27ED-2D49-45EE-BA50-7844E16E3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4299F3-3BB0-44EC-97E0-9DEEDC2FB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273887-3D34-4383-B8D9-1BBD9432F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3D12-F8DA-43E6-AE0A-25B84E627CB7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C5F08C-1C6A-4457-A7F0-8FC4ACC8A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C3796F-7952-4444-BB64-808355C60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2C4B-BC3B-4184-9B5C-698C859F7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61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1AABB-B975-4FF1-9C72-B35EC2A0C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522741-9C88-4FE9-8271-3BB1C0EBE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DECD54-67BB-409C-B8D9-DEDBE1B44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3D12-F8DA-43E6-AE0A-25B84E627CB7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92C53B-7630-4615-900D-DE110CD95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B221E5-0B2F-4F18-9363-39D5C53E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2C4B-BC3B-4184-9B5C-698C859F7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73683B-57FE-4181-BC6C-656B1E7C3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85DC2A-89A4-4513-877C-87B9BC4CC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DA0B43-8C81-4447-B573-850BC47E7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C0E29C-96AE-447E-8DB6-BEACDA7AA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3D12-F8DA-43E6-AE0A-25B84E627CB7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EFFABE-92D4-42D9-B293-83CE592AE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DCC198-18C4-4565-93C5-82A2CBAA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2C4B-BC3B-4184-9B5C-698C859F7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93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0995E-65EC-44EE-910A-E6EC05408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D90879-B2D1-4E7A-AB5C-6310207C8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0FC1AB-FB85-49B0-BBBC-FF254CE1A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2E41795-371F-46E3-A68E-09B3E100BF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82713FD-61F5-4DEE-A0E1-988CCEEEE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9B64D9-0F37-4932-A23A-F689B4D2A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3D12-F8DA-43E6-AE0A-25B84E627CB7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4BC94F7-DE45-452C-8E96-840849A8B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EC139A3-DBD8-4F3F-B6A7-C57945D4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2C4B-BC3B-4184-9B5C-698C859F7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69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966F7F-E6FF-46BF-9AA7-600D76A30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BDDE3CB-6CE5-452F-BF4C-5AEE863F9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3D12-F8DA-43E6-AE0A-25B84E627CB7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8FC7DD-F511-485B-AB65-52C243EE2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DC2299-D0D1-4A3A-8BD4-A412E31EB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2C4B-BC3B-4184-9B5C-698C859F7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72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98581D4-FC99-4F47-B53F-0B26D8BB4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3D12-F8DA-43E6-AE0A-25B84E627CB7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0E0811-A8EF-4C6E-908C-2D64085AF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E4F919-CD18-48F0-9BAC-BB9BA9994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2C4B-BC3B-4184-9B5C-698C859F7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366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8B648E-D9E6-4822-896D-EAE0B057A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5E10D3-DC7C-4CB2-A852-ED7508756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17DE52-5221-4506-99B6-54B22817D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39C1D0-614D-455D-8B16-1A9245D03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3D12-F8DA-43E6-AE0A-25B84E627CB7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2E370C-B37B-4E8F-A65E-C0A299880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45EC72-AAAA-493D-BAD9-EFA0C68A4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2C4B-BC3B-4184-9B5C-698C859F7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02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68853-5523-4D35-9062-AE2E5A2C7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3055AB0-D719-4FE8-AF48-7D24684BB3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195CDE5-3823-4105-9F1D-5E305A258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289E34-2B10-470C-82F3-2D22C804D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3D12-F8DA-43E6-AE0A-25B84E627CB7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4898DD-16AE-42A0-96EB-DE77818A4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14D73A-2D0F-476B-94DF-8D056666B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2C4B-BC3B-4184-9B5C-698C859F7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42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633D778-AEDC-4B20-838A-4EAE5614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AA0D2B-4B67-4BA4-82A3-CF6E998C4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B60954-60BE-4C9B-A33F-D2FA134096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53D12-F8DA-43E6-AE0A-25B84E627CB7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EFBEC0-1C89-4185-9B1A-7AD4A4B7C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AED6F5-DB80-47BF-91F8-82185AB873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82C4B-BC3B-4184-9B5C-698C859F7A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12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5F1BB-1E8A-4542-846A-C930B2A8D5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Westdeutschland</a:t>
            </a: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DB5F63-A492-4685-AFF6-21D2021C40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Rheinland-Pfalz, Saarland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330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sah 2">
            <a:extLst>
              <a:ext uri="{FF2B5EF4-FFF2-40B4-BE49-F238E27FC236}">
                <a16:creationId xmlns:a16="http://schemas.microsoft.com/office/drawing/2014/main" id="{4048E083-96B0-4617-9B3B-9A815339A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de-DE" altLang="cs-CZ" sz="2800" dirty="0"/>
              <a:t>Fläche: 2 570 km</a:t>
            </a:r>
            <a:r>
              <a:rPr lang="de-DE" altLang="cs-CZ" sz="2800" baseline="30000" dirty="0"/>
              <a:t>2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Einwohner: 1,0 Mio.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Beitritt zum Bund: 1957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Landeshauptstadt: Saarbrücken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Landesparlament: Landtag des Saarlandes (51 Mandate)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Prozentanzahl der Ausländer: 8,7%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BIP: 36.253 Mio. (pro Kopf: 36.684) – 1,1% der BRD</a:t>
            </a:r>
            <a:endParaRPr lang="cs-CZ" altLang="cs-CZ" sz="2800" dirty="0"/>
          </a:p>
        </p:txBody>
      </p:sp>
      <p:sp>
        <p:nvSpPr>
          <p:cNvPr id="26627" name="Nadpis 1">
            <a:extLst>
              <a:ext uri="{FF2B5EF4-FFF2-40B4-BE49-F238E27FC236}">
                <a16:creationId xmlns:a16="http://schemas.microsoft.com/office/drawing/2014/main" id="{ABE1F910-3B69-497F-B851-F2A3D1B37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e-DE" altLang="cs-CZ" sz="2800" dirty="0"/>
              <a:t>SAARLAND (SL)</a:t>
            </a:r>
            <a:endParaRPr lang="cs-CZ" alt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3">
            <a:extLst>
              <a:ext uri="{FF2B5EF4-FFF2-40B4-BE49-F238E27FC236}">
                <a16:creationId xmlns:a16="http://schemas.microsoft.com/office/drawing/2014/main" id="{097D7E99-1D26-4A4B-923E-AF8761725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de-DE" altLang="cs-CZ" sz="2800" dirty="0"/>
              <a:t>LAGE IN DER BRD</a:t>
            </a:r>
            <a:endParaRPr lang="cs-CZ" altLang="cs-CZ" sz="2800" dirty="0"/>
          </a:p>
        </p:txBody>
      </p:sp>
      <p:pic>
        <p:nvPicPr>
          <p:cNvPr id="2052" name="Picture 3" descr="C:\Users\Tvrdík\Documents\Bavorsko\Saarland.png">
            <a:extLst>
              <a:ext uri="{FF2B5EF4-FFF2-40B4-BE49-F238E27FC236}">
                <a16:creationId xmlns:a16="http://schemas.microsoft.com/office/drawing/2014/main" id="{F7725DE7-556F-495F-B857-85B9B528A9A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04070" y="2154879"/>
            <a:ext cx="2762250" cy="3735387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476AA092-640E-4DCD-847F-FB866CE84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de-DE" altLang="cs-CZ" sz="2800" dirty="0"/>
              <a:t>LANDESSYMBOLE</a:t>
            </a:r>
            <a:endParaRPr lang="cs-CZ" altLang="cs-CZ" sz="2800" dirty="0"/>
          </a:p>
        </p:txBody>
      </p:sp>
      <p:pic>
        <p:nvPicPr>
          <p:cNvPr id="3075" name="Picture 2" descr="C:\Users\Tvrdík\Documents\Bavorsko\Saar-vlajka.png">
            <a:extLst>
              <a:ext uri="{FF2B5EF4-FFF2-40B4-BE49-F238E27FC236}">
                <a16:creationId xmlns:a16="http://schemas.microsoft.com/office/drawing/2014/main" id="{FE6ABD7F-61FF-4772-9730-5BDFAB2D6C5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651126"/>
            <a:ext cx="4038600" cy="2424113"/>
          </a:xfrm>
          <a:noFill/>
        </p:spPr>
      </p:pic>
      <p:pic>
        <p:nvPicPr>
          <p:cNvPr id="3076" name="Picture 3" descr="C:\Users\Tvrdík\Documents\Bavorsko\Saar-znak.png">
            <a:extLst>
              <a:ext uri="{FF2B5EF4-FFF2-40B4-BE49-F238E27FC236}">
                <a16:creationId xmlns:a16="http://schemas.microsoft.com/office/drawing/2014/main" id="{27306204-A807-4C2F-8967-B57DB9E60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38925" y="1600201"/>
            <a:ext cx="3105150" cy="4525963"/>
          </a:xfr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4">
            <a:extLst>
              <a:ext uri="{FF2B5EF4-FFF2-40B4-BE49-F238E27FC236}">
                <a16:creationId xmlns:a16="http://schemas.microsoft.com/office/drawing/2014/main" id="{709C220F-6E1A-4F7F-9A56-BABE0E306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de-DE" altLang="cs-CZ" sz="2800" dirty="0"/>
              <a:t>SAARLAND </a:t>
            </a:r>
            <a:r>
              <a:rPr lang="cs-CZ" altLang="cs-CZ" sz="2800" dirty="0"/>
              <a:t>– </a:t>
            </a:r>
            <a:r>
              <a:rPr lang="de-DE" altLang="cs-CZ" sz="2800" dirty="0"/>
              <a:t>HISTORISCHE LANDKARTE</a:t>
            </a:r>
            <a:endParaRPr lang="cs-CZ" altLang="cs-CZ" sz="2800" dirty="0"/>
          </a:p>
        </p:txBody>
      </p:sp>
      <p:pic>
        <p:nvPicPr>
          <p:cNvPr id="4099" name="Picture 2" descr="C:\Users\Tvrdík\Documents\Bavorsko\saar-historicka mapa.gif">
            <a:extLst>
              <a:ext uri="{FF2B5EF4-FFF2-40B4-BE49-F238E27FC236}">
                <a16:creationId xmlns:a16="http://schemas.microsoft.com/office/drawing/2014/main" id="{538D69E6-8901-4CC2-A481-939ADDFFFC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0187" y="1690688"/>
            <a:ext cx="6651625" cy="4525963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CE2A5C5A-2F34-45F6-BD9D-D84CFF94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de-DE" altLang="cs-CZ" sz="2800" dirty="0"/>
              <a:t>GESCHICHTLICHER ABRISS</a:t>
            </a:r>
            <a:endParaRPr lang="cs-CZ" altLang="cs-CZ" sz="2800" dirty="0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BCE55404-DA10-4F2B-BFD8-7ED2A6F77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de-DE" altLang="cs-CZ" sz="2000" dirty="0"/>
              <a:t>Das Saarland war der damaligen BRD erst nach dem Plebiszit im Jahre </a:t>
            </a:r>
            <a:r>
              <a:rPr lang="cs-CZ" altLang="cs-CZ" sz="2000" dirty="0"/>
              <a:t>1956</a:t>
            </a:r>
            <a:r>
              <a:rPr lang="de-DE" altLang="cs-CZ" sz="2000" dirty="0"/>
              <a:t> zurückgegeben.</a:t>
            </a:r>
            <a:endParaRPr lang="cs-CZ" altLang="cs-CZ" sz="2000" dirty="0"/>
          </a:p>
          <a:p>
            <a:pPr algn="just" eaLnBrk="1" hangingPunct="1"/>
            <a:r>
              <a:rPr lang="de-DE" altLang="cs-CZ" sz="2000" dirty="0"/>
              <a:t>Das saarländische historische Gebiet mit der Grafschaft Nassau-Saarbrücken fiel an Preußen nach dem Wiener Kongress 1815 und wurde Bestandteil seiner Rhein-Provinz, kleinere Teile des historischen Gebiets fielen an die bayerische Pfalz und an das Thüringer Geschlecht Sachsen-Coburg. </a:t>
            </a:r>
            <a:endParaRPr lang="cs-CZ" altLang="cs-CZ" sz="2000" dirty="0"/>
          </a:p>
          <a:p>
            <a:pPr algn="just" eaLnBrk="1" hangingPunct="1"/>
            <a:r>
              <a:rPr lang="de-DE" altLang="cs-CZ" sz="2000" dirty="0"/>
              <a:t>Das hochentwickelte Industriegebiet (zahlreiche Kohlengruben) wurde seit dem Ende des </a:t>
            </a:r>
            <a:r>
              <a:rPr lang="cs-CZ" altLang="cs-CZ" sz="2000" dirty="0"/>
              <a:t>1. </a:t>
            </a:r>
            <a:r>
              <a:rPr lang="de-DE" altLang="cs-CZ" sz="2000" dirty="0"/>
              <a:t>Weltkriegs zum Streitgebiet zwischen Frankreich und Deutschland bis 1956.</a:t>
            </a:r>
            <a:endParaRPr lang="cs-CZ" alt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A15AED4E-9243-4E85-AE01-715649640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de-DE" altLang="cs-CZ" sz="2800" dirty="0"/>
              <a:t>UNIVERSITÄT UND DENKMÄLER</a:t>
            </a:r>
            <a:endParaRPr lang="cs-CZ" altLang="cs-CZ" sz="2800" dirty="0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CA1F851A-F53A-4614-8007-375CB2DD9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cs-CZ" sz="2400" dirty="0"/>
              <a:t>Universität des Saarlandes Saarbrücken </a:t>
            </a:r>
            <a:r>
              <a:rPr lang="cs-CZ" altLang="cs-CZ" sz="2400" dirty="0"/>
              <a:t>(1948)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de-DE" altLang="cs-CZ" sz="2400" dirty="0"/>
              <a:t>Hütte in Völklingen – das </a:t>
            </a:r>
            <a:r>
              <a:rPr lang="de-DE" altLang="cs-CZ" sz="2400"/>
              <a:t>Industriedenkmal ab </a:t>
            </a:r>
            <a:r>
              <a:rPr lang="cs-CZ" altLang="cs-CZ" sz="2400"/>
              <a:t>1994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2">
            <a:extLst>
              <a:ext uri="{FF2B5EF4-FFF2-40B4-BE49-F238E27FC236}">
                <a16:creationId xmlns:a16="http://schemas.microsoft.com/office/drawing/2014/main" id="{D89F54D7-506F-4C38-9BA1-B4AFE7C71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de-DE" altLang="cs-CZ" sz="2800" dirty="0"/>
              <a:t>Fläche: 19 854 km</a:t>
            </a:r>
            <a:r>
              <a:rPr lang="de-DE" altLang="cs-CZ" sz="2800" baseline="30000" dirty="0"/>
              <a:t>2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Einwohner: 4,1 Mio.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Beitritt zum Bund: 1949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Landeshauptstadt: Mainz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Landesparlament: Landtag Rheinland – Pfalz (101 Mandate)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Prozentanzahl der Ausländer: 7,9%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BIP: 145.003 Mio. (pro Kopf: 35.457) – 4,2% der BRD</a:t>
            </a:r>
            <a:endParaRPr lang="cs-CZ" altLang="cs-CZ" sz="2800" dirty="0"/>
          </a:p>
        </p:txBody>
      </p:sp>
      <p:sp>
        <p:nvSpPr>
          <p:cNvPr id="25603" name="Nadpis 1">
            <a:extLst>
              <a:ext uri="{FF2B5EF4-FFF2-40B4-BE49-F238E27FC236}">
                <a16:creationId xmlns:a16="http://schemas.microsoft.com/office/drawing/2014/main" id="{BA66F929-1D06-4057-8715-8D10A6478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cs-CZ" sz="2800" dirty="0"/>
              <a:t>Land Rheinland – Pfalz (RP)</a:t>
            </a:r>
            <a:endParaRPr lang="cs-CZ" alt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E6DC2C1-048B-452A-B427-CEA0AD93E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09" y="569912"/>
            <a:ext cx="10515600" cy="1325563"/>
          </a:xfrm>
        </p:spPr>
        <p:txBody>
          <a:bodyPr rtlCol="0" anchor="t">
            <a:normAutofit fontScale="9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br>
              <a:rPr lang="cs-CZ" dirty="0"/>
            </a:br>
            <a:br>
              <a:rPr lang="cs-CZ" dirty="0"/>
            </a:br>
            <a:br>
              <a:rPr lang="de-DE" dirty="0"/>
            </a:br>
            <a:endParaRPr lang="cs-CZ" dirty="0"/>
          </a:p>
        </p:txBody>
      </p:sp>
      <p:pic>
        <p:nvPicPr>
          <p:cNvPr id="2051" name="Picture 4" descr="C:\Users\Tvrdík\Documents\Bavorsko\RP-mapa.gif">
            <a:extLst>
              <a:ext uri="{FF2B5EF4-FFF2-40B4-BE49-F238E27FC236}">
                <a16:creationId xmlns:a16="http://schemas.microsoft.com/office/drawing/2014/main" id="{8817F0AE-CF7E-4624-A52B-B61B7B29F43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9360" y="1232693"/>
            <a:ext cx="3333750" cy="4514850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ED569668-8E26-4781-948F-8E0A5D448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de-DE" altLang="cs-CZ" sz="2800" dirty="0"/>
              <a:t>LANDESSYMBOLE</a:t>
            </a:r>
            <a:endParaRPr lang="cs-CZ" altLang="cs-CZ" sz="2800" dirty="0"/>
          </a:p>
        </p:txBody>
      </p:sp>
      <p:pic>
        <p:nvPicPr>
          <p:cNvPr id="3077" name="Picture 2" descr="C:\Users\Tvrdík\Documents\Bavorsko\RP-vlajka.png">
            <a:extLst>
              <a:ext uri="{FF2B5EF4-FFF2-40B4-BE49-F238E27FC236}">
                <a16:creationId xmlns:a16="http://schemas.microsoft.com/office/drawing/2014/main" id="{E8A6B134-3E19-492A-9B2E-25520ADF621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805113"/>
            <a:ext cx="4040188" cy="2690812"/>
          </a:xfrm>
          <a:noFill/>
        </p:spPr>
      </p:pic>
      <p:pic>
        <p:nvPicPr>
          <p:cNvPr id="3078" name="Picture 3" descr="C:\Users\Tvrdík\Documents\Bavorsko\RP-znak.png">
            <a:extLst>
              <a:ext uri="{FF2B5EF4-FFF2-40B4-BE49-F238E27FC236}">
                <a16:creationId xmlns:a16="http://schemas.microsoft.com/office/drawing/2014/main" id="{2EA027E2-AFD9-4A0C-8799-19E007934123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64242" y="2409767"/>
            <a:ext cx="3225800" cy="3951288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0C0E1AE9-77DA-4362-8DA6-DAB29B312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de-DE" altLang="cs-CZ" sz="2800" dirty="0"/>
              <a:t>HISTORISCHE LANDKARTE</a:t>
            </a:r>
            <a:endParaRPr lang="cs-CZ" altLang="cs-CZ" sz="2800" dirty="0"/>
          </a:p>
        </p:txBody>
      </p:sp>
      <p:pic>
        <p:nvPicPr>
          <p:cNvPr id="4099" name="Picture 2" descr="C:\Users\Tvrdík\Documents\Bavorsko\RP-historie 1789.gif">
            <a:extLst>
              <a:ext uri="{FF2B5EF4-FFF2-40B4-BE49-F238E27FC236}">
                <a16:creationId xmlns:a16="http://schemas.microsoft.com/office/drawing/2014/main" id="{04F12D97-99CF-4429-957C-9BDE1FFE33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9342" y="1877038"/>
            <a:ext cx="5664200" cy="4525963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E3855-DFEC-4C88-9BE8-C7ACF490C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de-DE" sz="2800" dirty="0"/>
              <a:t>HISTORISCHE PFALZ – URSPRÜNGLICH BAYERISCHES GEBIET</a:t>
            </a:r>
            <a:endParaRPr lang="cs-CZ" sz="2800" dirty="0"/>
          </a:p>
        </p:txBody>
      </p:sp>
      <p:pic>
        <p:nvPicPr>
          <p:cNvPr id="5123" name="Picture 2" descr="C:\Users\Tvrdík\Documents\Bavorsko\Pfalz.jpg">
            <a:extLst>
              <a:ext uri="{FF2B5EF4-FFF2-40B4-BE49-F238E27FC236}">
                <a16:creationId xmlns:a16="http://schemas.microsoft.com/office/drawing/2014/main" id="{6972666E-154A-4256-B4EB-AA1C748583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30700" y="1600201"/>
            <a:ext cx="3530600" cy="4525963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8A742900-FBE7-4545-AA6A-A6D5F9B89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de-DE" altLang="cs-CZ" sz="2800" dirty="0"/>
              <a:t>UNESCO-KULTURDENKMÄLER</a:t>
            </a:r>
            <a:endParaRPr lang="cs-CZ" altLang="cs-CZ" sz="2800" dirty="0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ECD8A948-76FC-4E96-A155-D4BD9164C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de-DE" altLang="cs-CZ" sz="1800" dirty="0"/>
              <a:t>Speyer</a:t>
            </a:r>
            <a:r>
              <a:rPr lang="cs-CZ" altLang="cs-CZ" sz="1800" dirty="0"/>
              <a:t> </a:t>
            </a:r>
            <a:r>
              <a:rPr lang="de-DE" altLang="cs-CZ" sz="1800" dirty="0"/>
              <a:t>(ab 1981)</a:t>
            </a:r>
            <a:r>
              <a:rPr lang="cs-CZ" altLang="cs-CZ" sz="1800" dirty="0"/>
              <a:t>– </a:t>
            </a:r>
            <a:r>
              <a:rPr lang="de-DE" altLang="cs-CZ" sz="1800" dirty="0"/>
              <a:t>der romanische Kaiser- und Mariendom von </a:t>
            </a:r>
            <a:r>
              <a:rPr lang="cs-CZ" altLang="cs-CZ" sz="1800" dirty="0"/>
              <a:t>1030, </a:t>
            </a:r>
            <a:r>
              <a:rPr lang="de-DE" altLang="cs-CZ" sz="1800" dirty="0"/>
              <a:t>der größte noch erhaltene romanische Bau auf der Welt, Grabstätte der salischen Kaiser</a:t>
            </a:r>
            <a:endParaRPr lang="cs-CZ" altLang="cs-CZ" sz="1800" dirty="0"/>
          </a:p>
          <a:p>
            <a:pPr algn="just" eaLnBrk="1" hangingPunct="1"/>
            <a:r>
              <a:rPr lang="de-DE" altLang="cs-CZ" sz="1800" dirty="0"/>
              <a:t>Trier</a:t>
            </a:r>
            <a:r>
              <a:rPr lang="cs-CZ" altLang="cs-CZ" sz="1800" dirty="0"/>
              <a:t> </a:t>
            </a:r>
            <a:r>
              <a:rPr lang="de-DE" altLang="cs-CZ" sz="1800" dirty="0"/>
              <a:t>(ab 1986) </a:t>
            </a:r>
            <a:r>
              <a:rPr lang="cs-CZ" altLang="cs-CZ" sz="1800" dirty="0"/>
              <a:t>– </a:t>
            </a:r>
            <a:r>
              <a:rPr lang="de-DE" altLang="cs-CZ" sz="1800" dirty="0"/>
              <a:t>die Stadt gründete der römische Kaiser Augustus im Jahre 16 v.u.Z. (Augusta </a:t>
            </a:r>
            <a:r>
              <a:rPr lang="de-DE" altLang="cs-CZ" sz="1800" dirty="0" err="1"/>
              <a:t>Treverorum</a:t>
            </a:r>
            <a:r>
              <a:rPr lang="de-DE" altLang="cs-CZ" sz="1800" dirty="0"/>
              <a:t>) </a:t>
            </a:r>
          </a:p>
          <a:p>
            <a:pPr algn="just" eaLnBrk="1" hangingPunct="1"/>
            <a:r>
              <a:rPr lang="de-DE" altLang="cs-CZ" sz="1800" dirty="0"/>
              <a:t>Lorsch</a:t>
            </a:r>
            <a:r>
              <a:rPr lang="cs-CZ" altLang="cs-CZ" sz="1800" dirty="0"/>
              <a:t> </a:t>
            </a:r>
            <a:r>
              <a:rPr lang="de-DE" altLang="cs-CZ" sz="1800" dirty="0"/>
              <a:t>(ab 1991) </a:t>
            </a:r>
            <a:r>
              <a:rPr lang="cs-CZ" altLang="cs-CZ" sz="1800" dirty="0"/>
              <a:t>– </a:t>
            </a:r>
            <a:r>
              <a:rPr lang="de-DE" altLang="cs-CZ" sz="1800" dirty="0"/>
              <a:t>Benediktinerabtei mit der Klosterkirche, gegründet um 764, eines der bedeutendsten Klöster der karolingischen Zeit</a:t>
            </a:r>
          </a:p>
          <a:p>
            <a:pPr algn="just" eaLnBrk="1" hangingPunct="1"/>
            <a:r>
              <a:rPr lang="de-DE" altLang="cs-CZ" sz="1800" dirty="0"/>
              <a:t>Mainz </a:t>
            </a:r>
            <a:r>
              <a:rPr lang="cs-CZ" altLang="cs-CZ" sz="1800" dirty="0"/>
              <a:t>– </a:t>
            </a:r>
            <a:r>
              <a:rPr lang="de-DE" altLang="cs-CZ" sz="1800" dirty="0"/>
              <a:t>im Mittelalter Sitz des Kurfürsten-Erzbischofs, der Reichskanzler der Heiligen Römischen Reiches war</a:t>
            </a:r>
            <a:r>
              <a:rPr lang="cs-CZ" altLang="cs-CZ" sz="1800" dirty="0"/>
              <a:t>, </a:t>
            </a:r>
            <a:r>
              <a:rPr lang="de-DE" altLang="cs-CZ" sz="1800" dirty="0"/>
              <a:t>das Erzbistum verwaltete bis </a:t>
            </a:r>
            <a:r>
              <a:rPr lang="cs-CZ" altLang="cs-CZ" sz="1800" dirty="0"/>
              <a:t>1344 </a:t>
            </a:r>
            <a:r>
              <a:rPr lang="de-DE" altLang="cs-CZ" sz="1800" dirty="0"/>
              <a:t>auch die Böhmischen Länder,</a:t>
            </a:r>
            <a:r>
              <a:rPr lang="cs-CZ" altLang="cs-CZ" sz="1800" dirty="0"/>
              <a:t> Johannes </a:t>
            </a:r>
            <a:r>
              <a:rPr lang="de-DE" altLang="cs-CZ" sz="1800" dirty="0"/>
              <a:t>Gutenberg erfand hier im 15. Jahrhundert den Buchdruck</a:t>
            </a:r>
            <a:r>
              <a:rPr lang="cs-CZ" altLang="cs-CZ" sz="1800" dirty="0"/>
              <a:t>, </a:t>
            </a:r>
            <a:r>
              <a:rPr lang="de-DE" altLang="cs-CZ" sz="1800" dirty="0"/>
              <a:t>Sitz des </a:t>
            </a:r>
            <a:r>
              <a:rPr lang="cs-CZ" altLang="cs-CZ" sz="1800" dirty="0"/>
              <a:t>ZDF (</a:t>
            </a:r>
            <a:r>
              <a:rPr lang="de-DE" altLang="cs-CZ" sz="1800" dirty="0"/>
              <a:t>Zweites Deutsches Fernsehen</a:t>
            </a:r>
            <a:r>
              <a:rPr lang="cs-CZ" altLang="cs-CZ" sz="1800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432946D1-4442-4C3C-8E7A-B1396EB22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de-DE" altLang="cs-CZ" sz="2800" dirty="0"/>
              <a:t>UNIVERSITÄTEN</a:t>
            </a:r>
            <a:endParaRPr lang="cs-CZ" altLang="cs-CZ" sz="2800" dirty="0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07390CA9-C5D6-4899-884E-AD765340F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de-DE" altLang="cs-CZ" sz="2000" dirty="0"/>
              <a:t>Johannes-Gutenberg-Universität Mainz </a:t>
            </a:r>
            <a:r>
              <a:rPr lang="cs-CZ" altLang="cs-CZ" sz="2000" dirty="0"/>
              <a:t>(1477-1823, </a:t>
            </a:r>
            <a:r>
              <a:rPr lang="de-DE" altLang="cs-CZ" sz="2000" dirty="0"/>
              <a:t>wiedererrichtet</a:t>
            </a:r>
            <a:r>
              <a:rPr lang="cs-CZ" altLang="cs-CZ" sz="2000" dirty="0"/>
              <a:t> 1946)</a:t>
            </a:r>
          </a:p>
          <a:p>
            <a:pPr algn="just" eaLnBrk="1" hangingPunct="1"/>
            <a:r>
              <a:rPr lang="de-DE" altLang="cs-CZ" sz="2000" dirty="0"/>
              <a:t>Universität Trier </a:t>
            </a:r>
            <a:r>
              <a:rPr lang="cs-CZ" altLang="cs-CZ" sz="2000" dirty="0"/>
              <a:t>(1473-1798, </a:t>
            </a:r>
            <a:r>
              <a:rPr lang="de-DE" altLang="cs-CZ" sz="2000" dirty="0"/>
              <a:t>wiedererrichtet </a:t>
            </a:r>
            <a:r>
              <a:rPr lang="cs-CZ" altLang="cs-CZ" sz="2000" dirty="0"/>
              <a:t>1970 </a:t>
            </a:r>
            <a:r>
              <a:rPr lang="de-DE" altLang="cs-CZ" sz="2000" dirty="0"/>
              <a:t>als Doppeluniversität mit Kaiserslautern</a:t>
            </a:r>
            <a:r>
              <a:rPr lang="cs-CZ" altLang="cs-CZ" sz="2000" dirty="0"/>
              <a:t>, </a:t>
            </a:r>
            <a:r>
              <a:rPr lang="de-DE" altLang="cs-CZ" sz="2000" dirty="0"/>
              <a:t>1975 als Gesellschaftsuniversität selbstständig</a:t>
            </a:r>
            <a:r>
              <a:rPr lang="cs-CZ" altLang="cs-CZ" sz="2000" dirty="0"/>
              <a:t>)</a:t>
            </a:r>
            <a:endParaRPr lang="de-DE" altLang="cs-CZ" sz="2000" dirty="0"/>
          </a:p>
          <a:p>
            <a:pPr algn="just" eaLnBrk="1" hangingPunct="1"/>
            <a:r>
              <a:rPr lang="de-DE" altLang="cs-CZ" sz="2000" dirty="0"/>
              <a:t>Technische Universität Kaiserslautern</a:t>
            </a:r>
            <a:r>
              <a:rPr lang="cs-CZ" altLang="cs-CZ" sz="2000" dirty="0"/>
              <a:t> (1970 </a:t>
            </a:r>
            <a:r>
              <a:rPr lang="de-DE" altLang="cs-CZ" sz="2000" dirty="0"/>
              <a:t>als Doppeluniversität mit Trier errichtet</a:t>
            </a:r>
            <a:r>
              <a:rPr lang="cs-CZ" altLang="cs-CZ" sz="2000" dirty="0"/>
              <a:t>,</a:t>
            </a:r>
            <a:r>
              <a:rPr lang="de-DE" altLang="cs-CZ" sz="2000" dirty="0"/>
              <a:t> seit 1975 </a:t>
            </a:r>
            <a:r>
              <a:rPr lang="cs-CZ" altLang="cs-CZ" sz="2000" dirty="0"/>
              <a:t> </a:t>
            </a:r>
            <a:r>
              <a:rPr lang="de-DE" altLang="cs-CZ" sz="2000" dirty="0"/>
              <a:t>als Naturwissenschaftlich-technische Universität selbstständig</a:t>
            </a:r>
            <a:r>
              <a:rPr lang="cs-CZ" altLang="cs-CZ" sz="2000" dirty="0"/>
              <a:t>)</a:t>
            </a:r>
            <a:endParaRPr lang="de-DE" altLang="cs-CZ" sz="2000" dirty="0"/>
          </a:p>
          <a:p>
            <a:pPr algn="just" eaLnBrk="1" hangingPunct="1"/>
            <a:r>
              <a:rPr lang="de-DE" altLang="cs-CZ" sz="2000" dirty="0"/>
              <a:t>Universität Koblenz-Landau</a:t>
            </a:r>
            <a:r>
              <a:rPr lang="cs-CZ" altLang="cs-CZ" sz="2000" dirty="0"/>
              <a:t> (1990)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5A0266BD-C824-4726-B230-1A54A4753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de-DE" altLang="cs-CZ" sz="2800" dirty="0"/>
              <a:t>FIRMEN</a:t>
            </a:r>
            <a:endParaRPr lang="cs-CZ" altLang="cs-CZ" sz="2800" dirty="0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C595C01B-DBA6-485B-8CF6-11173EE08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cs-CZ" altLang="cs-CZ" sz="2000" dirty="0"/>
              <a:t>BASF </a:t>
            </a:r>
            <a:r>
              <a:rPr lang="de-DE" altLang="cs-CZ" sz="2000" dirty="0"/>
              <a:t>(</a:t>
            </a:r>
            <a:r>
              <a:rPr lang="de-DE" altLang="cs-CZ" sz="2000" dirty="0">
                <a:solidFill>
                  <a:srgbClr val="FF0000"/>
                </a:solidFill>
              </a:rPr>
              <a:t>B</a:t>
            </a:r>
            <a:r>
              <a:rPr lang="de-DE" altLang="cs-CZ" sz="2000" dirty="0"/>
              <a:t>adische </a:t>
            </a:r>
            <a:r>
              <a:rPr lang="de-DE" altLang="cs-CZ" sz="2000" dirty="0">
                <a:solidFill>
                  <a:srgbClr val="FF0000"/>
                </a:solidFill>
              </a:rPr>
              <a:t>A</a:t>
            </a:r>
            <a:r>
              <a:rPr lang="de-DE" altLang="cs-CZ" sz="2000" dirty="0"/>
              <a:t>nilin- und </a:t>
            </a:r>
            <a:r>
              <a:rPr lang="de-DE" altLang="cs-CZ" sz="2000" dirty="0">
                <a:solidFill>
                  <a:srgbClr val="FF0000"/>
                </a:solidFill>
              </a:rPr>
              <a:t>S</a:t>
            </a:r>
            <a:r>
              <a:rPr lang="de-DE" altLang="cs-CZ" sz="2000" dirty="0"/>
              <a:t>oda</a:t>
            </a:r>
            <a:r>
              <a:rPr lang="de-DE" altLang="cs-CZ" sz="2000" dirty="0">
                <a:solidFill>
                  <a:srgbClr val="FF0000"/>
                </a:solidFill>
              </a:rPr>
              <a:t>f</a:t>
            </a:r>
            <a:r>
              <a:rPr lang="de-DE" altLang="cs-CZ" sz="2000" dirty="0"/>
              <a:t>abrik) </a:t>
            </a:r>
            <a:r>
              <a:rPr lang="cs-CZ" altLang="cs-CZ" sz="2000" dirty="0"/>
              <a:t>– </a:t>
            </a:r>
            <a:r>
              <a:rPr lang="de-DE" altLang="cs-CZ" sz="2000" dirty="0"/>
              <a:t>entstand </a:t>
            </a:r>
            <a:r>
              <a:rPr lang="cs-CZ" altLang="cs-CZ" sz="2000" dirty="0"/>
              <a:t>1865, </a:t>
            </a:r>
            <a:r>
              <a:rPr lang="de-DE" altLang="cs-CZ" sz="2000" dirty="0"/>
              <a:t>gegenwärtig der größte chemische Konzern der Welt mit dem Sitz in Ludwigshafen</a:t>
            </a:r>
            <a:r>
              <a:rPr lang="cs-CZ" altLang="cs-CZ" sz="2000" dirty="0"/>
              <a:t>. </a:t>
            </a:r>
            <a:r>
              <a:rPr lang="de-DE" altLang="cs-CZ" sz="2000" dirty="0"/>
              <a:t>Die Firma stellte das Kriegsmaterial her</a:t>
            </a:r>
            <a:r>
              <a:rPr lang="cs-CZ" altLang="cs-CZ" sz="2000" dirty="0"/>
              <a:t>, </a:t>
            </a:r>
            <a:r>
              <a:rPr lang="de-DE" altLang="cs-CZ" sz="2000" dirty="0"/>
              <a:t>nach dem </a:t>
            </a:r>
            <a:r>
              <a:rPr lang="cs-CZ" altLang="cs-CZ" sz="2000" dirty="0"/>
              <a:t>1. </a:t>
            </a:r>
            <a:r>
              <a:rPr lang="de-DE" altLang="cs-CZ" sz="2000" dirty="0"/>
              <a:t>Weltkrieg wurde sie durch die Entente demontiert.</a:t>
            </a:r>
            <a:r>
              <a:rPr lang="cs-CZ" altLang="cs-CZ" sz="2000" dirty="0"/>
              <a:t> </a:t>
            </a:r>
            <a:r>
              <a:rPr lang="de-DE" altLang="cs-CZ" sz="2000" dirty="0"/>
              <a:t>1925 vereinigten sich deutsche chemische Unternehmen in die IG Farben</a:t>
            </a:r>
            <a:r>
              <a:rPr lang="cs-CZ" altLang="cs-CZ" sz="2000" dirty="0"/>
              <a:t> (</a:t>
            </a:r>
            <a:r>
              <a:rPr lang="de-DE" altLang="cs-CZ" sz="2000" dirty="0"/>
              <a:t>darunter auch die </a:t>
            </a:r>
            <a:r>
              <a:rPr lang="cs-CZ" altLang="cs-CZ" sz="2000" dirty="0"/>
              <a:t>BASF)</a:t>
            </a:r>
            <a:r>
              <a:rPr lang="de-DE" altLang="cs-CZ" sz="2000" dirty="0"/>
              <a:t> und produzierten erneut das Kriegsmaterial </a:t>
            </a:r>
            <a:r>
              <a:rPr lang="cs-CZ" altLang="cs-CZ" sz="2000" dirty="0"/>
              <a:t>(</a:t>
            </a:r>
            <a:r>
              <a:rPr lang="de-DE" altLang="cs-CZ" sz="2000" dirty="0"/>
              <a:t>Zyklon </a:t>
            </a:r>
            <a:r>
              <a:rPr lang="cs-CZ" altLang="cs-CZ" sz="2000" dirty="0"/>
              <a:t>B </a:t>
            </a:r>
            <a:r>
              <a:rPr lang="de-DE" altLang="cs-CZ" sz="2000" dirty="0"/>
              <a:t>für die Konzentrationslager</a:t>
            </a:r>
            <a:r>
              <a:rPr lang="cs-CZ" altLang="cs-CZ" sz="2000" dirty="0"/>
              <a:t>)</a:t>
            </a:r>
            <a:r>
              <a:rPr lang="de-DE" altLang="cs-CZ" sz="2000" dirty="0"/>
              <a:t>.</a:t>
            </a:r>
            <a:r>
              <a:rPr lang="cs-CZ" altLang="cs-CZ" sz="2000" dirty="0"/>
              <a:t> 1950 </a:t>
            </a:r>
            <a:r>
              <a:rPr lang="de-DE" altLang="cs-CZ" sz="2000" dirty="0"/>
              <a:t>wurde die </a:t>
            </a:r>
            <a:r>
              <a:rPr lang="cs-CZ" altLang="cs-CZ" sz="2000" dirty="0"/>
              <a:t>IG </a:t>
            </a:r>
            <a:r>
              <a:rPr lang="de-DE" altLang="cs-CZ" sz="2000" dirty="0"/>
              <a:t>Farben von den Alliierten aufgelöst und die einzelnen Firmen kehrten zu ihren ursprünglichen Namen zurück</a:t>
            </a:r>
            <a:r>
              <a:rPr lang="cs-CZ" altLang="cs-CZ" sz="2000" dirty="0"/>
              <a:t>, BASF 1952.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500</Words>
  <Application>Microsoft Office PowerPoint</Application>
  <PresentationFormat>Širokoúhlá obrazovka</PresentationFormat>
  <Paragraphs>45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Westdeutschland</vt:lpstr>
      <vt:lpstr>Land Rheinland – Pfalz (RP)</vt:lpstr>
      <vt:lpstr>   </vt:lpstr>
      <vt:lpstr>LANDESSYMBOLE</vt:lpstr>
      <vt:lpstr>HISTORISCHE LANDKARTE</vt:lpstr>
      <vt:lpstr>HISTORISCHE PFALZ – URSPRÜNGLICH BAYERISCHES GEBIET</vt:lpstr>
      <vt:lpstr>UNESCO-KULTURDENKMÄLER</vt:lpstr>
      <vt:lpstr>UNIVERSITÄTEN</vt:lpstr>
      <vt:lpstr>FIRMEN</vt:lpstr>
      <vt:lpstr>SAARLAND (SL)</vt:lpstr>
      <vt:lpstr>LAGE IN DER BRD</vt:lpstr>
      <vt:lpstr>LANDESSYMBOLE</vt:lpstr>
      <vt:lpstr>SAARLAND – HISTORISCHE LANDKARTE</vt:lpstr>
      <vt:lpstr>GESCHICHTLICHER ABRISS</vt:lpstr>
      <vt:lpstr>UNIVERSITÄT UND DENKMÄLER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Westdeutschland</dc:title>
  <dc:creator>Milan Tvrdík</dc:creator>
  <cp:lastModifiedBy>Milan Tvrdík</cp:lastModifiedBy>
  <cp:revision>7</cp:revision>
  <dcterms:created xsi:type="dcterms:W3CDTF">2020-11-01T17:28:46Z</dcterms:created>
  <dcterms:modified xsi:type="dcterms:W3CDTF">2020-12-17T15:47:04Z</dcterms:modified>
</cp:coreProperties>
</file>