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300" r:id="rId4"/>
    <p:sldId id="301" r:id="rId5"/>
    <p:sldId id="327" r:id="rId6"/>
    <p:sldId id="330" r:id="rId7"/>
    <p:sldId id="313" r:id="rId8"/>
    <p:sldId id="331" r:id="rId9"/>
    <p:sldId id="260" r:id="rId10"/>
    <p:sldId id="584" r:id="rId11"/>
    <p:sldId id="304" r:id="rId12"/>
    <p:sldId id="586" r:id="rId13"/>
    <p:sldId id="306" r:id="rId14"/>
    <p:sldId id="337" r:id="rId15"/>
    <p:sldId id="340" r:id="rId16"/>
    <p:sldId id="259" r:id="rId17"/>
    <p:sldId id="261" r:id="rId18"/>
    <p:sldId id="262" r:id="rId19"/>
    <p:sldId id="307" r:id="rId20"/>
    <p:sldId id="342" r:id="rId21"/>
    <p:sldId id="343" r:id="rId22"/>
    <p:sldId id="344" r:id="rId23"/>
    <p:sldId id="346" r:id="rId24"/>
    <p:sldId id="587" r:id="rId25"/>
    <p:sldId id="281" r:id="rId26"/>
    <p:sldId id="282" r:id="rId27"/>
    <p:sldId id="341" r:id="rId28"/>
    <p:sldId id="309" r:id="rId29"/>
    <p:sldId id="310" r:id="rId30"/>
    <p:sldId id="588" r:id="rId31"/>
    <p:sldId id="591" r:id="rId32"/>
    <p:sldId id="593" r:id="rId33"/>
    <p:sldId id="592" r:id="rId34"/>
    <p:sldId id="596" r:id="rId35"/>
    <p:sldId id="311" r:id="rId36"/>
    <p:sldId id="312" r:id="rId37"/>
    <p:sldId id="594" r:id="rId38"/>
    <p:sldId id="595" r:id="rId39"/>
    <p:sldId id="585" r:id="rId40"/>
    <p:sldId id="308" r:id="rId4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F2A5B-3D08-4DF9-A5EB-84A96445A2B0}" type="datetimeFigureOut">
              <a:rPr lang="cs-CZ" smtClean="0"/>
              <a:t>03.05.2024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D86C1-7797-435B-8D09-4F554586D944}" type="slidenum">
              <a:rPr lang="cs-CZ" smtClean="0"/>
              <a:t>‹#›</a:t>
            </a:fld>
            <a:endParaRPr lang="cs-CZ"/>
          </a:p>
        </p:txBody>
      </p:sp>
    </p:spTree>
    <p:extLst>
      <p:ext uri="{BB962C8B-B14F-4D97-AF65-F5344CB8AC3E}">
        <p14:creationId xmlns:p14="http://schemas.microsoft.com/office/powerpoint/2010/main" val="126780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4EA3BA-C3FB-46A4-8F7E-F707548A521B}" type="slidenum">
              <a:rPr lang="cs-CZ"/>
              <a:pPr eaLnBrk="1" hangingPunct="1"/>
              <a:t>3</a:t>
            </a:fld>
            <a:endParaRPr 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lnSpc>
                <a:spcPct val="90000"/>
              </a:lnSpc>
            </a:pPr>
            <a:r>
              <a:rPr lang="cs-CZ" dirty="0"/>
              <a:t>Výroba nebo spotřeba statku může způsobit náklady i těm, kteří ji neužívají, například kvůli znečištění ŽP. </a:t>
            </a:r>
          </a:p>
          <a:p>
            <a:pPr eaLnBrk="1" hangingPunct="1">
              <a:lnSpc>
                <a:spcPct val="90000"/>
              </a:lnSpc>
            </a:pPr>
            <a:r>
              <a:rPr lang="cs-CZ" dirty="0"/>
              <a:t>Externí náklady, externality, jsou považovány za jednu z forem </a:t>
            </a:r>
            <a:r>
              <a:rPr lang="cs-CZ" b="1" i="1" dirty="0"/>
              <a:t>tržního selhání</a:t>
            </a:r>
            <a:r>
              <a:rPr lang="cs-CZ" dirty="0"/>
              <a:t>, které </a:t>
            </a:r>
            <a:r>
              <a:rPr lang="cs-CZ" b="1" i="1" dirty="0"/>
              <a:t>zabraňuje (</a:t>
            </a:r>
            <a:r>
              <a:rPr lang="cs-CZ" b="1" i="1" dirty="0" err="1"/>
              <a:t>Pareto</a:t>
            </a:r>
            <a:r>
              <a:rPr lang="cs-CZ" b="1" i="1" dirty="0"/>
              <a:t>) efektivní alokaci zdrojů</a:t>
            </a:r>
            <a:r>
              <a:rPr lang="cs-CZ" dirty="0"/>
              <a:t>. Odchylky od </a:t>
            </a:r>
            <a:r>
              <a:rPr lang="cs-CZ" dirty="0" err="1"/>
              <a:t>Pareto</a:t>
            </a:r>
            <a:r>
              <a:rPr lang="cs-CZ" dirty="0"/>
              <a:t> efektivní alokace zdrojů, vychylují ekonomiku od stavu konkurenční rovnováhy (a od prvního nejlepšího neoklasického stavu) a maximum společenského blahobytu není dosahováno.</a:t>
            </a:r>
          </a:p>
          <a:p>
            <a:pPr eaLnBrk="1" hangingPunct="1">
              <a:lnSpc>
                <a:spcPct val="90000"/>
              </a:lnSpc>
            </a:pPr>
            <a:r>
              <a:rPr lang="cs-CZ" dirty="0"/>
              <a:t>V případě existence externalit, </a:t>
            </a:r>
            <a:r>
              <a:rPr lang="cs-CZ" b="1" dirty="0"/>
              <a:t>tržní ceny neodrážejí celkové společenské náklady (nebo přínosy)</a:t>
            </a:r>
            <a:r>
              <a:rPr lang="cs-CZ" dirty="0"/>
              <a:t>. Efektivitu tržního mechanismu má proto zlepšit regulace, například ve formě zavedení regulačních daní nebo dotací. Externality tak bývají považovány zároveň za jeden z důvodů vládních zásahů do ekonomiky a existence veřejného sektoru vůbec.</a:t>
            </a:r>
          </a:p>
          <a:p>
            <a:pPr eaLnBrk="1" hangingPunct="1">
              <a:lnSpc>
                <a:spcPct val="90000"/>
              </a:lnSpc>
            </a:pPr>
            <a:r>
              <a:rPr lang="cs-CZ" dirty="0"/>
              <a:t>Ekonomická literatura obecně považuje za zdroj externalit </a:t>
            </a:r>
            <a:r>
              <a:rPr lang="cs-CZ" b="1" i="1" dirty="0"/>
              <a:t>absenci dobře definovaných vlastnických práv </a:t>
            </a:r>
          </a:p>
          <a:p>
            <a:pPr eaLnBrk="1" hangingPunct="1">
              <a:lnSpc>
                <a:spcPct val="90000"/>
              </a:lnSpc>
            </a:pPr>
            <a:r>
              <a:rPr lang="cs-CZ" dirty="0"/>
              <a:t>Ekonomická teorie tak vidí důvody a příčiny existence externalit </a:t>
            </a:r>
            <a:r>
              <a:rPr lang="cs-CZ" b="1" i="1" dirty="0"/>
              <a:t>v neexistenci trhů </a:t>
            </a:r>
            <a:r>
              <a:rPr lang="cs-CZ" dirty="0"/>
              <a:t>a hlavním, ne však jediným zdrojem tohoto typu tržního selhání, je </a:t>
            </a:r>
            <a:r>
              <a:rPr lang="cs-CZ" b="1" i="1" dirty="0"/>
              <a:t>absence přesného vymezení a vynucení vlastnických práv</a:t>
            </a:r>
            <a:r>
              <a:rPr lang="cs-CZ" dirty="0"/>
              <a:t> Teorie externalit je tak často aplikována environmentální ekonomií, protože kvalita environmentálních služeb bývá považována za typické zboží, pro které nejsou vlastnická práva definována a proto pro ně ani neexistuje trh. Na druhé straně je to právě environmentální ekonomie, která se nejvíce podílela na rozvoji teorie a empirie externalit.</a:t>
            </a:r>
          </a:p>
          <a:p>
            <a:pPr eaLnBrk="1" hangingPunct="1">
              <a:lnSpc>
                <a:spcPct val="90000"/>
              </a:lnSpc>
            </a:pPr>
            <a:endParaRPr lang="cs-CZ" dirty="0"/>
          </a:p>
        </p:txBody>
      </p:sp>
    </p:spTree>
    <p:extLst>
      <p:ext uri="{BB962C8B-B14F-4D97-AF65-F5344CB8AC3E}">
        <p14:creationId xmlns:p14="http://schemas.microsoft.com/office/powerpoint/2010/main" val="313708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BDDA70-6DD8-46F1-93CB-FC049C163A9D}" type="slidenum">
              <a:rPr lang="cs-CZ"/>
              <a:pPr eaLnBrk="1" hangingPunct="1"/>
              <a:t>4</a:t>
            </a:fld>
            <a:endParaRPr lang="cs-CZ"/>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lnSpc>
                <a:spcPct val="80000"/>
              </a:lnSpc>
            </a:pPr>
            <a:r>
              <a:rPr lang="cs-CZ" sz="900" dirty="0"/>
              <a:t>dvě podmínky existence externalit:</a:t>
            </a:r>
          </a:p>
          <a:p>
            <a:pPr eaLnBrk="1" hangingPunct="1">
              <a:lnSpc>
                <a:spcPct val="80000"/>
              </a:lnSpc>
            </a:pPr>
            <a:r>
              <a:rPr lang="cs-CZ" sz="900" dirty="0"/>
              <a:t>1) činnost jednoho subjektu </a:t>
            </a:r>
            <a:r>
              <a:rPr lang="cs-CZ" sz="900" b="1" dirty="0"/>
              <a:t>působí ztrátu (změnu) blahobytu druhému subjektu </a:t>
            </a:r>
            <a:r>
              <a:rPr lang="cs-CZ" sz="900" dirty="0"/>
              <a:t>a</a:t>
            </a:r>
          </a:p>
          <a:p>
            <a:pPr eaLnBrk="1" hangingPunct="1">
              <a:lnSpc>
                <a:spcPct val="80000"/>
              </a:lnSpc>
            </a:pPr>
            <a:r>
              <a:rPr lang="cs-CZ" sz="900" dirty="0"/>
              <a:t>2) tato </a:t>
            </a:r>
            <a:r>
              <a:rPr lang="cs-CZ" sz="900" b="1" dirty="0"/>
              <a:t>ztráta (změna) blahobytu není kompenzována</a:t>
            </a:r>
            <a:r>
              <a:rPr lang="cs-CZ" sz="900" dirty="0"/>
              <a:t>.</a:t>
            </a:r>
          </a:p>
          <a:p>
            <a:pPr eaLnBrk="1" hangingPunct="1">
              <a:lnSpc>
                <a:spcPct val="80000"/>
              </a:lnSpc>
            </a:pPr>
            <a:r>
              <a:rPr lang="cs-CZ" sz="900" dirty="0"/>
              <a:t>Tato definice nemusí být v mnoha případech vyčerpávající. Někteří ekonomové připojují dodatečnou podmínku, že </a:t>
            </a:r>
            <a:r>
              <a:rPr lang="cs-CZ" sz="900" b="1" dirty="0"/>
              <a:t>vzájemná závislost nesmí být zprostředkována obchodem </a:t>
            </a:r>
            <a:r>
              <a:rPr lang="cs-CZ" sz="900" dirty="0"/>
              <a:t>(trhem).</a:t>
            </a:r>
          </a:p>
          <a:p>
            <a:pPr eaLnBrk="1" hangingPunct="1">
              <a:lnSpc>
                <a:spcPct val="80000"/>
              </a:lnSpc>
            </a:pPr>
            <a:r>
              <a:rPr lang="cs-CZ" sz="900" b="1" dirty="0"/>
              <a:t>K technologickým externalitám </a:t>
            </a:r>
            <a:r>
              <a:rPr lang="cs-CZ" sz="900" dirty="0"/>
              <a:t>dochází tehdy, když produkční a spotřební činnosti jednoho subjektu ovlivňují úroveň produkce a spotřeby jiných subjektů. Externí efekty působí přímo, nikoli prostřednictvím trhu a cen. Na rozdíl </a:t>
            </a:r>
            <a:r>
              <a:rPr lang="cs-CZ" sz="900" b="1" dirty="0"/>
              <a:t>peněžní (pekuniární) externality </a:t>
            </a:r>
            <a:r>
              <a:rPr lang="cs-CZ" sz="900" dirty="0"/>
              <a:t>se omezují pouze na reálné proměnné (vyjímajíc monetární).</a:t>
            </a:r>
          </a:p>
          <a:p>
            <a:pPr eaLnBrk="1" hangingPunct="1">
              <a:lnSpc>
                <a:spcPct val="80000"/>
              </a:lnSpc>
            </a:pPr>
            <a:r>
              <a:rPr lang="cs-CZ" sz="900" dirty="0"/>
              <a:t>Nevedou k posunu produkčních a užitkových funkcí, ale k pohybu po křivce. Působí nepřímo prostřednictvím trhu a změn cenových relací, a z tohoto důvodu </a:t>
            </a:r>
            <a:r>
              <a:rPr lang="cs-CZ" sz="900" b="1" i="1" dirty="0"/>
              <a:t>nenarušují koordinační a alokační funkci trhu</a:t>
            </a:r>
            <a:r>
              <a:rPr lang="cs-CZ" sz="900" dirty="0"/>
              <a:t>. K pekuniárním (peněžním) externalitám dochází, když </a:t>
            </a:r>
            <a:r>
              <a:rPr lang="cs-CZ" sz="900" b="1" i="1" dirty="0"/>
              <a:t>chování výrobců a spotřebitelů ovlivňuje soustavu cen v ekonomice a následně, v důsledku změn rozpočtového omezení, je ovlivněn blahobyt jiných výrobců a spotřebitelů</a:t>
            </a:r>
            <a:r>
              <a:rPr lang="cs-CZ" sz="900" dirty="0"/>
              <a:t>.</a:t>
            </a:r>
          </a:p>
          <a:p>
            <a:pPr eaLnBrk="1" hangingPunct="1">
              <a:lnSpc>
                <a:spcPct val="80000"/>
              </a:lnSpc>
            </a:pPr>
            <a:r>
              <a:rPr lang="cs-CZ" sz="900" dirty="0"/>
              <a:t>Pekuniární efekty tak označují </a:t>
            </a:r>
            <a:r>
              <a:rPr lang="cs-CZ" sz="900" b="1" dirty="0"/>
              <a:t>normální, běžné situace, kdy zisk firmy závisí nejen na vlastních vstupech a výstupech, ale také na vstupech a výstupech jiných firem</a:t>
            </a:r>
            <a:r>
              <a:rPr lang="cs-CZ" sz="900" dirty="0"/>
              <a:t>. Firmy produkující substituční statek, mohou využívat, a to i běžně dělají, ve výrobě stejný druh vstupů, přičemž poptávka firmy po vstupech vede ke zvýšení ceny vstupu, což se odrazí ve zvýšených nákladech nebo sníženém zisku jiné firmy operující na relevantním trhu.</a:t>
            </a:r>
          </a:p>
          <a:p>
            <a:pPr eaLnBrk="1" hangingPunct="1">
              <a:lnSpc>
                <a:spcPct val="80000"/>
              </a:lnSpc>
            </a:pPr>
            <a:r>
              <a:rPr lang="cs-CZ" sz="900" dirty="0"/>
              <a:t>Nejrozšířenější přístup k externalitám je odvozován od toho, jakým způsobem je ovlivňována užitková nebo produkční funkce dotčeného subjektu externalitou2. Hovoříme o pozitivních (kladných) nebo negativních (záporných) externalitách. </a:t>
            </a:r>
            <a:r>
              <a:rPr lang="cs-CZ" sz="900" b="1" dirty="0"/>
              <a:t>Pozitivní (kladná) externalita </a:t>
            </a:r>
            <a:r>
              <a:rPr lang="cs-CZ" sz="900" dirty="0"/>
              <a:t>vede k vnějším úsporám, to znamená, že efekt pozitivně ovlivňuje užitkovou nebo produkční funkci dotčeného subjektu externalitou (snižuje náklady nebo zvyšuje produkci/užitek). Jestliže aktivita generující externalitu naopak vede ke zvýšení nákladů nebo snížení produkce/užitku strany, která je externalitou ovlivněna, mluvíme o vnějších záporných úsporách, nebo-</a:t>
            </a:r>
            <a:r>
              <a:rPr lang="cs-CZ" sz="900" dirty="0" err="1"/>
              <a:t>li</a:t>
            </a:r>
            <a:r>
              <a:rPr lang="cs-CZ" sz="900" dirty="0"/>
              <a:t> </a:t>
            </a:r>
            <a:r>
              <a:rPr lang="cs-CZ" sz="900" b="1" dirty="0"/>
              <a:t>negativních externalitách</a:t>
            </a:r>
            <a:r>
              <a:rPr lang="cs-CZ" sz="900" dirty="0"/>
              <a:t>.</a:t>
            </a:r>
          </a:p>
          <a:p>
            <a:pPr eaLnBrk="1" hangingPunct="1">
              <a:lnSpc>
                <a:spcPct val="80000"/>
              </a:lnSpc>
            </a:pPr>
            <a:r>
              <a:rPr lang="cs-CZ" sz="900" dirty="0"/>
              <a:t>externality podle toho, kdo je produkuje, na </a:t>
            </a:r>
            <a:r>
              <a:rPr lang="cs-CZ" sz="900" b="1" dirty="0"/>
              <a:t>produkční </a:t>
            </a:r>
            <a:r>
              <a:rPr lang="cs-CZ" sz="900" dirty="0"/>
              <a:t>a </a:t>
            </a:r>
            <a:r>
              <a:rPr lang="cs-CZ" sz="900" b="1" dirty="0"/>
              <a:t>spotřební</a:t>
            </a:r>
            <a:r>
              <a:rPr lang="cs-CZ" sz="900" dirty="0"/>
              <a:t>. Jestliže firma ovlivňuje přímo činnost jiných ekonomických subjektů (nezávisle na tržním mechanismu), hovoříme o </a:t>
            </a:r>
            <a:r>
              <a:rPr lang="cs-CZ" sz="900" b="1" dirty="0"/>
              <a:t>produkční externalitě </a:t>
            </a:r>
            <a:r>
              <a:rPr lang="cs-CZ" sz="900" dirty="0"/>
              <a:t>(např. výrobní závod svými emisemi ovlivňuje činnost čistírny prádla, firma znečišťující řeku ovlivňuje všechny spotřebitele i výrobce níže na toku řeky). Jestliže spotřebitel přímo ovlivňuje užitek nebo újmu jiného spotřebitele nebo výrobce, hovoříme o </a:t>
            </a:r>
            <a:r>
              <a:rPr lang="cs-CZ" sz="900" b="1" dirty="0"/>
              <a:t>spotřební externalitě </a:t>
            </a:r>
            <a:r>
              <a:rPr lang="cs-CZ" sz="900" dirty="0"/>
              <a:t>(např. spotřeba tabáku, alkoholu, hlasité hudby).</a:t>
            </a:r>
          </a:p>
          <a:p>
            <a:pPr eaLnBrk="1" hangingPunct="1">
              <a:lnSpc>
                <a:spcPct val="80000"/>
              </a:lnSpc>
            </a:pPr>
            <a:endParaRPr lang="cs-CZ" sz="900" dirty="0"/>
          </a:p>
          <a:p>
            <a:pPr eaLnBrk="1" hangingPunct="1">
              <a:lnSpc>
                <a:spcPct val="80000"/>
              </a:lnSpc>
            </a:pPr>
            <a:endParaRPr lang="cs-CZ" sz="900" dirty="0"/>
          </a:p>
        </p:txBody>
      </p:sp>
    </p:spTree>
    <p:extLst>
      <p:ext uri="{BB962C8B-B14F-4D97-AF65-F5344CB8AC3E}">
        <p14:creationId xmlns:p14="http://schemas.microsoft.com/office/powerpoint/2010/main" val="1116319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5B3749C-062B-44E6-9E2C-84D459EC53A4}" type="slidenum">
              <a:rPr lang="cs-CZ" smtClean="0"/>
              <a:pPr/>
              <a:t>5</a:t>
            </a:fld>
            <a:endParaRPr lang="cs-CZ"/>
          </a:p>
        </p:txBody>
      </p:sp>
    </p:spTree>
    <p:extLst>
      <p:ext uri="{BB962C8B-B14F-4D97-AF65-F5344CB8AC3E}">
        <p14:creationId xmlns:p14="http://schemas.microsoft.com/office/powerpoint/2010/main" val="618297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4EA3BA-C3FB-46A4-8F7E-F707548A521B}" type="slidenum">
              <a:rPr lang="cs-CZ"/>
              <a:pPr eaLnBrk="1" hangingPunct="1"/>
              <a:t>6</a:t>
            </a:fld>
            <a:endParaRPr lang="cs-CZ"/>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lnSpc>
                <a:spcPct val="90000"/>
              </a:lnSpc>
            </a:pPr>
            <a:endParaRPr lang="cs-CZ" dirty="0"/>
          </a:p>
        </p:txBody>
      </p:sp>
    </p:spTree>
    <p:extLst>
      <p:ext uri="{BB962C8B-B14F-4D97-AF65-F5344CB8AC3E}">
        <p14:creationId xmlns:p14="http://schemas.microsoft.com/office/powerpoint/2010/main" val="100963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E8E9A5-4966-47A6-845F-BAAD09B03909}" type="slidenum">
              <a:rPr lang="cs-CZ"/>
              <a:pPr eaLnBrk="1" hangingPunct="1"/>
              <a:t>8</a:t>
            </a:fld>
            <a:endParaRPr lang="cs-CZ"/>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lnSpc>
                <a:spcPct val="80000"/>
              </a:lnSpc>
            </a:pPr>
            <a:r>
              <a:rPr lang="cs-CZ" sz="800" b="1" dirty="0"/>
              <a:t>Koncepce daně jako nástroj internalizace externalit</a:t>
            </a:r>
          </a:p>
          <a:p>
            <a:pPr eaLnBrk="1" hangingPunct="1">
              <a:lnSpc>
                <a:spcPct val="80000"/>
              </a:lnSpc>
            </a:pPr>
            <a:r>
              <a:rPr lang="cs-CZ" sz="800" b="1" dirty="0" err="1"/>
              <a:t>Pigouova</a:t>
            </a:r>
            <a:r>
              <a:rPr lang="cs-CZ" sz="800" b="1" dirty="0"/>
              <a:t> daň</a:t>
            </a:r>
            <a:r>
              <a:rPr lang="cs-CZ" sz="800" dirty="0"/>
              <a:t> znamená vynucenou internalizaci, která se realizuje pouze na základě zásahu státu. Uskutečňuje se u původce, který odvádí platby v případě, negativních externalit a získává dotace v případě pozitivních externalit. Vynucená internalizace má ve srovnání s dobrovolnou internalizací dvě</a:t>
            </a:r>
          </a:p>
          <a:p>
            <a:pPr eaLnBrk="1" hangingPunct="1">
              <a:lnSpc>
                <a:spcPct val="80000"/>
              </a:lnSpc>
            </a:pPr>
            <a:r>
              <a:rPr lang="cs-CZ" sz="800" dirty="0"/>
              <a:t>nevýhody. Za prvé podstatně menší flexibilitu řešení, neboť internalizace se realizuje pouze cestou zatížení původce (argument flexibility). Za druhé – pro</a:t>
            </a:r>
          </a:p>
          <a:p>
            <a:pPr eaLnBrk="1" hangingPunct="1">
              <a:lnSpc>
                <a:spcPct val="80000"/>
              </a:lnSpc>
            </a:pPr>
            <a:r>
              <a:rPr lang="cs-CZ" sz="800" dirty="0"/>
              <a:t>poškozeného může být výhodné strategicky skrývat své preference, které se vztahují na aktivity původce spojené s negativními externalitami (argument</a:t>
            </a:r>
          </a:p>
          <a:p>
            <a:pPr eaLnBrk="1" hangingPunct="1">
              <a:lnSpc>
                <a:spcPct val="80000"/>
              </a:lnSpc>
            </a:pPr>
            <a:r>
              <a:rPr lang="cs-CZ" sz="800" dirty="0"/>
              <a:t>strategie).</a:t>
            </a:r>
          </a:p>
          <a:p>
            <a:pPr eaLnBrk="1" hangingPunct="1">
              <a:lnSpc>
                <a:spcPct val="80000"/>
              </a:lnSpc>
            </a:pPr>
            <a:r>
              <a:rPr lang="cs-CZ" sz="800" dirty="0"/>
              <a:t>Ačkoliv byl </a:t>
            </a:r>
            <a:r>
              <a:rPr lang="cs-CZ" sz="800" dirty="0" err="1"/>
              <a:t>Pigou</a:t>
            </a:r>
            <a:r>
              <a:rPr lang="cs-CZ" sz="800" dirty="0"/>
              <a:t> zastáncem liberalismu, obhajuje zároveň potřebu státních zásahů při řešení tzv. externalit.</a:t>
            </a:r>
          </a:p>
          <a:p>
            <a:pPr eaLnBrk="1" hangingPunct="1">
              <a:lnSpc>
                <a:spcPct val="80000"/>
              </a:lnSpc>
            </a:pPr>
            <a:r>
              <a:rPr lang="cs-CZ" sz="800" dirty="0"/>
              <a:t>S jiným řešením problému externalit přišel v roce 1960 Ronald H. </a:t>
            </a:r>
            <a:r>
              <a:rPr lang="cs-CZ" sz="800" dirty="0" err="1"/>
              <a:t>Coase</a:t>
            </a:r>
            <a:r>
              <a:rPr lang="cs-CZ" sz="800" dirty="0"/>
              <a:t>.</a:t>
            </a:r>
          </a:p>
          <a:p>
            <a:pPr eaLnBrk="1" hangingPunct="1">
              <a:lnSpc>
                <a:spcPct val="80000"/>
              </a:lnSpc>
            </a:pPr>
            <a:r>
              <a:rPr lang="cs-CZ" sz="800" b="1" dirty="0" err="1"/>
              <a:t>Coaseův</a:t>
            </a:r>
            <a:r>
              <a:rPr lang="cs-CZ" sz="800" b="1" dirty="0"/>
              <a:t> teorém</a:t>
            </a:r>
          </a:p>
          <a:p>
            <a:pPr eaLnBrk="1" hangingPunct="1">
              <a:lnSpc>
                <a:spcPct val="80000"/>
              </a:lnSpc>
            </a:pPr>
            <a:r>
              <a:rPr lang="cs-CZ" sz="800" dirty="0"/>
              <a:t>Ronald H. </a:t>
            </a:r>
            <a:r>
              <a:rPr lang="cs-CZ" sz="800" dirty="0" err="1"/>
              <a:t>Coase</a:t>
            </a:r>
            <a:r>
              <a:rPr lang="cs-CZ" sz="800" dirty="0"/>
              <a:t> (1910 - ) je anglický ekonom, jehož hlavním zájmem byla teorie firmy, studium problémů odvětví a trhů, je nositelem Nobelovy ceny za</a:t>
            </a:r>
          </a:p>
          <a:p>
            <a:pPr eaLnBrk="1" hangingPunct="1">
              <a:lnSpc>
                <a:spcPct val="80000"/>
              </a:lnSpc>
            </a:pPr>
            <a:r>
              <a:rPr lang="cs-CZ" sz="800" dirty="0"/>
              <a:t>ekonomii. </a:t>
            </a:r>
            <a:r>
              <a:rPr lang="cs-CZ" sz="800" dirty="0" err="1"/>
              <a:t>Coaseův</a:t>
            </a:r>
            <a:r>
              <a:rPr lang="cs-CZ" sz="800" dirty="0"/>
              <a:t> teorém znamená takové řešení, kdy lidé sami mohou vyjednávat o alokaci zdrojů bez vynaložení nákladů, sami mohou dohodou vyřešit problém externalit.</a:t>
            </a:r>
          </a:p>
          <a:p>
            <a:pPr eaLnBrk="1" hangingPunct="1">
              <a:lnSpc>
                <a:spcPct val="80000"/>
              </a:lnSpc>
            </a:pPr>
            <a:r>
              <a:rPr lang="cs-CZ" sz="800" dirty="0"/>
              <a:t>Dotčené strany mohou vždy dosáhnout dohody, v jejímž důsledku si všichni polepší a jejíž výsledek bude efektivní.</a:t>
            </a:r>
          </a:p>
          <a:p>
            <a:pPr eaLnBrk="1" hangingPunct="1">
              <a:lnSpc>
                <a:spcPct val="80000"/>
              </a:lnSpc>
            </a:pPr>
            <a:r>
              <a:rPr lang="cs-CZ" sz="800" dirty="0" err="1"/>
              <a:t>Coaseho</a:t>
            </a:r>
            <a:r>
              <a:rPr lang="cs-CZ" sz="800" dirty="0"/>
              <a:t> koncept (tj. řešení externalit kolektivním vyjednáváním) se od internalizace s využitím plateb odlišuje dvěma znaky. Jednak je výsledkem dobrovolné internalizace, která je zajištěna tržní samoregulací ekonomických aktivit a jednak internalizace cestou trhu se může realizovat jak u původce</a:t>
            </a:r>
          </a:p>
          <a:p>
            <a:pPr eaLnBrk="1" hangingPunct="1">
              <a:lnSpc>
                <a:spcPct val="80000"/>
              </a:lnSpc>
            </a:pPr>
            <a:r>
              <a:rPr lang="cs-CZ" sz="800" dirty="0"/>
              <a:t>externality, tak i u subjektu, který je jí </a:t>
            </a:r>
            <a:r>
              <a:rPr lang="cs-CZ" sz="800" dirty="0" err="1"/>
              <a:t>postižen.Dobrovolnost</a:t>
            </a:r>
            <a:r>
              <a:rPr lang="cs-CZ" sz="800" dirty="0"/>
              <a:t> tržního (vyjednávacího) řešení vyplývá z teze efektivnosti.</a:t>
            </a:r>
          </a:p>
          <a:p>
            <a:pPr eaLnBrk="1" hangingPunct="1">
              <a:lnSpc>
                <a:spcPct val="80000"/>
              </a:lnSpc>
            </a:pPr>
            <a:r>
              <a:rPr lang="cs-CZ" sz="800" dirty="0"/>
              <a:t>Participace na zvýšení blahobytu, které se realizuje díky dosažení maxima efektivnosti cestou vyjednávání, vytváří stimul pro dosažení tohoto maxima.</a:t>
            </a:r>
          </a:p>
          <a:p>
            <a:pPr eaLnBrk="1" hangingPunct="1">
              <a:lnSpc>
                <a:spcPct val="80000"/>
              </a:lnSpc>
            </a:pPr>
            <a:r>
              <a:rPr lang="cs-CZ" sz="800" dirty="0"/>
              <a:t>Základem teze invariance (která spolu s tezí efektivnosti představuje tzv. </a:t>
            </a:r>
            <a:r>
              <a:rPr lang="cs-CZ" sz="800" dirty="0" err="1"/>
              <a:t>Coaseův</a:t>
            </a:r>
            <a:r>
              <a:rPr lang="cs-CZ" sz="800" dirty="0"/>
              <a:t> teorém) je úvaha, že všechny subjekty, které jsou vzájemně propojeny</a:t>
            </a:r>
          </a:p>
          <a:p>
            <a:pPr eaLnBrk="1" hangingPunct="1">
              <a:lnSpc>
                <a:spcPct val="80000"/>
              </a:lnSpc>
            </a:pPr>
            <a:r>
              <a:rPr lang="cs-CZ" sz="800" dirty="0"/>
              <a:t>externím efektem, se na vzniku této externality podílejí. Např. podnik A negativně ovlivňuje emisí škodlivin výrobu podniku B. Podstatná je však nejen</a:t>
            </a:r>
          </a:p>
          <a:p>
            <a:pPr eaLnBrk="1" hangingPunct="1">
              <a:lnSpc>
                <a:spcPct val="80000"/>
              </a:lnSpc>
            </a:pPr>
            <a:r>
              <a:rPr lang="cs-CZ" sz="800" dirty="0"/>
              <a:t>skutečnost, že podnik A emituje škodliviny, ale i to, že podnik B své stanoviště zvolil v sousedství podniku A. Tento reciproční vztah (dvojí příčina vzniku</a:t>
            </a:r>
          </a:p>
          <a:p>
            <a:pPr eaLnBrk="1" hangingPunct="1">
              <a:lnSpc>
                <a:spcPct val="80000"/>
              </a:lnSpc>
            </a:pPr>
            <a:r>
              <a:rPr lang="cs-CZ" sz="800" dirty="0"/>
              <a:t>externalit) ukazuje, že lze nejen uvažovat kompenzační platby původce poškozenému, ale i kompenzační platby poškozeného původci, tak aby byl</a:t>
            </a:r>
          </a:p>
          <a:p>
            <a:pPr eaLnBrk="1" hangingPunct="1">
              <a:lnSpc>
                <a:spcPct val="80000"/>
              </a:lnSpc>
            </a:pPr>
            <a:r>
              <a:rPr lang="cs-CZ" sz="800" dirty="0"/>
              <a:t>stimulován k omezení své aktivity spojené s externími efekty. Podle teze invariance se dosáhne optima nezávisle na směru kompenzačních plateb.</a:t>
            </a:r>
          </a:p>
          <a:p>
            <a:pPr eaLnBrk="1" hangingPunct="1">
              <a:lnSpc>
                <a:spcPct val="80000"/>
              </a:lnSpc>
            </a:pPr>
            <a:endParaRPr lang="cs-CZ" sz="800" dirty="0"/>
          </a:p>
        </p:txBody>
      </p:sp>
    </p:spTree>
    <p:extLst>
      <p:ext uri="{BB962C8B-B14F-4D97-AF65-F5344CB8AC3E}">
        <p14:creationId xmlns:p14="http://schemas.microsoft.com/office/powerpoint/2010/main" val="118585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cs-CZ" dirty="0"/>
            </a:br>
            <a:r>
              <a:rPr lang="cs-CZ" dirty="0"/>
              <a:t>Evropský systém obchodování s emisemi (ETS) pokrývá asi 12.000 podniků (elektrárny, letecké společnosti, atd.) a reguluje přibližně 45 procent produkce skleníkových plynů v Evropské unii. ETS stanovuje limity celkového množství skleníkových plynů, které mohou být emitovány sektory v jeho působnosti, a zároveň umožňuje podnikům získat nebo zakoupit emisní povolenky, s nimiž lze podle potřeby obchodovat.</a:t>
            </a:r>
          </a:p>
          <a:p>
            <a:r>
              <a:rPr lang="cs-CZ" dirty="0"/>
              <a:t>Zdroj: Patria.cz</a:t>
            </a:r>
          </a:p>
          <a:p>
            <a:r>
              <a:rPr lang="cs-CZ" dirty="0"/>
              <a:t>"Nárůst cen emisních povolenek se promítne do zdražení silové elektřiny. Tato komodita však s nejvyšší pravděpodobností vykáže více tlumený cenový vzestup, jelikož ji ovlivňuje i celková ekonomická aktivita. Ta se sice v posledních měsících normalizuje, její návrat na předkrizové úrovně však potrvá delší dobu," uvedl analytik společnosti </a:t>
            </a:r>
            <a:r>
              <a:rPr lang="cs-CZ" dirty="0" err="1"/>
              <a:t>Cyrrus</a:t>
            </a:r>
            <a:r>
              <a:rPr lang="cs-CZ" dirty="0"/>
              <a:t> Tomáš </a:t>
            </a:r>
            <a:r>
              <a:rPr lang="cs-CZ" dirty="0" err="1"/>
              <a:t>Pfeiler</a:t>
            </a:r>
            <a:r>
              <a:rPr lang="cs-CZ" dirty="0"/>
              <a:t>.</a:t>
            </a:r>
          </a:p>
          <a:p>
            <a:r>
              <a:rPr lang="cs-CZ" dirty="0"/>
              <a:t>Zdražování povolenek obecně znamená pro evropské elektrárny a továrny dodatečné náklady při spalování fosilních paliv, což má vliv mimo jiné i na ceny elektřiny. Cílem systému obchodování s emisními povolenkami je snižování emisí skleníkových plynů. Cena povolenky s vypořádáním v prosinci 2020 včera ráno vystoupila až na 30,13 eura, nejvýše od roku 2006. Podle obchodníků stojí za zdražováním kombinace faktorů, včetně zhoršeného výhledu u produkce větrné energie a příznivého vývoje na akciových trzích.</a:t>
            </a:r>
          </a:p>
          <a:p>
            <a:r>
              <a:rPr lang="cs-CZ" dirty="0"/>
              <a:t>Ekolist.cz</a:t>
            </a:r>
          </a:p>
          <a:p>
            <a:r>
              <a:rPr lang="cs-CZ" dirty="0"/>
              <a:t>Jedná se o CFD kontrakt obchodovaný na sekundárních trzích</a:t>
            </a:r>
          </a:p>
          <a:p>
            <a:r>
              <a:rPr lang="cs-CZ" dirty="0"/>
              <a:t>Analytici z banky </a:t>
            </a:r>
            <a:r>
              <a:rPr lang="cs-CZ" dirty="0" err="1"/>
              <a:t>Berenberg</a:t>
            </a:r>
            <a:r>
              <a:rPr lang="cs-CZ" dirty="0"/>
              <a:t> předpokládají cenu v 2020  - 30 EUR </a:t>
            </a:r>
          </a:p>
          <a:p>
            <a:r>
              <a:rPr lang="cs-CZ" dirty="0"/>
              <a:t>Cena povolenek – růst?</a:t>
            </a:r>
          </a:p>
          <a:p>
            <a:endParaRPr lang="cs-CZ" dirty="0"/>
          </a:p>
        </p:txBody>
      </p:sp>
      <p:sp>
        <p:nvSpPr>
          <p:cNvPr id="4" name="Zástupný symbol pro číslo snímku 3"/>
          <p:cNvSpPr>
            <a:spLocks noGrp="1"/>
          </p:cNvSpPr>
          <p:nvPr>
            <p:ph type="sldNum" sz="quarter" idx="5"/>
          </p:nvPr>
        </p:nvSpPr>
        <p:spPr/>
        <p:txBody>
          <a:bodyPr/>
          <a:lstStyle/>
          <a:p>
            <a:fld id="{DF61EA0F-A667-4B49-8422-0062BC55E249}" type="slidenum">
              <a:rPr lang="cs-CZ" noProof="0" smtClean="0"/>
              <a:pPr/>
              <a:t>13</a:t>
            </a:fld>
            <a:endParaRPr lang="cs-CZ" noProof="0" dirty="0"/>
          </a:p>
        </p:txBody>
      </p:sp>
    </p:spTree>
    <p:extLst>
      <p:ext uri="{BB962C8B-B14F-4D97-AF65-F5344CB8AC3E}">
        <p14:creationId xmlns:p14="http://schemas.microsoft.com/office/powerpoint/2010/main" val="366326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2F01F7-997A-481A-B636-A7CBF65F916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188A52D-58F5-449E-9AD3-F96AF2AEB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98842ED1-157F-4FE8-A3A9-07AFCD0A6D33}"/>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5" name="Zástupný symbol pro zápatí 4">
            <a:extLst>
              <a:ext uri="{FF2B5EF4-FFF2-40B4-BE49-F238E27FC236}">
                <a16:creationId xmlns:a16="http://schemas.microsoft.com/office/drawing/2014/main" id="{1ED233AB-F569-4497-AF32-1B227D2F3B5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693B89F-46DB-4ABA-AB1A-FC9A4DF1B850}"/>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38689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72BC4-B98F-4664-8771-E3B9C51C2855}"/>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5F134E8-882B-42E8-85C2-7444F73D4EF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5E67D3B-BDCB-4A7D-8FAD-1505DDF49A89}"/>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5" name="Zástupný symbol pro zápatí 4">
            <a:extLst>
              <a:ext uri="{FF2B5EF4-FFF2-40B4-BE49-F238E27FC236}">
                <a16:creationId xmlns:a16="http://schemas.microsoft.com/office/drawing/2014/main" id="{B0FDF6E6-06C2-4335-B317-F0C12D2E132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75E037A-F3AE-43AA-94E1-54C793BD18F8}"/>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3135623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E247EAF-243E-4796-931B-94BE1A092F82}"/>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65F8D14-78CE-40A6-BD47-57250ECB2E0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ADF7370-7B6A-4BF3-A657-729AE1E87C65}"/>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5" name="Zástupný symbol pro zápatí 4">
            <a:extLst>
              <a:ext uri="{FF2B5EF4-FFF2-40B4-BE49-F238E27FC236}">
                <a16:creationId xmlns:a16="http://schemas.microsoft.com/office/drawing/2014/main" id="{99A897AE-72EE-4F76-BE68-E69A2538035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6104298-1B9C-421F-9CB9-8CED36F7D711}"/>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11733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4A9879-29AD-44EC-ACDB-74D56F2414B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D30F6B-4466-4317-B494-720E87A7842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0CF5E45-C7AA-45ED-A408-FF6758E2DF95}"/>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5" name="Zástupný symbol pro zápatí 4">
            <a:extLst>
              <a:ext uri="{FF2B5EF4-FFF2-40B4-BE49-F238E27FC236}">
                <a16:creationId xmlns:a16="http://schemas.microsoft.com/office/drawing/2014/main" id="{B96BA9C3-41B3-435B-BC0F-E8A40CC9B1B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8BD6FCF-347C-4076-BBF3-AA76FAC100AA}"/>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122598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07A9F8-C2EA-4E7E-A4FA-AFDD7848DA8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6FCC2AD-7BAC-4280-B4C8-11C2924DE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4939ECF6-4795-412E-A3B6-02EF942BBBAD}"/>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5" name="Zástupný symbol pro zápatí 4">
            <a:extLst>
              <a:ext uri="{FF2B5EF4-FFF2-40B4-BE49-F238E27FC236}">
                <a16:creationId xmlns:a16="http://schemas.microsoft.com/office/drawing/2014/main" id="{288DB5B2-5DB1-4C2C-B6A3-7C6906C4B8F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81B9E1C-0D92-427B-BCFF-C106F2BC9A16}"/>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209002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A9936-12EC-4AD4-8398-D49199ACF60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1E453A0-948A-48A1-9E3F-B91264A296B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5E1DDB1-6862-43DD-A9AD-77C7FBA5C5E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A827FD87-1D70-4D08-8481-6E26C69A2C51}"/>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6" name="Zástupný symbol pro zápatí 5">
            <a:extLst>
              <a:ext uri="{FF2B5EF4-FFF2-40B4-BE49-F238E27FC236}">
                <a16:creationId xmlns:a16="http://schemas.microsoft.com/office/drawing/2014/main" id="{ABD36B85-4775-4B30-9F97-5D87421970A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C4950BF-9DF0-4B92-8790-FBFFEC05BE9F}"/>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78787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70E53F-5432-40FB-8CAE-9CC1F17E672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2BDB65D-2D1E-487C-A65C-DE91E4C313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B1BD453-3017-41D2-9A38-5ACA0DC9441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C486A80-EB49-46D6-90A3-5022C04068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375594F-AE04-48C9-8CFF-B888C047487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E1D8099-0826-469A-B9F5-567CD259DDAC}"/>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8" name="Zástupný symbol pro zápatí 7">
            <a:extLst>
              <a:ext uri="{FF2B5EF4-FFF2-40B4-BE49-F238E27FC236}">
                <a16:creationId xmlns:a16="http://schemas.microsoft.com/office/drawing/2014/main" id="{5EFC9142-8424-4762-B34D-3412EDAE5E4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D559FDD-8D56-45A6-BBCC-86DE082AA2FB}"/>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266874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68CBF0-C12A-49D8-AAA4-C7B30A5E667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AB2E58D-08AC-4DBB-BC29-5DEBFA60F61A}"/>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4" name="Zástupný symbol pro zápatí 3">
            <a:extLst>
              <a:ext uri="{FF2B5EF4-FFF2-40B4-BE49-F238E27FC236}">
                <a16:creationId xmlns:a16="http://schemas.microsoft.com/office/drawing/2014/main" id="{FB8DDFA6-6527-42B6-A0D7-6430E7E58EB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306E0D65-1FEA-4B8B-9898-205E8D178A6E}"/>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3102017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FCD75B3-F344-4113-821D-8970265FF804}"/>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3" name="Zástupný symbol pro zápatí 2">
            <a:extLst>
              <a:ext uri="{FF2B5EF4-FFF2-40B4-BE49-F238E27FC236}">
                <a16:creationId xmlns:a16="http://schemas.microsoft.com/office/drawing/2014/main" id="{E1EA9D96-7D03-483A-8CA8-BD3B375CDC2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1571C3B-5720-4515-8123-98F7BD839F63}"/>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80732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0606B4-17DA-4C5C-AD4B-AAE0F675A96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B934854-B8EF-4E4B-B4E9-19FA51977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37B9953-A878-4817-940E-0620295EE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EC745C2-5600-4B99-AE36-401BA158169B}"/>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6" name="Zástupný symbol pro zápatí 5">
            <a:extLst>
              <a:ext uri="{FF2B5EF4-FFF2-40B4-BE49-F238E27FC236}">
                <a16:creationId xmlns:a16="http://schemas.microsoft.com/office/drawing/2014/main" id="{BCBA9117-ACAE-44EE-B569-5A0D8D3AC6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8731D6B-94DF-41EF-8BCA-70E99587B757}"/>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199918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EBD277-E76E-4B65-913A-A083A135D60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65A6E12-615A-4928-8E20-1C23040538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207F107-08EC-45FE-9B45-1442AFC1A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03535FF-32C9-4724-8B8A-94959214B0B7}"/>
              </a:ext>
            </a:extLst>
          </p:cNvPr>
          <p:cNvSpPr>
            <a:spLocks noGrp="1"/>
          </p:cNvSpPr>
          <p:nvPr>
            <p:ph type="dt" sz="half" idx="10"/>
          </p:nvPr>
        </p:nvSpPr>
        <p:spPr/>
        <p:txBody>
          <a:bodyPr/>
          <a:lstStyle/>
          <a:p>
            <a:fld id="{EF468DEF-A5F4-4852-BF7D-6E7203F98B81}" type="datetimeFigureOut">
              <a:rPr lang="cs-CZ" smtClean="0"/>
              <a:t>03.05.2024</a:t>
            </a:fld>
            <a:endParaRPr lang="cs-CZ"/>
          </a:p>
        </p:txBody>
      </p:sp>
      <p:sp>
        <p:nvSpPr>
          <p:cNvPr id="6" name="Zástupný symbol pro zápatí 5">
            <a:extLst>
              <a:ext uri="{FF2B5EF4-FFF2-40B4-BE49-F238E27FC236}">
                <a16:creationId xmlns:a16="http://schemas.microsoft.com/office/drawing/2014/main" id="{786A7063-39A5-48D8-9994-73785D308FA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76835A5-80B0-4C8D-A81B-D6F7019B9277}"/>
              </a:ext>
            </a:extLst>
          </p:cNvPr>
          <p:cNvSpPr>
            <a:spLocks noGrp="1"/>
          </p:cNvSpPr>
          <p:nvPr>
            <p:ph type="sldNum" sz="quarter" idx="12"/>
          </p:nvPr>
        </p:nvSpPr>
        <p:spPr/>
        <p:txBody>
          <a:bodyPr/>
          <a:lstStyle/>
          <a:p>
            <a:fld id="{43327C8A-232B-40CF-8EB3-41B387A4B863}" type="slidenum">
              <a:rPr lang="cs-CZ" smtClean="0"/>
              <a:t>‹#›</a:t>
            </a:fld>
            <a:endParaRPr lang="cs-CZ"/>
          </a:p>
        </p:txBody>
      </p:sp>
    </p:spTree>
    <p:extLst>
      <p:ext uri="{BB962C8B-B14F-4D97-AF65-F5344CB8AC3E}">
        <p14:creationId xmlns:p14="http://schemas.microsoft.com/office/powerpoint/2010/main" val="1395573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C9D7D7A-6B09-4E77-B933-2B1EDE6967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B18E8FB-E860-4967-B173-54F44EDA9E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B332486-CBEC-48E8-941E-CF1CC6B44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68DEF-A5F4-4852-BF7D-6E7203F98B81}" type="datetimeFigureOut">
              <a:rPr lang="cs-CZ" smtClean="0"/>
              <a:t>03.05.2024</a:t>
            </a:fld>
            <a:endParaRPr lang="cs-CZ"/>
          </a:p>
        </p:txBody>
      </p:sp>
      <p:sp>
        <p:nvSpPr>
          <p:cNvPr id="5" name="Zástupný symbol pro zápatí 4">
            <a:extLst>
              <a:ext uri="{FF2B5EF4-FFF2-40B4-BE49-F238E27FC236}">
                <a16:creationId xmlns:a16="http://schemas.microsoft.com/office/drawing/2014/main" id="{DE00D8D8-A2B0-4EC0-8EDA-738100BAE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12E3D99-AB00-419A-BDF6-C25EA5F9C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27C8A-232B-40CF-8EB3-41B387A4B863}" type="slidenum">
              <a:rPr lang="cs-CZ" smtClean="0"/>
              <a:t>‹#›</a:t>
            </a:fld>
            <a:endParaRPr lang="cs-CZ"/>
          </a:p>
        </p:txBody>
      </p:sp>
    </p:spTree>
    <p:extLst>
      <p:ext uri="{BB962C8B-B14F-4D97-AF65-F5344CB8AC3E}">
        <p14:creationId xmlns:p14="http://schemas.microsoft.com/office/powerpoint/2010/main" val="372387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file:///C:\Users\Irena\Application%20Data\XMind\workspace-cathy\temp\export\ppt\20141207103400\images\TPC-46laxsti14r5.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6FDC2B-A08D-4322-A146-1626D31A2ECF}"/>
              </a:ext>
            </a:extLst>
          </p:cNvPr>
          <p:cNvSpPr>
            <a:spLocks noGrp="1"/>
          </p:cNvSpPr>
          <p:nvPr>
            <p:ph type="ctrTitle"/>
          </p:nvPr>
        </p:nvSpPr>
        <p:spPr/>
        <p:txBody>
          <a:bodyPr/>
          <a:lstStyle/>
          <a:p>
            <a:r>
              <a:rPr lang="cs-CZ" b="1" dirty="0"/>
              <a:t>Veřejné finance</a:t>
            </a:r>
            <a:br>
              <a:rPr lang="cs-CZ" dirty="0"/>
            </a:br>
            <a:r>
              <a:rPr lang="cs-CZ" sz="4000" dirty="0"/>
              <a:t>2. seminář</a:t>
            </a:r>
            <a:br>
              <a:rPr lang="cs-CZ" dirty="0"/>
            </a:br>
            <a:r>
              <a:rPr lang="cs-CZ" sz="3200" dirty="0"/>
              <a:t>FTVS UK</a:t>
            </a:r>
            <a:endParaRPr lang="cs-CZ" dirty="0"/>
          </a:p>
        </p:txBody>
      </p:sp>
      <p:sp>
        <p:nvSpPr>
          <p:cNvPr id="3" name="Podnadpis 2">
            <a:extLst>
              <a:ext uri="{FF2B5EF4-FFF2-40B4-BE49-F238E27FC236}">
                <a16:creationId xmlns:a16="http://schemas.microsoft.com/office/drawing/2014/main" id="{A880907D-8941-4C78-AEBA-6F9A57F468DA}"/>
              </a:ext>
            </a:extLst>
          </p:cNvPr>
          <p:cNvSpPr>
            <a:spLocks noGrp="1"/>
          </p:cNvSpPr>
          <p:nvPr>
            <p:ph type="subTitle" idx="1"/>
          </p:nvPr>
        </p:nvSpPr>
        <p:spPr>
          <a:xfrm>
            <a:off x="1524000" y="3602038"/>
            <a:ext cx="9144000" cy="2904270"/>
          </a:xfrm>
        </p:spPr>
        <p:txBody>
          <a:bodyPr>
            <a:normAutofit/>
          </a:bodyPr>
          <a:lstStyle/>
          <a:p>
            <a:endParaRPr lang="cs-CZ" dirty="0"/>
          </a:p>
          <a:p>
            <a:endParaRPr lang="cs-CZ" dirty="0"/>
          </a:p>
          <a:p>
            <a:endParaRPr lang="cs-CZ" dirty="0"/>
          </a:p>
          <a:p>
            <a:endParaRPr lang="cs-CZ" dirty="0"/>
          </a:p>
          <a:p>
            <a:r>
              <a:rPr lang="cs-CZ" dirty="0"/>
              <a:t>Ing. Michal Čermák</a:t>
            </a:r>
          </a:p>
          <a:p>
            <a:r>
              <a:rPr lang="cs-CZ" i="1" dirty="0"/>
              <a:t>cermak@pef.czu.cz</a:t>
            </a:r>
          </a:p>
        </p:txBody>
      </p:sp>
      <p:pic>
        <p:nvPicPr>
          <p:cNvPr id="5" name="Obrázek 4" descr="Obsah obrázku text, indikátor&#10;&#10;Popis byl vytvořen automaticky">
            <a:extLst>
              <a:ext uri="{FF2B5EF4-FFF2-40B4-BE49-F238E27FC236}">
                <a16:creationId xmlns:a16="http://schemas.microsoft.com/office/drawing/2014/main" id="{62486346-8842-4195-BFCD-CDAB90A84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211" y="3174956"/>
            <a:ext cx="4177877" cy="2785252"/>
          </a:xfrm>
          <a:prstGeom prst="rect">
            <a:avLst/>
          </a:prstGeom>
        </p:spPr>
      </p:pic>
      <p:pic>
        <p:nvPicPr>
          <p:cNvPr id="6" name="Obrázek 5" descr="Obsah obrázku text, interiér&#10;&#10;Popis byl vytvořen automaticky">
            <a:extLst>
              <a:ext uri="{FF2B5EF4-FFF2-40B4-BE49-F238E27FC236}">
                <a16:creationId xmlns:a16="http://schemas.microsoft.com/office/drawing/2014/main" id="{0AF6693B-6E2E-4BD0-B4B0-05748EBFD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7383" y="2890151"/>
            <a:ext cx="4356406" cy="2904270"/>
          </a:xfrm>
          <a:prstGeom prst="rect">
            <a:avLst/>
          </a:prstGeom>
        </p:spPr>
      </p:pic>
    </p:spTree>
    <p:extLst>
      <p:ext uri="{BB962C8B-B14F-4D97-AF65-F5344CB8AC3E}">
        <p14:creationId xmlns:p14="http://schemas.microsoft.com/office/powerpoint/2010/main" val="310918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632563-4B45-4920-A9AF-466B63906A6E}"/>
              </a:ext>
            </a:extLst>
          </p:cNvPr>
          <p:cNvSpPr>
            <a:spLocks noGrp="1"/>
          </p:cNvSpPr>
          <p:nvPr>
            <p:ph type="title"/>
          </p:nvPr>
        </p:nvSpPr>
        <p:spPr/>
        <p:txBody>
          <a:bodyPr/>
          <a:lstStyle/>
          <a:p>
            <a:r>
              <a:rPr lang="cs-CZ" dirty="0" err="1"/>
              <a:t>Coaseho</a:t>
            </a:r>
            <a:r>
              <a:rPr lang="cs-CZ" dirty="0"/>
              <a:t> teorém grafické zobrazení</a:t>
            </a:r>
          </a:p>
        </p:txBody>
      </p:sp>
      <p:pic>
        <p:nvPicPr>
          <p:cNvPr id="5" name="Zástupný obsah 4">
            <a:extLst>
              <a:ext uri="{FF2B5EF4-FFF2-40B4-BE49-F238E27FC236}">
                <a16:creationId xmlns:a16="http://schemas.microsoft.com/office/drawing/2014/main" id="{5F5DAFAE-FFCB-45B1-B4BC-1BE9F9B9B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1929" y="1262856"/>
            <a:ext cx="7251171" cy="5438378"/>
          </a:xfrm>
        </p:spPr>
      </p:pic>
      <p:sp>
        <p:nvSpPr>
          <p:cNvPr id="6" name="TextovéPole 5">
            <a:extLst>
              <a:ext uri="{FF2B5EF4-FFF2-40B4-BE49-F238E27FC236}">
                <a16:creationId xmlns:a16="http://schemas.microsoft.com/office/drawing/2014/main" id="{204A5CFA-9521-4AA3-80A9-1ABC34C77BB9}"/>
              </a:ext>
            </a:extLst>
          </p:cNvPr>
          <p:cNvSpPr txBox="1"/>
          <p:nvPr/>
        </p:nvSpPr>
        <p:spPr>
          <a:xfrm>
            <a:off x="9667875" y="5695950"/>
            <a:ext cx="2133600" cy="923330"/>
          </a:xfrm>
          <a:prstGeom prst="rect">
            <a:avLst/>
          </a:prstGeom>
          <a:noFill/>
        </p:spPr>
        <p:txBody>
          <a:bodyPr wrap="square" rtlCol="0">
            <a:spAutoFit/>
          </a:bodyPr>
          <a:lstStyle/>
          <a:p>
            <a:r>
              <a:rPr lang="cs-CZ" dirty="0"/>
              <a:t>Zdroj: Mikroekonomie 1, Jindrák</a:t>
            </a:r>
          </a:p>
        </p:txBody>
      </p:sp>
    </p:spTree>
    <p:extLst>
      <p:ext uri="{BB962C8B-B14F-4D97-AF65-F5344CB8AC3E}">
        <p14:creationId xmlns:p14="http://schemas.microsoft.com/office/powerpoint/2010/main" val="20532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794212-3871-45B7-980D-7A6DDA264B9E}"/>
              </a:ext>
            </a:extLst>
          </p:cNvPr>
          <p:cNvSpPr>
            <a:spLocks noGrp="1"/>
          </p:cNvSpPr>
          <p:nvPr>
            <p:ph type="title"/>
          </p:nvPr>
        </p:nvSpPr>
        <p:spPr>
          <a:xfrm>
            <a:off x="195643" y="0"/>
            <a:ext cx="8872157" cy="1661576"/>
          </a:xfrm>
        </p:spPr>
        <p:txBody>
          <a:bodyPr>
            <a:normAutofit/>
          </a:bodyPr>
          <a:lstStyle/>
          <a:p>
            <a:r>
              <a:rPr lang="cs-CZ" dirty="0"/>
              <a:t>Emisní obchodování – řešení problému externalit</a:t>
            </a:r>
          </a:p>
        </p:txBody>
      </p:sp>
      <p:sp>
        <p:nvSpPr>
          <p:cNvPr id="3" name="Zástupný obsah 2">
            <a:extLst>
              <a:ext uri="{FF2B5EF4-FFF2-40B4-BE49-F238E27FC236}">
                <a16:creationId xmlns:a16="http://schemas.microsoft.com/office/drawing/2014/main" id="{4CEE9DC3-13C9-450C-875E-1AEFF4EC75A9}"/>
              </a:ext>
            </a:extLst>
          </p:cNvPr>
          <p:cNvSpPr>
            <a:spLocks noGrp="1"/>
          </p:cNvSpPr>
          <p:nvPr>
            <p:ph idx="1"/>
          </p:nvPr>
        </p:nvSpPr>
        <p:spPr>
          <a:xfrm>
            <a:off x="838201" y="1825625"/>
            <a:ext cx="10252933" cy="4618206"/>
          </a:xfrm>
        </p:spPr>
        <p:txBody>
          <a:bodyPr>
            <a:normAutofit fontScale="25000" lnSpcReduction="20000"/>
          </a:bodyPr>
          <a:lstStyle/>
          <a:p>
            <a:r>
              <a:rPr lang="cs-CZ" sz="8000" dirty="0"/>
              <a:t>Vládou řízený tržní mechanismus, který je využíván pro snížení znečistění tím, že poskytuje ekonomické benefity subjektům produkujícím negativní externality. Obchodování s emisními povolenkami vede k řízení zmírňování změny klimatu.</a:t>
            </a:r>
          </a:p>
          <a:p>
            <a:r>
              <a:rPr lang="cs-CZ" sz="8000" dirty="0"/>
              <a:t>Cílem emisního obchodování je snížení emisí skleníkových plynů. Subjekty, které mají úspory nákladů při redukci emisí, mohou uspořené emisní povolenky prodat těm, u kterých je taková redukce nákladná. </a:t>
            </a:r>
          </a:p>
          <a:p>
            <a:r>
              <a:rPr lang="cs-CZ" sz="8000" dirty="0"/>
              <a:t>Obchodovat můžou státy Kjótského protokolu, kteří se účastní Dodatku 1 (</a:t>
            </a:r>
            <a:r>
              <a:rPr lang="cs-CZ" sz="8000" dirty="0" err="1"/>
              <a:t>Annex</a:t>
            </a:r>
            <a:r>
              <a:rPr lang="cs-CZ" sz="8000" dirty="0"/>
              <a:t>) v rámci systému Mezinárodního emisního obchodování (IET)</a:t>
            </a:r>
          </a:p>
          <a:p>
            <a:r>
              <a:rPr lang="cs-CZ" sz="8000" dirty="0"/>
              <a:t>Největší podíl na obchodování má systém </a:t>
            </a:r>
            <a:r>
              <a:rPr lang="cs-CZ" sz="8000" dirty="0" err="1"/>
              <a:t>European</a:t>
            </a:r>
            <a:r>
              <a:rPr lang="cs-CZ" sz="8000" dirty="0"/>
              <a:t> Union </a:t>
            </a:r>
            <a:r>
              <a:rPr lang="cs-CZ" sz="8000" dirty="0" err="1"/>
              <a:t>Emission</a:t>
            </a:r>
            <a:r>
              <a:rPr lang="cs-CZ" sz="8000" dirty="0"/>
              <a:t> </a:t>
            </a:r>
            <a:r>
              <a:rPr lang="cs-CZ" sz="8000" dirty="0" err="1"/>
              <a:t>Trading</a:t>
            </a:r>
            <a:r>
              <a:rPr lang="cs-CZ" sz="8000" dirty="0"/>
              <a:t> </a:t>
            </a:r>
            <a:r>
              <a:rPr lang="cs-CZ" sz="8000" dirty="0" err="1"/>
              <a:t>Scheme</a:t>
            </a:r>
            <a:r>
              <a:rPr lang="cs-CZ" sz="8000" dirty="0"/>
              <a:t> (EU ETS), kterého je účastníkem i ČR</a:t>
            </a:r>
          </a:p>
          <a:p>
            <a:r>
              <a:rPr lang="cs-CZ" sz="8000" dirty="0"/>
              <a:t>V České republice vede agendu Ministerstvo životního prostředí. Provozovatelé zařízení dostávají část povolenek bezplatně, zbytek si mohou koupit v aukci nebo na trhu. Povolenky jsou vedeny v </a:t>
            </a:r>
            <a:r>
              <a:rPr lang="cs-CZ" sz="8000" dirty="0" err="1"/>
              <a:t>povolenkovém</a:t>
            </a:r>
            <a:r>
              <a:rPr lang="cs-CZ" sz="8000" dirty="0"/>
              <a:t> rejstříku, který vede OTE, a. s. </a:t>
            </a:r>
          </a:p>
          <a:p>
            <a:r>
              <a:rPr lang="cs-CZ" sz="8000" dirty="0"/>
              <a:t>EU ETS – 11 000 zařízení z odvětví energetiky, výroby oceli a železa, cementu a vápna, papíru, chemického průmyslu, rafinérií a letecké přepravy v 31 státech – </a:t>
            </a:r>
            <a:r>
              <a:rPr lang="cs-CZ" sz="8000" b="1" dirty="0"/>
              <a:t>2 mld t CO2 ročně. </a:t>
            </a:r>
            <a:r>
              <a:rPr lang="pt-BR" sz="9600" dirty="0"/>
              <a:t>V roce 2020 budou emise v EU ETS o </a:t>
            </a:r>
            <a:r>
              <a:rPr lang="pt-BR" sz="9600" b="1" dirty="0"/>
              <a:t>21 % nižší ve srovnání </a:t>
            </a:r>
            <a:r>
              <a:rPr lang="pt-BR" sz="9600" dirty="0"/>
              <a:t>s rokem 2005</a:t>
            </a:r>
            <a:r>
              <a:rPr lang="cs-CZ" sz="9600" dirty="0"/>
              <a:t>.</a:t>
            </a:r>
            <a:endParaRPr lang="cs-CZ" sz="8000" b="1" dirty="0"/>
          </a:p>
          <a:p>
            <a:endParaRPr lang="cs-CZ" sz="5600" b="1" dirty="0"/>
          </a:p>
          <a:p>
            <a:pPr algn="ctr"/>
            <a:r>
              <a:rPr lang="cs-CZ" sz="5600" dirty="0"/>
              <a:t>  </a:t>
            </a:r>
          </a:p>
          <a:p>
            <a:endParaRPr lang="cs-CZ" dirty="0"/>
          </a:p>
        </p:txBody>
      </p:sp>
      <p:pic>
        <p:nvPicPr>
          <p:cNvPr id="5" name="Obrázek 4" descr="Obsah obrázku voda, exteriér, řeka, loďka&#10;&#10;Popis byl vytvořen automaticky">
            <a:extLst>
              <a:ext uri="{FF2B5EF4-FFF2-40B4-BE49-F238E27FC236}">
                <a16:creationId xmlns:a16="http://schemas.microsoft.com/office/drawing/2014/main" id="{E7CAAB6B-B36C-4781-BF04-2A9A62FFC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4894" y="82025"/>
            <a:ext cx="2175029" cy="1661576"/>
          </a:xfrm>
          <a:prstGeom prst="rect">
            <a:avLst/>
          </a:prstGeom>
        </p:spPr>
      </p:pic>
    </p:spTree>
    <p:extLst>
      <p:ext uri="{BB962C8B-B14F-4D97-AF65-F5344CB8AC3E}">
        <p14:creationId xmlns:p14="http://schemas.microsoft.com/office/powerpoint/2010/main" val="361307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C0E8D1-D430-4EFC-9BA3-ADD239BE65B8}"/>
              </a:ext>
            </a:extLst>
          </p:cNvPr>
          <p:cNvSpPr>
            <a:spLocks noGrp="1"/>
          </p:cNvSpPr>
          <p:nvPr>
            <p:ph type="title"/>
          </p:nvPr>
        </p:nvSpPr>
        <p:spPr/>
        <p:txBody>
          <a:bodyPr/>
          <a:lstStyle/>
          <a:p>
            <a:r>
              <a:rPr lang="cs-CZ" dirty="0"/>
              <a:t>Externality ve sportu - příklady</a:t>
            </a:r>
          </a:p>
        </p:txBody>
      </p:sp>
      <p:sp>
        <p:nvSpPr>
          <p:cNvPr id="3" name="Zástupný obsah 2">
            <a:extLst>
              <a:ext uri="{FF2B5EF4-FFF2-40B4-BE49-F238E27FC236}">
                <a16:creationId xmlns:a16="http://schemas.microsoft.com/office/drawing/2014/main" id="{71A68E34-5EE0-4B22-9EE3-550E7A498893}"/>
              </a:ext>
            </a:extLst>
          </p:cNvPr>
          <p:cNvSpPr>
            <a:spLocks noGrp="1"/>
          </p:cNvSpPr>
          <p:nvPr>
            <p:ph idx="1"/>
          </p:nvPr>
        </p:nvSpPr>
        <p:spPr/>
        <p:txBody>
          <a:bodyPr/>
          <a:lstStyle/>
          <a:p>
            <a:r>
              <a:rPr lang="cs-CZ" b="1" dirty="0"/>
              <a:t>Pozitivní externality </a:t>
            </a:r>
            <a:r>
              <a:rPr lang="cs-CZ" dirty="0"/>
              <a:t>– investice do lidského rozvoje, uchování lidského potenciálu, životní styl, využití volnočasových aktivit, zdravotní vlivy – vliv nepřímých ekonomických benefity</a:t>
            </a:r>
          </a:p>
          <a:p>
            <a:pPr marL="0" indent="0">
              <a:buNone/>
            </a:pPr>
            <a:r>
              <a:rPr lang="cs-CZ" dirty="0"/>
              <a:t> - menší náklady na pracovní neschopnost</a:t>
            </a:r>
          </a:p>
          <a:p>
            <a:pPr marL="0" indent="0">
              <a:buNone/>
            </a:pPr>
            <a:r>
              <a:rPr lang="cs-CZ" dirty="0"/>
              <a:t>-  menší náklady na zdravotní péči</a:t>
            </a:r>
          </a:p>
          <a:p>
            <a:pPr marL="0" indent="0">
              <a:buNone/>
            </a:pPr>
            <a:endParaRPr lang="cs-CZ" dirty="0"/>
          </a:p>
          <a:p>
            <a:r>
              <a:rPr lang="cs-CZ" b="1" dirty="0"/>
              <a:t>Negativní externality </a:t>
            </a:r>
            <a:r>
              <a:rPr lang="cs-CZ" dirty="0"/>
              <a:t>– ekologické, biomedicínské….</a:t>
            </a:r>
          </a:p>
          <a:p>
            <a:pPr marL="0" indent="0">
              <a:buNone/>
            </a:pPr>
            <a:endParaRPr lang="cs-CZ" dirty="0"/>
          </a:p>
        </p:txBody>
      </p:sp>
    </p:spTree>
    <p:extLst>
      <p:ext uri="{BB962C8B-B14F-4D97-AF65-F5344CB8AC3E}">
        <p14:creationId xmlns:p14="http://schemas.microsoft.com/office/powerpoint/2010/main" val="388010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2FD599-236E-49E2-BCEF-0B193D4DD82D}"/>
              </a:ext>
            </a:extLst>
          </p:cNvPr>
          <p:cNvSpPr>
            <a:spLocks noGrp="1"/>
          </p:cNvSpPr>
          <p:nvPr>
            <p:ph type="title"/>
          </p:nvPr>
        </p:nvSpPr>
        <p:spPr/>
        <p:txBody>
          <a:bodyPr/>
          <a:lstStyle/>
          <a:p>
            <a:r>
              <a:rPr lang="cs-CZ" dirty="0"/>
              <a:t>Vývoj kurzu emisních povolenek v EUR/t (2005-2020)</a:t>
            </a:r>
          </a:p>
        </p:txBody>
      </p:sp>
      <p:pic>
        <p:nvPicPr>
          <p:cNvPr id="16" name="Zástupný obsah 15">
            <a:extLst>
              <a:ext uri="{FF2B5EF4-FFF2-40B4-BE49-F238E27FC236}">
                <a16:creationId xmlns:a16="http://schemas.microsoft.com/office/drawing/2014/main" id="{0D349BA2-E6EF-49B6-9B3F-318C6503812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163" y="1115959"/>
            <a:ext cx="11760100" cy="5500066"/>
          </a:xfrm>
        </p:spPr>
      </p:pic>
      <p:sp>
        <p:nvSpPr>
          <p:cNvPr id="6" name="TextovéPole 5">
            <a:extLst>
              <a:ext uri="{FF2B5EF4-FFF2-40B4-BE49-F238E27FC236}">
                <a16:creationId xmlns:a16="http://schemas.microsoft.com/office/drawing/2014/main" id="{66EEAFDA-518F-49B6-8E3A-F556E1A92668}"/>
              </a:ext>
            </a:extLst>
          </p:cNvPr>
          <p:cNvSpPr txBox="1"/>
          <p:nvPr/>
        </p:nvSpPr>
        <p:spPr>
          <a:xfrm>
            <a:off x="1246990" y="6523116"/>
            <a:ext cx="4164107" cy="369332"/>
          </a:xfrm>
          <a:prstGeom prst="rect">
            <a:avLst/>
          </a:prstGeom>
          <a:noFill/>
        </p:spPr>
        <p:txBody>
          <a:bodyPr wrap="square" rtlCol="0">
            <a:spAutoFit/>
          </a:bodyPr>
          <a:lstStyle/>
          <a:p>
            <a:r>
              <a:rPr lang="cs-CZ" dirty="0"/>
              <a:t>Zdroj: Investing.com</a:t>
            </a:r>
          </a:p>
        </p:txBody>
      </p:sp>
    </p:spTree>
    <p:extLst>
      <p:ext uri="{BB962C8B-B14F-4D97-AF65-F5344CB8AC3E}">
        <p14:creationId xmlns:p14="http://schemas.microsoft.com/office/powerpoint/2010/main" val="272805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Otázky - externality</a:t>
            </a:r>
          </a:p>
        </p:txBody>
      </p:sp>
      <p:sp>
        <p:nvSpPr>
          <p:cNvPr id="3" name="Zástupný symbol pro obsah 2"/>
          <p:cNvSpPr>
            <a:spLocks noGrp="1"/>
          </p:cNvSpPr>
          <p:nvPr>
            <p:ph sz="quarter" idx="1"/>
          </p:nvPr>
        </p:nvSpPr>
        <p:spPr/>
        <p:txBody>
          <a:bodyPr>
            <a:normAutofit fontScale="92500" lnSpcReduction="10000"/>
          </a:bodyPr>
          <a:lstStyle/>
          <a:p>
            <a:r>
              <a:rPr lang="cs-CZ" b="1" dirty="0"/>
              <a:t>Může jedna činnost vytvářet zároveň pozitivní i negativní externality? Vysvětlete na příkladu. </a:t>
            </a:r>
          </a:p>
          <a:p>
            <a:pPr marL="0" indent="0">
              <a:buNone/>
            </a:pPr>
            <a:endParaRPr lang="cs-CZ" dirty="0"/>
          </a:p>
          <a:p>
            <a:pPr marL="0" lvl="0" indent="0">
              <a:buNone/>
            </a:pPr>
            <a:r>
              <a:rPr lang="cs-CZ" i="1" dirty="0"/>
              <a:t>Pokud posloucháme nahlas hudbu, tak pokud lidé mají tuto hudbu rádi, tak se tím pro ně vytváří positivní externalita. Pokud však jim hlasitá hudba vadí, tak vytváříme negativní externalitu. </a:t>
            </a:r>
            <a:endParaRPr lang="cs-CZ" dirty="0"/>
          </a:p>
          <a:p>
            <a:pPr marL="0" indent="0">
              <a:buNone/>
            </a:pPr>
            <a:r>
              <a:rPr lang="cs-CZ" i="1" dirty="0"/>
              <a:t>Pokud pěstujeme na zahradě okurky a postříkáme je proti hnilobě/plísni, tak se jedná o kladnou externalitu pro naše sousedy tím, že nešíříme plíseň. Pokud má však vedle nás soused ekofarmu zaměřenou na biokvalitu, tak vytváříme externalitu negativní, protože se mohou tyto ochranné prostředky objevit i na jeho okurkách v biokvalitě a nemůže je tedy prodat. </a:t>
            </a:r>
            <a:endParaRPr lang="cs-CZ" dirty="0"/>
          </a:p>
          <a:p>
            <a:pPr marL="0" indent="0">
              <a:buNone/>
            </a:pPr>
            <a:endParaRPr lang="cs-CZ" dirty="0"/>
          </a:p>
        </p:txBody>
      </p:sp>
      <p:sp>
        <p:nvSpPr>
          <p:cNvPr id="4" name="Obdélník 3">
            <a:extLst>
              <a:ext uri="{FF2B5EF4-FFF2-40B4-BE49-F238E27FC236}">
                <a16:creationId xmlns:a16="http://schemas.microsoft.com/office/drawing/2014/main" id="{393A3292-43DE-4E42-8FBA-115C4D7A8F18}"/>
              </a:ext>
            </a:extLst>
          </p:cNvPr>
          <p:cNvSpPr/>
          <p:nvPr/>
        </p:nvSpPr>
        <p:spPr>
          <a:xfrm>
            <a:off x="838200" y="3025513"/>
            <a:ext cx="10439400" cy="2752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259882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609599" y="293298"/>
            <a:ext cx="10760015" cy="6180654"/>
          </a:xfrm>
        </p:spPr>
        <p:txBody>
          <a:bodyPr>
            <a:normAutofit/>
          </a:bodyPr>
          <a:lstStyle/>
          <a:p>
            <a:pPr marL="0" lvl="0" indent="0">
              <a:buNone/>
            </a:pPr>
            <a:r>
              <a:rPr lang="cs-CZ" sz="3200" b="1" dirty="0"/>
              <a:t>Otázky navázané na jednotlivé příklady: </a:t>
            </a:r>
          </a:p>
          <a:p>
            <a:pPr marL="0" indent="0">
              <a:buNone/>
            </a:pPr>
            <a:r>
              <a:rPr lang="cs-CZ" dirty="0"/>
              <a:t> </a:t>
            </a:r>
          </a:p>
          <a:p>
            <a:pPr marL="0" lvl="0" indent="0">
              <a:buNone/>
            </a:pPr>
            <a:r>
              <a:rPr lang="cs-CZ" dirty="0"/>
              <a:t>- Kouření jednotlivců</a:t>
            </a:r>
          </a:p>
          <a:p>
            <a:pPr marL="0" lvl="0" indent="0">
              <a:buNone/>
            </a:pPr>
            <a:r>
              <a:rPr lang="cs-CZ" dirty="0"/>
              <a:t>- Výstavba sportovního stadionu</a:t>
            </a:r>
          </a:p>
          <a:p>
            <a:pPr marL="0" lvl="0" indent="0">
              <a:buNone/>
            </a:pPr>
            <a:r>
              <a:rPr lang="cs-CZ" dirty="0"/>
              <a:t>- Produkce toxických odpadů při výrobě</a:t>
            </a:r>
          </a:p>
          <a:p>
            <a:pPr marL="0" lvl="0" indent="0">
              <a:buNone/>
            </a:pPr>
            <a:r>
              <a:rPr lang="cs-CZ" dirty="0"/>
              <a:t>- Očkování proti přenosným nemocem</a:t>
            </a:r>
          </a:p>
          <a:p>
            <a:pPr marL="0" lvl="0" indent="0">
              <a:buNone/>
            </a:pPr>
            <a:endParaRPr lang="cs-CZ" dirty="0"/>
          </a:p>
          <a:p>
            <a:endParaRPr lang="cs-CZ" dirty="0"/>
          </a:p>
          <a:p>
            <a:pPr lvl="0"/>
            <a:r>
              <a:rPr lang="cs-CZ" dirty="0"/>
              <a:t>Dochází v tomto případě k externalitám? Jestliže ano, tak je popište a uveďte, zda jsou positivní či negativní.</a:t>
            </a:r>
          </a:p>
        </p:txBody>
      </p:sp>
    </p:spTree>
    <p:extLst>
      <p:ext uri="{BB962C8B-B14F-4D97-AF65-F5344CB8AC3E}">
        <p14:creationId xmlns:p14="http://schemas.microsoft.com/office/powerpoint/2010/main" val="192043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Rozpočtová soustava</a:t>
            </a:r>
          </a:p>
        </p:txBody>
      </p:sp>
      <p:sp>
        <p:nvSpPr>
          <p:cNvPr id="3" name="Zástupný symbol pro obsah 2"/>
          <p:cNvSpPr>
            <a:spLocks noGrp="1"/>
          </p:cNvSpPr>
          <p:nvPr>
            <p:ph idx="1"/>
          </p:nvPr>
        </p:nvSpPr>
        <p:spPr/>
        <p:txBody>
          <a:bodyPr/>
          <a:lstStyle/>
          <a:p>
            <a:r>
              <a:rPr lang="cs-CZ" dirty="0"/>
              <a:t>Soustava veřejných rozpočtů</a:t>
            </a:r>
          </a:p>
          <a:p>
            <a:pPr lvl="1"/>
            <a:r>
              <a:rPr lang="cs-CZ" dirty="0"/>
              <a:t>Nadnárodní rozpočet</a:t>
            </a:r>
          </a:p>
          <a:p>
            <a:pPr lvl="1"/>
            <a:r>
              <a:rPr lang="cs-CZ" dirty="0"/>
              <a:t>Federální rozpočet (není v ČR) </a:t>
            </a:r>
          </a:p>
          <a:p>
            <a:pPr lvl="1"/>
            <a:r>
              <a:rPr lang="cs-CZ" dirty="0"/>
              <a:t>Státní rozpočet</a:t>
            </a:r>
          </a:p>
          <a:p>
            <a:pPr lvl="1"/>
            <a:r>
              <a:rPr lang="cs-CZ" dirty="0"/>
              <a:t>Rozpočty krajů a obcí</a:t>
            </a:r>
          </a:p>
          <a:p>
            <a:r>
              <a:rPr lang="cs-CZ" dirty="0"/>
              <a:t>Soustava mimorozpočtových peněžních fondů</a:t>
            </a:r>
          </a:p>
          <a:p>
            <a:r>
              <a:rPr lang="cs-CZ" dirty="0"/>
              <a:t>Rozpočty veřejnoprávních neziskových organizací</a:t>
            </a:r>
          </a:p>
          <a:p>
            <a:r>
              <a:rPr lang="cs-CZ" dirty="0"/>
              <a:t>Rozpočty veřejnoprávních podniků a příspěvkových organizací</a:t>
            </a:r>
          </a:p>
        </p:txBody>
      </p:sp>
    </p:spTree>
    <p:extLst>
      <p:ext uri="{BB962C8B-B14F-4D97-AF65-F5344CB8AC3E}">
        <p14:creationId xmlns:p14="http://schemas.microsoft.com/office/powerpoint/2010/main" val="261292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Státní rozpočet </a:t>
            </a:r>
          </a:p>
        </p:txBody>
      </p:sp>
      <p:sp>
        <p:nvSpPr>
          <p:cNvPr id="3" name="Zástupný symbol pro obsah 2"/>
          <p:cNvSpPr>
            <a:spLocks noGrp="1"/>
          </p:cNvSpPr>
          <p:nvPr>
            <p:ph idx="1"/>
          </p:nvPr>
        </p:nvSpPr>
        <p:spPr/>
        <p:txBody>
          <a:bodyPr/>
          <a:lstStyle/>
          <a:p>
            <a:pPr lvl="0"/>
            <a:r>
              <a:rPr lang="cs-CZ" dirty="0"/>
              <a:t>centralizovaný peněžní fond</a:t>
            </a:r>
          </a:p>
          <a:p>
            <a:pPr lvl="0"/>
            <a:r>
              <a:rPr lang="cs-CZ" dirty="0"/>
              <a:t>bilanci příjmů a výdajů</a:t>
            </a:r>
          </a:p>
          <a:p>
            <a:pPr lvl="0"/>
            <a:r>
              <a:rPr lang="cs-CZ" dirty="0"/>
              <a:t>finanční plán</a:t>
            </a:r>
          </a:p>
          <a:p>
            <a:pPr lvl="0"/>
            <a:r>
              <a:rPr lang="cs-CZ" dirty="0"/>
              <a:t>finanční zákon </a:t>
            </a:r>
          </a:p>
          <a:p>
            <a:pPr lvl="0"/>
            <a:r>
              <a:rPr lang="cs-CZ" dirty="0"/>
              <a:t>ekonomický vztah</a:t>
            </a:r>
          </a:p>
          <a:p>
            <a:pPr lvl="0"/>
            <a:r>
              <a:rPr lang="cs-CZ" dirty="0"/>
              <a:t>nástroj rozpočtové politiky státu</a:t>
            </a:r>
          </a:p>
        </p:txBody>
      </p:sp>
      <p:pic>
        <p:nvPicPr>
          <p:cNvPr id="5" name="Obrázek 4" descr="Obsah obrázku text&#10;&#10;Popis byl vytvořen automaticky">
            <a:extLst>
              <a:ext uri="{FF2B5EF4-FFF2-40B4-BE49-F238E27FC236}">
                <a16:creationId xmlns:a16="http://schemas.microsoft.com/office/drawing/2014/main" id="{CF605DBE-CEE0-445D-BD7A-91564FE02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8760" y="1330325"/>
            <a:ext cx="4919340" cy="3194050"/>
          </a:xfrm>
          <a:prstGeom prst="rect">
            <a:avLst/>
          </a:prstGeom>
        </p:spPr>
      </p:pic>
    </p:spTree>
    <p:extLst>
      <p:ext uri="{BB962C8B-B14F-4D97-AF65-F5344CB8AC3E}">
        <p14:creationId xmlns:p14="http://schemas.microsoft.com/office/powerpoint/2010/main" val="426267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rgbClr r="0" g="0" b="0"/>
          </a:solidFill>
          <a:ln>
            <a:solidFill>
              <a:schemeClr val="tx1"/>
            </a:solidFill>
          </a:ln>
        </p:spPr>
      </p:pic>
    </p:spTree>
    <p:extLst>
      <p:ext uri="{BB962C8B-B14F-4D97-AF65-F5344CB8AC3E}">
        <p14:creationId xmlns:p14="http://schemas.microsoft.com/office/powerpoint/2010/main" val="209299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1A8E76-50C7-4484-94ED-7298784D7F05}"/>
              </a:ext>
            </a:extLst>
          </p:cNvPr>
          <p:cNvSpPr>
            <a:spLocks noGrp="1"/>
          </p:cNvSpPr>
          <p:nvPr>
            <p:ph type="title"/>
          </p:nvPr>
        </p:nvSpPr>
        <p:spPr/>
        <p:txBody>
          <a:bodyPr/>
          <a:lstStyle/>
          <a:p>
            <a:r>
              <a:rPr lang="cs-CZ" dirty="0"/>
              <a:t>Makroekonomický rámec státního rozpočtu ČR</a:t>
            </a:r>
          </a:p>
        </p:txBody>
      </p:sp>
      <p:sp>
        <p:nvSpPr>
          <p:cNvPr id="3" name="Zástupný obsah 2">
            <a:extLst>
              <a:ext uri="{FF2B5EF4-FFF2-40B4-BE49-F238E27FC236}">
                <a16:creationId xmlns:a16="http://schemas.microsoft.com/office/drawing/2014/main" id="{BD9DB3AD-B8B7-44BF-82CD-4FC18F899C3F}"/>
              </a:ext>
            </a:extLst>
          </p:cNvPr>
          <p:cNvSpPr>
            <a:spLocks noGrp="1"/>
          </p:cNvSpPr>
          <p:nvPr>
            <p:ph idx="1"/>
          </p:nvPr>
        </p:nvSpPr>
        <p:spPr>
          <a:xfrm>
            <a:off x="838200" y="1825624"/>
            <a:ext cx="10515600" cy="4956915"/>
          </a:xfrm>
        </p:spPr>
        <p:txBody>
          <a:bodyPr>
            <a:normAutofit fontScale="92500" lnSpcReduction="20000"/>
          </a:bodyPr>
          <a:lstStyle/>
          <a:p>
            <a:r>
              <a:rPr lang="cs-CZ" sz="2000" b="1" dirty="0"/>
              <a:t>HDP</a:t>
            </a:r>
          </a:p>
          <a:p>
            <a:r>
              <a:rPr lang="cs-CZ" sz="2000" b="1" dirty="0"/>
              <a:t>Spotřeba vlády</a:t>
            </a:r>
          </a:p>
          <a:p>
            <a:r>
              <a:rPr lang="cs-CZ" sz="2000" b="1" dirty="0"/>
              <a:t>Spotřeba domácností</a:t>
            </a:r>
          </a:p>
          <a:p>
            <a:r>
              <a:rPr lang="cs-CZ" sz="2000" b="1" dirty="0"/>
              <a:t>Deflátor HDP</a:t>
            </a:r>
          </a:p>
          <a:p>
            <a:r>
              <a:rPr lang="cs-CZ" sz="2000" b="1" dirty="0"/>
              <a:t>Míra nezaměstnanosti</a:t>
            </a:r>
          </a:p>
          <a:p>
            <a:r>
              <a:rPr lang="cs-CZ" sz="2000" b="1" dirty="0"/>
              <a:t>Mzdy a platy</a:t>
            </a:r>
          </a:p>
          <a:p>
            <a:r>
              <a:rPr lang="cs-CZ" sz="2000" b="1" dirty="0"/>
              <a:t>Tvorba hrubého fixního kapitálu</a:t>
            </a:r>
          </a:p>
          <a:p>
            <a:r>
              <a:rPr lang="cs-CZ" sz="2000" b="1" dirty="0"/>
              <a:t>Zahraniční obchod</a:t>
            </a:r>
          </a:p>
          <a:p>
            <a:r>
              <a:rPr lang="cs-CZ" sz="2000" b="1" dirty="0"/>
              <a:t>Poměr salda běžného účtu k HDP</a:t>
            </a:r>
          </a:p>
          <a:p>
            <a:r>
              <a:rPr lang="cs-CZ" sz="2000" b="1" dirty="0"/>
              <a:t>Průměrná míra inflace</a:t>
            </a:r>
          </a:p>
          <a:p>
            <a:r>
              <a:rPr lang="cs-CZ" sz="2000" b="1" dirty="0"/>
              <a:t>Kurz EUR/CZK</a:t>
            </a:r>
          </a:p>
          <a:p>
            <a:r>
              <a:rPr lang="cs-CZ" sz="2000" b="1" dirty="0"/>
              <a:t>Vývoj cen ropy</a:t>
            </a:r>
          </a:p>
          <a:p>
            <a:r>
              <a:rPr lang="cs-CZ" sz="2000" b="1" dirty="0"/>
              <a:t>Dlouhodobé úrokové sazby</a:t>
            </a:r>
          </a:p>
          <a:p>
            <a:r>
              <a:rPr lang="cs-CZ" sz="2000" b="1" dirty="0"/>
              <a:t>HDP Eurozóny</a:t>
            </a:r>
          </a:p>
        </p:txBody>
      </p:sp>
      <p:sp>
        <p:nvSpPr>
          <p:cNvPr id="4" name="TextovéPole 3">
            <a:extLst>
              <a:ext uri="{FF2B5EF4-FFF2-40B4-BE49-F238E27FC236}">
                <a16:creationId xmlns:a16="http://schemas.microsoft.com/office/drawing/2014/main" id="{F1EF6DF0-46C5-482D-86E7-B4B88CC30399}"/>
              </a:ext>
            </a:extLst>
          </p:cNvPr>
          <p:cNvSpPr txBox="1"/>
          <p:nvPr/>
        </p:nvSpPr>
        <p:spPr>
          <a:xfrm>
            <a:off x="6853930" y="3515558"/>
            <a:ext cx="4752513" cy="646331"/>
          </a:xfrm>
          <a:prstGeom prst="rect">
            <a:avLst/>
          </a:prstGeom>
          <a:noFill/>
        </p:spPr>
        <p:txBody>
          <a:bodyPr wrap="square" rtlCol="0">
            <a:spAutoFit/>
          </a:bodyPr>
          <a:lstStyle/>
          <a:p>
            <a:pPr algn="ctr"/>
            <a:r>
              <a:rPr lang="cs-CZ" b="1" dirty="0">
                <a:solidFill>
                  <a:srgbClr val="FF0000"/>
                </a:solidFill>
              </a:rPr>
              <a:t>Oblasti, které se musí řešit na MF při tvorbě státního rozpočtu</a:t>
            </a:r>
          </a:p>
        </p:txBody>
      </p:sp>
    </p:spTree>
    <p:extLst>
      <p:ext uri="{BB962C8B-B14F-4D97-AF65-F5344CB8AC3E}">
        <p14:creationId xmlns:p14="http://schemas.microsoft.com/office/powerpoint/2010/main" val="402071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44CC6E-347F-4EEF-AD94-0934694E9210}"/>
              </a:ext>
            </a:extLst>
          </p:cNvPr>
          <p:cNvSpPr>
            <a:spLocks noGrp="1"/>
          </p:cNvSpPr>
          <p:nvPr>
            <p:ph type="title"/>
          </p:nvPr>
        </p:nvSpPr>
        <p:spPr/>
        <p:txBody>
          <a:bodyPr>
            <a:normAutofit/>
          </a:bodyPr>
          <a:lstStyle/>
          <a:p>
            <a:r>
              <a:rPr lang="cs-CZ" sz="4000" dirty="0"/>
              <a:t>Program semináře</a:t>
            </a:r>
          </a:p>
        </p:txBody>
      </p:sp>
      <p:sp>
        <p:nvSpPr>
          <p:cNvPr id="3" name="Zástupný obsah 2">
            <a:extLst>
              <a:ext uri="{FF2B5EF4-FFF2-40B4-BE49-F238E27FC236}">
                <a16:creationId xmlns:a16="http://schemas.microsoft.com/office/drawing/2014/main" id="{59F8B774-F3D1-4127-B10A-F4A707A18EF7}"/>
              </a:ext>
            </a:extLst>
          </p:cNvPr>
          <p:cNvSpPr>
            <a:spLocks noGrp="1"/>
          </p:cNvSpPr>
          <p:nvPr>
            <p:ph idx="1"/>
          </p:nvPr>
        </p:nvSpPr>
        <p:spPr/>
        <p:txBody>
          <a:bodyPr/>
          <a:lstStyle/>
          <a:p>
            <a:r>
              <a:rPr lang="cs-CZ" dirty="0"/>
              <a:t>Externality </a:t>
            </a:r>
          </a:p>
          <a:p>
            <a:r>
              <a:rPr lang="cs-CZ" dirty="0"/>
              <a:t>Legislativní proces (3. cvičení)</a:t>
            </a:r>
          </a:p>
          <a:p>
            <a:r>
              <a:rPr lang="cs-CZ" dirty="0"/>
              <a:t>Rozpočtové kapitoly (3. cvičení)</a:t>
            </a:r>
          </a:p>
          <a:p>
            <a:r>
              <a:rPr lang="cs-CZ" dirty="0"/>
              <a:t>Veřejné výdaje (3. cvičení)</a:t>
            </a:r>
          </a:p>
          <a:p>
            <a:r>
              <a:rPr lang="cs-CZ" dirty="0"/>
              <a:t>Fiskální federalismus, daňové určení (3. cvičení)</a:t>
            </a:r>
          </a:p>
          <a:p>
            <a:endParaRPr lang="cs-CZ" dirty="0"/>
          </a:p>
          <a:p>
            <a:endParaRPr lang="cs-CZ" dirty="0"/>
          </a:p>
        </p:txBody>
      </p:sp>
    </p:spTree>
    <p:extLst>
      <p:ext uri="{BB962C8B-B14F-4D97-AF65-F5344CB8AC3E}">
        <p14:creationId xmlns:p14="http://schemas.microsoft.com/office/powerpoint/2010/main" val="1092305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314148-D078-4D36-8B8F-F6F8CAC04238}"/>
              </a:ext>
            </a:extLst>
          </p:cNvPr>
          <p:cNvSpPr>
            <a:spLocks noGrp="1"/>
          </p:cNvSpPr>
          <p:nvPr>
            <p:ph type="title"/>
          </p:nvPr>
        </p:nvSpPr>
        <p:spPr/>
        <p:txBody>
          <a:bodyPr/>
          <a:lstStyle/>
          <a:p>
            <a:r>
              <a:rPr lang="cs-CZ" b="1" dirty="0"/>
              <a:t>Rozpočtové kapitoly</a:t>
            </a:r>
          </a:p>
        </p:txBody>
      </p:sp>
      <p:sp>
        <p:nvSpPr>
          <p:cNvPr id="3" name="Zástupný obsah 2">
            <a:extLst>
              <a:ext uri="{FF2B5EF4-FFF2-40B4-BE49-F238E27FC236}">
                <a16:creationId xmlns:a16="http://schemas.microsoft.com/office/drawing/2014/main" id="{EA3B8E02-D58E-4BF4-A568-F61DF14F46B7}"/>
              </a:ext>
            </a:extLst>
          </p:cNvPr>
          <p:cNvSpPr>
            <a:spLocks noGrp="1"/>
          </p:cNvSpPr>
          <p:nvPr>
            <p:ph idx="1"/>
          </p:nvPr>
        </p:nvSpPr>
        <p:spPr/>
        <p:txBody>
          <a:bodyPr/>
          <a:lstStyle/>
          <a:p>
            <a:r>
              <a:rPr lang="cs-CZ" dirty="0"/>
              <a:t>Návrh státního rozpočtu je zpracováván dle jednotlivých kapitol státního rozpočtu, zahrnující práva a povinnosti ústředních orgánů státní správy a dalších organizačních složek státu</a:t>
            </a:r>
          </a:p>
          <a:p>
            <a:r>
              <a:rPr lang="cs-CZ" dirty="0"/>
              <a:t>Členění dle příjmů a výdajů, specifických příjmů a výdajů, dílčí ukazatele kapitol</a:t>
            </a:r>
          </a:p>
          <a:p>
            <a:r>
              <a:rPr lang="cs-CZ" dirty="0"/>
              <a:t>Státní závěrečný účet – kontrola hospodaření, schválení vždy ke konci dubna následujícího roku.</a:t>
            </a:r>
          </a:p>
          <a:p>
            <a:r>
              <a:rPr lang="cs-CZ" dirty="0"/>
              <a:t>Všeobecná pokladní správa</a:t>
            </a:r>
          </a:p>
          <a:p>
            <a:r>
              <a:rPr lang="cs-CZ" dirty="0"/>
              <a:t>Vládní rozpočtová rezerva</a:t>
            </a:r>
          </a:p>
          <a:p>
            <a:endParaRPr lang="cs-CZ" dirty="0"/>
          </a:p>
        </p:txBody>
      </p:sp>
    </p:spTree>
    <p:extLst>
      <p:ext uri="{BB962C8B-B14F-4D97-AF65-F5344CB8AC3E}">
        <p14:creationId xmlns:p14="http://schemas.microsoft.com/office/powerpoint/2010/main" val="261215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C63782-2439-4E48-A09A-D259095C566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5ED8909-505C-4DF1-9FE6-71A53686DD4B}"/>
              </a:ext>
            </a:extLst>
          </p:cNvPr>
          <p:cNvSpPr>
            <a:spLocks noGrp="1"/>
          </p:cNvSpPr>
          <p:nvPr>
            <p:ph idx="1"/>
          </p:nvPr>
        </p:nvSpPr>
        <p:spPr/>
        <p:txBody>
          <a:bodyPr/>
          <a:lstStyle/>
          <a:p>
            <a:endParaRPr lang="cs-CZ" dirty="0"/>
          </a:p>
        </p:txBody>
      </p:sp>
      <p:pic>
        <p:nvPicPr>
          <p:cNvPr id="4" name="Obrázek 3">
            <a:extLst>
              <a:ext uri="{FF2B5EF4-FFF2-40B4-BE49-F238E27FC236}">
                <a16:creationId xmlns:a16="http://schemas.microsoft.com/office/drawing/2014/main" id="{3691B42B-8124-4F08-AFE1-4A0727092B58}"/>
              </a:ext>
            </a:extLst>
          </p:cNvPr>
          <p:cNvPicPr>
            <a:picLocks noChangeAspect="1"/>
          </p:cNvPicPr>
          <p:nvPr/>
        </p:nvPicPr>
        <p:blipFill>
          <a:blip r:embed="rId2"/>
          <a:stretch>
            <a:fillRect/>
          </a:stretch>
        </p:blipFill>
        <p:spPr>
          <a:xfrm>
            <a:off x="2591048" y="-490127"/>
            <a:ext cx="6974899" cy="7551834"/>
          </a:xfrm>
          <a:prstGeom prst="rect">
            <a:avLst/>
          </a:prstGeom>
        </p:spPr>
      </p:pic>
      <p:sp>
        <p:nvSpPr>
          <p:cNvPr id="5" name="TextovéPole 4">
            <a:extLst>
              <a:ext uri="{FF2B5EF4-FFF2-40B4-BE49-F238E27FC236}">
                <a16:creationId xmlns:a16="http://schemas.microsoft.com/office/drawing/2014/main" id="{602B4F51-6091-4710-9371-25C037B51DB7}"/>
              </a:ext>
            </a:extLst>
          </p:cNvPr>
          <p:cNvSpPr txBox="1"/>
          <p:nvPr/>
        </p:nvSpPr>
        <p:spPr>
          <a:xfrm>
            <a:off x="9565947" y="6461403"/>
            <a:ext cx="2019300" cy="369332"/>
          </a:xfrm>
          <a:prstGeom prst="rect">
            <a:avLst/>
          </a:prstGeom>
          <a:noFill/>
        </p:spPr>
        <p:txBody>
          <a:bodyPr wrap="square" rtlCol="0">
            <a:spAutoFit/>
          </a:bodyPr>
          <a:lstStyle/>
          <a:p>
            <a:r>
              <a:rPr lang="cs-CZ" dirty="0"/>
              <a:t>Zdroj: MF ČR</a:t>
            </a:r>
          </a:p>
        </p:txBody>
      </p:sp>
    </p:spTree>
    <p:extLst>
      <p:ext uri="{BB962C8B-B14F-4D97-AF65-F5344CB8AC3E}">
        <p14:creationId xmlns:p14="http://schemas.microsoft.com/office/powerpoint/2010/main" val="1974679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F4B9463-D651-4F97-B4E1-DC56ED50165B}"/>
              </a:ext>
            </a:extLst>
          </p:cNvPr>
          <p:cNvPicPr>
            <a:picLocks noChangeAspect="1"/>
          </p:cNvPicPr>
          <p:nvPr/>
        </p:nvPicPr>
        <p:blipFill>
          <a:blip r:embed="rId2"/>
          <a:stretch>
            <a:fillRect/>
          </a:stretch>
        </p:blipFill>
        <p:spPr>
          <a:xfrm>
            <a:off x="3778577" y="0"/>
            <a:ext cx="4634845" cy="6858000"/>
          </a:xfrm>
          <a:prstGeom prst="rect">
            <a:avLst/>
          </a:prstGeom>
        </p:spPr>
      </p:pic>
      <p:sp>
        <p:nvSpPr>
          <p:cNvPr id="8" name="TextovéPole 7">
            <a:extLst>
              <a:ext uri="{FF2B5EF4-FFF2-40B4-BE49-F238E27FC236}">
                <a16:creationId xmlns:a16="http://schemas.microsoft.com/office/drawing/2014/main" id="{5863D3EB-19E5-410F-815E-0EDD549FE9D7}"/>
              </a:ext>
            </a:extLst>
          </p:cNvPr>
          <p:cNvSpPr txBox="1"/>
          <p:nvPr/>
        </p:nvSpPr>
        <p:spPr>
          <a:xfrm>
            <a:off x="8413422" y="6313765"/>
            <a:ext cx="2019300" cy="369332"/>
          </a:xfrm>
          <a:prstGeom prst="rect">
            <a:avLst/>
          </a:prstGeom>
          <a:noFill/>
        </p:spPr>
        <p:txBody>
          <a:bodyPr wrap="square" rtlCol="0">
            <a:spAutoFit/>
          </a:bodyPr>
          <a:lstStyle/>
          <a:p>
            <a:r>
              <a:rPr lang="cs-CZ" dirty="0"/>
              <a:t>Zdroj: MF ČR</a:t>
            </a:r>
          </a:p>
        </p:txBody>
      </p:sp>
    </p:spTree>
    <p:extLst>
      <p:ext uri="{BB962C8B-B14F-4D97-AF65-F5344CB8AC3E}">
        <p14:creationId xmlns:p14="http://schemas.microsoft.com/office/powerpoint/2010/main" val="1028241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7DB64B4-1B52-400F-AE61-71CF3B753687}"/>
              </a:ext>
            </a:extLst>
          </p:cNvPr>
          <p:cNvPicPr>
            <a:picLocks noChangeAspect="1"/>
          </p:cNvPicPr>
          <p:nvPr/>
        </p:nvPicPr>
        <p:blipFill>
          <a:blip r:embed="rId2"/>
          <a:stretch>
            <a:fillRect/>
          </a:stretch>
        </p:blipFill>
        <p:spPr>
          <a:xfrm>
            <a:off x="2229555" y="0"/>
            <a:ext cx="7732889" cy="6858000"/>
          </a:xfrm>
          <a:prstGeom prst="rect">
            <a:avLst/>
          </a:prstGeom>
        </p:spPr>
      </p:pic>
      <p:sp>
        <p:nvSpPr>
          <p:cNvPr id="6" name="TextovéPole 5">
            <a:extLst>
              <a:ext uri="{FF2B5EF4-FFF2-40B4-BE49-F238E27FC236}">
                <a16:creationId xmlns:a16="http://schemas.microsoft.com/office/drawing/2014/main" id="{3AC16318-5480-4AFE-ACD9-E8F31B10E0F5}"/>
              </a:ext>
            </a:extLst>
          </p:cNvPr>
          <p:cNvSpPr txBox="1"/>
          <p:nvPr/>
        </p:nvSpPr>
        <p:spPr>
          <a:xfrm>
            <a:off x="9851697" y="6294715"/>
            <a:ext cx="2019300" cy="369332"/>
          </a:xfrm>
          <a:prstGeom prst="rect">
            <a:avLst/>
          </a:prstGeom>
          <a:noFill/>
        </p:spPr>
        <p:txBody>
          <a:bodyPr wrap="square" rtlCol="0">
            <a:spAutoFit/>
          </a:bodyPr>
          <a:lstStyle/>
          <a:p>
            <a:r>
              <a:rPr lang="cs-CZ" dirty="0"/>
              <a:t>Zdroj: MF ČR</a:t>
            </a:r>
          </a:p>
        </p:txBody>
      </p:sp>
    </p:spTree>
    <p:extLst>
      <p:ext uri="{BB962C8B-B14F-4D97-AF65-F5344CB8AC3E}">
        <p14:creationId xmlns:p14="http://schemas.microsoft.com/office/powerpoint/2010/main" val="3856801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8EB6F9-BEFB-4627-8D5D-F5842E0714BB}"/>
              </a:ext>
            </a:extLst>
          </p:cNvPr>
          <p:cNvSpPr>
            <a:spLocks noGrp="1"/>
          </p:cNvSpPr>
          <p:nvPr>
            <p:ph type="title"/>
          </p:nvPr>
        </p:nvSpPr>
        <p:spPr/>
        <p:txBody>
          <a:bodyPr>
            <a:normAutofit/>
          </a:bodyPr>
          <a:lstStyle/>
          <a:p>
            <a:r>
              <a:rPr lang="cs-CZ" sz="4000" b="1" dirty="0"/>
              <a:t>Podpora činnosti v rámci sportu</a:t>
            </a:r>
          </a:p>
        </p:txBody>
      </p:sp>
      <p:sp>
        <p:nvSpPr>
          <p:cNvPr id="3" name="Zástupný obsah 2">
            <a:extLst>
              <a:ext uri="{FF2B5EF4-FFF2-40B4-BE49-F238E27FC236}">
                <a16:creationId xmlns:a16="http://schemas.microsoft.com/office/drawing/2014/main" id="{9079E1FA-7907-49C7-B6FE-6EC339CA0B75}"/>
              </a:ext>
            </a:extLst>
          </p:cNvPr>
          <p:cNvSpPr>
            <a:spLocks noGrp="1"/>
          </p:cNvSpPr>
          <p:nvPr>
            <p:ph idx="1"/>
          </p:nvPr>
        </p:nvSpPr>
        <p:spPr/>
        <p:txBody>
          <a:bodyPr/>
          <a:lstStyle/>
          <a:p>
            <a:r>
              <a:rPr lang="cs-CZ" dirty="0"/>
              <a:t>V rámci kapitoly 333 MŠMT</a:t>
            </a:r>
          </a:p>
          <a:p>
            <a:r>
              <a:rPr lang="cs-CZ" dirty="0"/>
              <a:t>Rozpočet na rok 2020 ve výši 7,2 mld. </a:t>
            </a:r>
          </a:p>
          <a:p>
            <a:pPr marL="0" indent="0">
              <a:buNone/>
            </a:pPr>
            <a:r>
              <a:rPr lang="cs-CZ" sz="2400" i="1" dirty="0"/>
              <a:t>    - </a:t>
            </a:r>
            <a:r>
              <a:rPr lang="cs-CZ" sz="2400" b="1" i="1" dirty="0"/>
              <a:t>Podpora na sportovní reprezentace </a:t>
            </a:r>
            <a:r>
              <a:rPr lang="cs-CZ" sz="2400" i="1" dirty="0"/>
              <a:t>– 1,9 mld., ukončení investiční činnosti v rámci Výstavby sportovních center, přesun agendy na NSA, podpora sportovně-talentované mládeže, podpora studentů – reprezentantů</a:t>
            </a:r>
          </a:p>
          <a:p>
            <a:pPr marL="0" indent="0">
              <a:buNone/>
            </a:pPr>
            <a:r>
              <a:rPr lang="cs-CZ" sz="2400" i="1" dirty="0"/>
              <a:t>   - </a:t>
            </a:r>
            <a:r>
              <a:rPr lang="cs-CZ" sz="2400" b="1" i="1" dirty="0"/>
              <a:t>Všeobecná sportovní činnost </a:t>
            </a:r>
            <a:r>
              <a:rPr lang="cs-CZ" sz="2400" i="1" dirty="0"/>
              <a:t>– 5,2 mld., podpora materiálně technické základy sportu (obce, TJ, SK), podpora sportovních klubů a tělovýchovných jednot „MŮJ KLUB“, projekt „Hodiny pohybu navíc v rámci zájmového vzdělávání“ – 1.-3. třídy ZŠ, projekt „Sportuj ve škole“</a:t>
            </a:r>
          </a:p>
        </p:txBody>
      </p:sp>
    </p:spTree>
    <p:extLst>
      <p:ext uri="{BB962C8B-B14F-4D97-AF65-F5344CB8AC3E}">
        <p14:creationId xmlns:p14="http://schemas.microsoft.com/office/powerpoint/2010/main" val="236272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8174" y="397565"/>
            <a:ext cx="11608904" cy="6102626"/>
          </a:xfrm>
        </p:spPr>
        <p:txBody>
          <a:bodyPr>
            <a:normAutofit/>
          </a:bodyPr>
          <a:lstStyle/>
          <a:p>
            <a:pPr lvl="0"/>
            <a:r>
              <a:rPr lang="cs-CZ" sz="3200" dirty="0"/>
              <a:t>Otázka: Které z následujících příjmů představují daňové příjmy rozpočtové soustavy ČR?</a:t>
            </a:r>
          </a:p>
          <a:p>
            <a:pPr lvl="1"/>
            <a:r>
              <a:rPr lang="cs-CZ" b="1" dirty="0"/>
              <a:t>Daně z příjmů, zisku a kapitálových výnosů</a:t>
            </a:r>
          </a:p>
          <a:p>
            <a:pPr lvl="1"/>
            <a:r>
              <a:rPr lang="cs-CZ" dirty="0"/>
              <a:t>Dotace od zahraničních vlád</a:t>
            </a:r>
          </a:p>
          <a:p>
            <a:pPr lvl="1"/>
            <a:r>
              <a:rPr lang="cs-CZ" b="1" dirty="0"/>
              <a:t>Poplatek lázeňský a rekreační</a:t>
            </a:r>
          </a:p>
          <a:p>
            <a:pPr lvl="1"/>
            <a:r>
              <a:rPr lang="cs-CZ" b="1" dirty="0"/>
              <a:t>Spotřební daně</a:t>
            </a:r>
          </a:p>
          <a:p>
            <a:pPr lvl="1"/>
            <a:r>
              <a:rPr lang="cs-CZ" dirty="0"/>
              <a:t>Pokuty, penále </a:t>
            </a:r>
          </a:p>
          <a:p>
            <a:pPr lvl="1"/>
            <a:r>
              <a:rPr lang="cs-CZ" b="1" dirty="0"/>
              <a:t>Příjmy z prodeje zboží a služeb</a:t>
            </a:r>
          </a:p>
          <a:p>
            <a:pPr lvl="1"/>
            <a:r>
              <a:rPr lang="cs-CZ" dirty="0"/>
              <a:t>Dobrovolné transfery</a:t>
            </a:r>
          </a:p>
          <a:p>
            <a:pPr lvl="1"/>
            <a:r>
              <a:rPr lang="cs-CZ" b="1" dirty="0"/>
              <a:t>Příspěvky na sociální zabezpečení</a:t>
            </a:r>
          </a:p>
          <a:p>
            <a:pPr lvl="1"/>
            <a:r>
              <a:rPr lang="cs-CZ" b="1" dirty="0"/>
              <a:t>Poplatek za psa</a:t>
            </a:r>
          </a:p>
          <a:p>
            <a:pPr lvl="1"/>
            <a:r>
              <a:rPr lang="cs-CZ" dirty="0"/>
              <a:t>cla</a:t>
            </a:r>
          </a:p>
          <a:p>
            <a:endParaRPr lang="cs-CZ" dirty="0"/>
          </a:p>
        </p:txBody>
      </p:sp>
    </p:spTree>
    <p:extLst>
      <p:ext uri="{BB962C8B-B14F-4D97-AF65-F5344CB8AC3E}">
        <p14:creationId xmlns:p14="http://schemas.microsoft.com/office/powerpoint/2010/main" val="3167713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16835" y="238539"/>
            <a:ext cx="10836965" cy="5938424"/>
          </a:xfrm>
        </p:spPr>
        <p:txBody>
          <a:bodyPr>
            <a:normAutofit/>
          </a:bodyPr>
          <a:lstStyle/>
          <a:p>
            <a:pPr marL="0" lvl="0" indent="0">
              <a:buNone/>
            </a:pPr>
            <a:r>
              <a:rPr lang="cs-CZ" sz="4000" dirty="0"/>
              <a:t>Otázka: </a:t>
            </a:r>
            <a:r>
              <a:rPr lang="cs-CZ" sz="3600" dirty="0"/>
              <a:t>Mezi daňové příjmy rozpočtu ČR řadíme?</a:t>
            </a:r>
          </a:p>
          <a:p>
            <a:pPr lvl="1"/>
            <a:r>
              <a:rPr lang="cs-CZ" b="1" dirty="0"/>
              <a:t>Daně z příjmů, zisku a kapitálových výnosů</a:t>
            </a:r>
          </a:p>
          <a:p>
            <a:pPr lvl="1"/>
            <a:r>
              <a:rPr lang="cs-CZ" dirty="0"/>
              <a:t>Dotace od zahraničních vlád</a:t>
            </a:r>
          </a:p>
          <a:p>
            <a:pPr lvl="1"/>
            <a:r>
              <a:rPr lang="cs-CZ" dirty="0"/>
              <a:t>Poplatek lázeňský a rekreační</a:t>
            </a:r>
          </a:p>
          <a:p>
            <a:pPr lvl="1"/>
            <a:r>
              <a:rPr lang="cs-CZ" b="1" dirty="0"/>
              <a:t>Spotřební daně</a:t>
            </a:r>
          </a:p>
          <a:p>
            <a:pPr lvl="1"/>
            <a:r>
              <a:rPr lang="cs-CZ" dirty="0"/>
              <a:t>Pokuty, penále </a:t>
            </a:r>
          </a:p>
          <a:p>
            <a:pPr lvl="1"/>
            <a:r>
              <a:rPr lang="cs-CZ" b="1" dirty="0"/>
              <a:t>Příjmy z prodeje zboží a služeb</a:t>
            </a:r>
          </a:p>
          <a:p>
            <a:pPr lvl="1"/>
            <a:r>
              <a:rPr lang="cs-CZ" dirty="0"/>
              <a:t>Dobrovolné transfery</a:t>
            </a:r>
          </a:p>
          <a:p>
            <a:pPr lvl="1"/>
            <a:r>
              <a:rPr lang="cs-CZ" b="1" dirty="0"/>
              <a:t>Příspěvky na sociální zabezpečení</a:t>
            </a:r>
          </a:p>
          <a:p>
            <a:pPr lvl="1"/>
            <a:r>
              <a:rPr lang="cs-CZ" dirty="0"/>
              <a:t>Poplatek za psa</a:t>
            </a:r>
          </a:p>
          <a:p>
            <a:pPr lvl="1"/>
            <a:r>
              <a:rPr lang="cs-CZ" dirty="0"/>
              <a:t>cla</a:t>
            </a:r>
          </a:p>
          <a:p>
            <a:endParaRPr lang="cs-CZ" dirty="0"/>
          </a:p>
        </p:txBody>
      </p:sp>
    </p:spTree>
    <p:extLst>
      <p:ext uri="{BB962C8B-B14F-4D97-AF65-F5344CB8AC3E}">
        <p14:creationId xmlns:p14="http://schemas.microsoft.com/office/powerpoint/2010/main" val="4069737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174854-D85B-42D5-9C16-675166E67C56}"/>
              </a:ext>
            </a:extLst>
          </p:cNvPr>
          <p:cNvSpPr>
            <a:spLocks noGrp="1"/>
          </p:cNvSpPr>
          <p:nvPr>
            <p:ph type="title"/>
          </p:nvPr>
        </p:nvSpPr>
        <p:spPr/>
        <p:txBody>
          <a:bodyPr/>
          <a:lstStyle/>
          <a:p>
            <a:r>
              <a:rPr lang="cs-CZ" b="1" dirty="0"/>
              <a:t>Legislativní proces v ČR</a:t>
            </a:r>
          </a:p>
        </p:txBody>
      </p:sp>
      <p:sp>
        <p:nvSpPr>
          <p:cNvPr id="3" name="Zástupný obsah 2">
            <a:extLst>
              <a:ext uri="{FF2B5EF4-FFF2-40B4-BE49-F238E27FC236}">
                <a16:creationId xmlns:a16="http://schemas.microsoft.com/office/drawing/2014/main" id="{CB18D69F-7849-45CE-BFBF-37E8BBD7F9E9}"/>
              </a:ext>
            </a:extLst>
          </p:cNvPr>
          <p:cNvSpPr>
            <a:spLocks noGrp="1"/>
          </p:cNvSpPr>
          <p:nvPr>
            <p:ph idx="1"/>
          </p:nvPr>
        </p:nvSpPr>
        <p:spPr/>
        <p:txBody>
          <a:bodyPr/>
          <a:lstStyle/>
          <a:p>
            <a:r>
              <a:rPr lang="cs-CZ" dirty="0"/>
              <a:t>Proces návrhu, projednávání a schvalování zákonů ze strany vlády, Parlamentu a Prezidenta</a:t>
            </a:r>
          </a:p>
          <a:p>
            <a:r>
              <a:rPr lang="cs-CZ" dirty="0"/>
              <a:t>Na začátku vypracovává návrh zákona o SR Ministerstvo financí s požadavky jednotlivých ministrů</a:t>
            </a:r>
          </a:p>
          <a:p>
            <a:r>
              <a:rPr lang="cs-CZ" dirty="0"/>
              <a:t>Konec v podobě vyhlášení ve Sbírce zákonů</a:t>
            </a:r>
          </a:p>
          <a:p>
            <a:r>
              <a:rPr lang="cs-CZ" dirty="0"/>
              <a:t>Upraven v Ústavě a zákonech o Jednacích řádech obou komor Parlamentu</a:t>
            </a:r>
          </a:p>
          <a:p>
            <a:r>
              <a:rPr lang="cs-CZ" dirty="0"/>
              <a:t>Státní rozpočet jako Zákon o státním rozpočtu (schvalován pouze PS)</a:t>
            </a:r>
          </a:p>
          <a:p>
            <a:endParaRPr lang="cs-CZ" dirty="0"/>
          </a:p>
        </p:txBody>
      </p:sp>
    </p:spTree>
    <p:extLst>
      <p:ext uri="{BB962C8B-B14F-4D97-AF65-F5344CB8AC3E}">
        <p14:creationId xmlns:p14="http://schemas.microsoft.com/office/powerpoint/2010/main" val="54357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FCFF6C1-E110-4E6E-BE24-DE63A840019E}"/>
              </a:ext>
            </a:extLst>
          </p:cNvPr>
          <p:cNvPicPr>
            <a:picLocks noChangeAspect="1"/>
          </p:cNvPicPr>
          <p:nvPr/>
        </p:nvPicPr>
        <p:blipFill>
          <a:blip r:embed="rId2"/>
          <a:stretch>
            <a:fillRect/>
          </a:stretch>
        </p:blipFill>
        <p:spPr>
          <a:xfrm>
            <a:off x="2143126" y="66675"/>
            <a:ext cx="7320470" cy="6720302"/>
          </a:xfrm>
          <a:prstGeom prst="rect">
            <a:avLst/>
          </a:prstGeom>
        </p:spPr>
      </p:pic>
      <p:sp>
        <p:nvSpPr>
          <p:cNvPr id="6" name="TextovéPole 5">
            <a:extLst>
              <a:ext uri="{FF2B5EF4-FFF2-40B4-BE49-F238E27FC236}">
                <a16:creationId xmlns:a16="http://schemas.microsoft.com/office/drawing/2014/main" id="{E9EBFE74-ACF6-4D5B-A14F-93FF77BADE01}"/>
              </a:ext>
            </a:extLst>
          </p:cNvPr>
          <p:cNvSpPr txBox="1"/>
          <p:nvPr/>
        </p:nvSpPr>
        <p:spPr>
          <a:xfrm>
            <a:off x="9372600" y="6345793"/>
            <a:ext cx="1800225" cy="369332"/>
          </a:xfrm>
          <a:prstGeom prst="rect">
            <a:avLst/>
          </a:prstGeom>
          <a:noFill/>
        </p:spPr>
        <p:txBody>
          <a:bodyPr wrap="square" rtlCol="0">
            <a:spAutoFit/>
          </a:bodyPr>
          <a:lstStyle/>
          <a:p>
            <a:r>
              <a:rPr lang="cs-CZ" dirty="0"/>
              <a:t>Zdroj: </a:t>
            </a:r>
            <a:r>
              <a:rPr lang="cs-CZ" i="1" dirty="0"/>
              <a:t>psp.cz</a:t>
            </a:r>
          </a:p>
        </p:txBody>
      </p:sp>
    </p:spTree>
    <p:extLst>
      <p:ext uri="{BB962C8B-B14F-4D97-AF65-F5344CB8AC3E}">
        <p14:creationId xmlns:p14="http://schemas.microsoft.com/office/powerpoint/2010/main" val="3596827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8F709EC9-FA68-48CC-B039-900F9F7AADCF}"/>
              </a:ext>
            </a:extLst>
          </p:cNvPr>
          <p:cNvPicPr>
            <a:picLocks noGrp="1" noChangeAspect="1"/>
          </p:cNvPicPr>
          <p:nvPr>
            <p:ph idx="1"/>
          </p:nvPr>
        </p:nvPicPr>
        <p:blipFill>
          <a:blip r:embed="rId2"/>
          <a:stretch>
            <a:fillRect/>
          </a:stretch>
        </p:blipFill>
        <p:spPr>
          <a:xfrm>
            <a:off x="3494662" y="0"/>
            <a:ext cx="5330320" cy="6539544"/>
          </a:xfrm>
        </p:spPr>
      </p:pic>
      <p:sp>
        <p:nvSpPr>
          <p:cNvPr id="8" name="TextovéPole 7">
            <a:extLst>
              <a:ext uri="{FF2B5EF4-FFF2-40B4-BE49-F238E27FC236}">
                <a16:creationId xmlns:a16="http://schemas.microsoft.com/office/drawing/2014/main" id="{17D5714D-87F6-4778-8ACA-3FF3EC51EBE1}"/>
              </a:ext>
            </a:extLst>
          </p:cNvPr>
          <p:cNvSpPr txBox="1"/>
          <p:nvPr/>
        </p:nvSpPr>
        <p:spPr>
          <a:xfrm>
            <a:off x="8577690" y="5692414"/>
            <a:ext cx="2324100" cy="923330"/>
          </a:xfrm>
          <a:prstGeom prst="rect">
            <a:avLst/>
          </a:prstGeom>
          <a:noFill/>
        </p:spPr>
        <p:txBody>
          <a:bodyPr wrap="square" rtlCol="0">
            <a:spAutoFit/>
          </a:bodyPr>
          <a:lstStyle/>
          <a:p>
            <a:r>
              <a:rPr lang="cs-CZ" b="1" i="1" dirty="0"/>
              <a:t>Legislativní proces státního rozpočtu</a:t>
            </a:r>
          </a:p>
          <a:p>
            <a:r>
              <a:rPr lang="cs-CZ" i="1" dirty="0"/>
              <a:t>Zdroj: psp.cz</a:t>
            </a:r>
          </a:p>
        </p:txBody>
      </p:sp>
      <p:sp>
        <p:nvSpPr>
          <p:cNvPr id="2" name="TextovéPole 1">
            <a:extLst>
              <a:ext uri="{FF2B5EF4-FFF2-40B4-BE49-F238E27FC236}">
                <a16:creationId xmlns:a16="http://schemas.microsoft.com/office/drawing/2014/main" id="{4C56BC13-08B1-422C-A917-AECBEB667815}"/>
              </a:ext>
            </a:extLst>
          </p:cNvPr>
          <p:cNvSpPr txBox="1"/>
          <p:nvPr/>
        </p:nvSpPr>
        <p:spPr>
          <a:xfrm>
            <a:off x="88777" y="4562615"/>
            <a:ext cx="3559946" cy="372862"/>
          </a:xfrm>
          <a:prstGeom prst="rect">
            <a:avLst/>
          </a:prstGeom>
          <a:noFill/>
        </p:spPr>
        <p:txBody>
          <a:bodyPr wrap="square" rtlCol="0">
            <a:spAutoFit/>
          </a:bodyPr>
          <a:lstStyle/>
          <a:p>
            <a:r>
              <a:rPr lang="cs-CZ" dirty="0"/>
              <a:t>1. Čtení – příjmy a výdaje jako celek</a:t>
            </a:r>
          </a:p>
        </p:txBody>
      </p:sp>
      <p:sp>
        <p:nvSpPr>
          <p:cNvPr id="5" name="TextovéPole 4">
            <a:extLst>
              <a:ext uri="{FF2B5EF4-FFF2-40B4-BE49-F238E27FC236}">
                <a16:creationId xmlns:a16="http://schemas.microsoft.com/office/drawing/2014/main" id="{50E6672A-015D-40DC-B7B0-3AD374F96D12}"/>
              </a:ext>
            </a:extLst>
          </p:cNvPr>
          <p:cNvSpPr txBox="1"/>
          <p:nvPr/>
        </p:nvSpPr>
        <p:spPr>
          <a:xfrm>
            <a:off x="88777" y="3109378"/>
            <a:ext cx="4082250" cy="923330"/>
          </a:xfrm>
          <a:prstGeom prst="rect">
            <a:avLst/>
          </a:prstGeom>
          <a:noFill/>
        </p:spPr>
        <p:txBody>
          <a:bodyPr wrap="square" rtlCol="0">
            <a:spAutoFit/>
          </a:bodyPr>
          <a:lstStyle/>
          <a:p>
            <a:r>
              <a:rPr lang="cs-CZ" dirty="0"/>
              <a:t>2. Čtení – podrobná rozprava o pozměňovacích návrzích, návrhy RV PS + ostatních výborů</a:t>
            </a:r>
          </a:p>
        </p:txBody>
      </p:sp>
      <p:sp>
        <p:nvSpPr>
          <p:cNvPr id="6" name="TextovéPole 5">
            <a:extLst>
              <a:ext uri="{FF2B5EF4-FFF2-40B4-BE49-F238E27FC236}">
                <a16:creationId xmlns:a16="http://schemas.microsoft.com/office/drawing/2014/main" id="{B4771CC8-2808-4AE3-968E-4DA48A57A18F}"/>
              </a:ext>
            </a:extLst>
          </p:cNvPr>
          <p:cNvSpPr txBox="1"/>
          <p:nvPr/>
        </p:nvSpPr>
        <p:spPr>
          <a:xfrm>
            <a:off x="156097" y="2144573"/>
            <a:ext cx="4082250" cy="646331"/>
          </a:xfrm>
          <a:prstGeom prst="rect">
            <a:avLst/>
          </a:prstGeom>
          <a:noFill/>
        </p:spPr>
        <p:txBody>
          <a:bodyPr wrap="square" rtlCol="0">
            <a:spAutoFit/>
          </a:bodyPr>
          <a:lstStyle/>
          <a:p>
            <a:r>
              <a:rPr lang="cs-CZ" dirty="0"/>
              <a:t>3. Čtení – hlasování o pozměňovacích návrzích</a:t>
            </a:r>
          </a:p>
        </p:txBody>
      </p:sp>
    </p:spTree>
    <p:extLst>
      <p:ext uri="{BB962C8B-B14F-4D97-AF65-F5344CB8AC3E}">
        <p14:creationId xmlns:p14="http://schemas.microsoft.com/office/powerpoint/2010/main" val="5660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cs-CZ" dirty="0"/>
              <a:t>Existence externalit </a:t>
            </a:r>
          </a:p>
        </p:txBody>
      </p:sp>
      <p:sp>
        <p:nvSpPr>
          <p:cNvPr id="32771" name="Rectangle 3"/>
          <p:cNvSpPr>
            <a:spLocks noGrp="1" noChangeArrowheads="1"/>
          </p:cNvSpPr>
          <p:nvPr>
            <p:ph type="body" idx="1"/>
          </p:nvPr>
        </p:nvSpPr>
        <p:spPr/>
        <p:txBody>
          <a:bodyPr>
            <a:normAutofit fontScale="77500" lnSpcReduction="20000"/>
          </a:bodyPr>
          <a:lstStyle/>
          <a:p>
            <a:pPr marL="365125" indent="-255588" eaLnBrk="1" hangingPunct="1"/>
            <a:r>
              <a:rPr lang="cs-CZ" dirty="0"/>
              <a:t>Externality = nechtěné efekty výrobních a spotřebitelských aktivit, které se na trzích neprojevují přímo; </a:t>
            </a:r>
          </a:p>
          <a:p>
            <a:pPr marL="365125" indent="-255588" eaLnBrk="1" hangingPunct="1">
              <a:buFontTx/>
              <a:buNone/>
            </a:pPr>
            <a:r>
              <a:rPr lang="cs-CZ" dirty="0"/>
              <a:t>= dopad chování jednoho ekonomického subjektu na blahobyt jiného subjektu, který není tržně vyjádřen, nebo‑</a:t>
            </a:r>
            <a:r>
              <a:rPr lang="cs-CZ" dirty="0" err="1"/>
              <a:t>li</a:t>
            </a:r>
            <a:r>
              <a:rPr lang="cs-CZ" dirty="0"/>
              <a:t> situace, kdy trh nereaguje na vedlejší efekty výroby či spotřeby. </a:t>
            </a:r>
          </a:p>
          <a:p>
            <a:pPr marL="365125" indent="-255588" eaLnBrk="1" hangingPunct="1">
              <a:buFontTx/>
              <a:buNone/>
            </a:pPr>
            <a:endParaRPr lang="cs-CZ" dirty="0"/>
          </a:p>
          <a:p>
            <a:r>
              <a:rPr lang="cs-CZ" b="1" dirty="0"/>
              <a:t>Pro existenci externalit je nutno splnit dvě podmínky:</a:t>
            </a:r>
          </a:p>
          <a:p>
            <a:pPr marL="457200" indent="-457200">
              <a:buFont typeface="+mj-lt"/>
              <a:buAutoNum type="arabicPeriod"/>
            </a:pPr>
            <a:r>
              <a:rPr lang="cs-CZ" dirty="0"/>
              <a:t>činnost jednoho subjektu působí ztrátu blahobytu druhému subjektu,</a:t>
            </a:r>
          </a:p>
          <a:p>
            <a:pPr marL="457200" indent="-457200">
              <a:buFont typeface="+mj-lt"/>
              <a:buAutoNum type="arabicPeriod"/>
            </a:pPr>
            <a:r>
              <a:rPr lang="cs-CZ" dirty="0"/>
              <a:t>tato ztráta blahobytu není kompenzována</a:t>
            </a:r>
          </a:p>
          <a:p>
            <a:pPr marL="457200" indent="-457200">
              <a:buFont typeface="+mj-lt"/>
              <a:buAutoNum type="arabicPeriod"/>
            </a:pPr>
            <a:endParaRPr lang="cs-CZ" dirty="0"/>
          </a:p>
          <a:p>
            <a:pPr marL="0" indent="0">
              <a:buNone/>
            </a:pPr>
            <a:r>
              <a:rPr lang="cs-CZ" dirty="0"/>
              <a:t>někdy bývá ještě připojována podmínka třetí:</a:t>
            </a:r>
          </a:p>
          <a:p>
            <a:pPr marL="457200" indent="-457200">
              <a:buFont typeface="+mj-lt"/>
              <a:buAutoNum type="arabicPeriod"/>
            </a:pPr>
            <a:endParaRPr lang="cs-CZ" dirty="0"/>
          </a:p>
          <a:p>
            <a:pPr marL="0" indent="0">
              <a:buNone/>
            </a:pPr>
            <a:r>
              <a:rPr lang="cs-CZ" dirty="0"/>
              <a:t>3. vzájemná závislost nesmí být zprostředkována obchodem</a:t>
            </a:r>
          </a:p>
        </p:txBody>
      </p:sp>
    </p:spTree>
    <p:extLst>
      <p:ext uri="{BB962C8B-B14F-4D97-AF65-F5344CB8AC3E}">
        <p14:creationId xmlns:p14="http://schemas.microsoft.com/office/powerpoint/2010/main" val="522462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9D3B9-E998-4298-96AD-A7E87054D1E9}"/>
              </a:ext>
            </a:extLst>
          </p:cNvPr>
          <p:cNvSpPr>
            <a:spLocks noGrp="1"/>
          </p:cNvSpPr>
          <p:nvPr>
            <p:ph type="title"/>
          </p:nvPr>
        </p:nvSpPr>
        <p:spPr/>
        <p:txBody>
          <a:bodyPr/>
          <a:lstStyle/>
          <a:p>
            <a:r>
              <a:rPr lang="cs-CZ" dirty="0"/>
              <a:t>Porcování medvěda v ČR</a:t>
            </a:r>
          </a:p>
        </p:txBody>
      </p:sp>
      <p:sp>
        <p:nvSpPr>
          <p:cNvPr id="3" name="Zástupný obsah 2">
            <a:extLst>
              <a:ext uri="{FF2B5EF4-FFF2-40B4-BE49-F238E27FC236}">
                <a16:creationId xmlns:a16="http://schemas.microsoft.com/office/drawing/2014/main" id="{CC6D01F4-718B-4F8D-821E-34452E23E89E}"/>
              </a:ext>
            </a:extLst>
          </p:cNvPr>
          <p:cNvSpPr>
            <a:spLocks noGrp="1"/>
          </p:cNvSpPr>
          <p:nvPr>
            <p:ph idx="1"/>
          </p:nvPr>
        </p:nvSpPr>
        <p:spPr/>
        <p:txBody>
          <a:bodyPr/>
          <a:lstStyle/>
          <a:p>
            <a:r>
              <a:rPr lang="cs-CZ" sz="2000" dirty="0"/>
              <a:t>Komplexní pozměňovací návrh rozpočtového výboru PS s cílem rozdělit část rozpočtu na veřejně prospěšné projekty</a:t>
            </a:r>
          </a:p>
          <a:p>
            <a:r>
              <a:rPr lang="cs-CZ" sz="2000" dirty="0"/>
              <a:t>Vliv kuloárních a </a:t>
            </a:r>
            <a:r>
              <a:rPr lang="cs-CZ" sz="2000" dirty="0" err="1"/>
              <a:t>lobistických</a:t>
            </a:r>
            <a:r>
              <a:rPr lang="cs-CZ" sz="2000" dirty="0"/>
              <a:t> jednání</a:t>
            </a:r>
          </a:p>
          <a:p>
            <a:r>
              <a:rPr lang="cs-CZ" sz="2000" dirty="0"/>
              <a:t>Návrh předložen jako jeden celek – problém systematičnosti a kontroly, kdo co prosadil</a:t>
            </a:r>
          </a:p>
          <a:p>
            <a:r>
              <a:rPr lang="cs-CZ" sz="2000" dirty="0"/>
              <a:t>Žadatelé, co mají mezi známými i „svého poslance“ jsou ve výhodě</a:t>
            </a:r>
          </a:p>
          <a:p>
            <a:r>
              <a:rPr lang="cs-CZ" sz="2000" dirty="0"/>
              <a:t>Nesystémovost, netransparentnost, podpora soukromých zájmů</a:t>
            </a:r>
          </a:p>
          <a:p>
            <a:r>
              <a:rPr lang="cs-CZ" sz="2000" dirty="0"/>
              <a:t>Největší změny rozpočtu byly v letech 2002 – 2009, kdy „protekly“</a:t>
            </a:r>
          </a:p>
          <a:p>
            <a:pPr marL="0" indent="0">
              <a:buNone/>
            </a:pPr>
            <a:r>
              <a:rPr lang="cs-CZ" sz="2000" dirty="0"/>
              <a:t>miliardy korun na podporu veřejných projektů</a:t>
            </a:r>
          </a:p>
          <a:p>
            <a:r>
              <a:rPr lang="cs-CZ" sz="2000" dirty="0"/>
              <a:t>V současné době se porcuje medvěd již na Vládě v rámci požadavků</a:t>
            </a:r>
          </a:p>
          <a:p>
            <a:pPr marL="0" indent="0">
              <a:buNone/>
            </a:pPr>
            <a:r>
              <a:rPr lang="cs-CZ" sz="2000" dirty="0"/>
              <a:t>jednotlivých ministrů</a:t>
            </a:r>
          </a:p>
          <a:p>
            <a:endParaRPr lang="cs-CZ" sz="2000" dirty="0"/>
          </a:p>
          <a:p>
            <a:endParaRPr lang="cs-CZ" sz="2000" dirty="0"/>
          </a:p>
          <a:p>
            <a:endParaRPr lang="cs-CZ" sz="2000" dirty="0"/>
          </a:p>
          <a:p>
            <a:endParaRPr lang="cs-CZ" dirty="0"/>
          </a:p>
        </p:txBody>
      </p:sp>
      <p:pic>
        <p:nvPicPr>
          <p:cNvPr id="9" name="Obrázek 8" descr="Obsah obrázku text, interiér, ležící, medvěd&#10;&#10;Popis byl vytvořen automaticky">
            <a:extLst>
              <a:ext uri="{FF2B5EF4-FFF2-40B4-BE49-F238E27FC236}">
                <a16:creationId xmlns:a16="http://schemas.microsoft.com/office/drawing/2014/main" id="{E01831F0-8AA1-426B-9ED9-A2E00D6B9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627" y="3810000"/>
            <a:ext cx="3755357" cy="2501900"/>
          </a:xfrm>
          <a:prstGeom prst="rect">
            <a:avLst/>
          </a:prstGeom>
        </p:spPr>
      </p:pic>
      <p:sp>
        <p:nvSpPr>
          <p:cNvPr id="10" name="TextovéPole 9">
            <a:extLst>
              <a:ext uri="{FF2B5EF4-FFF2-40B4-BE49-F238E27FC236}">
                <a16:creationId xmlns:a16="http://schemas.microsoft.com/office/drawing/2014/main" id="{A1353E63-5F8A-49E6-AAA3-4E573B48D3B5}"/>
              </a:ext>
            </a:extLst>
          </p:cNvPr>
          <p:cNvSpPr txBox="1"/>
          <p:nvPr/>
        </p:nvSpPr>
        <p:spPr>
          <a:xfrm>
            <a:off x="7599286" y="1111825"/>
            <a:ext cx="5353234" cy="646331"/>
          </a:xfrm>
          <a:prstGeom prst="rect">
            <a:avLst/>
          </a:prstGeom>
          <a:noFill/>
        </p:spPr>
        <p:txBody>
          <a:bodyPr wrap="square" rtlCol="0">
            <a:spAutoFit/>
          </a:bodyPr>
          <a:lstStyle/>
          <a:p>
            <a:r>
              <a:rPr lang="cs-CZ" b="1" i="1" dirty="0">
                <a:solidFill>
                  <a:srgbClr val="FF0000"/>
                </a:solidFill>
              </a:rPr>
              <a:t>Plán sestavuje rozpočtový výbor PS na základě „podnětů veřejnosti“</a:t>
            </a:r>
          </a:p>
        </p:txBody>
      </p:sp>
      <p:pic>
        <p:nvPicPr>
          <p:cNvPr id="5" name="Obrázek 4">
            <a:extLst>
              <a:ext uri="{FF2B5EF4-FFF2-40B4-BE49-F238E27FC236}">
                <a16:creationId xmlns:a16="http://schemas.microsoft.com/office/drawing/2014/main" id="{9252AF31-DFE6-41FB-93D6-B656B5AB8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312" y="5299275"/>
            <a:ext cx="2198838" cy="1465369"/>
          </a:xfrm>
          <a:prstGeom prst="rect">
            <a:avLst/>
          </a:prstGeom>
        </p:spPr>
      </p:pic>
    </p:spTree>
    <p:extLst>
      <p:ext uri="{BB962C8B-B14F-4D97-AF65-F5344CB8AC3E}">
        <p14:creationId xmlns:p14="http://schemas.microsoft.com/office/powerpoint/2010/main" val="2617988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BDE0A-E7BD-49A3-BFB4-A0435EEFC704}"/>
              </a:ext>
            </a:extLst>
          </p:cNvPr>
          <p:cNvSpPr>
            <a:spLocks noGrp="1"/>
          </p:cNvSpPr>
          <p:nvPr>
            <p:ph type="title"/>
          </p:nvPr>
        </p:nvSpPr>
        <p:spPr/>
        <p:txBody>
          <a:bodyPr/>
          <a:lstStyle/>
          <a:p>
            <a:r>
              <a:rPr lang="cs-CZ" dirty="0"/>
              <a:t>Porcování medvěda v ČR – vývoj v letech</a:t>
            </a:r>
          </a:p>
        </p:txBody>
      </p:sp>
      <p:sp>
        <p:nvSpPr>
          <p:cNvPr id="3" name="Zástupný obsah 2">
            <a:extLst>
              <a:ext uri="{FF2B5EF4-FFF2-40B4-BE49-F238E27FC236}">
                <a16:creationId xmlns:a16="http://schemas.microsoft.com/office/drawing/2014/main" id="{DB7FCE97-130B-4AA0-BC68-FB349F0E809A}"/>
              </a:ext>
            </a:extLst>
          </p:cNvPr>
          <p:cNvSpPr>
            <a:spLocks noGrp="1"/>
          </p:cNvSpPr>
          <p:nvPr>
            <p:ph idx="1"/>
          </p:nvPr>
        </p:nvSpPr>
        <p:spPr/>
        <p:txBody>
          <a:bodyPr>
            <a:normAutofit fontScale="77500" lnSpcReduction="20000"/>
          </a:bodyPr>
          <a:lstStyle/>
          <a:p>
            <a:pPr>
              <a:buFont typeface="Arial" panose="020B0604020202020204" pitchFamily="34" charset="0"/>
              <a:buChar char="•"/>
            </a:pPr>
            <a:r>
              <a:rPr lang="cs-CZ" dirty="0"/>
              <a:t>2002: 1 505 488 000 Kč</a:t>
            </a:r>
          </a:p>
          <a:p>
            <a:pPr>
              <a:buFont typeface="Arial" panose="020B0604020202020204" pitchFamily="34" charset="0"/>
              <a:buChar char="•"/>
            </a:pPr>
            <a:r>
              <a:rPr lang="cs-CZ" dirty="0"/>
              <a:t>2003: 7 417 175 000 Kč</a:t>
            </a:r>
          </a:p>
          <a:p>
            <a:pPr>
              <a:buFont typeface="Arial" panose="020B0604020202020204" pitchFamily="34" charset="0"/>
              <a:buChar char="•"/>
            </a:pPr>
            <a:r>
              <a:rPr lang="cs-CZ" dirty="0"/>
              <a:t>2004: 13 428 207 000 Kč</a:t>
            </a:r>
          </a:p>
          <a:p>
            <a:pPr>
              <a:buFont typeface="Arial" panose="020B0604020202020204" pitchFamily="34" charset="0"/>
              <a:buChar char="•"/>
            </a:pPr>
            <a:r>
              <a:rPr lang="cs-CZ" dirty="0"/>
              <a:t>2005: 7 392 765 000 Kč</a:t>
            </a:r>
          </a:p>
          <a:p>
            <a:pPr>
              <a:buFont typeface="Arial" panose="020B0604020202020204" pitchFamily="34" charset="0"/>
              <a:buChar char="•"/>
            </a:pPr>
            <a:r>
              <a:rPr lang="cs-CZ" dirty="0"/>
              <a:t>2006: 8 264 740 000 Kč</a:t>
            </a:r>
          </a:p>
          <a:p>
            <a:pPr>
              <a:buFont typeface="Arial" panose="020B0604020202020204" pitchFamily="34" charset="0"/>
              <a:buChar char="•"/>
            </a:pPr>
            <a:r>
              <a:rPr lang="cs-CZ" dirty="0"/>
              <a:t>2007: 14 776 531 000 Kč</a:t>
            </a:r>
          </a:p>
          <a:p>
            <a:pPr>
              <a:buFont typeface="Arial" panose="020B0604020202020204" pitchFamily="34" charset="0"/>
              <a:buChar char="•"/>
            </a:pPr>
            <a:r>
              <a:rPr lang="cs-CZ" dirty="0"/>
              <a:t>2008: 3 491 667 000 Kč</a:t>
            </a:r>
          </a:p>
          <a:p>
            <a:pPr>
              <a:buFont typeface="Arial" panose="020B0604020202020204" pitchFamily="34" charset="0"/>
              <a:buChar char="•"/>
            </a:pPr>
            <a:r>
              <a:rPr lang="cs-CZ" dirty="0"/>
              <a:t>2009: 2 148 283 000 Kč</a:t>
            </a:r>
          </a:p>
          <a:p>
            <a:pPr>
              <a:buFont typeface="Arial" panose="020B0604020202020204" pitchFamily="34" charset="0"/>
              <a:buChar char="•"/>
            </a:pPr>
            <a:r>
              <a:rPr lang="cs-CZ" dirty="0"/>
              <a:t>2010: 0 Kč</a:t>
            </a:r>
          </a:p>
          <a:p>
            <a:pPr>
              <a:buFont typeface="Arial" panose="020B0604020202020204" pitchFamily="34" charset="0"/>
              <a:buChar char="•"/>
            </a:pPr>
            <a:r>
              <a:rPr lang="cs-CZ" dirty="0"/>
              <a:t>2011: 0 Kč</a:t>
            </a:r>
          </a:p>
          <a:p>
            <a:pPr marL="0" indent="0">
              <a:buNone/>
            </a:pPr>
            <a:r>
              <a:rPr lang="cs-CZ" dirty="0"/>
              <a:t>* </a:t>
            </a:r>
            <a:r>
              <a:rPr lang="cs-CZ" sz="2600" i="1" dirty="0"/>
              <a:t>Po roce 2011 oficiálně neprobíhá porcování medvěda, avšak poslanci de facto vytvořili novou verzi dělení rozpočtů, například v roce 2015 poslanci přesouvali cca 44 mld. Kč v rámci jednání o SR</a:t>
            </a:r>
          </a:p>
          <a:p>
            <a:endParaRPr lang="cs-CZ" dirty="0"/>
          </a:p>
        </p:txBody>
      </p:sp>
      <p:pic>
        <p:nvPicPr>
          <p:cNvPr id="5" name="Obrázek 4" descr="Obsah obrázku dřevěné, plněné&#10;&#10;Popis byl vytvořen automaticky">
            <a:extLst>
              <a:ext uri="{FF2B5EF4-FFF2-40B4-BE49-F238E27FC236}">
                <a16:creationId xmlns:a16="http://schemas.microsoft.com/office/drawing/2014/main" id="{D9C4768C-BEFD-40A0-91EE-DC64A6450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600" y="2055600"/>
            <a:ext cx="4124325" cy="2746800"/>
          </a:xfrm>
          <a:prstGeom prst="rect">
            <a:avLst/>
          </a:prstGeom>
        </p:spPr>
      </p:pic>
    </p:spTree>
    <p:extLst>
      <p:ext uri="{BB962C8B-B14F-4D97-AF65-F5344CB8AC3E}">
        <p14:creationId xmlns:p14="http://schemas.microsoft.com/office/powerpoint/2010/main" val="4070756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3B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descr="Obsah obrázku text, savci, medvěd&#10;&#10;Popis byl vytvořen automaticky">
            <a:extLst>
              <a:ext uri="{FF2B5EF4-FFF2-40B4-BE49-F238E27FC236}">
                <a16:creationId xmlns:a16="http://schemas.microsoft.com/office/drawing/2014/main" id="{8BD2058B-C317-45C8-B6FB-5C935CF11A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1956" y="643467"/>
            <a:ext cx="7428088" cy="5571066"/>
          </a:xfrm>
          <a:prstGeom prst="rect">
            <a:avLst/>
          </a:prstGeom>
        </p:spPr>
      </p:pic>
      <p:sp>
        <p:nvSpPr>
          <p:cNvPr id="6" name="TextovéPole 5">
            <a:extLst>
              <a:ext uri="{FF2B5EF4-FFF2-40B4-BE49-F238E27FC236}">
                <a16:creationId xmlns:a16="http://schemas.microsoft.com/office/drawing/2014/main" id="{84FD1FB4-9A58-4E9F-A28D-CD934D93022C}"/>
              </a:ext>
            </a:extLst>
          </p:cNvPr>
          <p:cNvSpPr txBox="1"/>
          <p:nvPr/>
        </p:nvSpPr>
        <p:spPr>
          <a:xfrm>
            <a:off x="680485" y="6063972"/>
            <a:ext cx="5571460" cy="369332"/>
          </a:xfrm>
          <a:prstGeom prst="rect">
            <a:avLst/>
          </a:prstGeom>
          <a:noFill/>
        </p:spPr>
        <p:txBody>
          <a:bodyPr wrap="square" rtlCol="0">
            <a:spAutoFit/>
          </a:bodyPr>
          <a:lstStyle/>
          <a:p>
            <a:r>
              <a:rPr lang="cs-CZ" dirty="0"/>
              <a:t>Zdroj: Ústecký deník, 2008</a:t>
            </a:r>
          </a:p>
        </p:txBody>
      </p:sp>
    </p:spTree>
    <p:extLst>
      <p:ext uri="{BB962C8B-B14F-4D97-AF65-F5344CB8AC3E}">
        <p14:creationId xmlns:p14="http://schemas.microsoft.com/office/powerpoint/2010/main" val="749047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E85142-3516-418A-B4C2-69821808A246}"/>
              </a:ext>
            </a:extLst>
          </p:cNvPr>
          <p:cNvSpPr>
            <a:spLocks noGrp="1"/>
          </p:cNvSpPr>
          <p:nvPr>
            <p:ph type="title"/>
          </p:nvPr>
        </p:nvSpPr>
        <p:spPr/>
        <p:txBody>
          <a:bodyPr/>
          <a:lstStyle/>
          <a:p>
            <a:r>
              <a:rPr lang="cs-CZ" dirty="0"/>
              <a:t>Porcování medvěda v ČR - příklady</a:t>
            </a:r>
          </a:p>
        </p:txBody>
      </p:sp>
      <p:sp>
        <p:nvSpPr>
          <p:cNvPr id="3" name="Zástupný obsah 2">
            <a:extLst>
              <a:ext uri="{FF2B5EF4-FFF2-40B4-BE49-F238E27FC236}">
                <a16:creationId xmlns:a16="http://schemas.microsoft.com/office/drawing/2014/main" id="{7B10F1B1-5C29-4161-94CB-35FDE430F736}"/>
              </a:ext>
            </a:extLst>
          </p:cNvPr>
          <p:cNvSpPr>
            <a:spLocks noGrp="1"/>
          </p:cNvSpPr>
          <p:nvPr>
            <p:ph idx="1"/>
          </p:nvPr>
        </p:nvSpPr>
        <p:spPr/>
        <p:txBody>
          <a:bodyPr/>
          <a:lstStyle/>
          <a:p>
            <a:r>
              <a:rPr lang="cs-CZ" sz="2400" dirty="0"/>
              <a:t>Poslanec Michal Kraus (ČSSD) – dotace pro sportovní klub v Živanicích, kde hraje jeho syn nebo aquapark v Kravařích</a:t>
            </a:r>
          </a:p>
          <a:p>
            <a:r>
              <a:rPr lang="cs-CZ" sz="2400" dirty="0"/>
              <a:t>Poslanec Ladislav Šustr (KDU- ČSL) – podpora TJ Orel</a:t>
            </a:r>
          </a:p>
          <a:p>
            <a:r>
              <a:rPr lang="cs-CZ" sz="2400" dirty="0"/>
              <a:t>Centrum zdraví v Prostějově – s cílem být neziskovou </a:t>
            </a:r>
            <a:r>
              <a:rPr lang="cs-CZ" sz="2400" dirty="0" err="1"/>
              <a:t>org</a:t>
            </a:r>
            <a:r>
              <a:rPr lang="cs-CZ" sz="2400" dirty="0"/>
              <a:t>., avšak stalo se soukromou klinikou jednoho podnikatele</a:t>
            </a:r>
          </a:p>
          <a:p>
            <a:r>
              <a:rPr lang="cs-CZ" sz="2400" dirty="0"/>
              <a:t>Golfový areál v Dříteči</a:t>
            </a:r>
          </a:p>
          <a:p>
            <a:r>
              <a:rPr lang="cs-CZ" sz="2400" dirty="0"/>
              <a:t>Sportovní hala na Praze 11 – 23 milionů Kč, 2009, MF po mediálním tlaku nakonec formálně vyřadilo žádost o dotaci</a:t>
            </a:r>
          </a:p>
          <a:p>
            <a:r>
              <a:rPr lang="cs-CZ" sz="2400" dirty="0"/>
              <a:t>Vojtěch Adam (KSČM) – </a:t>
            </a:r>
            <a:r>
              <a:rPr lang="cs-CZ" sz="2400" dirty="0" err="1"/>
              <a:t>Automotodrom</a:t>
            </a:r>
            <a:r>
              <a:rPr lang="cs-CZ" sz="2400" dirty="0"/>
              <a:t> Brno, a. s. – 20 mil. Kč</a:t>
            </a:r>
          </a:p>
          <a:p>
            <a:endParaRPr lang="cs-CZ" dirty="0"/>
          </a:p>
        </p:txBody>
      </p:sp>
      <p:sp>
        <p:nvSpPr>
          <p:cNvPr id="4" name="TextovéPole 3">
            <a:extLst>
              <a:ext uri="{FF2B5EF4-FFF2-40B4-BE49-F238E27FC236}">
                <a16:creationId xmlns:a16="http://schemas.microsoft.com/office/drawing/2014/main" id="{6D9C667F-1BEA-4E24-BEC9-0BC56F0077F4}"/>
              </a:ext>
            </a:extLst>
          </p:cNvPr>
          <p:cNvSpPr txBox="1"/>
          <p:nvPr/>
        </p:nvSpPr>
        <p:spPr>
          <a:xfrm>
            <a:off x="4125433" y="5752214"/>
            <a:ext cx="7981508" cy="707886"/>
          </a:xfrm>
          <a:prstGeom prst="rect">
            <a:avLst/>
          </a:prstGeom>
          <a:noFill/>
        </p:spPr>
        <p:txBody>
          <a:bodyPr wrap="square" rtlCol="0">
            <a:spAutoFit/>
          </a:bodyPr>
          <a:lstStyle/>
          <a:p>
            <a:pPr algn="ctr"/>
            <a:r>
              <a:rPr lang="cs-CZ" sz="2000" b="1" i="1" dirty="0">
                <a:solidFill>
                  <a:srgbClr val="FF0000"/>
                </a:solidFill>
              </a:rPr>
              <a:t>Kontrola NKÚ: jenom čtvrtina dotací byla přidělena hospodářsky a strukturálně postiženým regionům</a:t>
            </a:r>
          </a:p>
        </p:txBody>
      </p:sp>
      <p:pic>
        <p:nvPicPr>
          <p:cNvPr id="6" name="Obrázek 5" descr="Obsah obrázku středisko, plavání&#10;&#10;Popis byl vytvořen automaticky">
            <a:extLst>
              <a:ext uri="{FF2B5EF4-FFF2-40B4-BE49-F238E27FC236}">
                <a16:creationId xmlns:a16="http://schemas.microsoft.com/office/drawing/2014/main" id="{B4A7D1EF-6E4F-4D2C-8E72-7DECE3867D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127" y="186293"/>
            <a:ext cx="2933570" cy="1504395"/>
          </a:xfrm>
          <a:prstGeom prst="rect">
            <a:avLst/>
          </a:prstGeom>
        </p:spPr>
      </p:pic>
    </p:spTree>
    <p:extLst>
      <p:ext uri="{BB962C8B-B14F-4D97-AF65-F5344CB8AC3E}">
        <p14:creationId xmlns:p14="http://schemas.microsoft.com/office/powerpoint/2010/main" val="4067842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DC7179-ED71-4841-BE48-7717E025FF77}"/>
              </a:ext>
            </a:extLst>
          </p:cNvPr>
          <p:cNvSpPr>
            <a:spLocks noGrp="1"/>
          </p:cNvSpPr>
          <p:nvPr>
            <p:ph type="title"/>
          </p:nvPr>
        </p:nvSpPr>
        <p:spPr/>
        <p:txBody>
          <a:bodyPr/>
          <a:lstStyle/>
          <a:p>
            <a:r>
              <a:rPr lang="cs-CZ" dirty="0"/>
              <a:t>Veřejné finance v mezinárodním kontextu</a:t>
            </a:r>
          </a:p>
        </p:txBody>
      </p:sp>
      <p:sp>
        <p:nvSpPr>
          <p:cNvPr id="3" name="Zástupný obsah 2">
            <a:extLst>
              <a:ext uri="{FF2B5EF4-FFF2-40B4-BE49-F238E27FC236}">
                <a16:creationId xmlns:a16="http://schemas.microsoft.com/office/drawing/2014/main" id="{ED17142D-FA97-4857-BB33-E839283C2A30}"/>
              </a:ext>
            </a:extLst>
          </p:cNvPr>
          <p:cNvSpPr>
            <a:spLocks noGrp="1"/>
          </p:cNvSpPr>
          <p:nvPr>
            <p:ph idx="1"/>
          </p:nvPr>
        </p:nvSpPr>
        <p:spPr/>
        <p:txBody>
          <a:bodyPr>
            <a:normAutofit lnSpcReduction="10000"/>
          </a:bodyPr>
          <a:lstStyle/>
          <a:p>
            <a:r>
              <a:rPr lang="cs-CZ" dirty="0"/>
              <a:t>Peněžní vztahy, které vznikají při získávání, rozdělování nebo přerozdělování a užití financí mezinárodními organizacemi a nadnárodními uskupeními mající původ v národních veřejných financích.</a:t>
            </a:r>
          </a:p>
          <a:p>
            <a:r>
              <a:rPr lang="cs-CZ" b="1" dirty="0"/>
              <a:t>Nákup statků a služeb </a:t>
            </a:r>
            <a:r>
              <a:rPr lang="cs-CZ" dirty="0"/>
              <a:t>na mezinárodních a národních trzích</a:t>
            </a:r>
          </a:p>
          <a:p>
            <a:r>
              <a:rPr lang="cs-CZ" b="1" dirty="0"/>
              <a:t>Transferové platby</a:t>
            </a:r>
          </a:p>
          <a:p>
            <a:r>
              <a:rPr lang="cs-CZ" dirty="0"/>
              <a:t>Subjekty: mezinárodní integrační uskupení, mezinárodní světového nebo lokálního charakteru, zahraniční agentury, mezinárodní neziskové organizace nestátního charakteru</a:t>
            </a:r>
          </a:p>
          <a:p>
            <a:r>
              <a:rPr lang="cs-CZ" dirty="0"/>
              <a:t>Nástroj: mezinárodní veřejný rozpočet</a:t>
            </a:r>
          </a:p>
          <a:p>
            <a:endParaRPr lang="cs-CZ" dirty="0"/>
          </a:p>
          <a:p>
            <a:endParaRPr lang="cs-CZ" dirty="0"/>
          </a:p>
        </p:txBody>
      </p:sp>
    </p:spTree>
    <p:extLst>
      <p:ext uri="{BB962C8B-B14F-4D97-AF65-F5344CB8AC3E}">
        <p14:creationId xmlns:p14="http://schemas.microsoft.com/office/powerpoint/2010/main" val="3180117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1CBC89-1C57-46E7-9EA4-350FEC080CFF}"/>
              </a:ext>
            </a:extLst>
          </p:cNvPr>
          <p:cNvSpPr>
            <a:spLocks noGrp="1"/>
          </p:cNvSpPr>
          <p:nvPr>
            <p:ph type="title"/>
          </p:nvPr>
        </p:nvSpPr>
        <p:spPr/>
        <p:txBody>
          <a:bodyPr/>
          <a:lstStyle/>
          <a:p>
            <a:r>
              <a:rPr lang="cs-CZ" dirty="0"/>
              <a:t>Veřejné výdaje</a:t>
            </a:r>
          </a:p>
        </p:txBody>
      </p:sp>
      <p:sp>
        <p:nvSpPr>
          <p:cNvPr id="3" name="Zástupný obsah 2">
            <a:extLst>
              <a:ext uri="{FF2B5EF4-FFF2-40B4-BE49-F238E27FC236}">
                <a16:creationId xmlns:a16="http://schemas.microsoft.com/office/drawing/2014/main" id="{17C6E0F4-804D-4C78-9FCE-C0D90CD2F493}"/>
              </a:ext>
            </a:extLst>
          </p:cNvPr>
          <p:cNvSpPr>
            <a:spLocks noGrp="1"/>
          </p:cNvSpPr>
          <p:nvPr>
            <p:ph idx="1"/>
          </p:nvPr>
        </p:nvSpPr>
        <p:spPr/>
        <p:txBody>
          <a:bodyPr>
            <a:normAutofit lnSpcReduction="10000"/>
          </a:bodyPr>
          <a:lstStyle/>
          <a:p>
            <a:r>
              <a:rPr lang="cs-CZ" dirty="0"/>
              <a:t>Finanční prostředky vynaložené vládou na poskytování veřejných statků</a:t>
            </a:r>
          </a:p>
          <a:p>
            <a:pPr marL="514350" indent="-514350">
              <a:buAutoNum type="arabicParenR"/>
            </a:pPr>
            <a:r>
              <a:rPr lang="cs-CZ" dirty="0"/>
              <a:t>Vládní výdaje běžných a kapitálových statků a služeb</a:t>
            </a:r>
          </a:p>
          <a:p>
            <a:pPr marL="514350" indent="-514350">
              <a:buAutoNum type="arabicParenR"/>
            </a:pPr>
            <a:r>
              <a:rPr lang="cs-CZ" dirty="0"/>
              <a:t>Transferové výdaje</a:t>
            </a:r>
          </a:p>
          <a:p>
            <a:pPr marL="0" indent="0">
              <a:buNone/>
            </a:pPr>
            <a:endParaRPr lang="cs-CZ" dirty="0"/>
          </a:p>
          <a:p>
            <a:pPr marL="0" indent="0">
              <a:buNone/>
            </a:pPr>
            <a:r>
              <a:rPr lang="cs-CZ" i="1" dirty="0"/>
              <a:t>Funkce: </a:t>
            </a:r>
          </a:p>
          <a:p>
            <a:pPr>
              <a:buFontTx/>
              <a:buChar char="-"/>
            </a:pPr>
            <a:r>
              <a:rPr lang="cs-CZ" dirty="0"/>
              <a:t>Alokační – velikost a struktura veřejných výdajů</a:t>
            </a:r>
          </a:p>
          <a:p>
            <a:pPr>
              <a:buFontTx/>
              <a:buChar char="-"/>
            </a:pPr>
            <a:r>
              <a:rPr lang="cs-CZ" dirty="0"/>
              <a:t>Redistribuční – eliminace sociálních a důchodových nerovností</a:t>
            </a:r>
          </a:p>
          <a:p>
            <a:pPr>
              <a:buFontTx/>
              <a:buChar char="-"/>
            </a:pPr>
            <a:r>
              <a:rPr lang="cs-CZ" dirty="0"/>
              <a:t>Stabilizační – dosažení plné zaměstnanosti a ekonomický růst</a:t>
            </a:r>
          </a:p>
        </p:txBody>
      </p:sp>
    </p:spTree>
    <p:extLst>
      <p:ext uri="{BB962C8B-B14F-4D97-AF65-F5344CB8AC3E}">
        <p14:creationId xmlns:p14="http://schemas.microsoft.com/office/powerpoint/2010/main" val="3928250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29D7E7-2A48-4DBF-9651-6DFAA0C05F43}"/>
              </a:ext>
            </a:extLst>
          </p:cNvPr>
          <p:cNvSpPr>
            <a:spLocks noGrp="1"/>
          </p:cNvSpPr>
          <p:nvPr>
            <p:ph type="title"/>
          </p:nvPr>
        </p:nvSpPr>
        <p:spPr/>
        <p:txBody>
          <a:bodyPr/>
          <a:lstStyle/>
          <a:p>
            <a:r>
              <a:rPr lang="cs-CZ" dirty="0"/>
              <a:t>Veřejné výdaje – příčiny růstu</a:t>
            </a:r>
          </a:p>
        </p:txBody>
      </p:sp>
      <p:sp>
        <p:nvSpPr>
          <p:cNvPr id="3" name="Zástupný obsah 2">
            <a:extLst>
              <a:ext uri="{FF2B5EF4-FFF2-40B4-BE49-F238E27FC236}">
                <a16:creationId xmlns:a16="http://schemas.microsoft.com/office/drawing/2014/main" id="{D13C617F-5D4E-4873-9190-1EE4B866205D}"/>
              </a:ext>
            </a:extLst>
          </p:cNvPr>
          <p:cNvSpPr>
            <a:spLocks noGrp="1"/>
          </p:cNvSpPr>
          <p:nvPr>
            <p:ph idx="1"/>
          </p:nvPr>
        </p:nvSpPr>
        <p:spPr/>
        <p:txBody>
          <a:bodyPr/>
          <a:lstStyle/>
          <a:p>
            <a:r>
              <a:rPr lang="cs-CZ" dirty="0"/>
              <a:t>Demografické vlivy</a:t>
            </a:r>
          </a:p>
          <a:p>
            <a:r>
              <a:rPr lang="cs-CZ" dirty="0"/>
              <a:t>Geografické faktory</a:t>
            </a:r>
          </a:p>
          <a:p>
            <a:r>
              <a:rPr lang="cs-CZ" dirty="0"/>
              <a:t>Urbanistické faktory – převažující městský způsob života</a:t>
            </a:r>
          </a:p>
          <a:p>
            <a:r>
              <a:rPr lang="cs-CZ" dirty="0"/>
              <a:t>Technologické faktory</a:t>
            </a:r>
          </a:p>
          <a:p>
            <a:r>
              <a:rPr lang="cs-CZ" dirty="0"/>
              <a:t>Inflace</a:t>
            </a:r>
          </a:p>
          <a:p>
            <a:r>
              <a:rPr lang="cs-CZ" dirty="0"/>
              <a:t>Změna preferencí </a:t>
            </a:r>
          </a:p>
          <a:p>
            <a:r>
              <a:rPr lang="cs-CZ" dirty="0"/>
              <a:t>Sociální faktory – sociální stát</a:t>
            </a:r>
          </a:p>
        </p:txBody>
      </p:sp>
    </p:spTree>
    <p:extLst>
      <p:ext uri="{BB962C8B-B14F-4D97-AF65-F5344CB8AC3E}">
        <p14:creationId xmlns:p14="http://schemas.microsoft.com/office/powerpoint/2010/main" val="1623948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70F88D-9BD4-44EC-82A9-02AE5BE14DAB}"/>
              </a:ext>
            </a:extLst>
          </p:cNvPr>
          <p:cNvSpPr>
            <a:spLocks noGrp="1"/>
          </p:cNvSpPr>
          <p:nvPr>
            <p:ph type="title"/>
          </p:nvPr>
        </p:nvSpPr>
        <p:spPr/>
        <p:txBody>
          <a:bodyPr>
            <a:normAutofit/>
          </a:bodyPr>
          <a:lstStyle/>
          <a:p>
            <a:r>
              <a:rPr lang="cs-CZ" sz="3600"/>
              <a:t>Veřejné výdaje dle funkce jako % z HDP v EU (2020)</a:t>
            </a:r>
            <a:endParaRPr lang="cs-CZ" sz="3600" dirty="0"/>
          </a:p>
        </p:txBody>
      </p:sp>
      <p:pic>
        <p:nvPicPr>
          <p:cNvPr id="5" name="Zástupný obsah 4" descr="Obsah obrázku stůl&#10;&#10;Popis byl vytvořen automaticky">
            <a:extLst>
              <a:ext uri="{FF2B5EF4-FFF2-40B4-BE49-F238E27FC236}">
                <a16:creationId xmlns:a16="http://schemas.microsoft.com/office/drawing/2014/main" id="{9647ED03-59CF-4F2E-8A6C-B7789AC1A6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7373" y="1219200"/>
            <a:ext cx="8737253" cy="5446035"/>
          </a:xfrm>
        </p:spPr>
      </p:pic>
    </p:spTree>
    <p:extLst>
      <p:ext uri="{BB962C8B-B14F-4D97-AF65-F5344CB8AC3E}">
        <p14:creationId xmlns:p14="http://schemas.microsoft.com/office/powerpoint/2010/main" val="1998067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F303BB-BEDE-42A8-B422-66CF46126D9D}"/>
              </a:ext>
            </a:extLst>
          </p:cNvPr>
          <p:cNvSpPr>
            <a:spLocks noGrp="1"/>
          </p:cNvSpPr>
          <p:nvPr>
            <p:ph type="title"/>
          </p:nvPr>
        </p:nvSpPr>
        <p:spPr/>
        <p:txBody>
          <a:bodyPr>
            <a:normAutofit/>
          </a:bodyPr>
          <a:lstStyle/>
          <a:p>
            <a:r>
              <a:rPr lang="cs-CZ" sz="3600" dirty="0"/>
              <a:t>Vývoj celkových veřejných výdajů, EU, % z HDP</a:t>
            </a:r>
          </a:p>
        </p:txBody>
      </p:sp>
      <p:pic>
        <p:nvPicPr>
          <p:cNvPr id="5" name="Zástupný obsah 4">
            <a:extLst>
              <a:ext uri="{FF2B5EF4-FFF2-40B4-BE49-F238E27FC236}">
                <a16:creationId xmlns:a16="http://schemas.microsoft.com/office/drawing/2014/main" id="{EFEFA429-6849-4378-8616-86FC4C84F4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972" y="1571626"/>
            <a:ext cx="10692160" cy="4921250"/>
          </a:xfrm>
        </p:spPr>
      </p:pic>
    </p:spTree>
    <p:extLst>
      <p:ext uri="{BB962C8B-B14F-4D97-AF65-F5344CB8AC3E}">
        <p14:creationId xmlns:p14="http://schemas.microsoft.com/office/powerpoint/2010/main" val="2585534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A58A757E-FA5F-456C-94F7-5B712E2BCCB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34"/>
          <a:stretch/>
        </p:blipFill>
        <p:spPr>
          <a:xfrm>
            <a:off x="20" y="1282"/>
            <a:ext cx="12191980" cy="6856718"/>
          </a:xfrm>
          <a:prstGeom prst="rect">
            <a:avLst/>
          </a:prstGeom>
        </p:spPr>
      </p:pic>
    </p:spTree>
    <p:extLst>
      <p:ext uri="{BB962C8B-B14F-4D97-AF65-F5344CB8AC3E}">
        <p14:creationId xmlns:p14="http://schemas.microsoft.com/office/powerpoint/2010/main" val="240576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p:cNvSpPr>
          <p:nvPr>
            <p:ph type="title" idx="4294967295"/>
          </p:nvPr>
        </p:nvSpPr>
        <p:spPr>
          <a:xfrm>
            <a:off x="609600" y="274638"/>
            <a:ext cx="10972800" cy="924575"/>
          </a:xfrm>
        </p:spPr>
        <p:txBody>
          <a:bodyPr rtlCol="0">
            <a:normAutofit/>
            <a:scene3d>
              <a:camera prst="orthographicFront"/>
              <a:lightRig rig="soft" dir="t"/>
            </a:scene3d>
            <a:sp3d prstMaterial="softEdge">
              <a:bevelT w="25400" h="25400"/>
            </a:sp3d>
          </a:bodyPr>
          <a:lstStyle/>
          <a:p>
            <a:pPr>
              <a:defRPr/>
            </a:pPr>
            <a:r>
              <a:rPr lang="en-US" sz="4100" b="1" kern="1200" dirty="0" err="1"/>
              <a:t>Externalit</a:t>
            </a:r>
            <a:r>
              <a:rPr lang="cs-CZ" sz="4100" b="1" kern="1200" dirty="0"/>
              <a:t>y</a:t>
            </a:r>
          </a:p>
        </p:txBody>
      </p:sp>
      <p:sp>
        <p:nvSpPr>
          <p:cNvPr id="33795" name="Rectangle 3"/>
          <p:cNvSpPr>
            <a:spLocks noGrp="1"/>
          </p:cNvSpPr>
          <p:nvPr>
            <p:ph type="body" idx="4294967295"/>
          </p:nvPr>
        </p:nvSpPr>
        <p:spPr>
          <a:xfrm>
            <a:off x="479685" y="1417638"/>
            <a:ext cx="11102715" cy="5028132"/>
          </a:xfrm>
        </p:spPr>
        <p:txBody>
          <a:bodyPr>
            <a:normAutofit lnSpcReduction="10000"/>
          </a:bodyPr>
          <a:lstStyle/>
          <a:p>
            <a:pPr marL="623888" indent="-514350" eaLnBrk="1" hangingPunct="1">
              <a:buFont typeface="Wingdings 3" pitchFamily="18" charset="2"/>
              <a:buNone/>
            </a:pPr>
            <a:r>
              <a:rPr lang="cs-CZ" sz="2000" dirty="0"/>
              <a:t>Externality mohou být </a:t>
            </a:r>
            <a:r>
              <a:rPr lang="cs-CZ" sz="2000" b="1" dirty="0"/>
              <a:t>produkovány výrobci i spotřebiteli</a:t>
            </a:r>
          </a:p>
          <a:p>
            <a:pPr marL="452438" indent="-342900"/>
            <a:r>
              <a:rPr lang="cs-CZ" sz="2000" dirty="0"/>
              <a:t>Výrobní </a:t>
            </a:r>
          </a:p>
          <a:p>
            <a:pPr marL="452438" indent="-342900"/>
            <a:r>
              <a:rPr lang="cs-CZ" sz="2000" dirty="0"/>
              <a:t>Spotřební </a:t>
            </a:r>
          </a:p>
          <a:p>
            <a:pPr marL="109538" indent="0" eaLnBrk="1" hangingPunct="1">
              <a:buNone/>
            </a:pPr>
            <a:endParaRPr lang="cs-CZ" sz="2000" dirty="0"/>
          </a:p>
          <a:p>
            <a:pPr marL="109538" indent="0" eaLnBrk="1" hangingPunct="1">
              <a:buNone/>
            </a:pPr>
            <a:r>
              <a:rPr lang="cs-CZ" sz="2000" dirty="0"/>
              <a:t>Podle vlivu členění externality na:</a:t>
            </a:r>
          </a:p>
          <a:p>
            <a:pPr marL="452438" indent="-342900"/>
            <a:r>
              <a:rPr lang="cs-CZ" sz="2000" dirty="0"/>
              <a:t>Positivní</a:t>
            </a:r>
          </a:p>
          <a:p>
            <a:pPr marL="452438" indent="-342900"/>
            <a:r>
              <a:rPr lang="cs-CZ" sz="2000" dirty="0"/>
              <a:t>Negativní </a:t>
            </a:r>
          </a:p>
          <a:p>
            <a:pPr marL="109538" indent="0" eaLnBrk="1" hangingPunct="1">
              <a:buNone/>
            </a:pPr>
            <a:endParaRPr lang="cs-CZ" sz="2000" dirty="0"/>
          </a:p>
          <a:p>
            <a:pPr marL="109538" indent="0">
              <a:buNone/>
            </a:pPr>
            <a:r>
              <a:rPr lang="cs-CZ" sz="2000" b="1" i="1" u="sng" dirty="0"/>
              <a:t>Veřejné statky </a:t>
            </a:r>
            <a:r>
              <a:rPr lang="cs-CZ" sz="2000" b="1" dirty="0"/>
              <a:t>jsou chápány jako zvláštní druh externality</a:t>
            </a:r>
          </a:p>
          <a:p>
            <a:pPr marL="452438" indent="-342900"/>
            <a:r>
              <a:rPr lang="cs-CZ" sz="2000" dirty="0"/>
              <a:t>V případě, že jednotlivec vytváří positivní externalitu, která má efekt na každého dalšího jednotlivce v národním hospodářství – v tomto případě je externalita chápána jako čistě veřejný statek (ochrana životního prostředí, odstraňování ekologických zátěží).</a:t>
            </a:r>
          </a:p>
          <a:p>
            <a:pPr marL="452438" indent="-342900"/>
            <a:r>
              <a:rPr lang="cs-CZ" sz="2000" dirty="0"/>
              <a:t>Někdy bývají všeobecně positivní externality chápány jako veřejné statky (public </a:t>
            </a:r>
            <a:r>
              <a:rPr lang="cs-CZ" sz="2000" dirty="0" err="1"/>
              <a:t>goods</a:t>
            </a:r>
            <a:r>
              <a:rPr lang="cs-CZ" sz="2000" dirty="0"/>
              <a:t>) a negativní externality jako „public </a:t>
            </a:r>
            <a:r>
              <a:rPr lang="cs-CZ" sz="2000" dirty="0" err="1"/>
              <a:t>bads</a:t>
            </a:r>
            <a:r>
              <a:rPr lang="cs-CZ" sz="2000" dirty="0"/>
              <a:t>“.</a:t>
            </a:r>
          </a:p>
        </p:txBody>
      </p:sp>
    </p:spTree>
    <p:extLst>
      <p:ext uri="{BB962C8B-B14F-4D97-AF65-F5344CB8AC3E}">
        <p14:creationId xmlns:p14="http://schemas.microsoft.com/office/powerpoint/2010/main" val="4082945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F5EB77-51C0-4CAF-B385-6AC7F9EC7DD8}"/>
              </a:ext>
            </a:extLst>
          </p:cNvPr>
          <p:cNvSpPr>
            <a:spLocks noGrp="1"/>
          </p:cNvSpPr>
          <p:nvPr>
            <p:ph type="title"/>
          </p:nvPr>
        </p:nvSpPr>
        <p:spPr/>
        <p:txBody>
          <a:bodyPr/>
          <a:lstStyle/>
          <a:p>
            <a:r>
              <a:rPr lang="cs-CZ" dirty="0"/>
              <a:t>Veřejné výdaje v EU - komparace</a:t>
            </a:r>
          </a:p>
        </p:txBody>
      </p:sp>
      <p:sp>
        <p:nvSpPr>
          <p:cNvPr id="3" name="Zástupný obsah 2">
            <a:extLst>
              <a:ext uri="{FF2B5EF4-FFF2-40B4-BE49-F238E27FC236}">
                <a16:creationId xmlns:a16="http://schemas.microsoft.com/office/drawing/2014/main" id="{83496C9A-BD5B-4347-BC0A-8E840E58995F}"/>
              </a:ext>
            </a:extLst>
          </p:cNvPr>
          <p:cNvSpPr>
            <a:spLocks noGrp="1"/>
          </p:cNvSpPr>
          <p:nvPr>
            <p:ph idx="1"/>
          </p:nvPr>
        </p:nvSpPr>
        <p:spPr/>
        <p:txBody>
          <a:bodyPr/>
          <a:lstStyle/>
          <a:p>
            <a:r>
              <a:rPr lang="cs-CZ" dirty="0"/>
              <a:t>https://ec.europa.eu/eurostat/statistics-explained/index.php/Government_expenditure_by_function</a:t>
            </a:r>
          </a:p>
        </p:txBody>
      </p:sp>
    </p:spTree>
    <p:extLst>
      <p:ext uri="{BB962C8B-B14F-4D97-AF65-F5344CB8AC3E}">
        <p14:creationId xmlns:p14="http://schemas.microsoft.com/office/powerpoint/2010/main" val="355951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bwMode="auto">
          <a:xfrm>
            <a:off x="609599" y="274638"/>
            <a:ext cx="11007777" cy="1143000"/>
          </a:xfrm>
          <a:ln>
            <a:headEnd/>
            <a:tailEnd/>
          </a:ln>
        </p:spPr>
        <p:style>
          <a:lnRef idx="2">
            <a:schemeClr val="accent3"/>
          </a:lnRef>
          <a:fillRef idx="1002">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eaLnBrk="1" hangingPunct="1"/>
            <a:r>
              <a:rPr lang="cs-CZ" altLang="cs-CZ" dirty="0"/>
              <a:t>Příklady externalit</a:t>
            </a:r>
            <a:endParaRPr lang="en-US" altLang="cs-CZ" dirty="0"/>
          </a:p>
        </p:txBody>
      </p:sp>
      <p:sp>
        <p:nvSpPr>
          <p:cNvPr id="5124" name="Rectangle 3"/>
          <p:cNvSpPr>
            <a:spLocks noGrp="1" noChangeArrowheads="1"/>
          </p:cNvSpPr>
          <p:nvPr>
            <p:ph type="body" sz="half" idx="1"/>
          </p:nvPr>
        </p:nvSpPr>
        <p:spPr bwMode="auto">
          <a:xfrm>
            <a:off x="657017" y="1825054"/>
            <a:ext cx="5069226" cy="4525963"/>
          </a:xfrm>
          <a:ln>
            <a:headEnd/>
            <a:tailEnd/>
          </a:ln>
        </p:spPr>
        <p:style>
          <a:lnRef idx="2">
            <a:schemeClr val="accent3"/>
          </a:lnRef>
          <a:fillRef idx="1002">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p>
            <a:pPr marL="0" indent="0" eaLnBrk="1" hangingPunct="1">
              <a:lnSpc>
                <a:spcPct val="80000"/>
              </a:lnSpc>
              <a:buNone/>
            </a:pPr>
            <a:r>
              <a:rPr lang="cs-CZ" altLang="cs-CZ" b="1" dirty="0"/>
              <a:t>Negativní externality</a:t>
            </a:r>
            <a:endParaRPr lang="en-US" altLang="cs-CZ" b="1" dirty="0"/>
          </a:p>
          <a:p>
            <a:pPr marL="360363" indent="-360363">
              <a:lnSpc>
                <a:spcPct val="80000"/>
              </a:lnSpc>
            </a:pPr>
            <a:r>
              <a:rPr lang="cs-CZ" altLang="cs-CZ" dirty="0"/>
              <a:t>Znečišťování životního prostředí</a:t>
            </a:r>
            <a:endParaRPr lang="en-US" altLang="cs-CZ" dirty="0"/>
          </a:p>
          <a:p>
            <a:pPr marL="360363" indent="-360363">
              <a:lnSpc>
                <a:spcPct val="80000"/>
              </a:lnSpc>
            </a:pPr>
            <a:r>
              <a:rPr lang="cs-CZ" altLang="cs-CZ" dirty="0"/>
              <a:t>Používání mobilního telefonu v divadle </a:t>
            </a:r>
            <a:endParaRPr lang="en-US" altLang="cs-CZ" dirty="0"/>
          </a:p>
          <a:p>
            <a:pPr marL="360363" indent="-360363">
              <a:lnSpc>
                <a:spcPct val="80000"/>
              </a:lnSpc>
            </a:pPr>
            <a:r>
              <a:rPr lang="cs-CZ" altLang="cs-CZ" dirty="0"/>
              <a:t>Přetížený internet </a:t>
            </a:r>
          </a:p>
          <a:p>
            <a:pPr marL="360363" indent="-360363">
              <a:lnSpc>
                <a:spcPct val="80000"/>
              </a:lnSpc>
            </a:pPr>
            <a:r>
              <a:rPr lang="cs-CZ" altLang="cs-CZ" dirty="0"/>
              <a:t>Pití alkoholu a řízení </a:t>
            </a:r>
            <a:endParaRPr lang="en-US" altLang="cs-CZ" dirty="0"/>
          </a:p>
          <a:p>
            <a:pPr marL="360363" indent="-360363">
              <a:lnSpc>
                <a:spcPct val="80000"/>
              </a:lnSpc>
            </a:pPr>
            <a:r>
              <a:rPr lang="cs-CZ" altLang="cs-CZ" dirty="0"/>
              <a:t>Studenti opisující při zkoušce, což změní celkové hodnocení </a:t>
            </a:r>
            <a:endParaRPr lang="en-US" altLang="cs-CZ" dirty="0"/>
          </a:p>
        </p:txBody>
      </p:sp>
      <p:sp>
        <p:nvSpPr>
          <p:cNvPr id="5125" name="Rectangle 4"/>
          <p:cNvSpPr>
            <a:spLocks noGrp="1" noChangeArrowheads="1"/>
          </p:cNvSpPr>
          <p:nvPr>
            <p:ph type="body" sz="half" idx="2"/>
          </p:nvPr>
        </p:nvSpPr>
        <p:spPr bwMode="auto">
          <a:xfrm>
            <a:off x="6176513" y="1821307"/>
            <a:ext cx="5440863" cy="4525963"/>
          </a:xfrm>
          <a:ln>
            <a:headEnd/>
            <a:tailEnd/>
          </a:ln>
        </p:spPr>
        <p:style>
          <a:lnRef idx="2">
            <a:schemeClr val="accent3"/>
          </a:lnRef>
          <a:fillRef idx="1002">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indent="0">
              <a:lnSpc>
                <a:spcPct val="80000"/>
              </a:lnSpc>
              <a:buNone/>
            </a:pPr>
            <a:r>
              <a:rPr lang="cs-CZ" altLang="cs-CZ" b="1" dirty="0"/>
              <a:t>Positivní externality</a:t>
            </a:r>
            <a:endParaRPr lang="en-US" altLang="cs-CZ" b="1" dirty="0"/>
          </a:p>
          <a:p>
            <a:pPr marL="449263" lvl="1" indent="-358775" eaLnBrk="1" hangingPunct="1">
              <a:lnSpc>
                <a:spcPct val="80000"/>
              </a:lnSpc>
            </a:pPr>
            <a:r>
              <a:rPr lang="cs-CZ" altLang="cs-CZ" sz="2400" dirty="0"/>
              <a:t>Výzkum a vývoj </a:t>
            </a:r>
            <a:endParaRPr lang="en-US" altLang="cs-CZ" sz="2400" dirty="0"/>
          </a:p>
          <a:p>
            <a:pPr marL="449263" lvl="1" indent="-358775" eaLnBrk="1" hangingPunct="1">
              <a:lnSpc>
                <a:spcPct val="80000"/>
              </a:lnSpc>
            </a:pPr>
            <a:r>
              <a:rPr lang="cs-CZ" altLang="cs-CZ" sz="2400" dirty="0"/>
              <a:t>Očkování </a:t>
            </a:r>
            <a:endParaRPr lang="en-US" altLang="cs-CZ" sz="2400" dirty="0"/>
          </a:p>
          <a:p>
            <a:pPr marL="449263" lvl="1" indent="-358775" eaLnBrk="1" hangingPunct="1">
              <a:lnSpc>
                <a:spcPct val="80000"/>
              </a:lnSpc>
            </a:pPr>
            <a:r>
              <a:rPr lang="cs-CZ" altLang="cs-CZ" sz="2400" dirty="0"/>
              <a:t>Sníh odklizený před sousedovým </a:t>
            </a:r>
            <a:r>
              <a:rPr lang="cs-CZ" altLang="cs-CZ" sz="2400" dirty="0">
                <a:solidFill>
                  <a:schemeClr val="tx1"/>
                </a:solidFill>
              </a:rPr>
              <a:t>domem </a:t>
            </a:r>
            <a:endParaRPr lang="en-US" altLang="cs-CZ" sz="2400" dirty="0">
              <a:solidFill>
                <a:schemeClr val="tx1"/>
              </a:solidFill>
            </a:endParaRPr>
          </a:p>
          <a:p>
            <a:pPr marL="449263" lvl="1" indent="-358775" eaLnBrk="1" hangingPunct="1">
              <a:lnSpc>
                <a:spcPct val="80000"/>
              </a:lnSpc>
            </a:pPr>
            <a:r>
              <a:rPr lang="cs-CZ" altLang="cs-CZ" sz="2400" dirty="0">
                <a:solidFill>
                  <a:schemeClr val="tx1"/>
                </a:solidFill>
              </a:rPr>
              <a:t>Sportovní hala</a:t>
            </a:r>
            <a:endParaRPr lang="cs-CZ" altLang="cs-CZ" dirty="0">
              <a:solidFill>
                <a:schemeClr val="tx1"/>
              </a:solidFill>
            </a:endParaRPr>
          </a:p>
          <a:p>
            <a:pPr marL="449263" lvl="1" indent="-358775" eaLnBrk="1" hangingPunct="1">
              <a:lnSpc>
                <a:spcPct val="80000"/>
              </a:lnSpc>
            </a:pPr>
            <a:r>
              <a:rPr lang="cs-CZ" altLang="cs-CZ" sz="2400" dirty="0">
                <a:solidFill>
                  <a:schemeClr val="tx1"/>
                </a:solidFill>
              </a:rPr>
              <a:t>Upravené</a:t>
            </a:r>
            <a:r>
              <a:rPr lang="cs-CZ" altLang="cs-CZ" dirty="0">
                <a:solidFill>
                  <a:schemeClr val="tx1"/>
                </a:solidFill>
              </a:rPr>
              <a:t> běžkařské trasy</a:t>
            </a:r>
            <a:endParaRPr lang="cs-CZ" altLang="cs-CZ" sz="2400" dirty="0">
              <a:solidFill>
                <a:schemeClr val="tx1"/>
              </a:solidFill>
            </a:endParaRPr>
          </a:p>
          <a:p>
            <a:pPr marL="0" indent="0">
              <a:lnSpc>
                <a:spcPct val="80000"/>
              </a:lnSpc>
              <a:buNone/>
            </a:pPr>
            <a:r>
              <a:rPr lang="cs-CZ" altLang="cs-CZ" sz="1700" b="1" dirty="0"/>
              <a:t>CO NENÍ CHÁPÁNO JAKO POSITIVNÍ EXTERNALITA</a:t>
            </a:r>
          </a:p>
          <a:p>
            <a:pPr>
              <a:lnSpc>
                <a:spcPct val="80000"/>
              </a:lnSpc>
            </a:pPr>
            <a:r>
              <a:rPr lang="cs-CZ" altLang="cs-CZ" sz="2000" dirty="0"/>
              <a:t>Zvyšování cen nemovitostí v příměstských oblastech </a:t>
            </a:r>
          </a:p>
          <a:p>
            <a:pPr>
              <a:lnSpc>
                <a:spcPct val="80000"/>
              </a:lnSpc>
            </a:pPr>
            <a:r>
              <a:rPr lang="cs-CZ" altLang="cs-CZ" sz="2000" dirty="0"/>
              <a:t>Je to spíše považováno za „finanční“ externalitu 	</a:t>
            </a:r>
            <a:endParaRPr lang="en-US" altLang="cs-CZ" sz="2000" dirty="0"/>
          </a:p>
          <a:p>
            <a:pPr marL="571500" lvl="1" indent="0" eaLnBrk="1" hangingPunct="1">
              <a:lnSpc>
                <a:spcPct val="80000"/>
              </a:lnSpc>
            </a:pPr>
            <a:endParaRPr lang="en-US" altLang="cs-CZ" sz="1400" dirty="0"/>
          </a:p>
        </p:txBody>
      </p:sp>
    </p:spTree>
    <p:extLst>
      <p:ext uri="{BB962C8B-B14F-4D97-AF65-F5344CB8AC3E}">
        <p14:creationId xmlns:p14="http://schemas.microsoft.com/office/powerpoint/2010/main" val="21722179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GB" dirty="0" err="1"/>
              <a:t>Externali</a:t>
            </a:r>
            <a:r>
              <a:rPr lang="cs-CZ" dirty="0"/>
              <a:t>ty</a:t>
            </a:r>
            <a:r>
              <a:rPr lang="en-GB" dirty="0"/>
              <a:t> </a:t>
            </a:r>
          </a:p>
        </p:txBody>
      </p:sp>
      <p:sp>
        <p:nvSpPr>
          <p:cNvPr id="32771" name="Rectangle 3"/>
          <p:cNvSpPr>
            <a:spLocks noGrp="1" noChangeArrowheads="1"/>
          </p:cNvSpPr>
          <p:nvPr>
            <p:ph type="body" idx="1"/>
          </p:nvPr>
        </p:nvSpPr>
        <p:spPr/>
        <p:txBody>
          <a:bodyPr>
            <a:normAutofit fontScale="92500" lnSpcReduction="10000"/>
          </a:bodyPr>
          <a:lstStyle/>
          <a:p>
            <a:pPr marL="452437" indent="-342900"/>
            <a:r>
              <a:rPr lang="cs-CZ" b="1" dirty="0"/>
              <a:t>Negativní výrobní externalita</a:t>
            </a:r>
            <a:endParaRPr lang="en-GB" b="1" dirty="0"/>
          </a:p>
          <a:p>
            <a:pPr marL="730885" lvl="1" indent="-255588"/>
            <a:r>
              <a:rPr lang="cs-CZ" dirty="0"/>
              <a:t>Vzniká ve chvíli, kdy produkce firmy snižuje užitek ostatních a tato ztráta blahobytu není firmou kompenzována</a:t>
            </a:r>
            <a:endParaRPr lang="en-GB" dirty="0"/>
          </a:p>
          <a:p>
            <a:pPr marL="365125" indent="-255588" eaLnBrk="1" hangingPunct="1"/>
            <a:r>
              <a:rPr lang="cs-CZ" b="1" dirty="0"/>
              <a:t>Negativní spotřební externality</a:t>
            </a:r>
            <a:endParaRPr lang="en-GB" b="1" dirty="0"/>
          </a:p>
          <a:p>
            <a:pPr marL="730885" lvl="1" indent="-255588"/>
            <a:r>
              <a:rPr lang="cs-CZ" dirty="0"/>
              <a:t>Když spotřeba jednotlivce snižuje užitek ostatních a tato ztráta není producentem externality kompenzována. </a:t>
            </a:r>
            <a:endParaRPr lang="en-GB" dirty="0"/>
          </a:p>
          <a:p>
            <a:pPr marL="365125" indent="-255588" eaLnBrk="1" hangingPunct="1"/>
            <a:r>
              <a:rPr lang="cs-CZ" b="1" dirty="0"/>
              <a:t>Positivní výrobní externalita</a:t>
            </a:r>
            <a:endParaRPr lang="en-GB" b="1" dirty="0"/>
          </a:p>
          <a:p>
            <a:pPr marL="730885" lvl="1" indent="-255588"/>
            <a:r>
              <a:rPr lang="cs-CZ" dirty="0"/>
              <a:t>Vzniká, pokud produkce firmy zvyšuje blahobyt ostatních a toto zvýšení není producentovi externality kompenzováno. </a:t>
            </a:r>
            <a:endParaRPr lang="en-GB" dirty="0"/>
          </a:p>
          <a:p>
            <a:pPr marL="365125" indent="-255588"/>
            <a:r>
              <a:rPr lang="cs-CZ" b="1" dirty="0"/>
              <a:t>Positivní spotřební externalita </a:t>
            </a:r>
            <a:endParaRPr lang="en-GB" b="1" dirty="0"/>
          </a:p>
          <a:p>
            <a:pPr marL="730885" lvl="1" indent="-255588"/>
            <a:r>
              <a:rPr lang="cs-CZ" dirty="0"/>
              <a:t>Když spotřeba jednotlivce zvyšuje užitek ostatních a toto zvýšení není kompenzováno uživateli externality. </a:t>
            </a:r>
            <a:endParaRPr lang="en-GB" dirty="0"/>
          </a:p>
          <a:p>
            <a:pPr marL="109537" indent="0" eaLnBrk="1" hangingPunct="1">
              <a:buNone/>
            </a:pPr>
            <a:endParaRPr lang="en-GB" dirty="0"/>
          </a:p>
        </p:txBody>
      </p:sp>
    </p:spTree>
    <p:extLst>
      <p:ext uri="{BB962C8B-B14F-4D97-AF65-F5344CB8AC3E}">
        <p14:creationId xmlns:p14="http://schemas.microsoft.com/office/powerpoint/2010/main" val="229676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1A971A-1644-4DF5-BEE8-15DF2A295492}"/>
              </a:ext>
            </a:extLst>
          </p:cNvPr>
          <p:cNvSpPr>
            <a:spLocks noGrp="1"/>
          </p:cNvSpPr>
          <p:nvPr>
            <p:ph type="title"/>
          </p:nvPr>
        </p:nvSpPr>
        <p:spPr/>
        <p:txBody>
          <a:bodyPr/>
          <a:lstStyle/>
          <a:p>
            <a:r>
              <a:rPr lang="cs-CZ" dirty="0"/>
              <a:t>Transakční náklady</a:t>
            </a:r>
          </a:p>
        </p:txBody>
      </p:sp>
      <p:sp>
        <p:nvSpPr>
          <p:cNvPr id="3" name="Zástupný obsah 2">
            <a:extLst>
              <a:ext uri="{FF2B5EF4-FFF2-40B4-BE49-F238E27FC236}">
                <a16:creationId xmlns:a16="http://schemas.microsoft.com/office/drawing/2014/main" id="{FCD9491F-51BC-464A-823C-0368AC8AC9BF}"/>
              </a:ext>
            </a:extLst>
          </p:cNvPr>
          <p:cNvSpPr>
            <a:spLocks noGrp="1"/>
          </p:cNvSpPr>
          <p:nvPr>
            <p:ph idx="1"/>
          </p:nvPr>
        </p:nvSpPr>
        <p:spPr/>
        <p:txBody>
          <a:bodyPr/>
          <a:lstStyle/>
          <a:p>
            <a:r>
              <a:rPr lang="cs-CZ" dirty="0"/>
              <a:t>Čas, práce a ostatní zdroje, které jsou vynaložené za účelem uzavírání a vymáhání smluv a transakcí</a:t>
            </a:r>
          </a:p>
          <a:p>
            <a:r>
              <a:rPr lang="cs-CZ" dirty="0"/>
              <a:t>Souhrnné náklady spojené se sjednáním a realizací transakcí</a:t>
            </a:r>
          </a:p>
          <a:p>
            <a:endParaRPr lang="cs-CZ" dirty="0"/>
          </a:p>
          <a:p>
            <a:pPr marL="0" indent="0">
              <a:buNone/>
            </a:pPr>
            <a:r>
              <a:rPr lang="cs-CZ" dirty="0"/>
              <a:t>Dělení: </a:t>
            </a:r>
          </a:p>
          <a:p>
            <a:pPr marL="514350" indent="-514350">
              <a:buAutoNum type="arabicParenR"/>
            </a:pPr>
            <a:r>
              <a:rPr lang="cs-CZ" dirty="0"/>
              <a:t>Interní – hrazené v rámci firmy</a:t>
            </a:r>
          </a:p>
          <a:p>
            <a:pPr marL="514350" indent="-514350">
              <a:buAutoNum type="arabicParenR"/>
            </a:pPr>
            <a:r>
              <a:rPr lang="cs-CZ" dirty="0"/>
              <a:t>Externí – mezi 2 subjekty, nespadající ani do jedné z nich</a:t>
            </a:r>
          </a:p>
        </p:txBody>
      </p:sp>
    </p:spTree>
    <p:extLst>
      <p:ext uri="{BB962C8B-B14F-4D97-AF65-F5344CB8AC3E}">
        <p14:creationId xmlns:p14="http://schemas.microsoft.com/office/powerpoint/2010/main" val="325008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cs-CZ" sz="3800" dirty="0"/>
              <a:t>Možnosti řešení negativních externalit </a:t>
            </a:r>
          </a:p>
        </p:txBody>
      </p:sp>
      <p:sp>
        <p:nvSpPr>
          <p:cNvPr id="36867" name="Rectangle 3"/>
          <p:cNvSpPr>
            <a:spLocks noGrp="1" noChangeArrowheads="1"/>
          </p:cNvSpPr>
          <p:nvPr>
            <p:ph type="body" idx="1"/>
          </p:nvPr>
        </p:nvSpPr>
        <p:spPr>
          <a:xfrm>
            <a:off x="609600" y="1600200"/>
            <a:ext cx="9956800" cy="4933950"/>
          </a:xfrm>
        </p:spPr>
        <p:txBody>
          <a:bodyPr>
            <a:noAutofit/>
          </a:bodyPr>
          <a:lstStyle/>
          <a:p>
            <a:r>
              <a:rPr lang="cs-CZ" sz="2800" dirty="0"/>
              <a:t> </a:t>
            </a:r>
            <a:r>
              <a:rPr lang="cs-CZ" b="1" dirty="0"/>
              <a:t>Soukromé řešení existence externalit</a:t>
            </a:r>
          </a:p>
          <a:p>
            <a:pPr lvl="1"/>
            <a:r>
              <a:rPr lang="cs-CZ" sz="2400" dirty="0"/>
              <a:t>Internacionalizovat negativní/pozitivní externality</a:t>
            </a:r>
          </a:p>
          <a:p>
            <a:pPr lvl="1"/>
            <a:r>
              <a:rPr lang="cs-CZ" sz="2400" dirty="0" err="1"/>
              <a:t>Coaseho</a:t>
            </a:r>
            <a:r>
              <a:rPr lang="cs-CZ" sz="2400" dirty="0"/>
              <a:t> Teorém </a:t>
            </a:r>
          </a:p>
          <a:p>
            <a:pPr lvl="1"/>
            <a:r>
              <a:rPr lang="cs-CZ" dirty="0"/>
              <a:t>Použití právního státu</a:t>
            </a:r>
            <a:endParaRPr lang="cs-CZ" sz="2400" dirty="0"/>
          </a:p>
          <a:p>
            <a:r>
              <a:rPr lang="cs-CZ" b="1" dirty="0"/>
              <a:t>Náprava negativních externalit pomocí veřejného sektoru</a:t>
            </a:r>
          </a:p>
          <a:p>
            <a:pPr lvl="1"/>
            <a:r>
              <a:rPr lang="cs-CZ" sz="2400" dirty="0"/>
              <a:t>Zakázat negativní externalitu</a:t>
            </a:r>
          </a:p>
          <a:p>
            <a:pPr lvl="1"/>
            <a:r>
              <a:rPr lang="cs-CZ" sz="2400" dirty="0"/>
              <a:t>Regulovat negativní externalitu</a:t>
            </a:r>
          </a:p>
          <a:p>
            <a:pPr lvl="1"/>
            <a:r>
              <a:rPr lang="cs-CZ" sz="2400" dirty="0"/>
              <a:t>Zdanit negativní externalitu – </a:t>
            </a:r>
            <a:r>
              <a:rPr lang="cs-CZ" sz="2400" i="1" dirty="0" err="1"/>
              <a:t>Pigouova</a:t>
            </a:r>
            <a:r>
              <a:rPr lang="cs-CZ" sz="2400" i="1" dirty="0"/>
              <a:t> daň</a:t>
            </a:r>
          </a:p>
          <a:p>
            <a:pPr lvl="1"/>
            <a:r>
              <a:rPr lang="cs-CZ" sz="2400" dirty="0"/>
              <a:t>Vytvořit tržní systém obchodování s povolenými negativními externalitami</a:t>
            </a:r>
          </a:p>
          <a:p>
            <a:pPr lvl="1"/>
            <a:r>
              <a:rPr lang="cs-CZ" sz="2400" dirty="0"/>
              <a:t>Podpora producentů pomocí dotací</a:t>
            </a:r>
          </a:p>
          <a:p>
            <a:pPr lvl="1"/>
            <a:r>
              <a:rPr lang="cs-CZ" sz="2400" dirty="0"/>
              <a:t>Vytvoření systému kvót</a:t>
            </a:r>
          </a:p>
        </p:txBody>
      </p:sp>
    </p:spTree>
    <p:extLst>
      <p:ext uri="{BB962C8B-B14F-4D97-AF65-F5344CB8AC3E}">
        <p14:creationId xmlns:p14="http://schemas.microsoft.com/office/powerpoint/2010/main" val="134743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500"/>
                                        <p:tgtEl>
                                          <p:spTgt spid="368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fade">
                                      <p:cBhvr>
                                        <p:cTn id="17" dur="1000"/>
                                        <p:tgtEl>
                                          <p:spTgt spid="36867">
                                            <p:txEl>
                                              <p:pRg st="4" end="4"/>
                                            </p:txEl>
                                          </p:spTgt>
                                        </p:tgtEl>
                                      </p:cBhvr>
                                    </p:animEffect>
                                    <p:anim calcmode="lin" valueType="num">
                                      <p:cBhvr>
                                        <p:cTn id="18" dur="10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68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6867">
                                            <p:txEl>
                                              <p:pRg st="1" end="1"/>
                                            </p:txEl>
                                          </p:spTgt>
                                        </p:tgtEl>
                                        <p:attrNameLst>
                                          <p:attrName>style.visibility</p:attrName>
                                        </p:attrNameLst>
                                      </p:cBhvr>
                                      <p:to>
                                        <p:strVal val="visible"/>
                                      </p:to>
                                    </p:set>
                                    <p:anim calcmode="lin" valueType="num">
                                      <p:cBhvr additive="base">
                                        <p:cTn id="24"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6867">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 calcmode="lin" valueType="num">
                                      <p:cBhvr additive="base">
                                        <p:cTn id="28"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686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6867">
                                            <p:txEl>
                                              <p:pRg st="3" end="3"/>
                                            </p:txEl>
                                          </p:spTgt>
                                        </p:tgtEl>
                                        <p:attrNameLst>
                                          <p:attrName>style.visibility</p:attrName>
                                        </p:attrNameLst>
                                      </p:cBhvr>
                                      <p:to>
                                        <p:strVal val="visible"/>
                                      </p:to>
                                    </p:set>
                                    <p:anim calcmode="lin" valueType="num">
                                      <p:cBhvr additive="base">
                                        <p:cTn id="32"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6867">
                                            <p:txEl>
                                              <p:pRg st="5" end="5"/>
                                            </p:txEl>
                                          </p:spTgt>
                                        </p:tgtEl>
                                        <p:attrNameLst>
                                          <p:attrName>style.visibility</p:attrName>
                                        </p:attrNameLst>
                                      </p:cBhvr>
                                      <p:to>
                                        <p:strVal val="visible"/>
                                      </p:to>
                                    </p:set>
                                    <p:anim calcmode="lin" valueType="num">
                                      <p:cBhvr>
                                        <p:cTn id="38" dur="1000" fill="hold"/>
                                        <p:tgtEl>
                                          <p:spTgt spid="36867">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6867">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6867">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6867">
                                            <p:txEl>
                                              <p:pRg st="5" end="5"/>
                                            </p:txEl>
                                          </p:spTgt>
                                        </p:tgtEl>
                                      </p:cBhvr>
                                    </p:animEffect>
                                  </p:childTnLst>
                                </p:cTn>
                              </p:par>
                              <p:par>
                                <p:cTn id="42" presetID="31" presetClass="entr" presetSubtype="0" fill="hold" nodeType="withEffect">
                                  <p:stCondLst>
                                    <p:cond delay="0"/>
                                  </p:stCondLst>
                                  <p:childTnLst>
                                    <p:set>
                                      <p:cBhvr>
                                        <p:cTn id="43" dur="1" fill="hold">
                                          <p:stCondLst>
                                            <p:cond delay="0"/>
                                          </p:stCondLst>
                                        </p:cTn>
                                        <p:tgtEl>
                                          <p:spTgt spid="36867">
                                            <p:txEl>
                                              <p:pRg st="6" end="6"/>
                                            </p:txEl>
                                          </p:spTgt>
                                        </p:tgtEl>
                                        <p:attrNameLst>
                                          <p:attrName>style.visibility</p:attrName>
                                        </p:attrNameLst>
                                      </p:cBhvr>
                                      <p:to>
                                        <p:strVal val="visible"/>
                                      </p:to>
                                    </p:set>
                                    <p:anim calcmode="lin" valueType="num">
                                      <p:cBhvr>
                                        <p:cTn id="44" dur="1000" fill="hold"/>
                                        <p:tgtEl>
                                          <p:spTgt spid="36867">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36867">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36867">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36867">
                                            <p:txEl>
                                              <p:pRg st="6" end="6"/>
                                            </p:txEl>
                                          </p:spTgt>
                                        </p:tgtEl>
                                      </p:cBhvr>
                                    </p:animEffect>
                                  </p:childTnLst>
                                </p:cTn>
                              </p:par>
                              <p:par>
                                <p:cTn id="48" presetID="31" presetClass="entr" presetSubtype="0" fill="hold" nodeType="withEffect">
                                  <p:stCondLst>
                                    <p:cond delay="0"/>
                                  </p:stCondLst>
                                  <p:childTnLst>
                                    <p:set>
                                      <p:cBhvr>
                                        <p:cTn id="49" dur="1" fill="hold">
                                          <p:stCondLst>
                                            <p:cond delay="0"/>
                                          </p:stCondLst>
                                        </p:cTn>
                                        <p:tgtEl>
                                          <p:spTgt spid="36867">
                                            <p:txEl>
                                              <p:pRg st="7" end="7"/>
                                            </p:txEl>
                                          </p:spTgt>
                                        </p:tgtEl>
                                        <p:attrNameLst>
                                          <p:attrName>style.visibility</p:attrName>
                                        </p:attrNameLst>
                                      </p:cBhvr>
                                      <p:to>
                                        <p:strVal val="visible"/>
                                      </p:to>
                                    </p:set>
                                    <p:anim calcmode="lin" valueType="num">
                                      <p:cBhvr>
                                        <p:cTn id="50" dur="1000" fill="hold"/>
                                        <p:tgtEl>
                                          <p:spTgt spid="36867">
                                            <p:txEl>
                                              <p:pRg st="7" end="7"/>
                                            </p:txEl>
                                          </p:spTgt>
                                        </p:tgtEl>
                                        <p:attrNameLst>
                                          <p:attrName>ppt_w</p:attrName>
                                        </p:attrNameLst>
                                      </p:cBhvr>
                                      <p:tavLst>
                                        <p:tav tm="0">
                                          <p:val>
                                            <p:fltVal val="0"/>
                                          </p:val>
                                        </p:tav>
                                        <p:tav tm="100000">
                                          <p:val>
                                            <p:strVal val="#ppt_w"/>
                                          </p:val>
                                        </p:tav>
                                      </p:tavLst>
                                    </p:anim>
                                    <p:anim calcmode="lin" valueType="num">
                                      <p:cBhvr>
                                        <p:cTn id="51" dur="1000" fill="hold"/>
                                        <p:tgtEl>
                                          <p:spTgt spid="36867">
                                            <p:txEl>
                                              <p:pRg st="7" end="7"/>
                                            </p:txEl>
                                          </p:spTgt>
                                        </p:tgtEl>
                                        <p:attrNameLst>
                                          <p:attrName>ppt_h</p:attrName>
                                        </p:attrNameLst>
                                      </p:cBhvr>
                                      <p:tavLst>
                                        <p:tav tm="0">
                                          <p:val>
                                            <p:fltVal val="0"/>
                                          </p:val>
                                        </p:tav>
                                        <p:tav tm="100000">
                                          <p:val>
                                            <p:strVal val="#ppt_h"/>
                                          </p:val>
                                        </p:tav>
                                      </p:tavLst>
                                    </p:anim>
                                    <p:anim calcmode="lin" valueType="num">
                                      <p:cBhvr>
                                        <p:cTn id="52" dur="1000" fill="hold"/>
                                        <p:tgtEl>
                                          <p:spTgt spid="36867">
                                            <p:txEl>
                                              <p:pRg st="7" end="7"/>
                                            </p:txEl>
                                          </p:spTgt>
                                        </p:tgtEl>
                                        <p:attrNameLst>
                                          <p:attrName>style.rotation</p:attrName>
                                        </p:attrNameLst>
                                      </p:cBhvr>
                                      <p:tavLst>
                                        <p:tav tm="0">
                                          <p:val>
                                            <p:fltVal val="90"/>
                                          </p:val>
                                        </p:tav>
                                        <p:tav tm="100000">
                                          <p:val>
                                            <p:fltVal val="0"/>
                                          </p:val>
                                        </p:tav>
                                      </p:tavLst>
                                    </p:anim>
                                    <p:animEffect transition="in" filter="fade">
                                      <p:cBhvr>
                                        <p:cTn id="53" dur="1000"/>
                                        <p:tgtEl>
                                          <p:spTgt spid="36867">
                                            <p:txEl>
                                              <p:pRg st="7" end="7"/>
                                            </p:txEl>
                                          </p:spTgt>
                                        </p:tgtEl>
                                      </p:cBhvr>
                                    </p:animEffect>
                                  </p:childTnLst>
                                </p:cTn>
                              </p:par>
                              <p:par>
                                <p:cTn id="54" presetID="31" presetClass="entr" presetSubtype="0" fill="hold" nodeType="withEffect">
                                  <p:stCondLst>
                                    <p:cond delay="0"/>
                                  </p:stCondLst>
                                  <p:childTnLst>
                                    <p:set>
                                      <p:cBhvr>
                                        <p:cTn id="55" dur="1" fill="hold">
                                          <p:stCondLst>
                                            <p:cond delay="0"/>
                                          </p:stCondLst>
                                        </p:cTn>
                                        <p:tgtEl>
                                          <p:spTgt spid="36867">
                                            <p:txEl>
                                              <p:pRg st="8" end="8"/>
                                            </p:txEl>
                                          </p:spTgt>
                                        </p:tgtEl>
                                        <p:attrNameLst>
                                          <p:attrName>style.visibility</p:attrName>
                                        </p:attrNameLst>
                                      </p:cBhvr>
                                      <p:to>
                                        <p:strVal val="visible"/>
                                      </p:to>
                                    </p:set>
                                    <p:anim calcmode="lin" valueType="num">
                                      <p:cBhvr>
                                        <p:cTn id="56" dur="1000" fill="hold"/>
                                        <p:tgtEl>
                                          <p:spTgt spid="36867">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36867">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36867">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36867">
                                            <p:txEl>
                                              <p:pRg st="8" end="8"/>
                                            </p:txEl>
                                          </p:spTgt>
                                        </p:tgtEl>
                                      </p:cBhvr>
                                    </p:animEffect>
                                  </p:childTnLst>
                                </p:cTn>
                              </p:par>
                              <p:par>
                                <p:cTn id="60" presetID="31" presetClass="entr" presetSubtype="0" fill="hold" nodeType="withEffect">
                                  <p:stCondLst>
                                    <p:cond delay="0"/>
                                  </p:stCondLst>
                                  <p:childTnLst>
                                    <p:set>
                                      <p:cBhvr>
                                        <p:cTn id="61" dur="1" fill="hold">
                                          <p:stCondLst>
                                            <p:cond delay="0"/>
                                          </p:stCondLst>
                                        </p:cTn>
                                        <p:tgtEl>
                                          <p:spTgt spid="36867">
                                            <p:txEl>
                                              <p:pRg st="9" end="9"/>
                                            </p:txEl>
                                          </p:spTgt>
                                        </p:tgtEl>
                                        <p:attrNameLst>
                                          <p:attrName>style.visibility</p:attrName>
                                        </p:attrNameLst>
                                      </p:cBhvr>
                                      <p:to>
                                        <p:strVal val="visible"/>
                                      </p:to>
                                    </p:set>
                                    <p:anim calcmode="lin" valueType="num">
                                      <p:cBhvr>
                                        <p:cTn id="62" dur="1000" fill="hold"/>
                                        <p:tgtEl>
                                          <p:spTgt spid="36867">
                                            <p:txEl>
                                              <p:pRg st="9" end="9"/>
                                            </p:txEl>
                                          </p:spTgt>
                                        </p:tgtEl>
                                        <p:attrNameLst>
                                          <p:attrName>ppt_w</p:attrName>
                                        </p:attrNameLst>
                                      </p:cBhvr>
                                      <p:tavLst>
                                        <p:tav tm="0">
                                          <p:val>
                                            <p:fltVal val="0"/>
                                          </p:val>
                                        </p:tav>
                                        <p:tav tm="100000">
                                          <p:val>
                                            <p:strVal val="#ppt_w"/>
                                          </p:val>
                                        </p:tav>
                                      </p:tavLst>
                                    </p:anim>
                                    <p:anim calcmode="lin" valueType="num">
                                      <p:cBhvr>
                                        <p:cTn id="63" dur="1000" fill="hold"/>
                                        <p:tgtEl>
                                          <p:spTgt spid="36867">
                                            <p:txEl>
                                              <p:pRg st="9" end="9"/>
                                            </p:txEl>
                                          </p:spTgt>
                                        </p:tgtEl>
                                        <p:attrNameLst>
                                          <p:attrName>ppt_h</p:attrName>
                                        </p:attrNameLst>
                                      </p:cBhvr>
                                      <p:tavLst>
                                        <p:tav tm="0">
                                          <p:val>
                                            <p:fltVal val="0"/>
                                          </p:val>
                                        </p:tav>
                                        <p:tav tm="100000">
                                          <p:val>
                                            <p:strVal val="#ppt_h"/>
                                          </p:val>
                                        </p:tav>
                                      </p:tavLst>
                                    </p:anim>
                                    <p:anim calcmode="lin" valueType="num">
                                      <p:cBhvr>
                                        <p:cTn id="64" dur="1000" fill="hold"/>
                                        <p:tgtEl>
                                          <p:spTgt spid="36867">
                                            <p:txEl>
                                              <p:pRg st="9" end="9"/>
                                            </p:txEl>
                                          </p:spTgt>
                                        </p:tgtEl>
                                        <p:attrNameLst>
                                          <p:attrName>style.rotation</p:attrName>
                                        </p:attrNameLst>
                                      </p:cBhvr>
                                      <p:tavLst>
                                        <p:tav tm="0">
                                          <p:val>
                                            <p:fltVal val="90"/>
                                          </p:val>
                                        </p:tav>
                                        <p:tav tm="100000">
                                          <p:val>
                                            <p:fltVal val="0"/>
                                          </p:val>
                                        </p:tav>
                                      </p:tavLst>
                                    </p:anim>
                                    <p:animEffect transition="in" filter="fade">
                                      <p:cBhvr>
                                        <p:cTn id="65" dur="1000"/>
                                        <p:tgtEl>
                                          <p:spTgt spid="36867">
                                            <p:txEl>
                                              <p:pRg st="9" end="9"/>
                                            </p:txEl>
                                          </p:spTgt>
                                        </p:tgtEl>
                                      </p:cBhvr>
                                    </p:animEffect>
                                  </p:childTnLst>
                                </p:cTn>
                              </p:par>
                              <p:par>
                                <p:cTn id="66" presetID="31" presetClass="entr" presetSubtype="0" fill="hold" nodeType="withEffect">
                                  <p:stCondLst>
                                    <p:cond delay="0"/>
                                  </p:stCondLst>
                                  <p:childTnLst>
                                    <p:set>
                                      <p:cBhvr>
                                        <p:cTn id="67" dur="1" fill="hold">
                                          <p:stCondLst>
                                            <p:cond delay="0"/>
                                          </p:stCondLst>
                                        </p:cTn>
                                        <p:tgtEl>
                                          <p:spTgt spid="36867">
                                            <p:txEl>
                                              <p:pRg st="10" end="10"/>
                                            </p:txEl>
                                          </p:spTgt>
                                        </p:tgtEl>
                                        <p:attrNameLst>
                                          <p:attrName>style.visibility</p:attrName>
                                        </p:attrNameLst>
                                      </p:cBhvr>
                                      <p:to>
                                        <p:strVal val="visible"/>
                                      </p:to>
                                    </p:set>
                                    <p:anim calcmode="lin" valueType="num">
                                      <p:cBhvr>
                                        <p:cTn id="68" dur="1000" fill="hold"/>
                                        <p:tgtEl>
                                          <p:spTgt spid="36867">
                                            <p:txEl>
                                              <p:pRg st="10" end="10"/>
                                            </p:txEl>
                                          </p:spTgt>
                                        </p:tgtEl>
                                        <p:attrNameLst>
                                          <p:attrName>ppt_w</p:attrName>
                                        </p:attrNameLst>
                                      </p:cBhvr>
                                      <p:tavLst>
                                        <p:tav tm="0">
                                          <p:val>
                                            <p:fltVal val="0"/>
                                          </p:val>
                                        </p:tav>
                                        <p:tav tm="100000">
                                          <p:val>
                                            <p:strVal val="#ppt_w"/>
                                          </p:val>
                                        </p:tav>
                                      </p:tavLst>
                                    </p:anim>
                                    <p:anim calcmode="lin" valueType="num">
                                      <p:cBhvr>
                                        <p:cTn id="69" dur="1000" fill="hold"/>
                                        <p:tgtEl>
                                          <p:spTgt spid="36867">
                                            <p:txEl>
                                              <p:pRg st="10" end="10"/>
                                            </p:txEl>
                                          </p:spTgt>
                                        </p:tgtEl>
                                        <p:attrNameLst>
                                          <p:attrName>ppt_h</p:attrName>
                                        </p:attrNameLst>
                                      </p:cBhvr>
                                      <p:tavLst>
                                        <p:tav tm="0">
                                          <p:val>
                                            <p:fltVal val="0"/>
                                          </p:val>
                                        </p:tav>
                                        <p:tav tm="100000">
                                          <p:val>
                                            <p:strVal val="#ppt_h"/>
                                          </p:val>
                                        </p:tav>
                                      </p:tavLst>
                                    </p:anim>
                                    <p:anim calcmode="lin" valueType="num">
                                      <p:cBhvr>
                                        <p:cTn id="70" dur="1000" fill="hold"/>
                                        <p:tgtEl>
                                          <p:spTgt spid="36867">
                                            <p:txEl>
                                              <p:pRg st="10" end="10"/>
                                            </p:txEl>
                                          </p:spTgt>
                                        </p:tgtEl>
                                        <p:attrNameLst>
                                          <p:attrName>style.rotation</p:attrName>
                                        </p:attrNameLst>
                                      </p:cBhvr>
                                      <p:tavLst>
                                        <p:tav tm="0">
                                          <p:val>
                                            <p:fltVal val="90"/>
                                          </p:val>
                                        </p:tav>
                                        <p:tav tm="100000">
                                          <p:val>
                                            <p:fltVal val="0"/>
                                          </p:val>
                                        </p:tav>
                                      </p:tavLst>
                                    </p:anim>
                                    <p:animEffect transition="in" filter="fade">
                                      <p:cBhvr>
                                        <p:cTn id="71" dur="1000"/>
                                        <p:tgtEl>
                                          <p:spTgt spid="36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B0C65-88D0-47D3-B378-14CA783DA388}"/>
              </a:ext>
            </a:extLst>
          </p:cNvPr>
          <p:cNvSpPr>
            <a:spLocks noGrp="1"/>
          </p:cNvSpPr>
          <p:nvPr>
            <p:ph type="title"/>
          </p:nvPr>
        </p:nvSpPr>
        <p:spPr/>
        <p:txBody>
          <a:bodyPr/>
          <a:lstStyle/>
          <a:p>
            <a:r>
              <a:rPr lang="cs-CZ" dirty="0" err="1"/>
              <a:t>Coaseho</a:t>
            </a:r>
            <a:r>
              <a:rPr lang="cs-CZ" dirty="0"/>
              <a:t> teorém</a:t>
            </a:r>
          </a:p>
        </p:txBody>
      </p:sp>
      <p:sp>
        <p:nvSpPr>
          <p:cNvPr id="3" name="Zástupný obsah 2">
            <a:extLst>
              <a:ext uri="{FF2B5EF4-FFF2-40B4-BE49-F238E27FC236}">
                <a16:creationId xmlns:a16="http://schemas.microsoft.com/office/drawing/2014/main" id="{EB3A353F-1CC7-44DC-A7E4-18A5874E3E13}"/>
              </a:ext>
            </a:extLst>
          </p:cNvPr>
          <p:cNvSpPr>
            <a:spLocks noGrp="1"/>
          </p:cNvSpPr>
          <p:nvPr>
            <p:ph idx="1"/>
          </p:nvPr>
        </p:nvSpPr>
        <p:spPr/>
        <p:txBody>
          <a:bodyPr>
            <a:normAutofit/>
          </a:bodyPr>
          <a:lstStyle/>
          <a:p>
            <a:r>
              <a:rPr lang="cs-CZ" sz="2400" dirty="0"/>
              <a:t>Ronald </a:t>
            </a:r>
            <a:r>
              <a:rPr lang="cs-CZ" sz="2400" dirty="0" err="1"/>
              <a:t>Coase</a:t>
            </a:r>
            <a:r>
              <a:rPr lang="cs-CZ" sz="2400" dirty="0"/>
              <a:t> (1910 – 2013), nositel Nobelovy ceny</a:t>
            </a:r>
          </a:p>
          <a:p>
            <a:r>
              <a:rPr lang="cs-CZ" sz="2400" dirty="0"/>
              <a:t>Každou externalitu lze odbourat bez ohledu na náklady účastníků</a:t>
            </a:r>
          </a:p>
          <a:p>
            <a:r>
              <a:rPr lang="cs-CZ" sz="2400" dirty="0"/>
              <a:t>Dotčené strany dosahují dohody, kde si všichni polepší a stav je efektivní</a:t>
            </a:r>
          </a:p>
          <a:p>
            <a:r>
              <a:rPr lang="cs-CZ" sz="2000" b="1" i="1" dirty="0"/>
              <a:t>Původní myšlenka byla v hledání řešení, jak přidělit vysílací rádiové frekvence jednotlivým rádiovým stanicím – výhradní frekvence – ekonomický profit – ochota zaplatit konkurenci za využití jiné frekvence*</a:t>
            </a:r>
          </a:p>
          <a:p>
            <a:r>
              <a:rPr lang="cs-CZ" sz="2400" dirty="0"/>
              <a:t>Předpoklady: </a:t>
            </a:r>
          </a:p>
          <a:p>
            <a:pPr>
              <a:buFontTx/>
              <a:buChar char="-"/>
            </a:pPr>
            <a:r>
              <a:rPr lang="cs-CZ" sz="2000" i="1" dirty="0"/>
              <a:t>Transakční náklady jsou blízké nule</a:t>
            </a:r>
          </a:p>
          <a:p>
            <a:pPr>
              <a:buFontTx/>
              <a:buChar char="-"/>
            </a:pPr>
            <a:r>
              <a:rPr lang="cs-CZ" sz="2000" i="1" dirty="0"/>
              <a:t>Ochota vyjednávat mezi subjekty</a:t>
            </a:r>
          </a:p>
          <a:p>
            <a:pPr>
              <a:buFontTx/>
              <a:buChar char="-"/>
            </a:pPr>
            <a:r>
              <a:rPr lang="cs-CZ" sz="2000" i="1" dirty="0"/>
              <a:t>Oba subjekty jsou v soukromém vlastnictví</a:t>
            </a:r>
          </a:p>
        </p:txBody>
      </p:sp>
      <p:sp>
        <p:nvSpPr>
          <p:cNvPr id="4" name="TextovéPole 3">
            <a:extLst>
              <a:ext uri="{FF2B5EF4-FFF2-40B4-BE49-F238E27FC236}">
                <a16:creationId xmlns:a16="http://schemas.microsoft.com/office/drawing/2014/main" id="{61D364A8-0F63-4954-815C-C62E1F9E0EBC}"/>
              </a:ext>
            </a:extLst>
          </p:cNvPr>
          <p:cNvSpPr txBox="1"/>
          <p:nvPr/>
        </p:nvSpPr>
        <p:spPr>
          <a:xfrm>
            <a:off x="6312024" y="6063449"/>
            <a:ext cx="4678532" cy="646331"/>
          </a:xfrm>
          <a:prstGeom prst="rect">
            <a:avLst/>
          </a:prstGeom>
          <a:noFill/>
        </p:spPr>
        <p:txBody>
          <a:bodyPr wrap="square" rtlCol="0">
            <a:spAutoFit/>
          </a:bodyPr>
          <a:lstStyle/>
          <a:p>
            <a:r>
              <a:rPr lang="cs-CZ" b="1" i="1" dirty="0"/>
              <a:t>* </a:t>
            </a:r>
            <a:r>
              <a:rPr lang="en-US" b="1" i="1" dirty="0"/>
              <a:t>The Problem of Social Cost, Journal of Law and Economics</a:t>
            </a:r>
            <a:r>
              <a:rPr lang="cs-CZ" b="1" i="1" dirty="0"/>
              <a:t>, 1960</a:t>
            </a:r>
            <a:endParaRPr lang="cs-CZ" b="1" dirty="0"/>
          </a:p>
        </p:txBody>
      </p:sp>
    </p:spTree>
    <p:extLst>
      <p:ext uri="{BB962C8B-B14F-4D97-AF65-F5344CB8AC3E}">
        <p14:creationId xmlns:p14="http://schemas.microsoft.com/office/powerpoint/2010/main" val="8835367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21752</TotalTime>
  <Words>3341</Words>
  <Application>Microsoft Office PowerPoint</Application>
  <PresentationFormat>Širokoúhlá obrazovka</PresentationFormat>
  <Paragraphs>311</Paragraphs>
  <Slides>40</Slides>
  <Notes>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40</vt:i4>
      </vt:variant>
    </vt:vector>
  </HeadingPairs>
  <TitlesOfParts>
    <vt:vector size="45" baseType="lpstr">
      <vt:lpstr>Arial</vt:lpstr>
      <vt:lpstr>Calibri</vt:lpstr>
      <vt:lpstr>Calibri Light</vt:lpstr>
      <vt:lpstr>Wingdings 3</vt:lpstr>
      <vt:lpstr>Motiv Office</vt:lpstr>
      <vt:lpstr>Veřejné finance 2. seminář FTVS UK</vt:lpstr>
      <vt:lpstr>Program semináře</vt:lpstr>
      <vt:lpstr>Existence externalit </vt:lpstr>
      <vt:lpstr>Externality</vt:lpstr>
      <vt:lpstr>Příklady externalit</vt:lpstr>
      <vt:lpstr>Externality </vt:lpstr>
      <vt:lpstr>Transakční náklady</vt:lpstr>
      <vt:lpstr>Možnosti řešení negativních externalit </vt:lpstr>
      <vt:lpstr>Coaseho teorém</vt:lpstr>
      <vt:lpstr>Coaseho teorém grafické zobrazení</vt:lpstr>
      <vt:lpstr>Emisní obchodování – řešení problému externalit</vt:lpstr>
      <vt:lpstr>Externality ve sportu - příklady</vt:lpstr>
      <vt:lpstr>Vývoj kurzu emisních povolenek v EUR/t (2005-2020)</vt:lpstr>
      <vt:lpstr>Otázky - externality</vt:lpstr>
      <vt:lpstr>Prezentace aplikace PowerPoint</vt:lpstr>
      <vt:lpstr>Rozpočtová soustava</vt:lpstr>
      <vt:lpstr>Státní rozpočet </vt:lpstr>
      <vt:lpstr>Prezentace aplikace PowerPoint</vt:lpstr>
      <vt:lpstr>Makroekonomický rámec státního rozpočtu ČR</vt:lpstr>
      <vt:lpstr>Rozpočtové kapitoly</vt:lpstr>
      <vt:lpstr>Prezentace aplikace PowerPoint</vt:lpstr>
      <vt:lpstr>Prezentace aplikace PowerPoint</vt:lpstr>
      <vt:lpstr>Prezentace aplikace PowerPoint</vt:lpstr>
      <vt:lpstr>Podpora činnosti v rámci sportu</vt:lpstr>
      <vt:lpstr>Prezentace aplikace PowerPoint</vt:lpstr>
      <vt:lpstr>Prezentace aplikace PowerPoint</vt:lpstr>
      <vt:lpstr>Legislativní proces v ČR</vt:lpstr>
      <vt:lpstr>Prezentace aplikace PowerPoint</vt:lpstr>
      <vt:lpstr>Prezentace aplikace PowerPoint</vt:lpstr>
      <vt:lpstr>Porcování medvěda v ČR</vt:lpstr>
      <vt:lpstr>Porcování medvěda v ČR – vývoj v letech</vt:lpstr>
      <vt:lpstr>Prezentace aplikace PowerPoint</vt:lpstr>
      <vt:lpstr>Porcování medvěda v ČR - příklady</vt:lpstr>
      <vt:lpstr>Veřejné finance v mezinárodním kontextu</vt:lpstr>
      <vt:lpstr>Veřejné výdaje</vt:lpstr>
      <vt:lpstr>Veřejné výdaje – příčiny růstu</vt:lpstr>
      <vt:lpstr>Veřejné výdaje dle funkce jako % z HDP v EU (2020)</vt:lpstr>
      <vt:lpstr>Vývoj celkových veřejných výdajů, EU, % z HDP</vt:lpstr>
      <vt:lpstr>Prezentace aplikace PowerPoint</vt:lpstr>
      <vt:lpstr>Veřejné výdaje v EU - komparace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Veřejné finance 2. seminář FTVS UK</dc:title>
  <dc:creator>Čermák Michal</dc:creator>
  <cp:lastModifiedBy>Jan Šíma</cp:lastModifiedBy>
  <cp:revision>66</cp:revision>
  <dcterms:created xsi:type="dcterms:W3CDTF">2021-02-28T10:25:44Z</dcterms:created>
  <dcterms:modified xsi:type="dcterms:W3CDTF">2024-05-03T12:33:04Z</dcterms:modified>
</cp:coreProperties>
</file>