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89" r:id="rId5"/>
    <p:sldId id="291" r:id="rId6"/>
    <p:sldId id="286" r:id="rId7"/>
    <p:sldId id="290" r:id="rId8"/>
    <p:sldId id="263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18"/>
    <p:restoredTop sz="95064"/>
  </p:normalViewPr>
  <p:slideViewPr>
    <p:cSldViewPr snapToGrid="0" snapToObjects="1">
      <p:cViewPr varScale="1">
        <p:scale>
          <a:sx n="160" d="100"/>
          <a:sy n="160" d="100"/>
        </p:scale>
        <p:origin x="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bu.cz/cs/ochrana-utajovanych-informaci/personalni-bezpecnost-oznameni-pro-v-osvedceni-d-t-pt-certifikaty/1043-obecne-k-personalni-bezpecnost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bu.cz/cs/ochrana-utajovanych-informaci/personalni-bezpecnost-oznameni-pro-v-osvedceni-d-t-pt-certifikaty/1035-bezpecnostni-rizeni/#bezpecnostni-rizen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bu.cz/cs/ochrana-utajovanych-informaci/personalni-bezpecnost-oznameni-pro-v-osvedceni-d-t-pt-certifikaty/1043-obecne-k-personalni-bezpecnost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752" y="2814722"/>
            <a:ext cx="9916496" cy="1228555"/>
          </a:xfrm>
        </p:spPr>
        <p:txBody>
          <a:bodyPr/>
          <a:lstStyle/>
          <a:p>
            <a:r>
              <a:rPr lang="cs-CZ" sz="4400" b="1" dirty="0"/>
              <a:t>Ochrana utajovaných informacích a obecná administrativa příslušníka resortu MO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a průběh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Vysvětlit studentům ochranu utajovaných informací, bezpečnostní způsobilost a obecnou administrativu příslušníka resortu MO.</a:t>
            </a:r>
          </a:p>
          <a:p>
            <a:r>
              <a:rPr lang="cs-CZ" dirty="0"/>
              <a:t>Průběh: Teoretické seznámení studentů s ochranou utajovaných informací, bezpečnostní způsobilostí a obecnou administrativou příslušníka resortu MO.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Ochrana utajovaných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/>
          <a:lstStyle/>
          <a:p>
            <a:r>
              <a:rPr lang="cs-CZ" dirty="0"/>
              <a:t>zákon č. 412/2005 Sb., o ochraně utajovaných informací a o bezpečnostní způsobilosti, </a:t>
            </a:r>
          </a:p>
          <a:p>
            <a:pPr algn="l"/>
            <a:r>
              <a:rPr lang="cs-CZ" sz="2400" b="1" dirty="0">
                <a:latin typeface="+mj-lt"/>
                <a:ea typeface="+mj-ea"/>
                <a:cs typeface="+mj-cs"/>
              </a:rPr>
              <a:t>Utajovaná informace:</a:t>
            </a:r>
          </a:p>
          <a:p>
            <a:pPr lvl="1" algn="just"/>
            <a:r>
              <a:rPr lang="cs-CZ" dirty="0"/>
              <a:t>Informace označená stupněm utajení podle zákona, která je uvedena v seznamu utajovaných informací, vydávaném jako Nařízení vlády, v jakékoli podobě zaznamenaná na jakémkoli nosiči, jejíž vyzrazení nebo zneužití může způsobit újmu zájmu České republiky nebo může být pro tento zájem nevýhodné.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686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Ochrana utajovaných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/>
          <a:lstStyle/>
          <a:p>
            <a:r>
              <a:rPr lang="cs-CZ" dirty="0"/>
              <a:t>Bezpečnostní způsobilost se dělí do čtyř stupňů:</a:t>
            </a:r>
          </a:p>
          <a:p>
            <a:pPr lvl="1"/>
            <a:r>
              <a:rPr lang="cs-CZ" dirty="0"/>
              <a:t>vyhrazené;</a:t>
            </a:r>
          </a:p>
          <a:p>
            <a:pPr lvl="1"/>
            <a:r>
              <a:rPr lang="cs-CZ" dirty="0"/>
              <a:t>důvěrné;</a:t>
            </a:r>
          </a:p>
          <a:p>
            <a:pPr lvl="1"/>
            <a:r>
              <a:rPr lang="cs-CZ" dirty="0"/>
              <a:t>tajné;</a:t>
            </a:r>
          </a:p>
          <a:p>
            <a:pPr lvl="1"/>
            <a:r>
              <a:rPr lang="cs-CZ" dirty="0"/>
              <a:t>přísně tajné.</a:t>
            </a:r>
          </a:p>
          <a:p>
            <a:pPr marL="530352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altLang="cs-CZ" dirty="0"/>
              <a:t>	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D798C11-07F2-8C96-0CD7-A55195DD4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682809"/>
              </p:ext>
            </p:extLst>
          </p:nvPr>
        </p:nvGraphicFramePr>
        <p:xfrm>
          <a:off x="6172200" y="2357562"/>
          <a:ext cx="4397310" cy="3581399"/>
        </p:xfrm>
        <a:graphic>
          <a:graphicData uri="http://schemas.openxmlformats.org/drawingml/2006/table">
            <a:tbl>
              <a:tblPr/>
              <a:tblGrid>
                <a:gridCol w="1465770">
                  <a:extLst>
                    <a:ext uri="{9D8B030D-6E8A-4147-A177-3AD203B41FA5}">
                      <a16:colId xmlns:a16="http://schemas.microsoft.com/office/drawing/2014/main" val="3786993159"/>
                    </a:ext>
                  </a:extLst>
                </a:gridCol>
                <a:gridCol w="1465770">
                  <a:extLst>
                    <a:ext uri="{9D8B030D-6E8A-4147-A177-3AD203B41FA5}">
                      <a16:colId xmlns:a16="http://schemas.microsoft.com/office/drawing/2014/main" val="4206410811"/>
                    </a:ext>
                  </a:extLst>
                </a:gridCol>
                <a:gridCol w="1465770">
                  <a:extLst>
                    <a:ext uri="{9D8B030D-6E8A-4147-A177-3AD203B41FA5}">
                      <a16:colId xmlns:a16="http://schemas.microsoft.com/office/drawing/2014/main" val="364843796"/>
                    </a:ext>
                  </a:extLst>
                </a:gridCol>
              </a:tblGrid>
              <a:tr h="751303">
                <a:tc>
                  <a:txBody>
                    <a:bodyPr/>
                    <a:lstStyle/>
                    <a:p>
                      <a:pPr algn="l"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PODMÍNKY</a:t>
                      </a:r>
                    </a:p>
                  </a:txBody>
                  <a:tcPr marL="70611" marR="70611" marT="70611" marB="70611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VYHRAZENÉ (oznámení)</a:t>
                      </a:r>
                    </a:p>
                  </a:txBody>
                  <a:tcPr marL="70611" marR="70611" marT="70611" marB="70611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DŮVĚRNÉ, TAJNÉ, PŘÍSNĚ TAJNÉ (osvědčení)</a:t>
                      </a:r>
                    </a:p>
                  </a:txBody>
                  <a:tcPr marL="70611" marR="70611" marT="70611" marB="70611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069937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Svéprávnost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ANO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ANO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543554"/>
                  </a:ext>
                </a:extLst>
              </a:tr>
              <a:tr h="505576"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Věk minimálně 18 let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ANO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ANO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555066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Bezúhonnost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ANO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ANO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121752"/>
                  </a:ext>
                </a:extLst>
              </a:tr>
              <a:tr h="708936"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Státní občanství ČR, země EU, NATO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NE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ANO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09981"/>
                  </a:ext>
                </a:extLst>
              </a:tr>
              <a:tr h="505576"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Osobnostní způsobilost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NE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ANO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443556"/>
                  </a:ext>
                </a:extLst>
              </a:tr>
              <a:tr h="505576"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Bezpečnostní spolehlivost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>
                          <a:solidFill>
                            <a:srgbClr val="000000"/>
                          </a:solidFill>
                          <a:effectLst/>
                        </a:rPr>
                        <a:t>NE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300" dirty="0">
                          <a:solidFill>
                            <a:srgbClr val="000000"/>
                          </a:solidFill>
                          <a:effectLst/>
                        </a:rPr>
                        <a:t>ANO</a:t>
                      </a:r>
                    </a:p>
                  </a:txBody>
                  <a:tcPr marL="70611" marR="70611" marT="49428" marB="49428">
                    <a:lnL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E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808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91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Ochrana utajovaných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>
            <a:normAutofit fontScale="47500" lnSpcReduction="20000"/>
          </a:bodyPr>
          <a:lstStyle/>
          <a:p>
            <a:r>
              <a:rPr lang="cs-CZ" sz="3800" b="1" dirty="0">
                <a:hlinkClick r:id="rId2"/>
              </a:rPr>
              <a:t>Pojmy:</a:t>
            </a:r>
            <a:endParaRPr lang="cs-CZ" sz="3800" b="1" dirty="0"/>
          </a:p>
          <a:p>
            <a:pPr lvl="1"/>
            <a:r>
              <a:rPr lang="cs-CZ" sz="3800" dirty="0"/>
              <a:t>Poučení;</a:t>
            </a:r>
          </a:p>
          <a:p>
            <a:pPr lvl="1"/>
            <a:r>
              <a:rPr lang="cs-CZ" sz="3800" dirty="0"/>
              <a:t>Osvědčení fyzické osoby;</a:t>
            </a:r>
          </a:p>
          <a:p>
            <a:pPr lvl="1"/>
            <a:r>
              <a:rPr lang="cs-CZ" sz="3800" dirty="0"/>
              <a:t>Bezpečnostní řízení;</a:t>
            </a:r>
          </a:p>
          <a:p>
            <a:pPr lvl="1"/>
            <a:r>
              <a:rPr lang="cs-CZ" sz="3800" dirty="0"/>
              <a:t>Odpovědná osoba;</a:t>
            </a:r>
          </a:p>
          <a:p>
            <a:pPr lvl="1"/>
            <a:r>
              <a:rPr lang="cs-CZ" sz="3800" dirty="0"/>
              <a:t>Účastník bezpečnostního řízení;</a:t>
            </a:r>
          </a:p>
          <a:p>
            <a:pPr lvl="1"/>
            <a:r>
              <a:rPr lang="cs-CZ" sz="3800" dirty="0"/>
              <a:t>Bezpečnostní ředitel.</a:t>
            </a:r>
          </a:p>
          <a:p>
            <a:pPr lvl="1"/>
            <a:endParaRPr lang="cs-CZ" sz="3200" dirty="0"/>
          </a:p>
          <a:p>
            <a:pPr lvl="1"/>
            <a:endParaRPr lang="cs-CZ" b="0" i="0" u="none" strike="noStrike" dirty="0">
              <a:solidFill>
                <a:srgbClr val="000000"/>
              </a:solidFill>
              <a:effectLst/>
              <a:latin typeface="Fira Sans" panose="020B0503050000020004" pitchFamily="34" charset="0"/>
            </a:endParaRP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  <a:p>
            <a:pPr lvl="1"/>
            <a:endParaRPr lang="cs-CZ" dirty="0"/>
          </a:p>
          <a:p>
            <a:pPr marL="530352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alt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5400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Jak požádat o osvědčení fyzické osoby – první žádost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4533900"/>
          </a:xfrm>
        </p:spPr>
        <p:txBody>
          <a:bodyPr/>
          <a:lstStyle/>
          <a:p>
            <a:r>
              <a:rPr lang="cs-CZ" altLang="cs-CZ" dirty="0"/>
              <a:t>za podání je odpovědný žadatel jakožto účastník řízení;</a:t>
            </a:r>
          </a:p>
          <a:p>
            <a:r>
              <a:rPr lang="cs-CZ" dirty="0"/>
              <a:t>studenti žádají Národní bezpečnostní úřad o vydání dokladu o bezpečnostní způsobilosti fyzické osoby.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620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Jak požádat o osvědčení fyzické osoby – první žádost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05651"/>
            <a:ext cx="9601200" cy="4533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/>
              <a:t>1) Podepsaný personální pohovor;</a:t>
            </a:r>
          </a:p>
          <a:p>
            <a:pPr marL="0" indent="0">
              <a:buNone/>
            </a:pPr>
            <a:r>
              <a:rPr lang="cs-CZ" altLang="cs-CZ" dirty="0"/>
              <a:t>2) od jeho podepsání student kontaktuje přes „náčelníka tělovýchovy“ daného</a:t>
            </a:r>
            <a:br>
              <a:rPr lang="cs-CZ" altLang="cs-CZ" dirty="0"/>
            </a:br>
            <a:r>
              <a:rPr lang="cs-CZ" altLang="cs-CZ" dirty="0"/>
              <a:t>     organizačního celku BEZPEČNOSTNÍHO MANAŽERA;</a:t>
            </a:r>
          </a:p>
          <a:p>
            <a:pPr marL="0" indent="0">
              <a:buNone/>
            </a:pPr>
            <a:r>
              <a:rPr lang="cs-CZ" altLang="cs-CZ" dirty="0"/>
              <a:t>3) bezpečnostní manažer studentovi připraví ŽÁDOST FYZICKÉ OSOBY;</a:t>
            </a:r>
          </a:p>
          <a:p>
            <a:pPr marL="0" indent="0">
              <a:buNone/>
            </a:pPr>
            <a:r>
              <a:rPr lang="cs-CZ" altLang="cs-CZ" dirty="0"/>
              <a:t>4) od podepsání personálního pohovoru student dodá potvrzení od bezpečnostní</a:t>
            </a:r>
            <a:br>
              <a:rPr lang="cs-CZ" altLang="cs-CZ" dirty="0"/>
            </a:br>
            <a:r>
              <a:rPr lang="cs-CZ" altLang="cs-CZ" dirty="0"/>
              <a:t>    manažera daného organizačního celku o podepsání této žádosti a odeslání</a:t>
            </a:r>
            <a:br>
              <a:rPr lang="cs-CZ" altLang="cs-CZ" dirty="0"/>
            </a:br>
            <a:r>
              <a:rPr lang="cs-CZ" altLang="cs-CZ" dirty="0"/>
              <a:t>    podpisu: BEZPEČNOSTNÍ ŘEDITEL MO;</a:t>
            </a:r>
          </a:p>
          <a:p>
            <a:pPr marL="0" indent="0">
              <a:buNone/>
            </a:pPr>
            <a:r>
              <a:rPr lang="cs-CZ" altLang="cs-CZ" dirty="0"/>
              <a:t>5) při čekání na podepsání žádosti BEZ. ŘED. MO student vypracovává dokument</a:t>
            </a:r>
            <a:br>
              <a:rPr lang="cs-CZ" altLang="cs-CZ" dirty="0"/>
            </a:br>
            <a:r>
              <a:rPr lang="cs-CZ" altLang="cs-CZ" dirty="0"/>
              <a:t>     potřebné k podání žádosti na NBÚ (dle popsaného postupu na stánkách </a:t>
            </a:r>
            <a:r>
              <a:rPr lang="cs-CZ" altLang="cs-CZ" dirty="0">
                <a:hlinkClick r:id="rId2"/>
              </a:rPr>
              <a:t>NBÚ</a:t>
            </a:r>
            <a:r>
              <a:rPr lang="cs-CZ" altLang="cs-CZ" dirty="0"/>
              <a:t>);</a:t>
            </a:r>
          </a:p>
          <a:p>
            <a:pPr marL="0" indent="0">
              <a:buNone/>
            </a:pPr>
            <a:r>
              <a:rPr lang="cs-CZ" altLang="cs-CZ" dirty="0"/>
              <a:t>6) po obdržení podepsané žádosti fyzické osoby student odevzdá společně s ostatními</a:t>
            </a:r>
            <a:br>
              <a:rPr lang="cs-CZ" altLang="cs-CZ" dirty="0"/>
            </a:br>
            <a:r>
              <a:rPr lang="cs-CZ" altLang="cs-CZ" dirty="0"/>
              <a:t>    dokumenty vše na NBÚ a donese potvrzení o převzetí.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6030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Kolik a jaké máme stupně bezpečnostní způsobilosti?</a:t>
            </a:r>
          </a:p>
          <a:p>
            <a:pPr marL="0" indent="0">
              <a:buNone/>
            </a:pPr>
            <a:r>
              <a:rPr lang="cs-CZ" dirty="0"/>
              <a:t>Jaký stupeň bezpečností způsobilosti není závislý na státním občanství ČR?</a:t>
            </a:r>
          </a:p>
          <a:p>
            <a:pPr marL="0" indent="0">
              <a:buNone/>
            </a:pPr>
            <a:r>
              <a:rPr lang="cs-CZ" dirty="0"/>
              <a:t>V jakém zákoně je ukotvena ochrana utajovaných informací?</a:t>
            </a:r>
          </a:p>
        </p:txBody>
      </p:sp>
    </p:spTree>
    <p:extLst>
      <p:ext uri="{BB962C8B-B14F-4D97-AF65-F5344CB8AC3E}">
        <p14:creationId xmlns:p14="http://schemas.microsoft.com/office/powerpoint/2010/main" val="1197520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9BE12-1147-E447-9892-AD5596A9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ED0987-2949-8645-8FD7-2C4AF344D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k personální bezpečnosti. Úvodní stránka [online]. Dostupné z: </a:t>
            </a: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https://www.nbu.cz/cs/ochrana-utajovanych-informaci/personalni-bezpecnost-oznameni-pro-v-osvedceni-d-t-pt-certifikaty/1043-obecne-k-personalni-bezpecnosti/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33900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4309</TotalTime>
  <Words>429</Words>
  <Application>Microsoft Macintosh PowerPoint</Application>
  <PresentationFormat>Širokoúhlá obrazovka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Fira Sans</vt:lpstr>
      <vt:lpstr>Franklin Gothic Book</vt:lpstr>
      <vt:lpstr>Oříznutí</vt:lpstr>
      <vt:lpstr>Ochrana utajovaných informacích a obecná administrativa příslušníka resortu MO</vt:lpstr>
      <vt:lpstr>Cíl a průběh</vt:lpstr>
      <vt:lpstr>Ochrana utajovaných informací</vt:lpstr>
      <vt:lpstr>Ochrana utajovaných informací</vt:lpstr>
      <vt:lpstr>Ochrana utajovaných informací</vt:lpstr>
      <vt:lpstr>Jak požádat o osvědčení fyzické osoby – první žádost</vt:lpstr>
      <vt:lpstr>Jak požádat o osvědčení fyzické osoby – první žádost</vt:lpstr>
      <vt:lpstr>Otázky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Vladan Oláh</cp:lastModifiedBy>
  <cp:revision>11</cp:revision>
  <dcterms:created xsi:type="dcterms:W3CDTF">2021-12-28T14:12:37Z</dcterms:created>
  <dcterms:modified xsi:type="dcterms:W3CDTF">2022-10-06T11:04:56Z</dcterms:modified>
</cp:coreProperties>
</file>