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309" r:id="rId9"/>
    <p:sldId id="265" r:id="rId10"/>
    <p:sldId id="266" r:id="rId11"/>
    <p:sldId id="268" r:id="rId12"/>
    <p:sldId id="271" r:id="rId13"/>
    <p:sldId id="272" r:id="rId14"/>
    <p:sldId id="273" r:id="rId15"/>
    <p:sldId id="274" r:id="rId16"/>
    <p:sldId id="276" r:id="rId17"/>
    <p:sldId id="307" r:id="rId18"/>
    <p:sldId id="277" r:id="rId19"/>
    <p:sldId id="279" r:id="rId20"/>
    <p:sldId id="269" r:id="rId21"/>
    <p:sldId id="280" r:id="rId22"/>
    <p:sldId id="281" r:id="rId23"/>
    <p:sldId id="282" r:id="rId24"/>
    <p:sldId id="296" r:id="rId25"/>
    <p:sldId id="310" r:id="rId26"/>
    <p:sldId id="300" r:id="rId27"/>
    <p:sldId id="311" r:id="rId28"/>
    <p:sldId id="312" r:id="rId29"/>
    <p:sldId id="297" r:id="rId30"/>
    <p:sldId id="298" r:id="rId31"/>
    <p:sldId id="270" r:id="rId32"/>
    <p:sldId id="303" r:id="rId33"/>
    <p:sldId id="305" r:id="rId34"/>
    <p:sldId id="284" r:id="rId35"/>
    <p:sldId id="301" r:id="rId36"/>
    <p:sldId id="308" r:id="rId37"/>
    <p:sldId id="299" r:id="rId38"/>
    <p:sldId id="302" r:id="rId39"/>
    <p:sldId id="285" r:id="rId40"/>
    <p:sldId id="306" r:id="rId41"/>
    <p:sldId id="290" r:id="rId42"/>
    <p:sldId id="287" r:id="rId43"/>
    <p:sldId id="292" r:id="rId44"/>
    <p:sldId id="304" r:id="rId45"/>
    <p:sldId id="283" r:id="rId46"/>
    <p:sldId id="293" r:id="rId47"/>
    <p:sldId id="295" r:id="rId4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9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0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1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54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9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46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1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01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04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07914-6672-4E4A-916C-6E788442D28F}" type="datetimeFigureOut">
              <a:rPr lang="cs-CZ" smtClean="0"/>
              <a:t>25.2.2018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D8781-FE48-4992-BC17-F91E2AAB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30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Bylo, není…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2780928"/>
            <a:ext cx="7632848" cy="3024336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latin typeface="Segoe Script" panose="030B0504020000000003" pitchFamily="66" charset="0"/>
              </a:rPr>
              <a:t>Zapomenutá Praha neslyšících</a:t>
            </a:r>
          </a:p>
          <a:p>
            <a:endParaRPr lang="cs-CZ" b="1" dirty="0">
              <a:solidFill>
                <a:schemeClr val="tx1"/>
              </a:solidFill>
              <a:latin typeface="Segoe Script" panose="030B0504020000000003" pitchFamily="66" charset="0"/>
            </a:endParaRPr>
          </a:p>
          <a:p>
            <a:endParaRPr lang="cs-CZ" sz="2800" dirty="0" smtClean="0">
              <a:solidFill>
                <a:schemeClr val="tx1"/>
              </a:solidFill>
              <a:latin typeface="Segoe Script" panose="030B0504020000000003" pitchFamily="66" charset="0"/>
            </a:endParaRPr>
          </a:p>
          <a:p>
            <a:endParaRPr lang="cs-CZ" sz="2800" dirty="0">
              <a:solidFill>
                <a:schemeClr val="tx1"/>
              </a:solidFill>
              <a:latin typeface="Segoe Script" panose="030B0504020000000003" pitchFamily="66" charset="0"/>
            </a:endParaRPr>
          </a:p>
          <a:p>
            <a:r>
              <a:rPr lang="cs-CZ" sz="2800" dirty="0" smtClean="0">
                <a:solidFill>
                  <a:schemeClr val="tx1"/>
                </a:solidFill>
                <a:latin typeface="Segoe Script" panose="030B0504020000000003" pitchFamily="66" charset="0"/>
              </a:rPr>
              <a:t>průvodce: Petr Pánek</a:t>
            </a:r>
            <a:endParaRPr lang="cs-CZ" sz="2800" dirty="0">
              <a:solidFill>
                <a:schemeClr val="tx1"/>
              </a:solidFill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01006"/>
          </a:xfrm>
        </p:spPr>
        <p:txBody>
          <a:bodyPr>
            <a:normAutofit/>
          </a:bodyPr>
          <a:lstStyle/>
          <a:p>
            <a:r>
              <a:rPr lang="cs-CZ" sz="3600" dirty="0"/>
              <a:t>Olšanské hřbitovy: osobnosti </a:t>
            </a:r>
            <a:r>
              <a:rPr lang="cs-CZ" sz="3600" dirty="0" smtClean="0"/>
              <a:t>neslyšících</a:t>
            </a:r>
            <a:br>
              <a:rPr lang="cs-CZ" sz="3600" dirty="0" smtClean="0"/>
            </a:br>
            <a:r>
              <a:rPr lang="cs-CZ" sz="3600" dirty="0" smtClean="0"/>
              <a:t>Václav </a:t>
            </a:r>
            <a:r>
              <a:rPr lang="cs-CZ" sz="3600" dirty="0" err="1" smtClean="0"/>
              <a:t>Frost</a:t>
            </a:r>
            <a:r>
              <a:rPr lang="cs-CZ" sz="3600" dirty="0" smtClean="0"/>
              <a:t> a Hubert </a:t>
            </a:r>
            <a:r>
              <a:rPr lang="cs-CZ" sz="3600" dirty="0" err="1" smtClean="0"/>
              <a:t>Kauzner</a:t>
            </a:r>
            <a:endParaRPr lang="cs-CZ" sz="3600" dirty="0"/>
          </a:p>
        </p:txBody>
      </p:sp>
      <p:pic>
        <p:nvPicPr>
          <p:cNvPr id="6146" name="Picture 2" descr="C:\Users\40041666\Desktop\hrobka_p.Vaclava_Fros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" y="1618010"/>
            <a:ext cx="3851718" cy="52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40041666\Desktop\Bylo, není\IMGP3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522839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5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Ústavy pro hluchoněmé: Smíchov</a:t>
            </a:r>
            <a:endParaRPr lang="cs-CZ" sz="3600" dirty="0"/>
          </a:p>
        </p:txBody>
      </p:sp>
      <p:pic>
        <p:nvPicPr>
          <p:cNvPr id="1026" name="Picture 2" descr="C:\Users\40041666\Desktop\Bylo, není\Smíchov_a_Radlice_dřívější_adresy\Ustav_ve_Faustove_dome_1838_19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391"/>
            <a:ext cx="9144000" cy="578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31640" y="1258172"/>
            <a:ext cx="655272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1838–1901 sídlil ústav ve </a:t>
            </a:r>
            <a:r>
              <a:rPr lang="cs-CZ" sz="2000" b="1" dirty="0">
                <a:solidFill>
                  <a:srgbClr val="FF0000"/>
                </a:solidFill>
              </a:rPr>
              <a:t>Faustově domě na Karlově náměstí</a:t>
            </a:r>
          </a:p>
        </p:txBody>
      </p:sp>
    </p:spTree>
    <p:extLst>
      <p:ext uri="{BB962C8B-B14F-4D97-AF65-F5344CB8AC3E}">
        <p14:creationId xmlns:p14="http://schemas.microsoft.com/office/powerpoint/2010/main" val="252522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Ústavy pro hluchoněmé: Smíchov</a:t>
            </a:r>
            <a:endParaRPr lang="cs-CZ" sz="3600" dirty="0"/>
          </a:p>
        </p:txBody>
      </p:sp>
      <p:pic>
        <p:nvPicPr>
          <p:cNvPr id="2050" name="Picture 2" descr="C:\Users\40041666\Desktop\Bylo, není\Smíchov_a_Radlice_dřívější_adresy\Smichov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" y="1015804"/>
            <a:ext cx="9120998" cy="58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056695" y="6321206"/>
            <a:ext cx="740311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1919–1929 </a:t>
            </a:r>
            <a:r>
              <a:rPr lang="cs-CZ" sz="2000" b="1" dirty="0">
                <a:solidFill>
                  <a:srgbClr val="FF0000"/>
                </a:solidFill>
              </a:rPr>
              <a:t>musel ústav dočasně </a:t>
            </a:r>
            <a:r>
              <a:rPr lang="cs-CZ" sz="2000" b="1" dirty="0" smtClean="0">
                <a:solidFill>
                  <a:srgbClr val="FF0000"/>
                </a:solidFill>
              </a:rPr>
              <a:t>sídlit v útulně ve </a:t>
            </a:r>
            <a:r>
              <a:rPr lang="cs-CZ" sz="2000" b="1" dirty="0">
                <a:solidFill>
                  <a:srgbClr val="FF0000"/>
                </a:solidFill>
              </a:rPr>
              <a:t>Starých Dejvicích</a:t>
            </a:r>
          </a:p>
        </p:txBody>
      </p:sp>
    </p:spTree>
    <p:extLst>
      <p:ext uri="{BB962C8B-B14F-4D97-AF65-F5344CB8AC3E}">
        <p14:creationId xmlns:p14="http://schemas.microsoft.com/office/powerpoint/2010/main" val="127006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Ústavy pro hluchoněmé: Radlice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sz="2000" b="1" dirty="0" smtClean="0"/>
              <a:t>1916–1920 sídlil pozdější Výmolův ústav v </a:t>
            </a:r>
            <a:r>
              <a:rPr lang="cs-CZ" sz="2000" b="1" dirty="0"/>
              <a:t>tomto domě v Kateřinské 36 v Praze </a:t>
            </a:r>
            <a:r>
              <a:rPr lang="cs-CZ" sz="2000" b="1" dirty="0" smtClean="0"/>
              <a:t>2</a:t>
            </a:r>
            <a:endParaRPr lang="cs-CZ" sz="2000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2" descr="C:\Users\40041666\Desktop\Fotky_do_prezentace\Katerinska_ul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781552"/>
            <a:ext cx="3236398" cy="442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40041666\Desktop\Fotky_do_prezentace\IMGP95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94" y="2506608"/>
            <a:ext cx="5936122" cy="42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1353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Ústavy pro hluchoněmé: Radlice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01353" y="112474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sz="2000" b="1" dirty="0"/>
              <a:t>Dům </a:t>
            </a:r>
            <a:r>
              <a:rPr lang="cs-CZ" sz="2000" b="1" dirty="0" smtClean="0"/>
              <a:t>najdete </a:t>
            </a:r>
            <a:r>
              <a:rPr lang="cs-CZ" sz="2000" b="1" dirty="0"/>
              <a:t>na rohu ulic </a:t>
            </a:r>
            <a:r>
              <a:rPr lang="cs-CZ" sz="2000" b="1" dirty="0" smtClean="0"/>
              <a:t>Viniční </a:t>
            </a:r>
            <a:r>
              <a:rPr lang="cs-CZ" sz="2000" b="1" dirty="0"/>
              <a:t>a </a:t>
            </a:r>
            <a:r>
              <a:rPr lang="cs-CZ" sz="2000" b="1" dirty="0" smtClean="0"/>
              <a:t>Kateřinská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Picture 2" descr="C:\Users\40041666\Desktop\Fotky_do_prezentace\IMGP9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8450"/>
            <a:ext cx="8280920" cy="527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82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/>
              <a:t>Ústavy pro hluchoněmé: Radlice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073427"/>
          </a:xfrm>
        </p:spPr>
        <p:txBody>
          <a:bodyPr/>
          <a:lstStyle/>
          <a:p>
            <a:pPr marL="0" indent="0" algn="ctr">
              <a:buNone/>
            </a:pPr>
            <a:r>
              <a:rPr lang="cs-CZ" sz="2000" b="1" dirty="0" smtClean="0"/>
              <a:t>1943–1945 sídlil Výmolův ústav </a:t>
            </a:r>
            <a:r>
              <a:rPr lang="cs-CZ" sz="2000" b="1" dirty="0"/>
              <a:t>v areálu Psychiatrické léčebny v Bohnicích, pavilony 11 a 12</a:t>
            </a:r>
            <a:endParaRPr lang="cs-CZ" sz="2000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 descr="C:\Users\40041666\Desktop\fotky_na_výběr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99" y="1916831"/>
            <a:ext cx="7050293" cy="49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23"/>
            <a:ext cx="9144000" cy="1105921"/>
          </a:xfrm>
        </p:spPr>
        <p:txBody>
          <a:bodyPr>
            <a:noAutofit/>
          </a:bodyPr>
          <a:lstStyle/>
          <a:p>
            <a:r>
              <a:rPr lang="cs-CZ" sz="3600" dirty="0"/>
              <a:t>Ústavy pro hluchoněmé: Radlice</a:t>
            </a:r>
            <a:endParaRPr lang="cs-CZ" sz="3600" b="1" dirty="0"/>
          </a:p>
        </p:txBody>
      </p:sp>
      <p:pic>
        <p:nvPicPr>
          <p:cNvPr id="2050" name="Picture 2" descr="C:\Users\40041666\Desktop\škola_v_Bohnicích\P1050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37" y="1196752"/>
            <a:ext cx="706726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40041666\Desktop\p1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4640549"/>
            <a:ext cx="3155641" cy="22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3202" y="1340768"/>
            <a:ext cx="1944216" cy="31393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Protektorátní úřady</a:t>
            </a:r>
          </a:p>
          <a:p>
            <a:r>
              <a:rPr lang="cs-CZ" sz="2200" b="1" dirty="0" smtClean="0"/>
              <a:t>vyhověly požadavku Wehrmachtu zkonfiskovat školu pro vojenskou nemocnici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224602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Ústavy pro hluchoněmé: měšťanská škola na Jánském náměstí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 smtClean="0"/>
              <a:t>Dnes už zapomenutá prvorepubliková škola na Svatojánském </a:t>
            </a:r>
            <a:r>
              <a:rPr lang="cs-CZ" sz="2000" dirty="0"/>
              <a:t>náměstí </a:t>
            </a:r>
            <a:r>
              <a:rPr lang="cs-CZ" sz="2000" dirty="0" smtClean="0"/>
              <a:t>proti </a:t>
            </a:r>
            <a:r>
              <a:rPr lang="cs-CZ" sz="2000" dirty="0"/>
              <a:t>kostelu sv. Šimona a Judy na místě bývalého kláštera </a:t>
            </a:r>
            <a:r>
              <a:rPr lang="cs-CZ" sz="2000" dirty="0" err="1" smtClean="0"/>
              <a:t>Cyriáků</a:t>
            </a:r>
            <a:r>
              <a:rPr lang="cs-CZ" sz="2000" dirty="0" smtClean="0"/>
              <a:t>.</a:t>
            </a:r>
            <a:r>
              <a:rPr lang="cs-CZ" sz="2000" dirty="0"/>
              <a:t> </a:t>
            </a:r>
            <a:r>
              <a:rPr lang="cs-CZ" sz="2000" dirty="0" smtClean="0"/>
              <a:t>V této měšťanské škole (na </a:t>
            </a:r>
            <a:r>
              <a:rPr lang="cs-CZ" sz="2000" dirty="0"/>
              <a:t>nároží Dušní ulice a tehdejšího Svatojánského náměstí </a:t>
            </a:r>
            <a:r>
              <a:rPr lang="cs-CZ" sz="2000" dirty="0" smtClean="0"/>
              <a:t>– dům </a:t>
            </a:r>
            <a:r>
              <a:rPr lang="cs-CZ" sz="2000" dirty="0"/>
              <a:t>č. p. 886, dnes </a:t>
            </a:r>
            <a:r>
              <a:rPr lang="cs-CZ" sz="2000" dirty="0" smtClean="0"/>
              <a:t>ZŠ Curieových) byla i jedna pokračovací třída pro neslyšící děti. Chodila sem např. </a:t>
            </a:r>
            <a:r>
              <a:rPr lang="cs-CZ" sz="2000" dirty="0" err="1" smtClean="0"/>
              <a:t>Melita</a:t>
            </a:r>
            <a:r>
              <a:rPr lang="cs-CZ" sz="2000" dirty="0" smtClean="0"/>
              <a:t> Guthová.</a:t>
            </a:r>
          </a:p>
          <a:p>
            <a:pPr marL="0" indent="0" algn="ctr">
              <a:buNone/>
            </a:pPr>
            <a:endParaRPr lang="cs-CZ" sz="2400" dirty="0"/>
          </a:p>
        </p:txBody>
      </p:sp>
      <p:pic>
        <p:nvPicPr>
          <p:cNvPr id="1026" name="Picture 2" descr="C:\Users\40041666\Desktop\ZŠ_Curieový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41537"/>
            <a:ext cx="6912768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Domov hluchoněmých učňů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892899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 smtClean="0"/>
              <a:t>Domov hluchoněmých učňů, později nazvaný Internát pro SP mládež, byl v Radlické 30 (na rohu ulic Radlická a Za Ženskými domovy). Ubytováni v něm byli učňové z bývalého SOU pro SP mládež, Štefánikova 11</a:t>
            </a:r>
            <a:endParaRPr lang="cs-CZ" sz="2000" b="1" dirty="0"/>
          </a:p>
        </p:txBody>
      </p:sp>
      <p:pic>
        <p:nvPicPr>
          <p:cNvPr id="1026" name="Picture 2" descr="C:\Users\40041666\Desktop\Bylo, není\Radlická_30_Praha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3"/>
            <a:ext cx="7200800" cy="464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9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SOU pro SP mládež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 smtClean="0"/>
              <a:t>Bývalé SOU pro SP mládež ve Štefánikově (tehdy ovšem Kirovově) 11, Praha 5 bylo 1.1.1999 sloučeno se školou v Holečkově ulici</a:t>
            </a:r>
            <a:endParaRPr lang="cs-CZ" sz="2000" b="1" dirty="0"/>
          </a:p>
        </p:txBody>
      </p:sp>
      <p:pic>
        <p:nvPicPr>
          <p:cNvPr id="2050" name="Picture 2" descr="C:\Users\40041666\Desktop\Bylo, není\Štefánikova_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55656"/>
            <a:ext cx="7353516" cy="490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6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60"/>
            <a:ext cx="9144000" cy="126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Ve 20. století se Praha proměnila k nepoznání…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Bylo, není\Obráze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1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Spolky neslyšících – Automotoklub neslyšících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8928991" cy="5073427"/>
          </a:xfrm>
        </p:spPr>
        <p:txBody>
          <a:bodyPr/>
          <a:lstStyle/>
          <a:p>
            <a:pPr marL="0" indent="0" algn="ctr">
              <a:buNone/>
            </a:pPr>
            <a:r>
              <a:rPr lang="cs-CZ" sz="2000" b="1" dirty="0" smtClean="0"/>
              <a:t>21. 11. 1947 byl založen AMKN, první kancelář byla v obuvnické dílně zakladatele Josefa Kubíka: Finská 5, Praha 10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C:\Users\40041666\Desktop\Finská 5, Praha 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3"/>
            <a:ext cx="7848872" cy="53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31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Spolky neslyšících – Automotoklub neslyšících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 smtClean="0"/>
              <a:t>Po společenských změnách v r. 1948 se AMKN stěhoval do své první klubovny, kterou získal od ONV Prahy 8 ve Střížkovské ulici v Libni</a:t>
            </a:r>
            <a:endParaRPr lang="cs-CZ" sz="2000" b="1" dirty="0"/>
          </a:p>
        </p:txBody>
      </p:sp>
      <p:pic>
        <p:nvPicPr>
          <p:cNvPr id="4098" name="Picture 2" descr="C:\Users\40041666\Desktop\Střížkovská_ulice_Libeň_Praha_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8805"/>
            <a:ext cx="7488832" cy="498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Spolky neslyšících – Svazarm neslyšících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/>
              <a:t>Automotoklub neslyšících </a:t>
            </a:r>
            <a:r>
              <a:rPr lang="cs-CZ" sz="2000" dirty="0" smtClean="0"/>
              <a:t>Praha byl </a:t>
            </a:r>
            <a:r>
              <a:rPr lang="cs-CZ" sz="2000" dirty="0"/>
              <a:t>8. srpna 1954 </a:t>
            </a:r>
            <a:r>
              <a:rPr lang="cs-CZ" sz="2000" dirty="0" smtClean="0"/>
              <a:t>přejmenován na </a:t>
            </a:r>
          </a:p>
          <a:p>
            <a:pPr marL="0" indent="0" algn="ctr">
              <a:buNone/>
            </a:pPr>
            <a:r>
              <a:rPr lang="cs-CZ" sz="2000" b="1" dirty="0" smtClean="0"/>
              <a:t>Svazarm neslyšících</a:t>
            </a:r>
            <a:endParaRPr lang="cs-CZ" sz="2000" dirty="0"/>
          </a:p>
        </p:txBody>
      </p:sp>
      <p:pic>
        <p:nvPicPr>
          <p:cNvPr id="5123" name="Picture 3" descr="C:\Users\40041666\Desktop\Bylo, není\3_Mistr_sportu_Jaroslav_Dědič_uprostř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26" y="3242834"/>
            <a:ext cx="4465564" cy="328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40041666\Desktop\Bylo, není\Klubovna_Svazarmu_ve_Střížkovské_uli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51" y="2238495"/>
            <a:ext cx="491537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3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Spolky neslyšících – Svazarm neslyšících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853136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Dlouhá léta se pak klubovna nacházela v Erbenově ulici 19, Praha 5. </a:t>
            </a:r>
          </a:p>
          <a:p>
            <a:pPr marL="0" indent="0">
              <a:buNone/>
            </a:pPr>
            <a:r>
              <a:rPr lang="cs-CZ" dirty="0" smtClean="0"/>
              <a:t>V 90. letech se Svazarm neslyšících</a:t>
            </a:r>
            <a:r>
              <a:rPr lang="cs-CZ" dirty="0"/>
              <a:t> </a:t>
            </a:r>
            <a:r>
              <a:rPr lang="cs-CZ" dirty="0" smtClean="0"/>
              <a:t>opět přejmenoval na Automotoklub neslyšících. AMKN Praha poté sídlil krátce na Chodově, poté několik let ve Vysočanech v Kolbenově ulici.</a:t>
            </a:r>
          </a:p>
          <a:p>
            <a:pPr marL="0" indent="0">
              <a:buNone/>
            </a:pPr>
            <a:r>
              <a:rPr lang="cs-CZ" dirty="0" smtClean="0"/>
              <a:t>Od letošního roku se jeho členové schází v ČUN Praha.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801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454"/>
            <a:ext cx="91440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Spolky neslyšících – Pražský spolek neslyšících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507288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 smtClean="0"/>
              <a:t>Janáčkovo nábřeží 11 na pražském Smíchově. Dlouhá léta sídlil PSN zde</a:t>
            </a:r>
            <a:endParaRPr lang="cs-CZ" sz="2000" b="1" dirty="0"/>
          </a:p>
        </p:txBody>
      </p:sp>
      <p:pic>
        <p:nvPicPr>
          <p:cNvPr id="1027" name="Picture 3" descr="C:\Users\40041666\Desktop\Bylo, není\Janáčkovo_nábřeží_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35" y="1556791"/>
            <a:ext cx="7484614" cy="536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139952" cy="2852936"/>
          </a:xfrm>
        </p:spPr>
        <p:txBody>
          <a:bodyPr>
            <a:normAutofit/>
          </a:bodyPr>
          <a:lstStyle/>
          <a:p>
            <a:r>
              <a:rPr lang="cs-CZ" sz="4000" dirty="0"/>
              <a:t>Spolky neslyšících – Pražský spolek neslyšících</a:t>
            </a:r>
          </a:p>
        </p:txBody>
      </p:sp>
      <p:pic>
        <p:nvPicPr>
          <p:cNvPr id="2050" name="Picture 2" descr="C:\Users\40041666\Desktop\2018-02-25\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47" y="836712"/>
            <a:ext cx="507259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6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51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/>
            </a:r>
            <a:br>
              <a:rPr lang="cs-CZ" sz="4000" dirty="0" smtClean="0"/>
            </a:br>
            <a:r>
              <a:rPr lang="cs-CZ" sz="4000" dirty="0" smtClean="0"/>
              <a:t>Spolky neslyšících – Pražský spolek neslyšících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0" name="Picture 2" descr="C:\Users\40041666\Desktop\Bylo, není\PSN_Na_Neklance_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" y="620461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V létě </a:t>
            </a:r>
            <a:r>
              <a:rPr lang="cs-CZ" sz="2000" b="1" dirty="0">
                <a:solidFill>
                  <a:srgbClr val="FF0000"/>
                </a:solidFill>
              </a:rPr>
              <a:t>1996 se Spolek přestěhoval z Janáčkova nábřeží do budovy Na </a:t>
            </a:r>
            <a:r>
              <a:rPr lang="cs-CZ" sz="2000" b="1" dirty="0" err="1" smtClean="0">
                <a:solidFill>
                  <a:srgbClr val="FF0000"/>
                </a:solidFill>
              </a:rPr>
              <a:t>Neklance</a:t>
            </a:r>
            <a:r>
              <a:rPr lang="cs-CZ" sz="2000" b="1" dirty="0" smtClean="0">
                <a:solidFill>
                  <a:srgbClr val="FF0000"/>
                </a:solidFill>
              </a:rPr>
              <a:t> 30 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smtClean="0">
                <a:solidFill>
                  <a:srgbClr val="FF0000"/>
                </a:solidFill>
              </a:rPr>
              <a:t>    v </a:t>
            </a:r>
            <a:r>
              <a:rPr lang="cs-CZ" sz="2000" b="1" dirty="0" smtClean="0">
                <a:solidFill>
                  <a:srgbClr val="FF0000"/>
                </a:solidFill>
              </a:rPr>
              <a:t>Radlicích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52128"/>
          </a:xfrm>
        </p:spPr>
        <p:txBody>
          <a:bodyPr>
            <a:noAutofit/>
          </a:bodyPr>
          <a:lstStyle/>
          <a:p>
            <a:r>
              <a:rPr lang="cs-CZ" sz="3700" dirty="0"/>
              <a:t>Spolky neslyšících – Pražský spolek neslyšících</a:t>
            </a:r>
          </a:p>
        </p:txBody>
      </p:sp>
      <p:pic>
        <p:nvPicPr>
          <p:cNvPr id="3074" name="Picture 2" descr="C:\Users\40041666\Desktop\2018-02-25\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968552" cy="538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2132856"/>
            <a:ext cx="237626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Klubovna zde byla slavnostně otevřena 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12. října 1996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980728"/>
          </a:xfrm>
        </p:spPr>
        <p:txBody>
          <a:bodyPr>
            <a:normAutofit/>
          </a:bodyPr>
          <a:lstStyle/>
          <a:p>
            <a:r>
              <a:rPr lang="cs-CZ" sz="3600" dirty="0"/>
              <a:t>Spolky neslyšících – Pražský spolek neslyšících</a:t>
            </a:r>
          </a:p>
        </p:txBody>
      </p:sp>
      <p:pic>
        <p:nvPicPr>
          <p:cNvPr id="4098" name="Picture 2" descr="C:\Users\40041666\Desktop\2018-02-25\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344816" cy="50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-871" y="5574190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Ani slavnostní vysvěcení kardinálem Miloslavem Vlkem 4. 11. 1996 však nezabránilo vystěhování spolku o čtyři roky později. </a:t>
            </a:r>
          </a:p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Víte, kde se PSN nachází dnes?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8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454"/>
            <a:ext cx="91440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Spolky neslyšících – Česká unie neslyšících</a:t>
            </a:r>
            <a:endParaRPr lang="cs-CZ" sz="3600" dirty="0"/>
          </a:p>
        </p:txBody>
      </p:sp>
      <p:pic>
        <p:nvPicPr>
          <p:cNvPr id="1026" name="Picture 2" descr="C:\Users\40041666\Desktop\Bylo, není\ČUN_ústředí_Havlíčkova_uli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0" y="1002124"/>
            <a:ext cx="8424936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6314925"/>
            <a:ext cx="6840760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solidFill>
                  <a:srgbClr val="FF0000"/>
                </a:solidFill>
              </a:rPr>
              <a:t>Víte, kde bylo ústředí České unie neslyšících 1994–2012?</a:t>
            </a:r>
            <a:endParaRPr lang="cs-CZ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Autofit/>
          </a:bodyPr>
          <a:lstStyle/>
          <a:p>
            <a:r>
              <a:rPr lang="cs-CZ" sz="3600" dirty="0" smtClean="0"/>
              <a:t>Pojďme se podívat, jak to vypadalo za první republiky, před 90 lety…</a:t>
            </a:r>
            <a:endParaRPr lang="cs-CZ" sz="3600" dirty="0"/>
          </a:p>
        </p:txBody>
      </p:sp>
      <p:pic>
        <p:nvPicPr>
          <p:cNvPr id="1026" name="Picture 2" descr="C:\Users\40041666\Desktop\Bylo, není\Obráz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3"/>
            <a:ext cx="9299273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Spolky neslyšících – Česká unie neslyšících</a:t>
            </a:r>
            <a:endParaRPr lang="cs-CZ" sz="3600" dirty="0"/>
          </a:p>
        </p:txBody>
      </p:sp>
      <p:pic>
        <p:nvPicPr>
          <p:cNvPr id="2050" name="Picture 2" descr="C:\Users\40041666\Desktop\Bylo, není\ČUN_Rybná_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704856" cy="549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55576" y="6374355"/>
            <a:ext cx="756084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V letech 1990–1994 měla ČUN Praha klubovnu v Rybné 27, Praha 1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Sport neslyšících</a:t>
            </a:r>
            <a:endParaRPr lang="cs-CZ" sz="3600" dirty="0"/>
          </a:p>
        </p:txBody>
      </p:sp>
      <p:pic>
        <p:nvPicPr>
          <p:cNvPr id="1026" name="Picture 2" descr="C:\Users\40041666\Desktop\areál_Cibulk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4568"/>
            <a:ext cx="8424936" cy="572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1052736"/>
            <a:ext cx="87849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Neslyšící sportovci a učňové z blízké SOU pro SP sportovali na dnes už zaniklém hřišti v Kirovově ulici. Dnes tu stojí Komerční banka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1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Sport neslyšících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V létě 1934 </a:t>
            </a:r>
            <a:r>
              <a:rPr lang="cs-CZ" dirty="0"/>
              <a:t>vzniká </a:t>
            </a:r>
            <a:r>
              <a:rPr lang="cs-CZ" b="1" dirty="0"/>
              <a:t>Československý sportovní svaz hluchoněmých</a:t>
            </a:r>
            <a:r>
              <a:rPr lang="cs-CZ" dirty="0"/>
              <a:t> (</a:t>
            </a:r>
            <a:r>
              <a:rPr lang="cs-CZ" dirty="0" err="1"/>
              <a:t>ČsSSH</a:t>
            </a:r>
            <a:r>
              <a:rPr lang="cs-CZ" dirty="0" smtClean="0"/>
              <a:t>). První sídlo měl v</a:t>
            </a:r>
            <a:r>
              <a:rPr lang="cs-CZ" dirty="0"/>
              <a:t> </a:t>
            </a:r>
            <a:r>
              <a:rPr lang="cs-CZ" dirty="0" smtClean="0"/>
              <a:t>knihařské dílně svého předsedy V. B. </a:t>
            </a:r>
            <a:r>
              <a:rPr lang="cs-CZ" dirty="0" err="1" smtClean="0"/>
              <a:t>Haunera</a:t>
            </a:r>
            <a:r>
              <a:rPr lang="cs-CZ" dirty="0" smtClean="0"/>
              <a:t>  v </a:t>
            </a:r>
            <a:r>
              <a:rPr lang="cs-CZ" dirty="0"/>
              <a:t>ulici Na Růžku </a:t>
            </a:r>
            <a:r>
              <a:rPr lang="cs-CZ" dirty="0" smtClean="0"/>
              <a:t>7 v Dejvicích (dnes tudy vede třída Československé armády).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60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cs-CZ" sz="3600" dirty="0"/>
              <a:t>Sport neslyšících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2051" name="Picture 3" descr="C:\Users\40041666\Desktop\hřiště_Cibul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2673"/>
            <a:ext cx="8712968" cy="59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Areál </a:t>
            </a:r>
            <a:r>
              <a:rPr lang="cs-CZ" sz="2000" b="1" dirty="0">
                <a:solidFill>
                  <a:srgbClr val="FF0000"/>
                </a:solidFill>
              </a:rPr>
              <a:t>Cibulka najdeme v pražských Košířích, mezi Klamovkou a Kotlářkou, Plzeňskou a Podbělohorskou ulicí, blízko nemocnice Na Homolce. V letech 1964 – 1968 zde </a:t>
            </a:r>
            <a:r>
              <a:rPr lang="cs-CZ" sz="2000" b="1" dirty="0" smtClean="0">
                <a:solidFill>
                  <a:srgbClr val="FF0000"/>
                </a:solidFill>
              </a:rPr>
              <a:t>trénovali </a:t>
            </a:r>
            <a:r>
              <a:rPr lang="cs-CZ" sz="2000" b="1" dirty="0">
                <a:solidFill>
                  <a:srgbClr val="FF0000"/>
                </a:solidFill>
              </a:rPr>
              <a:t>fotbalisté TJ Slovan Svoboda Praha (I</a:t>
            </a:r>
            <a:r>
              <a:rPr lang="cs-CZ" sz="2000" b="1" dirty="0" smtClean="0">
                <a:solidFill>
                  <a:srgbClr val="FF0000"/>
                </a:solidFill>
              </a:rPr>
              <a:t>. PSKN)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Restaurace neslyšících</a:t>
            </a:r>
            <a:endParaRPr lang="cs-CZ" sz="3600" dirty="0"/>
          </a:p>
        </p:txBody>
      </p:sp>
      <p:pic>
        <p:nvPicPr>
          <p:cNvPr id="3074" name="Picture 2" descr="C:\Users\40041666\Desktop\Původní_restauraci_Kravín_už_nenajdet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848872" cy="463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5534561"/>
            <a:ext cx="9144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Tady byl roku 1868 založen Podpůrný spolek hluchoněmých. Výletní </a:t>
            </a:r>
            <a:r>
              <a:rPr lang="cs-CZ" sz="2000" b="1" dirty="0">
                <a:solidFill>
                  <a:srgbClr val="FF0000"/>
                </a:solidFill>
              </a:rPr>
              <a:t>hospoda Kravín vznikla původně jako zájezdní hostinec pro trhovce, kteří čekali, až se ráno otevřou městské brány, aby byli mezi prvními v Praze. </a:t>
            </a:r>
            <a:r>
              <a:rPr lang="cs-CZ" sz="2000" b="1" dirty="0" smtClean="0">
                <a:solidFill>
                  <a:srgbClr val="FF0000"/>
                </a:solidFill>
              </a:rPr>
              <a:t>V 19. století si </a:t>
            </a:r>
            <a:r>
              <a:rPr lang="cs-CZ" sz="2000" b="1" dirty="0">
                <a:solidFill>
                  <a:srgbClr val="FF0000"/>
                </a:solidFill>
              </a:rPr>
              <a:t>sem Vinohradští chodili pro mléko, protože se tu chovaly </a:t>
            </a:r>
            <a:r>
              <a:rPr lang="cs-CZ" sz="2000" b="1" dirty="0" smtClean="0">
                <a:solidFill>
                  <a:srgbClr val="FF0000"/>
                </a:solidFill>
              </a:rPr>
              <a:t>krávy</a:t>
            </a:r>
            <a:r>
              <a:rPr lang="cs-CZ" sz="2000" b="1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62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Restaurace neslyšících</a:t>
            </a:r>
            <a:endParaRPr lang="cs-CZ" sz="3600" dirty="0"/>
          </a:p>
        </p:txBody>
      </p:sp>
      <p:pic>
        <p:nvPicPr>
          <p:cNvPr id="1026" name="Picture 2" descr="C:\Users\40041666\Desktop\Kravín_dn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1788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165304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Hospoda Kravín se přestěhovala, stejně jako se během 150 let mnohokrát stěhoval i Podpůrný spolek hluchoněmých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Restaurace neslyšících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145435"/>
          </a:xfrm>
        </p:spPr>
        <p:txBody>
          <a:bodyPr/>
          <a:lstStyle/>
          <a:p>
            <a:pPr marL="0" indent="0" algn="ctr">
              <a:buNone/>
            </a:pPr>
            <a:r>
              <a:rPr lang="cs-CZ" sz="2400" dirty="0" smtClean="0"/>
              <a:t>Poslední spolkovou místností Podpůrného spolku hluchoněmých před nuceným vstupem do Svazu invalidů byla ve 40. letech restaurace </a:t>
            </a:r>
            <a:r>
              <a:rPr lang="cs-CZ" sz="2400" b="1" dirty="0" smtClean="0"/>
              <a:t>U Tří bojovníků </a:t>
            </a:r>
            <a:r>
              <a:rPr lang="cs-CZ" sz="2400" dirty="0" smtClean="0"/>
              <a:t>(Vyšehradská 17). Zde se každou sobotu odpoledne vyřizovaly potřeby pro členy.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1" name="Picture 3" descr="C:\Users\40041666\Desktop\U_Tří_bojovníků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53743"/>
            <a:ext cx="7992888" cy="43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89626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Restaurace neslyšících</a:t>
            </a:r>
            <a:endParaRPr lang="cs-CZ" sz="3600" dirty="0"/>
          </a:p>
        </p:txBody>
      </p:sp>
      <p:pic>
        <p:nvPicPr>
          <p:cNvPr id="3074" name="Picture 2" descr="C:\Users\40041666\Desktop\Bylo, není\Dům_U_Červeného_orla_Celetn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5546286"/>
            <a:ext cx="91440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Tady byl 12</a:t>
            </a:r>
            <a:r>
              <a:rPr lang="cs-CZ" sz="2000" b="1" dirty="0">
                <a:solidFill>
                  <a:srgbClr val="FF0000"/>
                </a:solidFill>
              </a:rPr>
              <a:t>. dubna 1922 </a:t>
            </a:r>
            <a:r>
              <a:rPr lang="cs-CZ" sz="2000" b="1" dirty="0" smtClean="0">
                <a:solidFill>
                  <a:srgbClr val="FF0000"/>
                </a:solidFill>
              </a:rPr>
              <a:t>založen náš nejstarší sportovní klub – I. Pražský sportovní klub hluchoněmých. Kavárna </a:t>
            </a:r>
            <a:r>
              <a:rPr lang="cs-CZ" sz="2000" b="1" dirty="0">
                <a:solidFill>
                  <a:srgbClr val="FF0000"/>
                </a:solidFill>
              </a:rPr>
              <a:t>„U </a:t>
            </a:r>
            <a:r>
              <a:rPr lang="cs-CZ" sz="2000" b="1" dirty="0" smtClean="0">
                <a:solidFill>
                  <a:srgbClr val="FF0000"/>
                </a:solidFill>
              </a:rPr>
              <a:t>Červeného </a:t>
            </a:r>
            <a:r>
              <a:rPr lang="cs-CZ" sz="2000" b="1" dirty="0">
                <a:solidFill>
                  <a:srgbClr val="FF0000"/>
                </a:solidFill>
              </a:rPr>
              <a:t>orla“ </a:t>
            </a:r>
            <a:r>
              <a:rPr lang="cs-CZ" sz="2000" b="1" dirty="0" smtClean="0">
                <a:solidFill>
                  <a:srgbClr val="FF0000"/>
                </a:solidFill>
              </a:rPr>
              <a:t>se nacházela v</a:t>
            </a:r>
            <a:r>
              <a:rPr lang="cs-CZ" sz="2000" b="1" dirty="0">
                <a:solidFill>
                  <a:srgbClr val="FF0000"/>
                </a:solidFill>
              </a:rPr>
              <a:t> </a:t>
            </a:r>
            <a:r>
              <a:rPr lang="cs-CZ" sz="2000" b="1" dirty="0" smtClean="0">
                <a:solidFill>
                  <a:srgbClr val="FF0000"/>
                </a:solidFill>
              </a:rPr>
              <a:t>Celetné 21 již </a:t>
            </a:r>
            <a:r>
              <a:rPr lang="cs-CZ" sz="2000" b="1" dirty="0">
                <a:solidFill>
                  <a:srgbClr val="FF0000"/>
                </a:solidFill>
              </a:rPr>
              <a:t>od 19. století a navštěvoval ji například Karel Hynek Mácha. Dnes </a:t>
            </a:r>
            <a:r>
              <a:rPr lang="cs-CZ" sz="2000" b="1" dirty="0" smtClean="0">
                <a:solidFill>
                  <a:srgbClr val="FF0000"/>
                </a:solidFill>
              </a:rPr>
              <a:t>tu namísto </a:t>
            </a:r>
            <a:r>
              <a:rPr lang="cs-CZ" sz="2000" b="1" dirty="0">
                <a:solidFill>
                  <a:srgbClr val="FF0000"/>
                </a:solidFill>
              </a:rPr>
              <a:t>kavárny najdete </a:t>
            </a:r>
            <a:r>
              <a:rPr lang="cs-CZ" sz="2000" b="1" dirty="0" smtClean="0">
                <a:solidFill>
                  <a:srgbClr val="FF0000"/>
                </a:solidFill>
              </a:rPr>
              <a:t>obchod se suvenýry… 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0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2454"/>
            <a:ext cx="8229600" cy="104028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Restaurace neslyšících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58052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Členové I. PSKH se scházeli na </a:t>
            </a:r>
            <a:r>
              <a:rPr lang="cs-CZ" dirty="0"/>
              <a:t>různých místech, podle toho, jak je majitel restaurace laskavě nechal v místnosti. </a:t>
            </a:r>
            <a:r>
              <a:rPr lang="cs-CZ" dirty="0" smtClean="0"/>
              <a:t>Obvykle tam, kde měl majitel nějaký vztah k neslyšícím (např. měl neslyšící dítě). </a:t>
            </a:r>
          </a:p>
          <a:p>
            <a:pPr marL="0" indent="0">
              <a:buNone/>
            </a:pPr>
            <a:r>
              <a:rPr lang="cs-CZ" dirty="0" smtClean="0"/>
              <a:t>Nejčastěji se scházeli </a:t>
            </a:r>
            <a:r>
              <a:rPr lang="cs-CZ" dirty="0"/>
              <a:t>v restauraci „U Červeného orla“ v Celetné ulici, v „Perle“ v Perlové ulici, „Na </a:t>
            </a:r>
            <a:r>
              <a:rPr lang="cs-CZ" dirty="0" err="1"/>
              <a:t>Sklenářce</a:t>
            </a:r>
            <a:r>
              <a:rPr lang="cs-CZ" dirty="0"/>
              <a:t>“ na Žižkově, v  </a:t>
            </a:r>
            <a:r>
              <a:rPr lang="cs-CZ" dirty="0" smtClean="0"/>
              <a:t>„Národní kavárně“ </a:t>
            </a:r>
            <a:r>
              <a:rPr lang="cs-CZ" dirty="0"/>
              <a:t>na Národní </a:t>
            </a:r>
            <a:r>
              <a:rPr lang="cs-CZ" dirty="0" smtClean="0"/>
              <a:t>třídě, v</a:t>
            </a:r>
            <a:r>
              <a:rPr lang="cs-CZ" dirty="0"/>
              <a:t> Národním domě na Smíchově nebo přímo </a:t>
            </a:r>
            <a:r>
              <a:rPr lang="cs-CZ" dirty="0" smtClean="0"/>
              <a:t>u předsedy Karla </a:t>
            </a:r>
            <a:r>
              <a:rPr lang="cs-CZ" dirty="0" err="1" smtClean="0"/>
              <a:t>Pucherny</a:t>
            </a:r>
            <a:r>
              <a:rPr lang="cs-CZ" dirty="0" smtClean="0"/>
              <a:t> </a:t>
            </a:r>
            <a:r>
              <a:rPr lang="cs-CZ" dirty="0"/>
              <a:t>v jeho bytě </a:t>
            </a:r>
            <a:r>
              <a:rPr lang="cs-CZ" dirty="0" smtClean="0"/>
              <a:t>v dnešní Seifertově ulici na </a:t>
            </a:r>
            <a:r>
              <a:rPr lang="cs-CZ" dirty="0"/>
              <a:t>Žižkově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r>
              <a:rPr lang="cs-CZ" dirty="0" smtClean="0"/>
              <a:t>Plesy a mikulášské zábavy se konaly v</a:t>
            </a:r>
            <a:r>
              <a:rPr lang="cs-CZ" dirty="0"/>
              <a:t> paláci Merkur v Pařížské </a:t>
            </a:r>
            <a:r>
              <a:rPr lang="cs-CZ" dirty="0" smtClean="0"/>
              <a:t>ulici.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43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Restaurace neslyšících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008" y="1340768"/>
            <a:ext cx="8928992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 prosinci 1940 se </a:t>
            </a:r>
            <a:r>
              <a:rPr lang="cs-CZ" dirty="0" smtClean="0"/>
              <a:t>I. PSKH stěhoval do nové „kanceláře“ </a:t>
            </a:r>
            <a:r>
              <a:rPr lang="cs-CZ" dirty="0"/>
              <a:t>– za další sídlo pro spolkovou činnost si </a:t>
            </a:r>
            <a:r>
              <a:rPr lang="cs-CZ" dirty="0" smtClean="0"/>
              <a:t>zvolil </a:t>
            </a:r>
            <a:r>
              <a:rPr lang="cs-CZ" dirty="0"/>
              <a:t>kavárnu „Příkopy“ v </a:t>
            </a:r>
            <a:r>
              <a:rPr lang="cs-CZ" dirty="0" smtClean="0"/>
              <a:t>centru </a:t>
            </a:r>
            <a:r>
              <a:rPr lang="cs-CZ" dirty="0"/>
              <a:t>Prahy. </a:t>
            </a:r>
            <a:r>
              <a:rPr lang="cs-CZ" dirty="0" smtClean="0"/>
              <a:t>Předseda     K. T. Sever totiž vedle pracoval jako pánský krejčí. </a:t>
            </a:r>
          </a:p>
          <a:p>
            <a:pPr marL="0" indent="0">
              <a:buNone/>
            </a:pPr>
            <a:r>
              <a:rPr lang="cs-CZ" dirty="0" smtClean="0"/>
              <a:t>Ulicí </a:t>
            </a:r>
            <a:r>
              <a:rPr lang="cs-CZ" dirty="0"/>
              <a:t>Na Příkopech tehdy jezdila elektrická dráha, takže kavárna byla dobře dostupná i ze vzdálenějších částí města. Klub měl v kavárně k dispozici tři prostorné místnosti. </a:t>
            </a:r>
          </a:p>
        </p:txBody>
      </p:sp>
    </p:spTree>
    <p:extLst>
      <p:ext uri="{BB962C8B-B14F-4D97-AF65-F5344CB8AC3E}">
        <p14:creationId xmlns:p14="http://schemas.microsoft.com/office/powerpoint/2010/main" val="424381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517"/>
            <a:ext cx="9144000" cy="1018961"/>
          </a:xfrm>
        </p:spPr>
        <p:txBody>
          <a:bodyPr>
            <a:noAutofit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Tohle místo dnes už do hledáčku fotoaparátu nedáte…</a:t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2050" name="Picture 2" descr="C:\Users\40041666\Desktop\Bylo, není\Staré_Radl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8" y="1044478"/>
            <a:ext cx="9174163" cy="57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/>
              <a:t>Restaurace neslyšících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485740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Kavárna Příkopy se nacházela v dnešní pasáži Černá růže, vedle domu, kde v r. 1862 zemřela Božena Němcová. </a:t>
            </a:r>
            <a:endParaRPr lang="cs-CZ" dirty="0"/>
          </a:p>
        </p:txBody>
      </p:sp>
      <p:pic>
        <p:nvPicPr>
          <p:cNvPr id="3075" name="Picture 3" descr="C:\Users\40041666\Desktop\Kavárna_Přík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8" y="2564904"/>
            <a:ext cx="6373680" cy="42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3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Restaurace </a:t>
            </a:r>
            <a:r>
              <a:rPr lang="cs-CZ" dirty="0"/>
              <a:t>n</a:t>
            </a:r>
            <a:r>
              <a:rPr lang="cs-CZ" dirty="0" smtClean="0"/>
              <a:t>eslyšících – turisté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51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Neslyšící turisté a </a:t>
            </a:r>
            <a:r>
              <a:rPr lang="cs-CZ" dirty="0"/>
              <a:t>členové </a:t>
            </a:r>
            <a:r>
              <a:rPr lang="cs-CZ" dirty="0" smtClean="0"/>
              <a:t>Turistického klubu </a:t>
            </a:r>
            <a:r>
              <a:rPr lang="cs-CZ" dirty="0"/>
              <a:t>hluchoněmých „Prague“ </a:t>
            </a:r>
            <a:r>
              <a:rPr lang="cs-CZ" dirty="0" smtClean="0"/>
              <a:t>měli za první republiky svou</a:t>
            </a:r>
            <a:r>
              <a:rPr lang="cs-CZ" dirty="0"/>
              <a:t> </a:t>
            </a:r>
            <a:r>
              <a:rPr lang="cs-CZ" dirty="0" smtClean="0"/>
              <a:t>oblíbenou </a:t>
            </a:r>
            <a:r>
              <a:rPr lang="cs-CZ" dirty="0"/>
              <a:t>restauraci „U Bubeníčků“ v Myslíkově ulici</a:t>
            </a:r>
            <a:r>
              <a:rPr lang="cs-CZ" dirty="0" smtClean="0"/>
              <a:t>. Její majitel měl neslyšící dceru.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Velké oslavy 10. výročí klubu proběhly na </a:t>
            </a:r>
            <a:r>
              <a:rPr lang="cs-CZ" dirty="0"/>
              <a:t>velikonoční víkend 21</a:t>
            </a:r>
            <a:r>
              <a:rPr lang="cs-CZ" dirty="0" smtClean="0"/>
              <a:t>.–23</a:t>
            </a:r>
            <a:r>
              <a:rPr lang="cs-CZ" dirty="0"/>
              <a:t>. dubna </a:t>
            </a:r>
            <a:r>
              <a:rPr lang="cs-CZ" dirty="0" smtClean="0"/>
              <a:t>1923, kdy se v</a:t>
            </a:r>
            <a:r>
              <a:rPr lang="cs-CZ" dirty="0"/>
              <a:t> Praze </a:t>
            </a:r>
            <a:r>
              <a:rPr lang="cs-CZ" dirty="0" smtClean="0"/>
              <a:t>konal první </a:t>
            </a:r>
            <a:r>
              <a:rPr lang="cs-CZ" dirty="0"/>
              <a:t>turistický sjezd československých hluchoněmých. Sjezd všech neslyšících turistů se konal v restauraci „</a:t>
            </a:r>
            <a:r>
              <a:rPr lang="cs-CZ" dirty="0" smtClean="0"/>
              <a:t>Měšťanská </a:t>
            </a:r>
            <a:r>
              <a:rPr lang="cs-CZ" dirty="0"/>
              <a:t>b</a:t>
            </a:r>
            <a:r>
              <a:rPr lang="cs-CZ" dirty="0" smtClean="0"/>
              <a:t>eseda“ </a:t>
            </a:r>
            <a:r>
              <a:rPr lang="cs-CZ" dirty="0"/>
              <a:t>v pražské Vladislavově ulici. </a:t>
            </a:r>
          </a:p>
        </p:txBody>
      </p:sp>
    </p:spTree>
    <p:extLst>
      <p:ext uri="{BB962C8B-B14F-4D97-AF65-F5344CB8AC3E}">
        <p14:creationId xmlns:p14="http://schemas.microsoft.com/office/powerpoint/2010/main" val="6680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Restaurace neslyšících – turisté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8291264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20. výročí oslavil Český turistický klub </a:t>
            </a:r>
            <a:r>
              <a:rPr lang="cs-CZ" dirty="0"/>
              <a:t>hluchoněmých „Prague</a:t>
            </a:r>
            <a:r>
              <a:rPr lang="cs-CZ" dirty="0" smtClean="0"/>
              <a:t>“ 12</a:t>
            </a:r>
            <a:r>
              <a:rPr lang="cs-CZ" dirty="0"/>
              <a:t>. </a:t>
            </a:r>
            <a:r>
              <a:rPr lang="cs-CZ" dirty="0" smtClean="0"/>
              <a:t>srpna </a:t>
            </a:r>
            <a:r>
              <a:rPr lang="cs-CZ" dirty="0"/>
              <a:t>1933 </a:t>
            </a:r>
            <a:r>
              <a:rPr lang="cs-CZ" dirty="0" smtClean="0"/>
              <a:t>v</a:t>
            </a:r>
            <a:r>
              <a:rPr lang="cs-CZ" dirty="0"/>
              <a:t> kavárně </a:t>
            </a:r>
            <a:r>
              <a:rPr lang="cs-CZ" dirty="0" err="1" smtClean="0"/>
              <a:t>Bellevue</a:t>
            </a:r>
            <a:r>
              <a:rPr lang="cs-CZ" dirty="0" smtClean="0"/>
              <a:t> na </a:t>
            </a:r>
            <a:r>
              <a:rPr lang="cs-CZ" dirty="0"/>
              <a:t>Masarykově nábřeží, s krásným výhledem na Hradčany. </a:t>
            </a:r>
          </a:p>
          <a:p>
            <a:pPr marL="0" indent="0">
              <a:buNone/>
            </a:pPr>
            <a:r>
              <a:rPr lang="cs-CZ" dirty="0" smtClean="0"/>
              <a:t>25. </a:t>
            </a:r>
            <a:r>
              <a:rPr lang="cs-CZ" dirty="0"/>
              <a:t>v</a:t>
            </a:r>
            <a:r>
              <a:rPr lang="cs-CZ" dirty="0" smtClean="0"/>
              <a:t>ýročí oslavil klub 6</a:t>
            </a:r>
            <a:r>
              <a:rPr lang="cs-CZ" dirty="0"/>
              <a:t>. června </a:t>
            </a:r>
            <a:r>
              <a:rPr lang="cs-CZ" dirty="0" smtClean="0"/>
              <a:t>1938 na společenském večírku </a:t>
            </a:r>
            <a:r>
              <a:rPr lang="cs-CZ" dirty="0"/>
              <a:t>v restauraci Koruna v Černé ulici.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10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Restaurace neslyšících – Židé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Za první republiky žila v Praze i početná, ale uzavřená komunita neslyšících Židů, odhadem 150 lidí. Konce druhé světové války se dožili asi jenom tři.</a:t>
            </a:r>
          </a:p>
          <a:p>
            <a:pPr marL="0" indent="0">
              <a:buNone/>
            </a:pPr>
            <a:r>
              <a:rPr lang="cs-CZ" dirty="0" smtClean="0"/>
              <a:t>Neslyšící Židé se za první republiky pravidelně scházeli v </a:t>
            </a:r>
            <a:r>
              <a:rPr lang="cs-CZ" b="1" dirty="0" smtClean="0"/>
              <a:t>kavárně </a:t>
            </a:r>
            <a:r>
              <a:rPr lang="cs-CZ" b="1" dirty="0" err="1" smtClean="0"/>
              <a:t>Roxy</a:t>
            </a:r>
            <a:r>
              <a:rPr lang="cs-CZ" b="1" dirty="0" smtClean="0"/>
              <a:t> </a:t>
            </a:r>
            <a:r>
              <a:rPr lang="cs-CZ" dirty="0" smtClean="0"/>
              <a:t>v Dlouhé třídě 33, Praha 1. </a:t>
            </a:r>
          </a:p>
          <a:p>
            <a:pPr marL="0" indent="0">
              <a:buNone/>
            </a:pPr>
            <a:r>
              <a:rPr lang="cs-CZ" dirty="0" smtClean="0"/>
              <a:t>Výroční schůze měli v klubovně Československého autoklubu, v Opletalově 29, Praha 1.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07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968274"/>
          </a:xfrm>
        </p:spPr>
        <p:txBody>
          <a:bodyPr>
            <a:normAutofit/>
          </a:bodyPr>
          <a:lstStyle/>
          <a:p>
            <a:r>
              <a:rPr lang="cs-CZ" sz="3600" dirty="0"/>
              <a:t>Restaurace neslyšících – Židé</a:t>
            </a:r>
          </a:p>
        </p:txBody>
      </p:sp>
      <p:pic>
        <p:nvPicPr>
          <p:cNvPr id="1026" name="Picture 2" descr="C:\Users\40041666\Desktop\klub_Roxy_za_první_republik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5" y="908720"/>
            <a:ext cx="815070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3339" y="6021288"/>
            <a:ext cx="828092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Kavárna </a:t>
            </a:r>
            <a:r>
              <a:rPr lang="cs-CZ" sz="2000" b="1" dirty="0" err="1" smtClean="0">
                <a:solidFill>
                  <a:srgbClr val="FF0000"/>
                </a:solidFill>
              </a:rPr>
              <a:t>Roxy</a:t>
            </a:r>
            <a:r>
              <a:rPr lang="cs-CZ" sz="2000" b="1" dirty="0" smtClean="0">
                <a:solidFill>
                  <a:srgbClr val="FF0000"/>
                </a:solidFill>
              </a:rPr>
              <a:t>, kde se scházeli neslyšící Židé, se nacházela v 1. patře. </a:t>
            </a:r>
          </a:p>
          <a:p>
            <a:pPr algn="ctr"/>
            <a:r>
              <a:rPr lang="cs-CZ" sz="2000" b="1" dirty="0" smtClean="0">
                <a:solidFill>
                  <a:srgbClr val="FF0000"/>
                </a:solidFill>
              </a:rPr>
              <a:t>V přízemí bylo kino a tělocvična</a:t>
            </a: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000" dirty="0" smtClean="0"/>
              <a:t>Olšanské </a:t>
            </a:r>
            <a:r>
              <a:rPr lang="cs-CZ" sz="4000" dirty="0"/>
              <a:t>hřbitovy: osobnosti neslyšících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Sraz: Olšanské hřbitovy, Praha 3, hlavní vchod  (naproti je stejnojmenná zastávka tramvají)</a:t>
            </a:r>
          </a:p>
          <a:p>
            <a:pPr marL="0" indent="0">
              <a:buNone/>
            </a:pPr>
            <a:r>
              <a:rPr lang="cs-CZ" dirty="0" smtClean="0"/>
              <a:t>Okruh: cca 60 minut</a:t>
            </a:r>
          </a:p>
          <a:p>
            <a:pPr marL="0" indent="0">
              <a:buNone/>
            </a:pPr>
            <a:r>
              <a:rPr lang="cs-CZ" dirty="0" smtClean="0"/>
              <a:t>Poznámka: v dubnu je otevírací doba do 18:00, od května do 19:00</a:t>
            </a:r>
          </a:p>
        </p:txBody>
      </p:sp>
    </p:spTree>
    <p:extLst>
      <p:ext uri="{BB962C8B-B14F-4D97-AF65-F5344CB8AC3E}">
        <p14:creationId xmlns:p14="http://schemas.microsoft.com/office/powerpoint/2010/main" val="223200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Ústavy neslyšících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Sraz: </a:t>
            </a:r>
            <a:r>
              <a:rPr lang="cs-CZ" dirty="0" smtClean="0"/>
              <a:t>před Faustovým domem, Karlovo náměstí Okruh</a:t>
            </a:r>
            <a:r>
              <a:rPr lang="cs-CZ" dirty="0"/>
              <a:t>: </a:t>
            </a:r>
            <a:r>
              <a:rPr lang="cs-CZ" dirty="0" smtClean="0"/>
              <a:t>Karlovo náměstí – Anděl (Štefánikova ulice) – Ženské domovy (Radlická ulice) – Bohnice (areál léčebny), cca 2-3 hodiny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7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Sport, spolky a restaurace neslyšících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Libovolné kombinace. </a:t>
            </a:r>
          </a:p>
          <a:p>
            <a:pPr marL="0" indent="0">
              <a:buNone/>
            </a:pPr>
            <a:r>
              <a:rPr lang="cs-CZ" dirty="0" smtClean="0"/>
              <a:t>U každého místa se můžeme zdržet a povyprávět o jeho historii a vztahu k neslyšícím. </a:t>
            </a:r>
          </a:p>
          <a:p>
            <a:pPr marL="0" indent="0">
              <a:buNone/>
            </a:pPr>
            <a:r>
              <a:rPr lang="cs-CZ" dirty="0" smtClean="0"/>
              <a:t>Záleží na vašem zájmu a času.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25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cs-CZ" sz="3400" dirty="0" smtClean="0"/>
              <a:t>Ale určitě jste tam už někdy byli cestou do Radlic…</a:t>
            </a:r>
            <a:endParaRPr lang="cs-CZ" sz="3400" dirty="0"/>
          </a:p>
        </p:txBody>
      </p:sp>
      <p:pic>
        <p:nvPicPr>
          <p:cNvPr id="3074" name="Picture 2" descr="C:\Users\40041666\Desktop\Bylo, není\Nové_Radl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86" y="836712"/>
            <a:ext cx="9467850" cy="618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87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Takových míst je mnoho, na některá se můžeme jít společně podívat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Nabízíme vám několik okruhů, které je možno i kombinovat:</a:t>
            </a:r>
          </a:p>
          <a:p>
            <a:pPr marL="0" indent="0">
              <a:buNone/>
            </a:pPr>
            <a:endParaRPr lang="cs-CZ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Olšanské hřbitovy: osobnosti neslyšících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Ústavy pro hluchoněmé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Spolky neslyšících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Sport neslyšících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Restaurace neslyšících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6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76109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Olšanské hřbitovy: osobnosti </a:t>
            </a:r>
            <a:r>
              <a:rPr lang="cs-CZ" dirty="0" smtClean="0"/>
              <a:t>neslyšících Václav </a:t>
            </a:r>
            <a:r>
              <a:rPr lang="cs-CZ" dirty="0" err="1" smtClean="0"/>
              <a:t>Wilczek</a:t>
            </a:r>
            <a:endParaRPr lang="cs-CZ" dirty="0"/>
          </a:p>
        </p:txBody>
      </p:sp>
      <p:pic>
        <p:nvPicPr>
          <p:cNvPr id="4098" name="Picture 2" descr="C:\Users\40041666\Desktop\Bylo, není\Olsany_Wilczek_Frost_23.6.2014\IMGP7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311204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40041666\Desktop\Bylo, není\Olsany_Wilczek_Frost_23.6.2014\IMGP7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282918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40041666\Desktop\Bylo, není\Vaclav_Wilczek_Olsan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55" y="1556792"/>
            <a:ext cx="301384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0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r>
              <a:rPr lang="cs-CZ" sz="3600" dirty="0"/>
              <a:t>Olšanské hřbitovy: osobnosti neslyšících </a:t>
            </a:r>
            <a:r>
              <a:rPr lang="cs-CZ" sz="3600" dirty="0" smtClean="0"/>
              <a:t>   Václav </a:t>
            </a:r>
            <a:r>
              <a:rPr lang="cs-CZ" sz="3600" dirty="0" err="1"/>
              <a:t>Wilczek</a:t>
            </a:r>
            <a:endParaRPr lang="cs-CZ" sz="3600" dirty="0"/>
          </a:p>
        </p:txBody>
      </p:sp>
      <p:pic>
        <p:nvPicPr>
          <p:cNvPr id="1026" name="Picture 2" descr="C:\Users\40041666\Desktop\2018-02-25\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7"/>
            <a:ext cx="7704856" cy="494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30932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Dnes už vypadá hrob Václava </a:t>
            </a:r>
            <a:r>
              <a:rPr lang="cs-CZ" sz="2400" b="1" dirty="0" err="1" smtClean="0">
                <a:solidFill>
                  <a:srgbClr val="FF0000"/>
                </a:solidFill>
              </a:rPr>
              <a:t>Wilczeka</a:t>
            </a:r>
            <a:r>
              <a:rPr lang="cs-CZ" sz="2400" b="1" dirty="0" smtClean="0">
                <a:solidFill>
                  <a:srgbClr val="FF0000"/>
                </a:solidFill>
              </a:rPr>
              <a:t> bohužel trochu neupraveně…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r>
              <a:rPr lang="cs-CZ" sz="3600" dirty="0"/>
              <a:t>Olšanské hřbitovy: osobnosti </a:t>
            </a:r>
            <a:r>
              <a:rPr lang="cs-CZ" sz="3600" dirty="0" smtClean="0"/>
              <a:t>neslyšících</a:t>
            </a:r>
            <a:br>
              <a:rPr lang="cs-CZ" sz="3600" dirty="0" smtClean="0"/>
            </a:br>
            <a:r>
              <a:rPr lang="cs-CZ" sz="3600" dirty="0" smtClean="0"/>
              <a:t>Václav Koťátko</a:t>
            </a:r>
            <a:endParaRPr lang="cs-CZ" sz="3600" dirty="0"/>
          </a:p>
        </p:txBody>
      </p:sp>
      <p:pic>
        <p:nvPicPr>
          <p:cNvPr id="5122" name="Picture 2" descr="C:\Users\40041666\Desktop\Bylo, není\IMGP37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72" y="2060848"/>
            <a:ext cx="528971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40041666\Desktop\Bylo, není\IMGP3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2774"/>
            <a:ext cx="3744416" cy="5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</TotalTime>
  <Words>1090</Words>
  <Application>Microsoft Office PowerPoint</Application>
  <PresentationFormat>Předvádění na obrazovce (4:3)</PresentationFormat>
  <Paragraphs>115</Paragraphs>
  <Slides>47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Motiv systému Office</vt:lpstr>
      <vt:lpstr>Bylo, není…</vt:lpstr>
      <vt:lpstr>Ve 20. století se Praha proměnila k nepoznání…</vt:lpstr>
      <vt:lpstr>Pojďme se podívat, jak to vypadalo za první republiky, před 90 lety…</vt:lpstr>
      <vt:lpstr> Tohle místo dnes už do hledáčku fotoaparátu nedáte… </vt:lpstr>
      <vt:lpstr>Ale určitě jste tam už někdy byli cestou do Radlic…</vt:lpstr>
      <vt:lpstr>Takových míst je mnoho, na některá se můžeme jít společně podívat</vt:lpstr>
      <vt:lpstr>Olšanské hřbitovy: osobnosti neslyšících Václav Wilczek</vt:lpstr>
      <vt:lpstr>Olšanské hřbitovy: osobnosti neslyšících    Václav Wilczek</vt:lpstr>
      <vt:lpstr>Olšanské hřbitovy: osobnosti neslyšících Václav Koťátko</vt:lpstr>
      <vt:lpstr>Olšanské hřbitovy: osobnosti neslyšících Václav Frost a Hubert Kauzner</vt:lpstr>
      <vt:lpstr>Ústavy pro hluchoněmé: Smíchov</vt:lpstr>
      <vt:lpstr>Ústavy pro hluchoněmé: Smíchov</vt:lpstr>
      <vt:lpstr>Ústavy pro hluchoněmé: Radlice</vt:lpstr>
      <vt:lpstr>Ústavy pro hluchoněmé: Radlice</vt:lpstr>
      <vt:lpstr>Ústavy pro hluchoněmé: Radlice</vt:lpstr>
      <vt:lpstr>Ústavy pro hluchoněmé: Radlice</vt:lpstr>
      <vt:lpstr>Ústavy pro hluchoněmé: měšťanská škola na Jánském náměstí</vt:lpstr>
      <vt:lpstr>Domov hluchoněmých učňů</vt:lpstr>
      <vt:lpstr>SOU pro SP mládež</vt:lpstr>
      <vt:lpstr>Spolky neslyšících – Automotoklub neslyšících</vt:lpstr>
      <vt:lpstr>Spolky neslyšících – Automotoklub neslyšících</vt:lpstr>
      <vt:lpstr>Spolky neslyšících – Svazarm neslyšících</vt:lpstr>
      <vt:lpstr>Spolky neslyšících – Svazarm neslyšících</vt:lpstr>
      <vt:lpstr>Spolky neslyšících – Pražský spolek neslyšících</vt:lpstr>
      <vt:lpstr>Spolky neslyšících – Pražský spolek neslyšících</vt:lpstr>
      <vt:lpstr> Spolky neslyšících – Pražský spolek neslyšících </vt:lpstr>
      <vt:lpstr>Spolky neslyšících – Pražský spolek neslyšících</vt:lpstr>
      <vt:lpstr>Spolky neslyšících – Pražský spolek neslyšících</vt:lpstr>
      <vt:lpstr>Spolky neslyšících – Česká unie neslyšících</vt:lpstr>
      <vt:lpstr>Spolky neslyšících – Česká unie neslyšících</vt:lpstr>
      <vt:lpstr>Sport neslyšících</vt:lpstr>
      <vt:lpstr>Sport neslyšících</vt:lpstr>
      <vt:lpstr>Sport neslyšících</vt:lpstr>
      <vt:lpstr>Restaurace neslyšících</vt:lpstr>
      <vt:lpstr>Restaurace neslyšících</vt:lpstr>
      <vt:lpstr>Restaurace neslyšících</vt:lpstr>
      <vt:lpstr>Restaurace neslyšících</vt:lpstr>
      <vt:lpstr>Restaurace neslyšících</vt:lpstr>
      <vt:lpstr>Restaurace neslyšících</vt:lpstr>
      <vt:lpstr>Restaurace neslyšících</vt:lpstr>
      <vt:lpstr>Restaurace neslyšících – turisté</vt:lpstr>
      <vt:lpstr>Restaurace neslyšících – turisté</vt:lpstr>
      <vt:lpstr>Restaurace neslyšících – Židé</vt:lpstr>
      <vt:lpstr>Restaurace neslyšících – Židé</vt:lpstr>
      <vt:lpstr> Olšanské hřbitovy: osobnosti neslyšících </vt:lpstr>
      <vt:lpstr>Ústavy neslyšících</vt:lpstr>
      <vt:lpstr>Sport, spolky a restaurace neslyšících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Bylo, není…</dc:title>
  <dc:creator>40041666</dc:creator>
  <cp:lastModifiedBy>40041666</cp:lastModifiedBy>
  <cp:revision>100</cp:revision>
  <dcterms:created xsi:type="dcterms:W3CDTF">2018-02-12T14:47:50Z</dcterms:created>
  <dcterms:modified xsi:type="dcterms:W3CDTF">2018-02-25T20:55:24Z</dcterms:modified>
</cp:coreProperties>
</file>