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Amatic SC"/>
      <p:regular r:id="rId15"/>
      <p:bold r:id="rId16"/>
    </p:embeddedFont>
    <p:embeddedFont>
      <p:font typeface="Source Code Pr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AmaticSC-regular.fntdata"/><Relationship Id="rId14" Type="http://schemas.openxmlformats.org/officeDocument/2006/relationships/slide" Target="slides/slide10.xml"/><Relationship Id="rId17" Type="http://schemas.openxmlformats.org/officeDocument/2006/relationships/font" Target="fonts/SourceCodePro-regular.fntdata"/><Relationship Id="rId16" Type="http://schemas.openxmlformats.org/officeDocument/2006/relationships/font" Target="fonts/AmaticSC-bold.fntdata"/><Relationship Id="rId5" Type="http://schemas.openxmlformats.org/officeDocument/2006/relationships/slide" Target="slides/slide1.xml"/><Relationship Id="rId19" Type="http://schemas.openxmlformats.org/officeDocument/2006/relationships/font" Target="fonts/SourceCodePro-italic.fntdata"/><Relationship Id="rId6" Type="http://schemas.openxmlformats.org/officeDocument/2006/relationships/slide" Target="slides/slide2.xml"/><Relationship Id="rId18" Type="http://schemas.openxmlformats.org/officeDocument/2006/relationships/font" Target="fonts/SourceCodePro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923518f3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d923518f3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d9249b26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d9249b26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d923518f3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d923518f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d923518f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d923518f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d923518f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d923518f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d923518f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d923518f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d923518f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d923518f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d923518f3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d923518f3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d923518f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d923518f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78375" y="1577725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55CC"/>
                </a:solidFill>
              </a:rPr>
              <a:t>Zoo Praha 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78375" y="39666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xxx</a:t>
            </a:r>
            <a:endParaRPr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725" y="0"/>
            <a:ext cx="3315276" cy="229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3219899" cy="229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563" y="1140475"/>
            <a:ext cx="3280075" cy="38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2"/>
          <p:cNvSpPr txBox="1"/>
          <p:nvPr/>
        </p:nvSpPr>
        <p:spPr>
          <a:xfrm>
            <a:off x="1593225" y="150550"/>
            <a:ext cx="6372900" cy="6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Musíte jit do Zoo Praha! Zoo Praha je </a:t>
            </a:r>
            <a:r>
              <a:rPr lang="en" sz="2400">
                <a:solidFill>
                  <a:srgbClr val="A64D79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zábava.</a:t>
            </a:r>
            <a:endParaRPr sz="2400">
              <a:solidFill>
                <a:srgbClr val="A64D79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64D79"/>
                </a:solidFill>
              </a:rPr>
              <a:t>                                                          </a:t>
            </a:r>
            <a:r>
              <a:rPr lang="en">
                <a:solidFill>
                  <a:srgbClr val="A64D79"/>
                </a:solidFill>
                <a:latin typeface="Comic Sans MS"/>
                <a:ea typeface="Comic Sans MS"/>
                <a:cs typeface="Comic Sans MS"/>
                <a:sym typeface="Comic Sans MS"/>
              </a:rPr>
              <a:t>zábava ~ fun, entertainment</a:t>
            </a:r>
            <a:endParaRPr>
              <a:solidFill>
                <a:srgbClr val="A64D7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8825" y="1618323"/>
            <a:ext cx="4921475" cy="317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8975" y="660625"/>
            <a:ext cx="4039524" cy="297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225" y="660625"/>
            <a:ext cx="4153825" cy="29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580800" y="4102250"/>
            <a:ext cx="70377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 student, listek stojí padesat korun. </a:t>
            </a:r>
            <a:endParaRPr sz="2400">
              <a:solidFill>
                <a:srgbClr val="E6913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950" y="122975"/>
            <a:ext cx="3535674" cy="265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950" y="2948424"/>
            <a:ext cx="7308900" cy="19612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4691825" y="1093850"/>
            <a:ext cx="3960300" cy="12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AA84F"/>
                </a:solidFill>
                <a:latin typeface="Comic Sans MS"/>
                <a:ea typeface="Comic Sans MS"/>
                <a:cs typeface="Comic Sans MS"/>
                <a:sym typeface="Comic Sans MS"/>
              </a:rPr>
              <a:t>Mám rád Zoo Praha. Zoo Praha má mnoho </a:t>
            </a:r>
            <a:r>
              <a:rPr lang="en" sz="2400">
                <a:solidFill>
                  <a:srgbClr val="6AA84F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zví</a:t>
            </a:r>
            <a:r>
              <a:rPr lang="en" sz="2400">
                <a:solidFill>
                  <a:srgbClr val="6AA84F"/>
                </a:solidFill>
                <a:highlight>
                  <a:schemeClr val="lt1"/>
                </a:highlight>
                <a:latin typeface="Comic Sans MS"/>
                <a:ea typeface="Comic Sans MS"/>
                <a:cs typeface="Comic Sans MS"/>
                <a:sym typeface="Comic Sans MS"/>
              </a:rPr>
              <a:t>ř</a:t>
            </a:r>
            <a:r>
              <a:rPr lang="en" sz="2400">
                <a:solidFill>
                  <a:srgbClr val="6AA84F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at.</a:t>
            </a:r>
            <a:endParaRPr sz="2400">
              <a:solidFill>
                <a:srgbClr val="6AA84F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  <a:r>
              <a:rPr lang="en">
                <a:solidFill>
                  <a:srgbClr val="6AA84F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mnoho ~ many </a:t>
            </a:r>
            <a:endParaRPr>
              <a:solidFill>
                <a:srgbClr val="6AA84F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zvířat ~ animals</a:t>
            </a:r>
            <a:endParaRPr>
              <a:solidFill>
                <a:srgbClr val="6AA84F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3050" y="133925"/>
            <a:ext cx="5925000" cy="39475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1485900" y="4081450"/>
            <a:ext cx="61722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5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A86E8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Můj oblíbený je lední medvěd.</a:t>
            </a:r>
            <a:endParaRPr sz="2400">
              <a:solidFill>
                <a:srgbClr val="4A86E8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	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 	           </a:t>
            </a:r>
            <a:r>
              <a:rPr lang="en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oblíben</a:t>
            </a:r>
            <a:r>
              <a:rPr lang="en">
                <a:solidFill>
                  <a:srgbClr val="4A86E8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ý ~ favorite          lední medvěd ~ polar bear</a:t>
            </a:r>
            <a:endParaRPr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7000" y="2144525"/>
            <a:ext cx="4867500" cy="273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22" y="179950"/>
            <a:ext cx="4067300" cy="22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426525" y="2778350"/>
            <a:ext cx="3111300" cy="14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783F0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Zoo Praha má tisíc čtyři sta devadesát čtyři ptáků.</a:t>
            </a:r>
            <a:endParaRPr sz="2400">
              <a:solidFill>
                <a:srgbClr val="783F04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783F04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783F0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tisíc ~ one thousand</a:t>
            </a:r>
            <a:endParaRPr sz="1200">
              <a:solidFill>
                <a:srgbClr val="783F04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783F0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ptáků ~ birds</a:t>
            </a:r>
            <a:endParaRPr sz="1200">
              <a:solidFill>
                <a:srgbClr val="783F04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750" y="1681050"/>
            <a:ext cx="4266699" cy="31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6775" y="1681050"/>
            <a:ext cx="4378250" cy="31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1116500" y="100350"/>
            <a:ext cx="6548700" cy="14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27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55CC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Zoo Praha má velké akvárium.</a:t>
            </a:r>
            <a:endParaRPr sz="2400">
              <a:solidFill>
                <a:srgbClr val="1155CC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55CC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			</a:t>
            </a:r>
            <a:endParaRPr sz="1200">
              <a:solidFill>
                <a:srgbClr val="1155CC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55CC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						velké ~ large </a:t>
            </a:r>
            <a:endParaRPr sz="1200">
              <a:solidFill>
                <a:srgbClr val="1155CC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55CC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					     akvárium ~ aquarium </a:t>
            </a:r>
            <a:endParaRPr sz="1200">
              <a:solidFill>
                <a:srgbClr val="1155CC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32075"/>
            <a:ext cx="6287024" cy="37552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6862175" y="1053775"/>
            <a:ext cx="2281800" cy="37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8761D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Děti mají rad sloni. Sloni jí moc jidlo. </a:t>
            </a:r>
            <a:endParaRPr sz="2400">
              <a:solidFill>
                <a:srgbClr val="38761D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8761D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8761D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Děti ~ children</a:t>
            </a:r>
            <a:endParaRPr sz="1200">
              <a:solidFill>
                <a:srgbClr val="38761D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8761D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8761D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Sloni ~ elephants</a:t>
            </a:r>
            <a:endParaRPr sz="1200">
              <a:solidFill>
                <a:srgbClr val="38761D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4675" y="391301"/>
            <a:ext cx="5499896" cy="412492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2245575" y="4566425"/>
            <a:ext cx="51309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5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CC0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       Jídlo v zoo je špatné. </a:t>
            </a:r>
            <a:endParaRPr sz="2400">
              <a:solidFill>
                <a:srgbClr val="CC0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027" y="150550"/>
            <a:ext cx="5515904" cy="366315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/>
        </p:nvSpPr>
        <p:spPr>
          <a:xfrm>
            <a:off x="6009125" y="2483925"/>
            <a:ext cx="2872800" cy="24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966"/>
                </a:solidFill>
                <a:highlight>
                  <a:srgbClr val="FFFFFF"/>
                </a:highlight>
              </a:rPr>
              <a:t>  </a:t>
            </a:r>
            <a:r>
              <a:rPr lang="en" sz="2400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Lvi spí celý den.</a:t>
            </a:r>
            <a:endParaRPr sz="2400">
              <a:solidFill>
                <a:srgbClr val="BF9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accent1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n">
                <a:solidFill>
                  <a:schemeClr val="accent1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        </a:t>
            </a:r>
            <a:r>
              <a:rPr lang="en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lvi ~ lions </a:t>
            </a:r>
            <a:endParaRPr>
              <a:solidFill>
                <a:srgbClr val="BF9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            spí ~ sleep</a:t>
            </a:r>
            <a:endParaRPr>
              <a:solidFill>
                <a:srgbClr val="BF9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            celý ~ all </a:t>
            </a:r>
            <a:endParaRPr>
              <a:solidFill>
                <a:srgbClr val="BF9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2225" y="223376"/>
            <a:ext cx="3046600" cy="237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