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F82E6-6937-4CDE-8684-2851C6D95BB1}" type="datetimeFigureOut">
              <a:rPr lang="cs-CZ" smtClean="0"/>
              <a:pPr/>
              <a:t>14.12.2020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28A54-D48A-4623-94EA-0C3FD94C7CD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1440159"/>
          </a:xfrm>
        </p:spPr>
        <p:txBody>
          <a:bodyPr>
            <a:normAutofit/>
          </a:bodyPr>
          <a:lstStyle/>
          <a:p>
            <a:r>
              <a:rPr lang="cs-CZ" sz="3200" dirty="0" err="1" smtClean="0"/>
              <a:t>Communication</a:t>
            </a:r>
            <a:r>
              <a:rPr lang="cs-CZ" sz="3200" dirty="0" smtClean="0"/>
              <a:t> </a:t>
            </a:r>
            <a:r>
              <a:rPr lang="cs-CZ" sz="3200" dirty="0" err="1" smtClean="0"/>
              <a:t>verbale</a:t>
            </a:r>
            <a:r>
              <a:rPr lang="cs-CZ" sz="3200" dirty="0" smtClean="0"/>
              <a:t> </a:t>
            </a:r>
            <a:r>
              <a:rPr lang="cs-CZ" sz="3200" dirty="0" err="1" smtClean="0"/>
              <a:t>et</a:t>
            </a:r>
            <a:r>
              <a:rPr lang="cs-CZ" sz="3200" dirty="0" smtClean="0"/>
              <a:t> </a:t>
            </a:r>
            <a:r>
              <a:rPr lang="cs-CZ" sz="3200" dirty="0" err="1" smtClean="0"/>
              <a:t>le</a:t>
            </a:r>
            <a:r>
              <a:rPr lang="cs-CZ" sz="3200" dirty="0" smtClean="0"/>
              <a:t> texte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520280"/>
          </a:xfrm>
        </p:spPr>
        <p:txBody>
          <a:bodyPr/>
          <a:lstStyle/>
          <a:p>
            <a:r>
              <a:rPr lang="cs-CZ" dirty="0" smtClean="0">
                <a:solidFill>
                  <a:srgbClr val="7030A0"/>
                </a:solidFill>
              </a:rPr>
              <a:t>INTRODUIRE UN ESSAI ARGUMENTATIF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err="1" smtClean="0">
                <a:solidFill>
                  <a:srgbClr val="7030A0"/>
                </a:solidFill>
              </a:rPr>
              <a:t>Introduire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un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essai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argumentatif</a:t>
            </a:r>
            <a:endParaRPr lang="cs-CZ" sz="3200" dirty="0">
              <a:solidFill>
                <a:srgbClr val="7030A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196974"/>
          <a:ext cx="8229600" cy="46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1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noProof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noProof="0" dirty="0" smtClean="0"/>
                        <a:t>L´objectif de l´introduction est:</a:t>
                      </a:r>
                    </a:p>
                    <a:p>
                      <a:endParaRPr lang="fr-FR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noProof="0" smtClean="0"/>
                    </a:p>
                    <a:p>
                      <a:r>
                        <a:rPr lang="fr-FR" noProof="0" smtClean="0"/>
                        <a:t>L´objectif de l´introduction n´est</a:t>
                      </a:r>
                      <a:r>
                        <a:rPr lang="fr-FR" baseline="0" noProof="0" smtClean="0"/>
                        <a:t> pas:</a:t>
                      </a:r>
                      <a:endParaRPr lang="fr-FR" noProof="0"/>
                    </a:p>
                  </a:txBody>
                  <a:tcPr/>
                </a:tc>
              </a:tr>
              <a:tr h="3702080">
                <a:tc>
                  <a:txBody>
                    <a:bodyPr/>
                    <a:lstStyle/>
                    <a:p>
                      <a:pPr marL="514350" indent="-514350">
                        <a:buAutoNum type="arabicParenR"/>
                      </a:pPr>
                      <a:r>
                        <a:rPr lang="cs-CZ" noProof="0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r>
                        <a:rPr lang="fr-FR" noProof="0" dirty="0" smtClean="0">
                          <a:solidFill>
                            <a:srgbClr val="7030A0"/>
                          </a:solidFill>
                        </a:rPr>
                        <a:t>ttirer l´attention</a:t>
                      </a:r>
                      <a:r>
                        <a:rPr lang="fr-FR" noProof="0" dirty="0" smtClean="0"/>
                        <a:t> du public sur la problématique</a:t>
                      </a:r>
                      <a:endParaRPr lang="cs-CZ" noProof="0" dirty="0" smtClean="0"/>
                    </a:p>
                    <a:p>
                      <a:pPr marL="514350" indent="-514350">
                        <a:buAutoNum type="arabicParenR"/>
                      </a:pPr>
                      <a:r>
                        <a:rPr lang="cs-CZ" noProof="0" dirty="0" err="1" smtClean="0">
                          <a:solidFill>
                            <a:srgbClr val="7030A0"/>
                          </a:solidFill>
                        </a:rPr>
                        <a:t>Constater</a:t>
                      </a:r>
                      <a:r>
                        <a:rPr lang="cs-CZ" noProof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noProof="0" dirty="0" err="1" smtClean="0">
                          <a:solidFill>
                            <a:srgbClr val="7030A0"/>
                          </a:solidFill>
                        </a:rPr>
                        <a:t>le</a:t>
                      </a:r>
                      <a:r>
                        <a:rPr lang="cs-CZ" noProof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noProof="0" dirty="0" err="1" smtClean="0">
                          <a:solidFill>
                            <a:srgbClr val="7030A0"/>
                          </a:solidFill>
                        </a:rPr>
                        <a:t>problème</a:t>
                      </a:r>
                      <a:r>
                        <a:rPr lang="cs-CZ" noProof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noProof="0" dirty="0" smtClean="0"/>
                        <a:t>– </a:t>
                      </a:r>
                      <a:r>
                        <a:rPr lang="cs-CZ" noProof="0" dirty="0" err="1" smtClean="0"/>
                        <a:t>décrire</a:t>
                      </a:r>
                      <a:r>
                        <a:rPr lang="cs-CZ" noProof="0" dirty="0" smtClean="0"/>
                        <a:t> l´</a:t>
                      </a:r>
                      <a:r>
                        <a:rPr lang="cs-CZ" noProof="0" dirty="0" err="1" smtClean="0"/>
                        <a:t>état</a:t>
                      </a:r>
                      <a:r>
                        <a:rPr lang="cs-CZ" noProof="0" dirty="0" smtClean="0"/>
                        <a:t> des </a:t>
                      </a:r>
                      <a:r>
                        <a:rPr lang="cs-CZ" noProof="0" dirty="0" err="1" smtClean="0"/>
                        <a:t>lieux</a:t>
                      </a:r>
                      <a:r>
                        <a:rPr lang="cs-CZ" noProof="0" dirty="0" smtClean="0"/>
                        <a:t>, la </a:t>
                      </a:r>
                      <a:r>
                        <a:rPr lang="cs-CZ" noProof="0" dirty="0" err="1" smtClean="0"/>
                        <a:t>situation</a:t>
                      </a:r>
                      <a:r>
                        <a:rPr lang="cs-CZ" noProof="0" dirty="0" smtClean="0"/>
                        <a:t> </a:t>
                      </a:r>
                      <a:r>
                        <a:rPr lang="cs-CZ" noProof="0" dirty="0" err="1" smtClean="0"/>
                        <a:t>actuelle</a:t>
                      </a:r>
                      <a:endParaRPr lang="fr-FR" noProof="0" dirty="0" smtClean="0"/>
                    </a:p>
                    <a:p>
                      <a:pPr marL="514350" indent="-514350">
                        <a:buAutoNum type="arabicParenR"/>
                      </a:pPr>
                      <a:r>
                        <a:rPr lang="fr-FR" noProof="0" dirty="0" smtClean="0">
                          <a:solidFill>
                            <a:srgbClr val="7030A0"/>
                          </a:solidFill>
                        </a:rPr>
                        <a:t>Analyser le problème </a:t>
                      </a:r>
                    </a:p>
                    <a:p>
                      <a:pPr marL="514350" indent="-514350">
                        <a:buNone/>
                      </a:pPr>
                      <a:r>
                        <a:rPr lang="fr-FR" noProof="0" dirty="0" smtClean="0">
                          <a:latin typeface="Calibri"/>
                        </a:rPr>
                        <a:t>          → </a:t>
                      </a:r>
                      <a:r>
                        <a:rPr lang="fr-FR" u="sng" noProof="0" dirty="0" smtClean="0">
                          <a:latin typeface="Calibri"/>
                        </a:rPr>
                        <a:t>définir</a:t>
                      </a:r>
                      <a:r>
                        <a:rPr lang="fr-FR" noProof="0" dirty="0" smtClean="0">
                          <a:latin typeface="Calibri"/>
                        </a:rPr>
                        <a:t> les notions clés</a:t>
                      </a:r>
                      <a:endParaRPr lang="fr-FR" noProof="0" dirty="0" smtClean="0"/>
                    </a:p>
                    <a:p>
                      <a:pPr marL="514350" indent="-514350">
                        <a:buNone/>
                      </a:pPr>
                      <a:r>
                        <a:rPr lang="fr-FR" noProof="0" dirty="0" smtClean="0">
                          <a:latin typeface="Calibri"/>
                        </a:rPr>
                        <a:t>          → </a:t>
                      </a:r>
                      <a:r>
                        <a:rPr lang="fr-FR" u="sng" noProof="0" dirty="0" smtClean="0"/>
                        <a:t>expliquer</a:t>
                      </a:r>
                      <a:r>
                        <a:rPr lang="fr-FR" baseline="0" noProof="0" dirty="0" smtClean="0"/>
                        <a:t> la pertinence </a:t>
                      </a:r>
                      <a:r>
                        <a:rPr lang="fr-FR" noProof="0" dirty="0" smtClean="0"/>
                        <a:t>de la</a:t>
                      </a:r>
                      <a:r>
                        <a:rPr lang="fr-FR" baseline="0" noProof="0" dirty="0" smtClean="0"/>
                        <a:t> </a:t>
                      </a:r>
                      <a:r>
                        <a:rPr lang="fr-FR" noProof="0" dirty="0" smtClean="0"/>
                        <a:t>problématique</a:t>
                      </a:r>
                    </a:p>
                    <a:p>
                      <a:pPr marL="514350" indent="-514350">
                        <a:buNone/>
                      </a:pPr>
                      <a:r>
                        <a:rPr lang="fr-FR" noProof="0" dirty="0" smtClean="0">
                          <a:latin typeface="Calibri"/>
                        </a:rPr>
                        <a:t>          →</a:t>
                      </a:r>
                      <a:r>
                        <a:rPr lang="fr-FR" u="sng" noProof="0" dirty="0" smtClean="0">
                          <a:latin typeface="Calibri"/>
                        </a:rPr>
                        <a:t>montrer</a:t>
                      </a:r>
                      <a:r>
                        <a:rPr lang="fr-FR" noProof="0" dirty="0" smtClean="0">
                          <a:latin typeface="Calibri"/>
                        </a:rPr>
                        <a:t> le lien entre les idées générales et la réalité de notre vie</a:t>
                      </a:r>
                      <a:endParaRPr lang="cs-CZ" noProof="0" dirty="0" smtClean="0">
                        <a:latin typeface="+mn-lt"/>
                      </a:endParaRPr>
                    </a:p>
                    <a:p>
                      <a:pPr marL="514350" indent="-514350">
                        <a:buNone/>
                      </a:pPr>
                      <a:r>
                        <a:rPr lang="cs-CZ" noProof="0" dirty="0" smtClean="0">
                          <a:solidFill>
                            <a:srgbClr val="7030A0"/>
                          </a:solidFill>
                          <a:latin typeface="+mn-lt"/>
                        </a:rPr>
                        <a:t>3)</a:t>
                      </a:r>
                      <a:r>
                        <a:rPr lang="cs-CZ" baseline="0" noProof="0" dirty="0" smtClean="0">
                          <a:solidFill>
                            <a:srgbClr val="7030A0"/>
                          </a:solidFill>
                          <a:latin typeface="+mn-lt"/>
                        </a:rPr>
                        <a:t>      </a:t>
                      </a:r>
                      <a:r>
                        <a:rPr lang="fr-FR" noProof="0" dirty="0" smtClean="0">
                          <a:solidFill>
                            <a:srgbClr val="7030A0"/>
                          </a:solidFill>
                        </a:rPr>
                        <a:t>Annoncer</a:t>
                      </a:r>
                      <a:r>
                        <a:rPr lang="fr-FR" noProof="0" dirty="0" smtClean="0"/>
                        <a:t> l</a:t>
                      </a:r>
                      <a:r>
                        <a:rPr lang="cs-CZ" noProof="0" dirty="0" smtClean="0"/>
                        <a:t>e</a:t>
                      </a:r>
                      <a:r>
                        <a:rPr lang="cs-CZ" baseline="0" noProof="0" dirty="0" smtClean="0"/>
                        <a:t> </a:t>
                      </a:r>
                      <a:r>
                        <a:rPr lang="cs-CZ" baseline="0" noProof="0" dirty="0" err="1" smtClean="0"/>
                        <a:t>plan</a:t>
                      </a:r>
                      <a:r>
                        <a:rPr lang="fr-FR" noProof="0" dirty="0" smtClean="0"/>
                        <a:t> de l´essai (les thèses)</a:t>
                      </a:r>
                    </a:p>
                    <a:p>
                      <a:endParaRPr lang="fr-FR" noProof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fr-FR" noProof="0" dirty="0" smtClean="0">
                          <a:solidFill>
                            <a:srgbClr val="7030A0"/>
                          </a:solidFill>
                        </a:rPr>
                        <a:t>Répondre</a:t>
                      </a:r>
                      <a:r>
                        <a:rPr lang="fr-FR" noProof="0" dirty="0" smtClean="0"/>
                        <a:t> </a:t>
                      </a:r>
                      <a:r>
                        <a:rPr lang="cs-CZ" noProof="0" dirty="0" err="1" smtClean="0"/>
                        <a:t>tout</a:t>
                      </a:r>
                      <a:r>
                        <a:rPr lang="cs-CZ" noProof="0" dirty="0" smtClean="0"/>
                        <a:t> de </a:t>
                      </a:r>
                      <a:r>
                        <a:rPr lang="cs-CZ" noProof="0" dirty="0" err="1" smtClean="0"/>
                        <a:t>suite</a:t>
                      </a:r>
                      <a:r>
                        <a:rPr lang="cs-CZ" noProof="0" dirty="0" smtClean="0"/>
                        <a:t> </a:t>
                      </a:r>
                      <a:r>
                        <a:rPr lang="fr-FR" noProof="0" dirty="0" smtClean="0"/>
                        <a:t>à la question discutée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fr-FR" noProof="0" dirty="0" smtClean="0">
                          <a:solidFill>
                            <a:srgbClr val="7030A0"/>
                          </a:solidFill>
                        </a:rPr>
                        <a:t>Argumenter</a:t>
                      </a:r>
                      <a:r>
                        <a:rPr lang="cs-CZ" noProof="0" dirty="0" smtClean="0"/>
                        <a:t> </a:t>
                      </a:r>
                      <a:r>
                        <a:rPr lang="cs-CZ" noProof="0" dirty="0" err="1" smtClean="0"/>
                        <a:t>pour</a:t>
                      </a:r>
                      <a:r>
                        <a:rPr lang="cs-CZ" noProof="0" dirty="0" smtClean="0"/>
                        <a:t> </a:t>
                      </a:r>
                      <a:r>
                        <a:rPr lang="cs-CZ" noProof="0" dirty="0" err="1" smtClean="0"/>
                        <a:t>ou</a:t>
                      </a:r>
                      <a:r>
                        <a:rPr lang="cs-CZ" noProof="0" dirty="0" smtClean="0"/>
                        <a:t> </a:t>
                      </a:r>
                      <a:r>
                        <a:rPr lang="cs-CZ" noProof="0" dirty="0" err="1" smtClean="0"/>
                        <a:t>contre</a:t>
                      </a:r>
                      <a:r>
                        <a:rPr lang="cs-CZ" noProof="0" dirty="0" smtClean="0"/>
                        <a:t> la</a:t>
                      </a:r>
                      <a:r>
                        <a:rPr lang="cs-CZ" baseline="0" noProof="0" dirty="0" smtClean="0"/>
                        <a:t> </a:t>
                      </a:r>
                      <a:r>
                        <a:rPr lang="cs-CZ" baseline="0" noProof="0" dirty="0" err="1" smtClean="0"/>
                        <a:t>thèse</a:t>
                      </a:r>
                      <a:r>
                        <a:rPr lang="cs-CZ" baseline="0" noProof="0" dirty="0" smtClean="0"/>
                        <a:t> </a:t>
                      </a:r>
                      <a:r>
                        <a:rPr lang="cs-CZ" baseline="0" noProof="0" dirty="0" err="1" smtClean="0"/>
                        <a:t>présuposée</a:t>
                      </a:r>
                      <a:r>
                        <a:rPr lang="fr-FR" noProof="0" dirty="0" smtClean="0"/>
                        <a:t>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fr-FR" noProof="0" dirty="0" smtClean="0">
                          <a:solidFill>
                            <a:srgbClr val="7030A0"/>
                          </a:solidFill>
                        </a:rPr>
                        <a:t>Juger</a:t>
                      </a:r>
                      <a:r>
                        <a:rPr lang="fr-FR" baseline="0" noProof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fr-FR" baseline="0" noProof="0" dirty="0" smtClean="0"/>
                        <a:t>les opin</a:t>
                      </a:r>
                      <a:r>
                        <a:rPr lang="cs-CZ" baseline="0" noProof="0" dirty="0" smtClean="0"/>
                        <a:t>i</a:t>
                      </a:r>
                      <a:r>
                        <a:rPr lang="fr-FR" baseline="0" noProof="0" dirty="0" smtClean="0"/>
                        <a:t>ons favorables ou défavorables à la thèse présuposée</a:t>
                      </a:r>
                      <a:endParaRPr lang="fr-FR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err="1" smtClean="0">
                <a:solidFill>
                  <a:srgbClr val="7030A0"/>
                </a:solidFill>
              </a:rPr>
              <a:t>Problèmes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fréquents</a:t>
            </a:r>
            <a:endParaRPr lang="cs-CZ" sz="3200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cs-CZ" sz="2400" b="1" dirty="0" err="1" smtClean="0"/>
              <a:t>Expression</a:t>
            </a:r>
            <a:r>
              <a:rPr lang="cs-CZ" sz="2400" dirty="0" smtClean="0"/>
              <a:t> – </a:t>
            </a:r>
            <a:r>
              <a:rPr lang="cs-CZ" sz="2400" dirty="0" err="1" smtClean="0"/>
              <a:t>redondance</a:t>
            </a:r>
            <a:r>
              <a:rPr lang="cs-CZ" sz="2400" dirty="0" smtClean="0"/>
              <a:t>, </a:t>
            </a:r>
            <a:r>
              <a:rPr lang="cs-CZ" sz="2400" dirty="0" err="1" smtClean="0"/>
              <a:t>maladresse</a:t>
            </a:r>
            <a:endParaRPr lang="cs-CZ" sz="2400" dirty="0" smtClean="0"/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2400" b="1" dirty="0" err="1" smtClean="0"/>
              <a:t>Formulation</a:t>
            </a:r>
            <a:r>
              <a:rPr lang="cs-CZ" sz="2400" dirty="0" smtClean="0"/>
              <a:t> </a:t>
            </a:r>
            <a:r>
              <a:rPr lang="cs-CZ" sz="2400" dirty="0" err="1" smtClean="0"/>
              <a:t>imprécise</a:t>
            </a:r>
            <a:r>
              <a:rPr lang="cs-CZ" sz="2400" dirty="0" smtClean="0"/>
              <a:t> </a:t>
            </a:r>
            <a:r>
              <a:rPr lang="cs-CZ" sz="2400" dirty="0" err="1" smtClean="0"/>
              <a:t>et</a:t>
            </a:r>
            <a:r>
              <a:rPr lang="cs-CZ" sz="2400" dirty="0" smtClean="0"/>
              <a:t> pas </a:t>
            </a:r>
            <a:r>
              <a:rPr lang="cs-CZ" sz="2400" dirty="0" err="1" smtClean="0"/>
              <a:t>claire</a:t>
            </a:r>
            <a:r>
              <a:rPr lang="cs-CZ" sz="2400" dirty="0" smtClean="0"/>
              <a:t> des </a:t>
            </a:r>
            <a:r>
              <a:rPr lang="cs-CZ" sz="2400" dirty="0" err="1" smtClean="0"/>
              <a:t>idées</a:t>
            </a:r>
            <a:endParaRPr lang="cs-CZ" sz="2400" dirty="0" smtClean="0"/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2400" b="1" dirty="0" err="1"/>
              <a:t>M</a:t>
            </a:r>
            <a:r>
              <a:rPr lang="cs-CZ" sz="2400" b="1" dirty="0" err="1" smtClean="0"/>
              <a:t>anque</a:t>
            </a:r>
            <a:r>
              <a:rPr lang="cs-CZ" sz="2400" b="1" dirty="0" smtClean="0"/>
              <a:t> de </a:t>
            </a:r>
            <a:r>
              <a:rPr lang="cs-CZ" sz="2400" b="1" dirty="0" err="1" smtClean="0"/>
              <a:t>cohérence</a:t>
            </a:r>
            <a:r>
              <a:rPr lang="cs-CZ" sz="2400" b="1" dirty="0" smtClean="0"/>
              <a:t> </a:t>
            </a:r>
            <a:r>
              <a:rPr lang="cs-CZ" sz="2400" dirty="0" err="1" smtClean="0"/>
              <a:t>dans</a:t>
            </a:r>
            <a:r>
              <a:rPr lang="cs-CZ" sz="2400" dirty="0" smtClean="0"/>
              <a:t> la </a:t>
            </a:r>
            <a:r>
              <a:rPr lang="cs-CZ" sz="2400" dirty="0" err="1" smtClean="0"/>
              <a:t>progression</a:t>
            </a:r>
            <a:r>
              <a:rPr lang="cs-CZ" sz="2400" dirty="0" smtClean="0"/>
              <a:t> </a:t>
            </a:r>
            <a:r>
              <a:rPr lang="cs-CZ" sz="2400" dirty="0" err="1" smtClean="0"/>
              <a:t>du</a:t>
            </a:r>
            <a:r>
              <a:rPr lang="cs-CZ" sz="2400" dirty="0" smtClean="0"/>
              <a:t> texte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2400" b="1" dirty="0" smtClean="0"/>
              <a:t>Trop grande </a:t>
            </a:r>
            <a:r>
              <a:rPr lang="cs-CZ" sz="2400" b="1" dirty="0" err="1" smtClean="0"/>
              <a:t>généralité</a:t>
            </a:r>
            <a:r>
              <a:rPr lang="cs-CZ" sz="2400" b="1" dirty="0" smtClean="0"/>
              <a:t> </a:t>
            </a:r>
            <a:r>
              <a:rPr lang="cs-CZ" sz="2400" dirty="0" smtClean="0"/>
              <a:t>- </a:t>
            </a:r>
            <a:r>
              <a:rPr lang="cs-CZ" sz="2400" dirty="0" err="1"/>
              <a:t>m</a:t>
            </a:r>
            <a:r>
              <a:rPr lang="cs-CZ" sz="2400" dirty="0" err="1" smtClean="0"/>
              <a:t>anque</a:t>
            </a:r>
            <a:r>
              <a:rPr lang="cs-CZ" sz="2400" dirty="0" smtClean="0"/>
              <a:t> d´</a:t>
            </a:r>
            <a:r>
              <a:rPr lang="cs-CZ" sz="2400" dirty="0" err="1" smtClean="0"/>
              <a:t>illustration</a:t>
            </a:r>
            <a:r>
              <a:rPr lang="cs-CZ" sz="2400" dirty="0" smtClean="0"/>
              <a:t> des </a:t>
            </a:r>
            <a:r>
              <a:rPr lang="cs-CZ" sz="2400" dirty="0" err="1" smtClean="0"/>
              <a:t>idées</a:t>
            </a:r>
            <a:r>
              <a:rPr lang="cs-CZ" sz="2400" dirty="0" smtClean="0"/>
              <a:t> </a:t>
            </a:r>
            <a:r>
              <a:rPr lang="cs-CZ" sz="2400" dirty="0" err="1" smtClean="0"/>
              <a:t>générales</a:t>
            </a:r>
            <a:r>
              <a:rPr lang="cs-CZ" sz="2400" dirty="0" smtClean="0"/>
              <a:t> par des </a:t>
            </a:r>
            <a:r>
              <a:rPr lang="cs-CZ" sz="2400" dirty="0" err="1" smtClean="0"/>
              <a:t>exemples</a:t>
            </a:r>
            <a:r>
              <a:rPr lang="cs-CZ" sz="2400" dirty="0" smtClean="0"/>
              <a:t> </a:t>
            </a:r>
            <a:r>
              <a:rPr lang="cs-CZ" sz="2400" dirty="0" err="1" smtClean="0"/>
              <a:t>concrets</a:t>
            </a:r>
            <a:endParaRPr lang="cs-CZ" sz="2400" dirty="0" smtClean="0"/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2400" b="1" dirty="0" smtClean="0"/>
              <a:t>Trop grande </a:t>
            </a:r>
            <a:r>
              <a:rPr lang="cs-CZ" sz="2400" b="1" dirty="0" err="1"/>
              <a:t>l</a:t>
            </a:r>
            <a:r>
              <a:rPr lang="cs-CZ" sz="2400" b="1" dirty="0" err="1" smtClean="0"/>
              <a:t>imitation</a:t>
            </a:r>
            <a:r>
              <a:rPr lang="cs-CZ" sz="2400" b="1" dirty="0" smtClean="0"/>
              <a:t> </a:t>
            </a:r>
            <a:r>
              <a:rPr lang="cs-CZ" sz="2400" dirty="0" err="1" smtClean="0"/>
              <a:t>du</a:t>
            </a:r>
            <a:r>
              <a:rPr lang="cs-CZ" sz="2400" dirty="0" smtClean="0"/>
              <a:t> sujet – </a:t>
            </a:r>
            <a:r>
              <a:rPr lang="cs-CZ" sz="2400" dirty="0" err="1" smtClean="0"/>
              <a:t>perspective</a:t>
            </a:r>
            <a:r>
              <a:rPr lang="cs-CZ" sz="2400" dirty="0" smtClean="0"/>
              <a:t> </a:t>
            </a:r>
            <a:r>
              <a:rPr lang="cs-CZ" sz="2400" dirty="0" err="1" smtClean="0"/>
              <a:t>restreinte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:\Users\Madla\Downloads\Creches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32656"/>
            <a:ext cx="259228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 descr="La crèche de Noël, une question de laïcité ?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196752"/>
            <a:ext cx="2897747" cy="2897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/>
          <p:nvPr/>
        </p:nvSpPr>
        <p:spPr>
          <a:xfrm>
            <a:off x="899592" y="5733256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/>
              <a:t>Robert </a:t>
            </a:r>
            <a:r>
              <a:rPr lang="fr-FR" i="1" dirty="0"/>
              <a:t>Ménard, maire FN de Béziers, a défendu les crèches de Noël.</a:t>
            </a:r>
          </a:p>
          <a:p>
            <a:r>
              <a:rPr lang="fr-FR" i="1" dirty="0"/>
              <a:t> afp.com/Pascal Guyot</a:t>
            </a:r>
          </a:p>
        </p:txBody>
      </p:sp>
      <p:pic>
        <p:nvPicPr>
          <p:cNvPr id="8" name="Obrázek 7" descr="Robert Ménard, maire FN de Béziers, a défendu les crèches de Noël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068960"/>
            <a:ext cx="4572000" cy="25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3600" dirty="0" err="1" smtClean="0">
                <a:solidFill>
                  <a:srgbClr val="7030A0"/>
                </a:solidFill>
              </a:rPr>
              <a:t>Exemple</a:t>
            </a:r>
            <a:endParaRPr lang="cs-CZ" sz="3600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b="1" i="1" dirty="0" err="1" smtClean="0"/>
              <a:t>Faut</a:t>
            </a:r>
            <a:r>
              <a:rPr lang="cs-CZ" sz="2800" b="1" i="1" dirty="0" smtClean="0"/>
              <a:t>-</a:t>
            </a:r>
            <a:r>
              <a:rPr lang="cs-CZ" sz="2800" b="1" i="1" dirty="0" err="1" smtClean="0"/>
              <a:t>il</a:t>
            </a:r>
            <a:r>
              <a:rPr lang="cs-CZ" sz="2800" b="1" i="1" dirty="0" smtClean="0"/>
              <a:t> </a:t>
            </a:r>
            <a:r>
              <a:rPr lang="cs-CZ" sz="2800" b="1" i="1" dirty="0" err="1" smtClean="0"/>
              <a:t>interdire</a:t>
            </a:r>
            <a:r>
              <a:rPr lang="cs-CZ" sz="2800" b="1" i="1" dirty="0" smtClean="0"/>
              <a:t> les </a:t>
            </a:r>
            <a:r>
              <a:rPr lang="cs-CZ" sz="2800" b="1" i="1" dirty="0" err="1" smtClean="0"/>
              <a:t>crèches</a:t>
            </a:r>
            <a:r>
              <a:rPr lang="cs-CZ" sz="2800" b="1" i="1" dirty="0" smtClean="0"/>
              <a:t> </a:t>
            </a:r>
            <a:r>
              <a:rPr lang="cs-CZ" sz="2800" b="1" i="1" dirty="0" err="1" smtClean="0"/>
              <a:t>dans</a:t>
            </a:r>
            <a:r>
              <a:rPr lang="cs-CZ" sz="2800" b="1" i="1" dirty="0" smtClean="0"/>
              <a:t> les </a:t>
            </a:r>
            <a:r>
              <a:rPr lang="cs-CZ" sz="2800" b="1" i="1" dirty="0" err="1" smtClean="0"/>
              <a:t>lieux</a:t>
            </a:r>
            <a:r>
              <a:rPr lang="cs-CZ" sz="2800" b="1" i="1" dirty="0" smtClean="0"/>
              <a:t> </a:t>
            </a:r>
            <a:r>
              <a:rPr lang="cs-CZ" sz="2800" b="1" i="1" dirty="0" err="1" smtClean="0"/>
              <a:t>publics</a:t>
            </a:r>
            <a:r>
              <a:rPr lang="cs-CZ" sz="2800" b="1" i="1" dirty="0" smtClean="0"/>
              <a:t>?</a:t>
            </a:r>
          </a:p>
          <a:p>
            <a:pPr>
              <a:buFontTx/>
              <a:buChar char="-"/>
            </a:pPr>
            <a:r>
              <a:rPr lang="cs-CZ" sz="2000" b="1" dirty="0" err="1" smtClean="0">
                <a:solidFill>
                  <a:srgbClr val="7030A0"/>
                </a:solidFill>
              </a:rPr>
              <a:t>Présupposé</a:t>
            </a:r>
            <a:r>
              <a:rPr lang="cs-CZ" sz="2000" dirty="0" smtClean="0"/>
              <a:t>: </a:t>
            </a:r>
            <a:r>
              <a:rPr lang="cs-CZ" sz="2000" dirty="0" err="1" smtClean="0"/>
              <a:t>il</a:t>
            </a:r>
            <a:r>
              <a:rPr lang="cs-CZ" sz="2000" dirty="0" smtClean="0"/>
              <a:t> </a:t>
            </a:r>
            <a:r>
              <a:rPr lang="cs-CZ" sz="2000" dirty="0" err="1" smtClean="0"/>
              <a:t>existe</a:t>
            </a:r>
            <a:r>
              <a:rPr lang="cs-CZ" sz="2000" dirty="0" smtClean="0"/>
              <a:t> </a:t>
            </a:r>
            <a:r>
              <a:rPr lang="cs-CZ" sz="2000" dirty="0" err="1" smtClean="0"/>
              <a:t>une</a:t>
            </a:r>
            <a:r>
              <a:rPr lang="cs-CZ" sz="2000" dirty="0" smtClean="0"/>
              <a:t> </a:t>
            </a:r>
            <a:r>
              <a:rPr lang="cs-CZ" sz="2000" dirty="0" err="1" smtClean="0"/>
              <a:t>opinion</a:t>
            </a:r>
            <a:r>
              <a:rPr lang="cs-CZ" sz="2000" dirty="0" smtClean="0"/>
              <a:t> </a:t>
            </a:r>
            <a:r>
              <a:rPr lang="cs-CZ" sz="2000" dirty="0" err="1" smtClean="0"/>
              <a:t>selon</a:t>
            </a:r>
            <a:r>
              <a:rPr lang="cs-CZ" sz="2000" dirty="0" smtClean="0"/>
              <a:t> </a:t>
            </a:r>
            <a:r>
              <a:rPr lang="cs-CZ" sz="2000" dirty="0" err="1" smtClean="0"/>
              <a:t>laquelle</a:t>
            </a:r>
            <a:r>
              <a:rPr lang="cs-CZ" sz="2000" dirty="0" smtClean="0"/>
              <a:t> </a:t>
            </a:r>
            <a:r>
              <a:rPr lang="cs-CZ" sz="2000" dirty="0" err="1" smtClean="0"/>
              <a:t>il</a:t>
            </a:r>
            <a:r>
              <a:rPr lang="cs-CZ" sz="2000" dirty="0" smtClean="0"/>
              <a:t> </a:t>
            </a:r>
            <a:r>
              <a:rPr lang="cs-CZ" sz="2000" dirty="0" err="1" smtClean="0"/>
              <a:t>faut</a:t>
            </a:r>
            <a:r>
              <a:rPr lang="cs-CZ" sz="2000" dirty="0" smtClean="0"/>
              <a:t> les </a:t>
            </a:r>
            <a:r>
              <a:rPr lang="cs-CZ" sz="2000" dirty="0" err="1" smtClean="0"/>
              <a:t>interdire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sz="2000" dirty="0" smtClean="0"/>
          </a:p>
          <a:p>
            <a:pPr>
              <a:buFontTx/>
              <a:buChar char="-"/>
            </a:pPr>
            <a:r>
              <a:rPr lang="cs-CZ" sz="2000" b="1" dirty="0" err="1" smtClean="0">
                <a:solidFill>
                  <a:srgbClr val="7030A0"/>
                </a:solidFill>
              </a:rPr>
              <a:t>Constat</a:t>
            </a:r>
            <a:r>
              <a:rPr lang="cs-CZ" sz="2000" b="1" dirty="0" smtClean="0">
                <a:solidFill>
                  <a:srgbClr val="7030A0"/>
                </a:solidFill>
              </a:rPr>
              <a:t> de </a:t>
            </a:r>
            <a:r>
              <a:rPr lang="cs-CZ" sz="2000" b="1" dirty="0" err="1" smtClean="0">
                <a:solidFill>
                  <a:srgbClr val="7030A0"/>
                </a:solidFill>
              </a:rPr>
              <a:t>départ</a:t>
            </a:r>
            <a:r>
              <a:rPr lang="cs-CZ" sz="2000" b="1" dirty="0" smtClean="0">
                <a:solidFill>
                  <a:srgbClr val="7030A0"/>
                </a:solidFill>
              </a:rPr>
              <a:t>/</a:t>
            </a:r>
            <a:r>
              <a:rPr lang="cs-CZ" sz="2000" b="1" dirty="0" err="1" smtClean="0">
                <a:solidFill>
                  <a:srgbClr val="7030A0"/>
                </a:solidFill>
              </a:rPr>
              <a:t>Description</a:t>
            </a:r>
            <a:r>
              <a:rPr lang="cs-CZ" sz="2000" b="1" dirty="0" smtClean="0">
                <a:solidFill>
                  <a:srgbClr val="7030A0"/>
                </a:solidFill>
              </a:rPr>
              <a:t> de la </a:t>
            </a:r>
            <a:r>
              <a:rPr lang="cs-CZ" sz="2000" b="1" dirty="0" err="1" smtClean="0">
                <a:solidFill>
                  <a:srgbClr val="7030A0"/>
                </a:solidFill>
              </a:rPr>
              <a:t>situation</a:t>
            </a:r>
            <a:r>
              <a:rPr lang="cs-CZ" sz="2000" dirty="0" smtClean="0"/>
              <a:t>: La </a:t>
            </a:r>
            <a:r>
              <a:rPr lang="cs-CZ" sz="2000" dirty="0" err="1" smtClean="0"/>
              <a:t>présence</a:t>
            </a:r>
            <a:r>
              <a:rPr lang="cs-CZ" sz="2000" dirty="0" smtClean="0"/>
              <a:t> des </a:t>
            </a:r>
            <a:r>
              <a:rPr lang="cs-CZ" sz="2000" dirty="0" err="1" smtClean="0"/>
              <a:t>crêches</a:t>
            </a:r>
            <a:r>
              <a:rPr lang="cs-CZ" sz="2000" dirty="0" smtClean="0"/>
              <a:t> </a:t>
            </a:r>
            <a:r>
              <a:rPr lang="cs-CZ" sz="2000" dirty="0" err="1" smtClean="0"/>
              <a:t>comme</a:t>
            </a:r>
            <a:r>
              <a:rPr lang="cs-CZ" sz="2000" dirty="0" smtClean="0"/>
              <a:t> symbole </a:t>
            </a:r>
            <a:r>
              <a:rPr lang="cs-CZ" sz="2000" dirty="0" err="1" smtClean="0"/>
              <a:t>religieux</a:t>
            </a:r>
            <a:r>
              <a:rPr lang="cs-CZ" sz="2000" dirty="0" smtClean="0"/>
              <a:t> </a:t>
            </a:r>
            <a:r>
              <a:rPr lang="cs-CZ" sz="2000" dirty="0" err="1" smtClean="0"/>
              <a:t>dans</a:t>
            </a:r>
            <a:r>
              <a:rPr lang="cs-CZ" sz="2000" dirty="0" smtClean="0"/>
              <a:t> les </a:t>
            </a:r>
            <a:r>
              <a:rPr lang="cs-CZ" sz="2000" dirty="0" err="1" smtClean="0"/>
              <a:t>lieux</a:t>
            </a:r>
            <a:r>
              <a:rPr lang="cs-CZ" sz="2000" dirty="0" smtClean="0"/>
              <a:t> </a:t>
            </a:r>
            <a:r>
              <a:rPr lang="cs-CZ" sz="2000" dirty="0" err="1" smtClean="0"/>
              <a:t>publics</a:t>
            </a:r>
            <a:r>
              <a:rPr lang="cs-CZ" sz="2000" dirty="0" smtClean="0"/>
              <a:t> </a:t>
            </a:r>
            <a:r>
              <a:rPr lang="cs-CZ" sz="2000" dirty="0" err="1" smtClean="0"/>
              <a:t>provoque</a:t>
            </a:r>
            <a:r>
              <a:rPr lang="cs-CZ" sz="2000" dirty="0" smtClean="0"/>
              <a:t> des </a:t>
            </a:r>
            <a:r>
              <a:rPr lang="cs-CZ" sz="2000" dirty="0" err="1" smtClean="0"/>
              <a:t>conflits</a:t>
            </a:r>
            <a:r>
              <a:rPr lang="cs-CZ" sz="2000" dirty="0" smtClean="0"/>
              <a:t> </a:t>
            </a:r>
            <a:r>
              <a:rPr lang="cs-CZ" sz="2000" dirty="0" err="1" smtClean="0"/>
              <a:t>dans</a:t>
            </a:r>
            <a:r>
              <a:rPr lang="cs-CZ" sz="2000" dirty="0" smtClean="0"/>
              <a:t> la </a:t>
            </a:r>
            <a:r>
              <a:rPr lang="cs-CZ" sz="2000" dirty="0" err="1" smtClean="0"/>
              <a:t>société</a:t>
            </a:r>
            <a:r>
              <a:rPr lang="cs-CZ" sz="2000" dirty="0" smtClean="0"/>
              <a:t> </a:t>
            </a:r>
            <a:r>
              <a:rPr lang="cs-CZ" sz="2000" dirty="0" err="1" smtClean="0"/>
              <a:t>multiculturelle</a:t>
            </a:r>
            <a:r>
              <a:rPr lang="cs-CZ" sz="2000" dirty="0" smtClean="0"/>
              <a:t> (par ex. </a:t>
            </a:r>
            <a:r>
              <a:rPr lang="cs-CZ" sz="2000" dirty="0" err="1" smtClean="0"/>
              <a:t>en</a:t>
            </a:r>
            <a:r>
              <a:rPr lang="cs-CZ" sz="2000" dirty="0" smtClean="0"/>
              <a:t> France) au </a:t>
            </a:r>
            <a:r>
              <a:rPr lang="cs-CZ" sz="2000" dirty="0" err="1" smtClean="0"/>
              <a:t>nom</a:t>
            </a:r>
            <a:r>
              <a:rPr lang="cs-CZ" sz="2000" dirty="0" smtClean="0"/>
              <a:t> </a:t>
            </a:r>
            <a:r>
              <a:rPr lang="cs-CZ" sz="2000" dirty="0" err="1" smtClean="0"/>
              <a:t>du</a:t>
            </a:r>
            <a:r>
              <a:rPr lang="cs-CZ" sz="2000" dirty="0" smtClean="0"/>
              <a:t> principe de la </a:t>
            </a:r>
            <a:r>
              <a:rPr lang="cs-CZ" sz="2000" dirty="0" err="1" smtClean="0"/>
              <a:t>laïcité</a:t>
            </a:r>
            <a:r>
              <a:rPr lang="cs-CZ" sz="2000" dirty="0" smtClean="0"/>
              <a:t> de l´</a:t>
            </a:r>
            <a:r>
              <a:rPr lang="cs-CZ" sz="2000" dirty="0" err="1" smtClean="0"/>
              <a:t>État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sz="2000" dirty="0" smtClean="0"/>
          </a:p>
          <a:p>
            <a:pPr>
              <a:buFontTx/>
              <a:buChar char="-"/>
            </a:pPr>
            <a:r>
              <a:rPr lang="cs-CZ" sz="2000" b="1" dirty="0" smtClean="0">
                <a:solidFill>
                  <a:srgbClr val="7030A0"/>
                </a:solidFill>
              </a:rPr>
              <a:t>Analyse</a:t>
            </a:r>
            <a:r>
              <a:rPr lang="cs-CZ" sz="2000" dirty="0" smtClean="0"/>
              <a:t>: </a:t>
            </a:r>
          </a:p>
          <a:p>
            <a:pPr>
              <a:buNone/>
            </a:pPr>
            <a:r>
              <a:rPr lang="cs-CZ" sz="2000" dirty="0" smtClean="0">
                <a:latin typeface="Calibri"/>
              </a:rPr>
              <a:t>→ </a:t>
            </a:r>
            <a:r>
              <a:rPr lang="cs-CZ" sz="2000" b="1" dirty="0" err="1" smtClean="0">
                <a:latin typeface="Calibri"/>
              </a:rPr>
              <a:t>crêche</a:t>
            </a:r>
            <a:r>
              <a:rPr lang="cs-CZ" sz="2000" dirty="0" smtClean="0">
                <a:latin typeface="Calibri"/>
              </a:rPr>
              <a:t> – </a:t>
            </a:r>
            <a:r>
              <a:rPr lang="cs-CZ" sz="2000" dirty="0" err="1" smtClean="0">
                <a:latin typeface="Calibri"/>
              </a:rPr>
              <a:t>rappel</a:t>
            </a:r>
            <a:r>
              <a:rPr lang="cs-CZ" sz="2000" dirty="0" smtClean="0">
                <a:latin typeface="Calibri"/>
              </a:rPr>
              <a:t> de la </a:t>
            </a:r>
            <a:r>
              <a:rPr lang="cs-CZ" sz="2000" dirty="0" err="1" smtClean="0">
                <a:latin typeface="Calibri"/>
              </a:rPr>
              <a:t>naissance</a:t>
            </a:r>
            <a:r>
              <a:rPr lang="cs-CZ" sz="2000" dirty="0" smtClean="0">
                <a:latin typeface="Calibri"/>
              </a:rPr>
              <a:t> de </a:t>
            </a:r>
            <a:r>
              <a:rPr lang="cs-CZ" sz="2000" dirty="0" err="1" smtClean="0">
                <a:latin typeface="Calibri"/>
              </a:rPr>
              <a:t>Jésus</a:t>
            </a:r>
            <a:r>
              <a:rPr lang="cs-CZ" sz="2000" dirty="0" smtClean="0">
                <a:latin typeface="Calibri"/>
              </a:rPr>
              <a:t>, symbole </a:t>
            </a:r>
            <a:r>
              <a:rPr lang="cs-CZ" sz="2000" dirty="0" err="1" smtClean="0">
                <a:latin typeface="Calibri"/>
              </a:rPr>
              <a:t>religieux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mais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aussi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élément</a:t>
            </a:r>
            <a:r>
              <a:rPr lang="cs-CZ" sz="2000" dirty="0" smtClean="0">
                <a:latin typeface="Calibri"/>
              </a:rPr>
              <a:t> de </a:t>
            </a:r>
            <a:r>
              <a:rPr lang="cs-CZ" sz="2000" dirty="0" err="1" smtClean="0">
                <a:latin typeface="Calibri"/>
              </a:rPr>
              <a:t>culture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et</a:t>
            </a:r>
            <a:r>
              <a:rPr lang="cs-CZ" sz="2000" dirty="0" smtClean="0">
                <a:latin typeface="Calibri"/>
              </a:rPr>
              <a:t> de </a:t>
            </a:r>
            <a:r>
              <a:rPr lang="cs-CZ" sz="2000" dirty="0" err="1" smtClean="0">
                <a:latin typeface="Calibri"/>
              </a:rPr>
              <a:t>tradition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européenne</a:t>
            </a:r>
            <a:r>
              <a:rPr lang="cs-CZ" sz="2000" dirty="0" smtClean="0">
                <a:latin typeface="Calibri"/>
              </a:rPr>
              <a:t>.</a:t>
            </a:r>
          </a:p>
          <a:p>
            <a:pPr>
              <a:buNone/>
            </a:pPr>
            <a:r>
              <a:rPr lang="cs-CZ" sz="2000" dirty="0" smtClean="0">
                <a:latin typeface="Calibri"/>
              </a:rPr>
              <a:t>→ </a:t>
            </a:r>
            <a:r>
              <a:rPr lang="cs-CZ" sz="2000" b="1" dirty="0">
                <a:latin typeface="Calibri"/>
              </a:rPr>
              <a:t>l</a:t>
            </a:r>
            <a:r>
              <a:rPr lang="cs-CZ" sz="2000" b="1" dirty="0" smtClean="0">
                <a:latin typeface="Calibri"/>
              </a:rPr>
              <a:t>es </a:t>
            </a:r>
            <a:r>
              <a:rPr lang="cs-CZ" sz="2000" b="1" dirty="0" err="1" smtClean="0">
                <a:latin typeface="Calibri"/>
              </a:rPr>
              <a:t>lieux</a:t>
            </a:r>
            <a:r>
              <a:rPr lang="cs-CZ" sz="2000" b="1" dirty="0" smtClean="0">
                <a:latin typeface="Calibri"/>
              </a:rPr>
              <a:t> </a:t>
            </a:r>
            <a:r>
              <a:rPr lang="cs-CZ" sz="2000" b="1" dirty="0" err="1" smtClean="0">
                <a:latin typeface="Calibri"/>
              </a:rPr>
              <a:t>publics</a:t>
            </a:r>
            <a:r>
              <a:rPr lang="cs-CZ" sz="2000" dirty="0" smtClean="0">
                <a:latin typeface="Calibri"/>
              </a:rPr>
              <a:t> -  </a:t>
            </a:r>
            <a:r>
              <a:rPr lang="cs-CZ" sz="2000" dirty="0" err="1" smtClean="0">
                <a:latin typeface="Calibri"/>
              </a:rPr>
              <a:t>lieux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appartenant</a:t>
            </a:r>
            <a:r>
              <a:rPr lang="cs-CZ" sz="2000" dirty="0" smtClean="0">
                <a:latin typeface="Calibri"/>
              </a:rPr>
              <a:t> à l´</a:t>
            </a:r>
            <a:r>
              <a:rPr lang="cs-CZ" sz="2000" dirty="0" err="1" smtClean="0">
                <a:latin typeface="Calibri"/>
              </a:rPr>
              <a:t>État</a:t>
            </a:r>
            <a:r>
              <a:rPr lang="cs-CZ" sz="2000" dirty="0" smtClean="0">
                <a:latin typeface="Calibri"/>
              </a:rPr>
              <a:t> (par ex. les </a:t>
            </a:r>
            <a:r>
              <a:rPr lang="cs-CZ" sz="2000" dirty="0" err="1" smtClean="0">
                <a:latin typeface="Calibri"/>
              </a:rPr>
              <a:t>mairies</a:t>
            </a:r>
            <a:r>
              <a:rPr lang="cs-CZ" sz="2000" dirty="0" smtClean="0">
                <a:latin typeface="Calibri"/>
              </a:rPr>
              <a:t>, les </a:t>
            </a:r>
            <a:r>
              <a:rPr lang="cs-CZ" sz="2000" dirty="0" err="1" smtClean="0">
                <a:latin typeface="Calibri"/>
              </a:rPr>
              <a:t>espaces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publics</a:t>
            </a:r>
            <a:r>
              <a:rPr lang="cs-CZ" sz="2000" dirty="0" smtClean="0">
                <a:latin typeface="Calibri"/>
              </a:rPr>
              <a:t> des </a:t>
            </a:r>
            <a:r>
              <a:rPr lang="cs-CZ" sz="2000" dirty="0" err="1" smtClean="0">
                <a:latin typeface="Calibri"/>
              </a:rPr>
              <a:t>villes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etc</a:t>
            </a:r>
            <a:r>
              <a:rPr lang="cs-CZ" sz="2000" dirty="0" smtClean="0">
                <a:latin typeface="Calibri"/>
              </a:rPr>
              <a:t>.) </a:t>
            </a:r>
            <a:r>
              <a:rPr lang="cs-CZ" sz="2000" dirty="0" err="1" smtClean="0">
                <a:latin typeface="Calibri"/>
              </a:rPr>
              <a:t>donc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sous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sa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gestion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et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responsabilité</a:t>
            </a:r>
            <a:r>
              <a:rPr lang="cs-CZ" sz="2000" dirty="0" smtClean="0">
                <a:latin typeface="Calibri"/>
              </a:rPr>
              <a:t>. </a:t>
            </a:r>
          </a:p>
          <a:p>
            <a:pPr>
              <a:buNone/>
            </a:pPr>
            <a:r>
              <a:rPr lang="cs-CZ" sz="2000" dirty="0" smtClean="0">
                <a:latin typeface="Calibri"/>
              </a:rPr>
              <a:t>→</a:t>
            </a:r>
            <a:r>
              <a:rPr lang="cs-CZ" sz="2000" b="1" dirty="0" err="1" smtClean="0">
                <a:latin typeface="Calibri"/>
              </a:rPr>
              <a:t>opposition</a:t>
            </a:r>
            <a:r>
              <a:rPr lang="cs-CZ" sz="2000" b="1" dirty="0" smtClean="0">
                <a:latin typeface="Calibri"/>
              </a:rPr>
              <a:t> des </a:t>
            </a:r>
            <a:r>
              <a:rPr lang="cs-CZ" sz="2000" b="1" dirty="0" err="1" smtClean="0">
                <a:latin typeface="Calibri"/>
              </a:rPr>
              <a:t>idées</a:t>
            </a:r>
            <a:r>
              <a:rPr lang="cs-CZ" sz="2000" b="1" dirty="0" smtClean="0">
                <a:latin typeface="Calibri"/>
              </a:rPr>
              <a:t> </a:t>
            </a:r>
          </a:p>
          <a:p>
            <a:pPr>
              <a:buNone/>
            </a:pPr>
            <a:r>
              <a:rPr lang="cs-CZ" sz="2000" dirty="0">
                <a:latin typeface="Calibri"/>
              </a:rPr>
              <a:t>	</a:t>
            </a:r>
            <a:r>
              <a:rPr lang="cs-CZ" sz="2000" b="1" dirty="0" err="1" smtClean="0">
                <a:solidFill>
                  <a:srgbClr val="7030A0"/>
                </a:solidFill>
                <a:latin typeface="Calibri"/>
              </a:rPr>
              <a:t>Tradition</a:t>
            </a:r>
            <a:r>
              <a:rPr lang="cs-CZ" sz="2000" dirty="0" smtClean="0">
                <a:latin typeface="Calibri"/>
              </a:rPr>
              <a:t> </a:t>
            </a:r>
            <a:r>
              <a:rPr lang="cs-CZ" sz="2000" dirty="0" err="1" smtClean="0">
                <a:latin typeface="Calibri"/>
              </a:rPr>
              <a:t>religieuse</a:t>
            </a:r>
            <a:r>
              <a:rPr lang="cs-CZ" sz="2000" dirty="0" smtClean="0">
                <a:latin typeface="Calibri"/>
              </a:rPr>
              <a:t>, </a:t>
            </a:r>
            <a:r>
              <a:rPr lang="cs-CZ" sz="2000" dirty="0" err="1" smtClean="0">
                <a:latin typeface="Calibri"/>
              </a:rPr>
              <a:t>culturelle</a:t>
            </a:r>
            <a:r>
              <a:rPr lang="cs-CZ" sz="2000" dirty="0" smtClean="0">
                <a:latin typeface="Calibri"/>
              </a:rPr>
              <a:t> x  </a:t>
            </a:r>
            <a:r>
              <a:rPr lang="cs-CZ" sz="2000" b="1" dirty="0" smtClean="0">
                <a:solidFill>
                  <a:srgbClr val="7030A0"/>
                </a:solidFill>
                <a:latin typeface="Calibri"/>
              </a:rPr>
              <a:t>Principe de </a:t>
            </a:r>
            <a:r>
              <a:rPr lang="cs-CZ" sz="2000" b="1" dirty="0" err="1" smtClean="0">
                <a:solidFill>
                  <a:srgbClr val="7030A0"/>
                </a:solidFill>
                <a:latin typeface="Calibri"/>
              </a:rPr>
              <a:t>laïcité</a:t>
            </a:r>
            <a:r>
              <a:rPr lang="cs-CZ" sz="2000" dirty="0" smtClean="0">
                <a:latin typeface="Calibri"/>
              </a:rPr>
              <a:t>, de </a:t>
            </a:r>
            <a:r>
              <a:rPr lang="cs-CZ" sz="2000" dirty="0" err="1" smtClean="0">
                <a:latin typeface="Calibri"/>
              </a:rPr>
              <a:t>neutralité</a:t>
            </a:r>
            <a:r>
              <a:rPr lang="cs-CZ" sz="2000" dirty="0" smtClean="0">
                <a:latin typeface="Calibri"/>
              </a:rPr>
              <a:t> de l´</a:t>
            </a:r>
            <a:r>
              <a:rPr lang="cs-CZ" sz="2000" dirty="0" err="1" smtClean="0">
                <a:latin typeface="Calibri"/>
              </a:rPr>
              <a:t>État</a:t>
            </a:r>
            <a:endParaRPr lang="cs-CZ" sz="2000" dirty="0" smtClean="0">
              <a:latin typeface="Calibri"/>
            </a:endParaRPr>
          </a:p>
          <a:p>
            <a:pPr>
              <a:buNone/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>
                <a:solidFill>
                  <a:srgbClr val="7030A0"/>
                </a:solidFill>
              </a:rPr>
              <a:t>Introduction</a:t>
            </a:r>
            <a:endParaRPr lang="cs-CZ" sz="3600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cs-CZ" dirty="0"/>
              <a:t>	</a:t>
            </a:r>
            <a:r>
              <a:rPr lang="fr-FR" sz="3800" dirty="0" smtClean="0"/>
              <a:t>Pour </a:t>
            </a:r>
            <a:r>
              <a:rPr lang="fr-FR" sz="3800" dirty="0"/>
              <a:t>beaucoup  d´Européens,  les crèches représentent le symbole de Noël. On se souvient avec nostalgie des moments de convivialités, de joie ou de tendresse liés aux </a:t>
            </a:r>
            <a:r>
              <a:rPr lang="fr-FR" sz="3800" dirty="0" smtClean="0"/>
              <a:t>promenades</a:t>
            </a:r>
            <a:r>
              <a:rPr lang="cs-CZ" sz="3800" dirty="0" smtClean="0"/>
              <a:t> </a:t>
            </a:r>
            <a:r>
              <a:rPr lang="cs-CZ" sz="3800" dirty="0" err="1" smtClean="0"/>
              <a:t>familiales</a:t>
            </a:r>
            <a:r>
              <a:rPr lang="fr-FR" sz="3800" dirty="0" smtClean="0"/>
              <a:t> </a:t>
            </a:r>
            <a:r>
              <a:rPr lang="fr-FR" sz="3800" dirty="0"/>
              <a:t>dont le but était de se rencontrer </a:t>
            </a:r>
            <a:r>
              <a:rPr lang="cs-CZ" sz="3800" dirty="0" err="1" smtClean="0"/>
              <a:t>avec</a:t>
            </a:r>
            <a:r>
              <a:rPr lang="cs-CZ" sz="3800" dirty="0" smtClean="0"/>
              <a:t> </a:t>
            </a:r>
            <a:r>
              <a:rPr lang="fr-FR" sz="3800" dirty="0" smtClean="0"/>
              <a:t>des proches</a:t>
            </a:r>
            <a:r>
              <a:rPr lang="cs-CZ" sz="3800" dirty="0" smtClean="0"/>
              <a:t> </a:t>
            </a:r>
            <a:r>
              <a:rPr lang="cs-CZ" sz="3800" dirty="0" err="1" smtClean="0"/>
              <a:t>sur</a:t>
            </a:r>
            <a:r>
              <a:rPr lang="cs-CZ" sz="3800" dirty="0" smtClean="0"/>
              <a:t> la grande </a:t>
            </a:r>
            <a:r>
              <a:rPr lang="cs-CZ" sz="3800" dirty="0" err="1" smtClean="0"/>
              <a:t>place</a:t>
            </a:r>
            <a:r>
              <a:rPr lang="fr-FR" sz="3800" dirty="0" smtClean="0"/>
              <a:t> </a:t>
            </a:r>
            <a:r>
              <a:rPr lang="fr-FR" sz="3800" dirty="0"/>
              <a:t>devant l´étable </a:t>
            </a:r>
            <a:r>
              <a:rPr lang="fr-FR" sz="3800" dirty="0" smtClean="0"/>
              <a:t>fa</a:t>
            </a:r>
            <a:r>
              <a:rPr lang="cs-CZ" sz="3800" smtClean="0"/>
              <a:t>briqué</a:t>
            </a:r>
            <a:r>
              <a:rPr lang="fr-FR" sz="3800" smtClean="0"/>
              <a:t> </a:t>
            </a:r>
            <a:r>
              <a:rPr lang="fr-FR" sz="3800" dirty="0"/>
              <a:t>par un artiste populaire. Sans doute, les crèches font partie de l´atmosphère magique et préciseuse de cette fête chrétienne dont l´idée d´origine est de célébrer la naissance de Jésus. Pour notre société multiculturelle où de nombreuses traditions et religions se côtoient, parfois non sans difficulté, la préférence d´une religion par l´État, quoique majoritaire, devient de plus en plus problématique. L´État qui se présente comme une institution laïque </a:t>
            </a:r>
            <a:r>
              <a:rPr lang="fr-FR" sz="3800" dirty="0" smtClean="0"/>
              <a:t>est </a:t>
            </a:r>
            <a:r>
              <a:rPr lang="fr-FR" sz="3800" dirty="0"/>
              <a:t>censé d´éviter toute symbolique </a:t>
            </a:r>
            <a:r>
              <a:rPr lang="fr-FR" sz="3800" dirty="0" smtClean="0"/>
              <a:t>religieuse. </a:t>
            </a:r>
            <a:r>
              <a:rPr lang="fr-FR" sz="3800" dirty="0"/>
              <a:t>Faut-il donc interdire les crèches dans les lieux </a:t>
            </a:r>
            <a:r>
              <a:rPr lang="fr-FR" sz="3800" dirty="0" smtClean="0"/>
              <a:t>publics? </a:t>
            </a:r>
            <a:r>
              <a:rPr lang="fr-FR" sz="3800" dirty="0"/>
              <a:t>Devraient-elles appartenir dès lors uniquement à l´espace </a:t>
            </a:r>
            <a:r>
              <a:rPr lang="fr-FR" sz="3800" dirty="0" smtClean="0"/>
              <a:t>privé</a:t>
            </a:r>
            <a:r>
              <a:rPr lang="cs-CZ" sz="3800" dirty="0" smtClean="0"/>
              <a:t> des </a:t>
            </a:r>
            <a:r>
              <a:rPr lang="cs-CZ" sz="3800" dirty="0" err="1" smtClean="0"/>
              <a:t>croyants</a:t>
            </a:r>
            <a:r>
              <a:rPr lang="fr-FR" sz="3800" dirty="0" smtClean="0"/>
              <a:t> </a:t>
            </a:r>
            <a:r>
              <a:rPr lang="fr-FR" sz="3800" dirty="0"/>
              <a:t>ou aux églises ?  </a:t>
            </a:r>
            <a:endParaRPr lang="cs-CZ" sz="3800" dirty="0"/>
          </a:p>
          <a:p>
            <a:pPr algn="just">
              <a:buNone/>
            </a:pPr>
            <a:r>
              <a:rPr lang="cs-CZ" sz="3800" dirty="0" smtClean="0"/>
              <a:t>	</a:t>
            </a:r>
            <a:r>
              <a:rPr lang="fr-FR" sz="3800" dirty="0" smtClean="0"/>
              <a:t>Certes</a:t>
            </a:r>
            <a:r>
              <a:rPr lang="fr-FR" sz="3800" dirty="0"/>
              <a:t>, l´État laïque qui </a:t>
            </a:r>
            <a:r>
              <a:rPr lang="cs-CZ" sz="3800" dirty="0" smtClean="0"/>
              <a:t>se </a:t>
            </a:r>
            <a:r>
              <a:rPr lang="cs-CZ" sz="3800" dirty="0" err="1" smtClean="0"/>
              <a:t>déclare</a:t>
            </a:r>
            <a:r>
              <a:rPr lang="cs-CZ" sz="3800" dirty="0" smtClean="0"/>
              <a:t> </a:t>
            </a:r>
            <a:r>
              <a:rPr lang="fr-FR" sz="3800" dirty="0" smtClean="0"/>
              <a:t>séparé </a:t>
            </a:r>
            <a:r>
              <a:rPr lang="fr-FR" sz="3800" dirty="0"/>
              <a:t>de </a:t>
            </a:r>
            <a:r>
              <a:rPr lang="fr-FR" sz="3800" dirty="0" smtClean="0"/>
              <a:t>l´</a:t>
            </a:r>
            <a:r>
              <a:rPr lang="cs-CZ" sz="3800" dirty="0"/>
              <a:t>É</a:t>
            </a:r>
            <a:r>
              <a:rPr lang="fr-FR" sz="3800" dirty="0" smtClean="0"/>
              <a:t>glise </a:t>
            </a:r>
            <a:r>
              <a:rPr lang="fr-FR" sz="3800" dirty="0"/>
              <a:t>ne peut pas privilégier une seule religion et </a:t>
            </a:r>
            <a:r>
              <a:rPr lang="cs-CZ" sz="3800" dirty="0" smtClean="0"/>
              <a:t>se </a:t>
            </a:r>
            <a:r>
              <a:rPr lang="cs-CZ" sz="3800" dirty="0" err="1" smtClean="0"/>
              <a:t>montrer</a:t>
            </a:r>
            <a:r>
              <a:rPr lang="cs-CZ" sz="3800" dirty="0" smtClean="0"/>
              <a:t> </a:t>
            </a:r>
            <a:r>
              <a:rPr lang="cs-CZ" sz="3800" dirty="0" err="1" smtClean="0"/>
              <a:t>irrespéctueux</a:t>
            </a:r>
            <a:r>
              <a:rPr lang="cs-CZ" sz="3800" dirty="0" smtClean="0"/>
              <a:t> </a:t>
            </a:r>
            <a:r>
              <a:rPr lang="cs-CZ" sz="3800" dirty="0" err="1" smtClean="0"/>
              <a:t>envers</a:t>
            </a:r>
            <a:r>
              <a:rPr lang="cs-CZ" sz="3800" dirty="0" smtClean="0"/>
              <a:t> </a:t>
            </a:r>
            <a:r>
              <a:rPr lang="fr-FR" sz="3800" dirty="0" smtClean="0"/>
              <a:t>la </a:t>
            </a:r>
            <a:r>
              <a:rPr lang="fr-FR" sz="3800" dirty="0"/>
              <a:t>complexité des croyances cependant nier la tradition et l´identité culturelle d´un pays serait un appauvrissement important de la société.</a:t>
            </a:r>
            <a:endParaRPr lang="cs-CZ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Words>297</Words>
  <Application>Microsoft Office PowerPoint</Application>
  <PresentationFormat>Předvádění na obrazovce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Communication verbale et le texte</vt:lpstr>
      <vt:lpstr>Introduire un essai argumentatif</vt:lpstr>
      <vt:lpstr>Problèmes fréquents</vt:lpstr>
      <vt:lpstr>Snímek 4</vt:lpstr>
      <vt:lpstr>Exemple</vt:lpstr>
      <vt:lpstr>Introduction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verbale et le texte</dc:title>
  <dc:creator>Madla</dc:creator>
  <cp:lastModifiedBy>Madla</cp:lastModifiedBy>
  <cp:revision>33</cp:revision>
  <dcterms:created xsi:type="dcterms:W3CDTF">2020-12-03T14:31:25Z</dcterms:created>
  <dcterms:modified xsi:type="dcterms:W3CDTF">2020-12-14T12:51:17Z</dcterms:modified>
</cp:coreProperties>
</file>