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60"/>
  </p:normalViewPr>
  <p:slideViewPr>
    <p:cSldViewPr snapToGrid="0">
      <p:cViewPr varScale="1">
        <p:scale>
          <a:sx n="56" d="100"/>
          <a:sy n="56" d="100"/>
        </p:scale>
        <p:origin x="9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18126A-A40B-8FC1-F037-3C405F294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DF22051-7A82-26CC-E642-67F9A77CD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2ADE576-9B30-05F3-5F23-1C99A3E73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4BA78E-19AF-42F1-CABB-2EFCE568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86C0B5-5B96-7578-1CB1-2662BC7AC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69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F73C5A-A013-09CB-F6EA-746F7A020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EE3A1D-991D-628D-CECF-E4B3A9326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3A01E28-C836-75A8-9C2D-1D0B6BB8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1DA12E6-E334-4F40-40F1-EF8E51B9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46F9EC-9EFA-75E2-87BF-A525E0B22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87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B47469-7D30-E514-0F0B-86446ACAC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45BC4E1-CBB7-F3E2-49B1-DBB5A5BBBC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C1850D-E0B7-1F58-5F40-FD84AC86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927D5EC-DCF0-2EFB-6805-AA0B26727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F3074A-47C0-2F25-4F74-CF086A1B4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403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5E2815-280D-2789-09D2-9099A42A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B2C92-D17E-4CEC-10A4-7322E999B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94002F-8D9C-E801-E2DA-E35CB6E47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24EBFF-BC14-03CF-325D-4CFD6BBA1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1B1C263-56B6-CD34-9089-B318C8075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553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86EBD2-C964-B6AD-1707-09F385125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9E0C3B-2B16-62B8-4ABA-A10C756BB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D837EB-8AC0-A30B-3437-3B5FA2835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6590AC-D7FE-A532-783A-1115C7673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6CAEFA9-3536-0967-2EAC-86C44EEFC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0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14853D-89FF-DAD6-4282-4957DE761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15B20E-A1AE-077A-EFE4-6ADC6D14E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89707AF-1CB8-14CD-4AEA-35C5E9828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D26FD7-DD38-02DD-9D37-D801461A4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152C56-303C-7268-C20D-04235128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A95947-1C3A-FF0B-807F-49A2A5C6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14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F5D9B2-EBCA-7DF4-D245-032330B52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73E5F3D-8BB5-8995-06F1-C993FFC88E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75FDE02-295B-46C8-F66B-51290C0CA3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216499B-16BB-3D8C-93C3-4EC943773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EF1019F-3A20-0FE3-0D91-FA31783C2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EA6D6F-733D-3299-246F-DDC2A8333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F0F9340-F4CF-4569-21A9-48C3D1466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8F55A90-346B-777B-093F-F8371497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53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1938C3-CEA9-FBBC-7931-95BC37349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84B5DD8-41A9-CB88-AB13-B0E8F700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2A53DB-1844-1BC1-9B3F-45E9AD85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D1BB17-0514-E1F3-63BF-633925ED5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75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4270BA9-7BF3-DB8C-8E9B-EF3B0C5E7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7BCBC09-7419-4399-666C-9A7AF250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F97265-3475-E9F4-FA40-F2268F34F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73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8D4D69-E020-2701-EF68-365C2FA32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F24738-9E2A-5463-9327-5E7D0082D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400806A-8C80-FC11-8E7E-0000301A6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1B202C-5486-551F-2917-8C6257D2A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9A964F-ACB2-F9F1-D1C9-70BB380B5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F7CC928-6BBE-93AC-DB23-5AC3FF75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46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9BCAA5-5268-D33B-A888-C4D27544A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089A49C4-AD7F-77A6-0C85-671D00CA23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0D05AE0-CD7C-DA68-15F0-7B11CD5E0F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5BA4731-AB17-15D8-B2B9-1A8E3A8D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A278332-4E43-3239-B552-EB4075624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C414C9C-F1B7-3438-ECA9-FCA8D927B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7985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2F980898-4022-B310-6F51-BCD133ECF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43CAA2B-5276-D39B-ABF0-8A8C4EDDF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89A15A-8547-2479-8545-BE7136FCE9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7666-C9BD-4786-8D91-D46159EC3F9B}" type="datetimeFigureOut">
              <a:rPr lang="cs-CZ" smtClean="0"/>
              <a:t>18.04.2024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3C5B1A-C3CA-EFBB-87A5-2398A71C0C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3E5FE-4246-3F9F-AE95-57E0B6675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292E-868D-47B7-9AD9-39FDD84F8B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06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18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20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22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4" name="Freeform: Shape 24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Freeform: Shape 26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dpis 1">
            <a:extLst>
              <a:ext uri="{FF2B5EF4-FFF2-40B4-BE49-F238E27FC236}">
                <a16:creationId xmlns:a16="http://schemas.microsoft.com/office/drawing/2014/main" id="{4DB7642A-0C89-DC28-F4D3-732F24E88F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5729" y="1764407"/>
            <a:ext cx="5760846" cy="2310312"/>
          </a:xfrm>
        </p:spPr>
        <p:txBody>
          <a:bodyPr>
            <a:normAutofit fontScale="90000"/>
          </a:bodyPr>
          <a:lstStyle/>
          <a:p>
            <a:br>
              <a:rPr lang="cs-CZ" sz="5200" dirty="0">
                <a:solidFill>
                  <a:schemeClr val="tx2"/>
                </a:solidFill>
              </a:rPr>
            </a:br>
            <a:br>
              <a:rPr lang="cs-CZ" sz="5200" dirty="0">
                <a:solidFill>
                  <a:schemeClr val="tx2"/>
                </a:solidFill>
              </a:rPr>
            </a:br>
            <a:r>
              <a:rPr lang="cs-CZ" sz="5200" dirty="0">
                <a:solidFill>
                  <a:schemeClr val="tx2"/>
                </a:solidFill>
              </a:rPr>
              <a:t>Tvoření</a:t>
            </a:r>
            <a:br>
              <a:rPr lang="cs-CZ" sz="5200" dirty="0">
                <a:solidFill>
                  <a:schemeClr val="tx2"/>
                </a:solidFill>
              </a:rPr>
            </a:br>
            <a:r>
              <a:rPr lang="cs-CZ" sz="5200" dirty="0">
                <a:solidFill>
                  <a:schemeClr val="tx2"/>
                </a:solidFill>
              </a:rPr>
              <a:t>přechodníků</a:t>
            </a:r>
            <a:br>
              <a:rPr lang="cs-CZ" sz="5200" dirty="0">
                <a:solidFill>
                  <a:schemeClr val="tx2"/>
                </a:solidFill>
              </a:rPr>
            </a:br>
            <a:br>
              <a:rPr lang="cs-CZ" sz="5200" dirty="0">
                <a:solidFill>
                  <a:schemeClr val="tx2"/>
                </a:solidFill>
              </a:rPr>
            </a:br>
            <a:r>
              <a:rPr lang="cs-CZ" sz="5200" dirty="0">
                <a:solidFill>
                  <a:schemeClr val="tx2"/>
                </a:solidFill>
              </a:rPr>
              <a:t>Karel </a:t>
            </a:r>
            <a:r>
              <a:rPr lang="cs-CZ" sz="5300" dirty="0"/>
              <a:t>Böhm</a:t>
            </a: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5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6905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E462C8-D7D2-41CF-C174-DAC5B94BB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21102"/>
            <a:ext cx="10515600" cy="555586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ZVLÁŠTNÍ PŘÍPADY UŽÍVÁNÍ PŘECHODNÍKŮ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Jestliže přechodník má vyjadřovat </a:t>
            </a:r>
            <a:r>
              <a:rPr lang="cs-CZ" sz="1800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děj opakovaný, předcházející ději hlavnímu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užívá se tvarů přechodníku nedokonavého: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Встава́я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ра́но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занима́лся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физкульту́рой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Někdy přechodník dokonavý nevyjadřuje děj, nýbrž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stav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гляди́т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перед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собо́й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широко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откры́в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глаза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Pomocí přechodníku dokonavého lze vyjádřit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děj následný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зажёг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свечу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освети́в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лицо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незнако́мца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557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5BBBEB-59EE-FBF3-EEFB-044AE833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07366"/>
            <a:ext cx="10515600" cy="5469597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PŘECHODNÍKOVÉ VAZBY A VEDLEJŠÍ VĚTY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Přechodníkové vazby a jim odpovídající vedlejší věty je možné vzájemně zaměňovat: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Не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поня́в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вопро́са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студе́нт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не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смог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отве́тить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экза́мене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Студе́нт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не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смог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отве́тить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экза́мене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потому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что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не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по́нял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вопро́са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Čas, příčinu nebo podmínku děje je možné přesněji vyjádřit pomocí vedlejší věty, než pomocí přechodníkové vazby. Jednu a tutéž přechodníkovou vazbu lze zaměnit různými vedlejšími větami v závislosti na kontextu: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Услы́шав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шум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у́лице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подошла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к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окну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́.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Когда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услы́шала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шум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у́лице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 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подошла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к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окну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подошла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к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окну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́, 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потому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́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что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услы́шала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шум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у́лице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Záměna vedlejší věty přechodníkovou vazbou je možná pouze v případě, jestliže je v hlavní i vedlejší větě podmětem slovo, označující jednu a tutéž osobu nebo věc.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583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B5899E-7C74-6E26-2541-19E157268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1872"/>
            <a:ext cx="10515600" cy="5435091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Použitá literatura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Georgij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Fridman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, Ruština, M. 1960, str.318-320</a:t>
            </a:r>
          </a:p>
          <a:p>
            <a:r>
              <a:rPr lang="ru-RU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И.М.Пулькина, Е.Б.Захава-Некрасова, Учебник русского языка для студентов-иностранцев, М. 1977 с.316-323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5618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8571A7-16A7-E9B1-AB7A-0CDA8B17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4847"/>
          </a:xfrm>
        </p:spPr>
        <p:txBody>
          <a:bodyPr>
            <a:normAutofit fontScale="90000"/>
          </a:bodyPr>
          <a:lstStyle/>
          <a:p>
            <a:pPr algn="ctr"/>
            <a:br>
              <a:rPr lang="cs-CZ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24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cs-CZ" sz="2400" b="1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TVOŘENÍ PŘECHODNÍKŮ</a:t>
            </a:r>
            <a:br>
              <a:rPr lang="cs-CZ" sz="24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b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9CFF2D-1067-BDA5-B4EC-F7189523E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556"/>
            <a:ext cx="10515600" cy="5187407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Přechodníky vyjadřují dějový obsah jako okolnostní určení, mají tedy příznaky jak slovesa, tak příslovce.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Příznaky slovesa u přechodníku: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Rozlišujeme přechodnost a nepřechodnost: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Přechodníky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читая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любя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jsou odvozeny od přechodných (předmětových) sloves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читать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любить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Читать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что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?)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книгу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сидел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в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саду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читая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что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?)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книгу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Любить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кого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?)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отца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Любя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кого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?)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отца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Slovesa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сидеть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отдыхать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jsou nepřechodná, a proto i přechodníky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сидя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отдыхая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jsou nepřechodné.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2. Přechodníky, stejně jako slovesa, mohou mít zvratnou částici  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ся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(–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сь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): </a:t>
            </a: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встречать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встречая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занимать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занимая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cs-CZ" sz="18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59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45A479-0948-AC5A-D302-E5D17AC6A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8932"/>
            <a:ext cx="10515600" cy="5488031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Po přechodníku následuje stejný pád jako u slovesa: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интересоваться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музыкой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интересуясь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музыкой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добиться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успеха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–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добившись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успеха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Přechodník si uchovává vid slovesa: 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Slovesa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беседовать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улыбаться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jsou nedokonavá a přechodníky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беседуя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улыбаясь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jsou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také nedokonavé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Они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сидели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за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столом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спокойно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беседуя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слушал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улыбаясь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.) 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Slovesa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побеседовать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улыбнуться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jsou dokonavá a přechodníky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побеседовав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улыбнувшись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jsou také nedokonavé</a:t>
            </a:r>
          </a:p>
          <a:p>
            <a:pPr marL="0" indent="0"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(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Побеседовав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они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разошлись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. </a:t>
            </a:r>
            <a:r>
              <a:rPr lang="cs-CZ" sz="18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Улыбнувшись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,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он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ответил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на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мой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 </a:t>
            </a:r>
            <a:r>
              <a:rPr lang="cs-CZ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вопрос</a:t>
            </a:r>
            <a:r>
              <a:rPr lang="cs-CZ" sz="1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</a:rPr>
              <a:t>.).</a:t>
            </a:r>
            <a:r>
              <a:rPr lang="cs-CZ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43CB68-6925-2AAF-670A-945400458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6405"/>
            <a:ext cx="10515600" cy="550055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Příznaky příslovce u přechodníku:</a:t>
            </a:r>
            <a:endParaRPr lang="cs-CZ" sz="1800" u="sng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Stejně jako příslovce se přechodníky nemění podle rodu, čísla, ani podle pádu a ve větě představují okolnosti (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jak? kdy? proč? za jakých podmínek?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 za jakých děj probíhá. 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говорил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волнуясь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как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говорил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 –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волнуясь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 </a:t>
            </a:r>
          </a:p>
          <a:p>
            <a:pPr marL="0" indent="0">
              <a:buNone/>
            </a:pP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Сдав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экзамены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уедем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на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практику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когда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мы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уедем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? -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cдав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экзамены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046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9B58CE-3267-BB06-97DC-FF52870B05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562"/>
            <a:ext cx="10515600" cy="5425401"/>
          </a:xfrm>
        </p:spPr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POUŽITÍ PŘECHODNÍKŮ DOKONAVÉHO a NEDOKONAVÉHO VIDU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Přechodník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dokonavý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vyjadřuje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děj předcházející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ději hlavnímu (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Закончив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работу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отдыхает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(т. e.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сначала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он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закончил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работу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а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потом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отдыхает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),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přechodník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nedokonavý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vyjadřuje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současnost dějů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Друзья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возвращаются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домой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разговаривая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(т. e.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возвращаются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и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одновременно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разговаривают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700" u="sng" kern="1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u="sng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197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9B5B7-04AB-E8BE-3BFA-F0C607FBE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343"/>
            <a:ext cx="10515600" cy="560762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TVOŘENÍ PŘECHODNÍKŮ NEDOKONAVÝCH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Aft>
                <a:spcPts val="800"/>
              </a:spcAft>
              <a:buNone/>
            </a:pPr>
            <a:r>
              <a:rPr lang="cs-CZ" sz="2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Přechodníky </a:t>
            </a:r>
            <a:r>
              <a:rPr lang="cs-CZ" sz="22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nedokonavé</a:t>
            </a:r>
            <a:r>
              <a:rPr lang="cs-CZ" sz="2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se tvoří </a:t>
            </a:r>
            <a:r>
              <a:rPr lang="cs-CZ" sz="22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od kmene přítomného</a:t>
            </a:r>
            <a:r>
              <a:rPr lang="cs-CZ" sz="2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příponou </a:t>
            </a:r>
            <a:r>
              <a:rPr lang="cs-CZ" sz="2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я</a:t>
            </a:r>
            <a:r>
              <a:rPr lang="cs-CZ" sz="22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cs-CZ" sz="2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nebo </a:t>
            </a:r>
            <a:r>
              <a:rPr lang="cs-CZ" sz="2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-a. </a:t>
            </a:r>
            <a:r>
              <a:rPr lang="cs-CZ" sz="2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Nejjednodušší je toto tvoření od tvaru 3. osoby množného čísla přítomného času: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пла́кать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пла́ч-ут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пла́ч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endParaRPr lang="cs-CZ" sz="2200" b="1" kern="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жить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жив-у́т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жив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cs-CZ" sz="22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́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знать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́-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зна́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боро́ться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бо́р-ются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бор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я́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сь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удивля́ться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удивля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́-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ются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удивля́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сь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слы́шать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слы́ш-ат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слы́ш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держаться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де́рж-атся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держ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а́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сь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ви́деть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ви́д-ят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ви́д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чита́ть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чита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́-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чита́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нести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́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нес-у́т</a:t>
            </a:r>
            <a:r>
              <a:rPr lang="cs-CZ" sz="22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</a:t>
            </a:r>
            <a:r>
              <a:rPr lang="cs-CZ" sz="22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нес</a:t>
            </a:r>
            <a:r>
              <a:rPr lang="cs-CZ" sz="2200" b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я</a:t>
            </a:r>
            <a:r>
              <a:rPr lang="cs-CZ" sz="22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́</a:t>
            </a:r>
            <a:endParaRPr lang="cs-CZ" sz="22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591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962BE3-685F-513A-D0EC-7B8963B49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2091"/>
            <a:ext cx="10515600" cy="5624872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 přechodnících, odvozených od sloves s příponou </a:t>
            </a:r>
            <a:r>
              <a:rPr lang="cs-CZ" sz="17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</a:t>
            </a:r>
            <a:r>
              <a:rPr lang="cs-CZ" sz="1700" b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ва</a:t>
            </a:r>
            <a:r>
              <a:rPr lang="cs-CZ" sz="17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se tato přípona zachovává: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дава́ть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дава́я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издава́ть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издава́я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сознава́ть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сознава́я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 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Od některých sloves se přechodníky nedokonavé </a:t>
            </a:r>
            <a:r>
              <a:rPr lang="cs-CZ" sz="17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netvoří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Od sloves, která nemají v kmeni přítomného času samohlásky: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ждать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ждут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рвать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рвут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тере́ть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трут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пить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–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пь</a:t>
            </a:r>
            <a:r>
              <a:rPr lang="cs-CZ" sz="17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ют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и </a:t>
            </a:r>
            <a:r>
              <a:rPr lang="cs-CZ" sz="17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др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2. Od sloves na </a:t>
            </a:r>
            <a:r>
              <a:rPr lang="cs-CZ" sz="17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чь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пе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же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бере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мо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чь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и </a:t>
            </a:r>
            <a:r>
              <a:rPr lang="cs-CZ" sz="17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др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3. Od sloves s příponou </a:t>
            </a:r>
            <a:r>
              <a:rPr lang="cs-CZ" sz="17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–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ну</a:t>
            </a:r>
            <a:r>
              <a:rPr lang="cs-CZ" sz="17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: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со́х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ну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ть</a:t>
            </a:r>
            <a:r>
              <a:rPr lang="cs-CZ" sz="17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мо́к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ну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ть</a:t>
            </a:r>
            <a:r>
              <a:rPr lang="cs-CZ" sz="17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га́с</a:t>
            </a:r>
            <a:r>
              <a:rPr lang="cs-CZ" sz="17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ну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ть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и </a:t>
            </a:r>
            <a:r>
              <a:rPr lang="cs-CZ" sz="17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др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None/>
            </a:pP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4. Od sloves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писа́ть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пляса́ть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паха́ть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ре́зать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петь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r>
              <a:rPr lang="cs-CZ" sz="17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a některá další.</a:t>
            </a:r>
            <a:r>
              <a:rPr lang="cs-CZ" sz="17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 </a:t>
            </a:r>
            <a:endParaRPr lang="cs-CZ" sz="1700" kern="100" dirty="0"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V lidovém jazyce se uchoval tvar přechodníku nedokonavého s příponou </a:t>
            </a:r>
            <a:r>
              <a:rPr lang="cs-CZ" sz="17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- </a:t>
            </a:r>
            <a:r>
              <a:rPr lang="cs-CZ" sz="17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учи</a:t>
            </a:r>
            <a:r>
              <a:rPr lang="cs-CZ" sz="17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 (-</a:t>
            </a:r>
            <a:r>
              <a:rPr lang="cs-CZ" sz="17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ючи</a:t>
            </a:r>
            <a:r>
              <a:rPr lang="cs-CZ" sz="17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): </a:t>
            </a:r>
            <a:r>
              <a:rPr lang="cs-CZ" sz="17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и́д</a:t>
            </a:r>
            <a:r>
              <a:rPr lang="cs-CZ" sz="17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учи</a:t>
            </a:r>
            <a:r>
              <a:rPr lang="cs-CZ" sz="17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игра́</a:t>
            </a:r>
            <a:r>
              <a:rPr lang="cs-CZ" sz="17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ючи</a:t>
            </a:r>
            <a:r>
              <a:rPr lang="cs-CZ" sz="17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гля́д</a:t>
            </a:r>
            <a:r>
              <a:rPr lang="cs-CZ" sz="17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ючи</a:t>
            </a:r>
            <a:r>
              <a:rPr lang="cs-CZ" sz="17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, </a:t>
            </a:r>
            <a:r>
              <a:rPr lang="cs-CZ" sz="17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жале́</a:t>
            </a:r>
            <a:r>
              <a:rPr lang="cs-CZ" sz="1700" b="1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ючи</a:t>
            </a:r>
            <a:r>
              <a:rPr lang="cs-CZ" sz="17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 současném literárním jazyce se tyto tvary obvykle nepoužívají, pouze tvar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бу́дучи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бу́дучи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студе́нтом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бу́дучи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в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го́роде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) –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přechodník od slovesa </a:t>
            </a:r>
            <a:r>
              <a:rPr lang="cs-CZ" sz="1800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быть</a:t>
            </a:r>
            <a:r>
              <a:rPr lang="cs-CZ" sz="1800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  <a:effectLst/>
              <a:latin typeface="Arial" panose="020B06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18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89363F-8ED9-492C-F093-2C06B34BED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5608"/>
            <a:ext cx="10515600" cy="5521355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TVOŘENÍ PŘECHODNÍKŮ DOKONAVÝCH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Přechodníky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dokonavé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se tvoří </a:t>
            </a:r>
            <a:r>
              <a:rPr lang="cs-CZ" sz="1800" u="sng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od kmene infinitivu nebo minulého času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pomocí přípony 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-в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nebo (řidčeji) 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вши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 samohlásce a 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-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ши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 souhlásce: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́-л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sz="1800" b="1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sz="1800" b="1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800" b="1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вши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́-л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b="1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sz="1800" b="1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800" b="1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вши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ть-ся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́-л-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ся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b="1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вши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-сь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Принес-ти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принёс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принёс</a:t>
            </a:r>
            <a:r>
              <a:rPr lang="cs-CZ" sz="1800" b="1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(zřídka);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Влез-ть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вле́з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вле́з</a:t>
            </a:r>
            <a:r>
              <a:rPr lang="cs-CZ" sz="1800" b="1" i="1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(zřídka). 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Když se kmen infinitivu a minulého času liší, jsou možné dva tvary dokonavého přechodníku: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Окре́пну-ть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окре́пну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окре́п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окре́п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Вы́сохну-ть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вы́сохну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вы́сох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вы́сох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Стере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стере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стёр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стёр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Запере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́-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запере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за́пер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за́пер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613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351E4-6FB4-4A31-1D81-CD1D168A02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90113"/>
            <a:ext cx="10515600" cy="548685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Dokonavé přechodníky se někdy tvoří </a:t>
            </a:r>
            <a:r>
              <a:rPr lang="cs-CZ" sz="1800" u="sng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kmene budoucího času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pomocí přípon -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а, -я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 sice od některých dokonavých sloves s kmenem na souhlásku, od sloves s částicí </a:t>
            </a:r>
            <a:r>
              <a:rPr lang="cs-CZ" sz="1800" i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800" b="1" i="1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ся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jejichž kmen končí na -</a:t>
            </a:r>
            <a:r>
              <a:rPr lang="cs-CZ" sz="1800" b="1" i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и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a od některých dalších sloves: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проче́сть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прочт-у́т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прочт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-я́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прийти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прид-у́т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прид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-я́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прише́д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привести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привед-у́т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привед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-я́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приве́д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принести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принес-у́т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принес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-я́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принёс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встре́титься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встре́т-ят-ся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встре́т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встре́ти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-вши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прости́ться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прост-я́т-ся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-я́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прости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́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вши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уви́деть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уви́д-ят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уви́д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-я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уви́де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уви́де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-вши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услы́шать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услы́ш-ат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услы́ш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-а</a:t>
            </a:r>
            <a:r>
              <a:rPr lang="cs-CZ" sz="1800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услы́ша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lang="cs-CZ" sz="18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1800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услы́ша</a:t>
            </a:r>
            <a:r>
              <a:rPr lang="cs-CZ" sz="1800" b="1" i="1" kern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-вши</a:t>
            </a:r>
            <a:r>
              <a:rPr lang="cs-CZ" sz="1800" b="1" i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3531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1064</Words>
  <Application>Microsoft Office PowerPoint</Application>
  <PresentationFormat>Širokoúhlá obrazovka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Motiv Office</vt:lpstr>
      <vt:lpstr>  Tvoření přechodníků  Karel Böhm </vt:lpstr>
      <vt:lpstr>  TVOŘENÍ PŘECHODNÍKŮ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Фонетическая подсистема малочастотных слов</dc:title>
  <dc:creator>Karel Bohm</dc:creator>
  <cp:lastModifiedBy>Karel Bohm</cp:lastModifiedBy>
  <cp:revision>24</cp:revision>
  <dcterms:created xsi:type="dcterms:W3CDTF">2023-11-30T16:14:47Z</dcterms:created>
  <dcterms:modified xsi:type="dcterms:W3CDTF">2024-04-18T19:34:20Z</dcterms:modified>
</cp:coreProperties>
</file>