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0080625" cy="7559675"/>
  <p:notesSz cx="7559675" cy="10691813"/>
  <p:defaultTextStyle>
    <a:defPPr>
      <a:defRPr lang="en-GB"/>
    </a:defPPr>
    <a:lvl1pPr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1pPr>
    <a:lvl2pPr marL="742950" indent="-28575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2pPr>
    <a:lvl3pPr marL="11430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3pPr>
    <a:lvl4pPr marL="16002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4pPr>
    <a:lvl5pPr marL="20574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83"/>
  </p:normalViewPr>
  <p:slideViewPr>
    <p:cSldViewPr>
      <p:cViewPr varScale="1">
        <p:scale>
          <a:sx n="103" d="100"/>
          <a:sy n="103" d="100"/>
        </p:scale>
        <p:origin x="1576" y="16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AutoShape 1">
            <a:extLst>
              <a:ext uri="{FF2B5EF4-FFF2-40B4-BE49-F238E27FC236}">
                <a16:creationId xmlns:a16="http://schemas.microsoft.com/office/drawing/2014/main" id="{214DB0AB-B66B-EC97-D271-D0BADB31B88E}"/>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39" name="AutoShape 2">
            <a:extLst>
              <a:ext uri="{FF2B5EF4-FFF2-40B4-BE49-F238E27FC236}">
                <a16:creationId xmlns:a16="http://schemas.microsoft.com/office/drawing/2014/main" id="{89FFD421-FD53-F583-139F-A25413D9536B}"/>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0" name="AutoShape 3">
            <a:extLst>
              <a:ext uri="{FF2B5EF4-FFF2-40B4-BE49-F238E27FC236}">
                <a16:creationId xmlns:a16="http://schemas.microsoft.com/office/drawing/2014/main" id="{9F78305D-3E10-2638-B056-6B03444F1017}"/>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1" name="AutoShape 4">
            <a:extLst>
              <a:ext uri="{FF2B5EF4-FFF2-40B4-BE49-F238E27FC236}">
                <a16:creationId xmlns:a16="http://schemas.microsoft.com/office/drawing/2014/main" id="{1D89CABA-E703-49AC-93A8-727553F823F2}"/>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2" name="AutoShape 5">
            <a:extLst>
              <a:ext uri="{FF2B5EF4-FFF2-40B4-BE49-F238E27FC236}">
                <a16:creationId xmlns:a16="http://schemas.microsoft.com/office/drawing/2014/main" id="{08685404-4468-419C-996C-EEE04DF5A6D8}"/>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3" name="AutoShape 6">
            <a:extLst>
              <a:ext uri="{FF2B5EF4-FFF2-40B4-BE49-F238E27FC236}">
                <a16:creationId xmlns:a16="http://schemas.microsoft.com/office/drawing/2014/main" id="{53975B23-B212-7590-57AA-0FD8AEB07DDC}"/>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4" name="AutoShape 7">
            <a:extLst>
              <a:ext uri="{FF2B5EF4-FFF2-40B4-BE49-F238E27FC236}">
                <a16:creationId xmlns:a16="http://schemas.microsoft.com/office/drawing/2014/main" id="{8921C7B6-AC58-8F60-08E9-73A53802CD48}"/>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5" name="AutoShape 8">
            <a:extLst>
              <a:ext uri="{FF2B5EF4-FFF2-40B4-BE49-F238E27FC236}">
                <a16:creationId xmlns:a16="http://schemas.microsoft.com/office/drawing/2014/main" id="{E1CADBE0-869E-D246-4451-2A9490D3B233}"/>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6" name="AutoShape 9">
            <a:extLst>
              <a:ext uri="{FF2B5EF4-FFF2-40B4-BE49-F238E27FC236}">
                <a16:creationId xmlns:a16="http://schemas.microsoft.com/office/drawing/2014/main" id="{1B192C77-86F2-6FAF-76C9-723610690FFE}"/>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7" name="AutoShape 10">
            <a:extLst>
              <a:ext uri="{FF2B5EF4-FFF2-40B4-BE49-F238E27FC236}">
                <a16:creationId xmlns:a16="http://schemas.microsoft.com/office/drawing/2014/main" id="{4080A9DE-4DF8-3B39-011C-F794894C8DB8}"/>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8" name="AutoShape 11">
            <a:extLst>
              <a:ext uri="{FF2B5EF4-FFF2-40B4-BE49-F238E27FC236}">
                <a16:creationId xmlns:a16="http://schemas.microsoft.com/office/drawing/2014/main" id="{972AB9EE-C1BD-A9F0-26B1-B2854BFD5EA1}"/>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9" name="Rectangle 12">
            <a:extLst>
              <a:ext uri="{FF2B5EF4-FFF2-40B4-BE49-F238E27FC236}">
                <a16:creationId xmlns:a16="http://schemas.microsoft.com/office/drawing/2014/main" id="{BE2CC831-1A74-DF04-ED8E-3A8AAF2457D2}"/>
              </a:ext>
            </a:extLst>
          </p:cNvPr>
          <p:cNvSpPr>
            <a:spLocks noGrp="1" noRot="1" noChangeAspect="1" noChangeArrowheads="1"/>
          </p:cNvSpPr>
          <p:nvPr>
            <p:ph type="sldImg"/>
          </p:nvPr>
        </p:nvSpPr>
        <p:spPr bwMode="auto">
          <a:xfrm>
            <a:off x="1106488" y="812800"/>
            <a:ext cx="5326062" cy="398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61" name="Rectangle 13">
            <a:extLst>
              <a:ext uri="{FF2B5EF4-FFF2-40B4-BE49-F238E27FC236}">
                <a16:creationId xmlns:a16="http://schemas.microsoft.com/office/drawing/2014/main" id="{3B5EA4A1-BB87-6929-D36E-EF3DE24D5FC0}"/>
              </a:ext>
            </a:extLst>
          </p:cNvPr>
          <p:cNvSpPr>
            <a:spLocks noGrp="1" noChangeArrowheads="1"/>
          </p:cNvSpPr>
          <p:nvPr>
            <p:ph type="body"/>
          </p:nvPr>
        </p:nvSpPr>
        <p:spPr bwMode="auto">
          <a:xfrm>
            <a:off x="755650" y="5078413"/>
            <a:ext cx="6029325" cy="4792662"/>
          </a:xfrm>
          <a:prstGeom prst="rect">
            <a:avLst/>
          </a:prstGeom>
          <a:noFill/>
          <a:ln>
            <a:noFill/>
          </a:ln>
          <a:effectLst/>
        </p:spPr>
        <p:txBody>
          <a:bodyPr vert="horz" wrap="square" lIns="0" tIns="0" rIns="0" bIns="0" numCol="1" anchor="t" anchorCtr="0" compatLnSpc="1">
            <a:prstTxWarp prst="textNoShape">
              <a:avLst/>
            </a:prstTxWarp>
          </a:bodyPr>
          <a:lstStyle/>
          <a:p>
            <a:pPr lvl="0"/>
            <a:endParaRPr lang="de-DE" noProof="0"/>
          </a:p>
        </p:txBody>
      </p:sp>
      <p:sp>
        <p:nvSpPr>
          <p:cNvPr id="2062" name="Rectangle 14">
            <a:extLst>
              <a:ext uri="{FF2B5EF4-FFF2-40B4-BE49-F238E27FC236}">
                <a16:creationId xmlns:a16="http://schemas.microsoft.com/office/drawing/2014/main" id="{F7DEAFC7-B2EB-4291-0EDC-3EE29B43B1AE}"/>
              </a:ext>
            </a:extLst>
          </p:cNvPr>
          <p:cNvSpPr>
            <a:spLocks noGrp="1" noChangeArrowheads="1"/>
          </p:cNvSpPr>
          <p:nvPr>
            <p:ph type="hdr"/>
          </p:nvPr>
        </p:nvSpPr>
        <p:spPr bwMode="auto">
          <a:xfrm>
            <a:off x="0" y="0"/>
            <a:ext cx="3262313" cy="515938"/>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ea typeface="ＭＳ Ｐゴシック" charset="0"/>
                <a:cs typeface="Arial Unicode MS" charset="0"/>
              </a:defRPr>
            </a:lvl1pPr>
          </a:lstStyle>
          <a:p>
            <a:pPr>
              <a:defRPr/>
            </a:pPr>
            <a:endParaRPr lang="de-CH"/>
          </a:p>
        </p:txBody>
      </p:sp>
      <p:sp>
        <p:nvSpPr>
          <p:cNvPr id="2063" name="Rectangle 15">
            <a:extLst>
              <a:ext uri="{FF2B5EF4-FFF2-40B4-BE49-F238E27FC236}">
                <a16:creationId xmlns:a16="http://schemas.microsoft.com/office/drawing/2014/main" id="{FCF0A435-75B9-156C-D931-0AB8EBC623FE}"/>
              </a:ext>
            </a:extLst>
          </p:cNvPr>
          <p:cNvSpPr>
            <a:spLocks noGrp="1" noChangeArrowheads="1"/>
          </p:cNvSpPr>
          <p:nvPr>
            <p:ph type="dt"/>
          </p:nvPr>
        </p:nvSpPr>
        <p:spPr bwMode="auto">
          <a:xfrm>
            <a:off x="4278313" y="0"/>
            <a:ext cx="3262312" cy="515938"/>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ea typeface="ＭＳ Ｐゴシック" charset="0"/>
                <a:cs typeface="Arial Unicode MS" charset="0"/>
              </a:defRPr>
            </a:lvl1pPr>
          </a:lstStyle>
          <a:p>
            <a:pPr>
              <a:defRPr/>
            </a:pPr>
            <a:endParaRPr lang="de-CH"/>
          </a:p>
        </p:txBody>
      </p:sp>
      <p:sp>
        <p:nvSpPr>
          <p:cNvPr id="2064" name="Rectangle 16">
            <a:extLst>
              <a:ext uri="{FF2B5EF4-FFF2-40B4-BE49-F238E27FC236}">
                <a16:creationId xmlns:a16="http://schemas.microsoft.com/office/drawing/2014/main" id="{22D0C070-D3B4-B141-EBBE-B93F83876A12}"/>
              </a:ext>
            </a:extLst>
          </p:cNvPr>
          <p:cNvSpPr>
            <a:spLocks noGrp="1" noChangeArrowheads="1"/>
          </p:cNvSpPr>
          <p:nvPr>
            <p:ph type="ftr"/>
          </p:nvPr>
        </p:nvSpPr>
        <p:spPr bwMode="auto">
          <a:xfrm>
            <a:off x="0" y="10155238"/>
            <a:ext cx="3262313" cy="515937"/>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ea typeface="ＭＳ Ｐゴシック" charset="0"/>
                <a:cs typeface="Arial Unicode MS" charset="0"/>
              </a:defRPr>
            </a:lvl1pPr>
          </a:lstStyle>
          <a:p>
            <a:pPr>
              <a:defRPr/>
            </a:pPr>
            <a:endParaRPr lang="de-CH"/>
          </a:p>
        </p:txBody>
      </p:sp>
      <p:sp>
        <p:nvSpPr>
          <p:cNvPr id="2065" name="Rectangle 17">
            <a:extLst>
              <a:ext uri="{FF2B5EF4-FFF2-40B4-BE49-F238E27FC236}">
                <a16:creationId xmlns:a16="http://schemas.microsoft.com/office/drawing/2014/main" id="{1240CB8F-84FF-42CD-D70F-7AB9E3E2A23C}"/>
              </a:ext>
            </a:extLst>
          </p:cNvPr>
          <p:cNvSpPr>
            <a:spLocks noGrp="1" noChangeArrowheads="1"/>
          </p:cNvSpPr>
          <p:nvPr>
            <p:ph type="sldNum"/>
          </p:nvPr>
        </p:nvSpPr>
        <p:spPr bwMode="auto">
          <a:xfrm>
            <a:off x="4278313" y="10155238"/>
            <a:ext cx="3262312" cy="515937"/>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defRPr>
            </a:lvl1pPr>
          </a:lstStyle>
          <a:p>
            <a:pPr>
              <a:defRPr/>
            </a:pPr>
            <a:fld id="{3D61A2B7-541E-9C4A-B5CA-45E5F2B41D7D}" type="slidenum">
              <a:rPr lang="de-CH" altLang="de-CZ"/>
              <a:pPr>
                <a:defRPr/>
              </a:pPr>
              <a:t>‹Nr.›</a:t>
            </a:fld>
            <a:endParaRPr lang="de-CH" altLang="de-CZ"/>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17">
            <a:extLst>
              <a:ext uri="{FF2B5EF4-FFF2-40B4-BE49-F238E27FC236}">
                <a16:creationId xmlns:a16="http://schemas.microsoft.com/office/drawing/2014/main" id="{247680CA-A88D-C38D-BF50-CEE5BC20A96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1851B986-221B-3545-801E-54314972EF71}" type="slidenum">
              <a:rPr lang="de-CH" altLang="de-CZ" sz="1400" smtClean="0">
                <a:ea typeface="Arial Unicode MS" panose="020B0604020202020204" pitchFamily="34" charset="-128"/>
                <a:cs typeface="Arial Unicode MS" panose="020B0604020202020204" pitchFamily="34" charset="-128"/>
              </a:rPr>
              <a:pPr>
                <a:spcBef>
                  <a:spcPct val="0"/>
                </a:spcBef>
                <a:buClrTx/>
                <a:buFontTx/>
                <a:buNone/>
              </a:pPr>
              <a:t>1</a:t>
            </a:fld>
            <a:endParaRPr lang="de-CH" altLang="de-CZ" sz="1400">
              <a:ea typeface="Arial Unicode MS" panose="020B0604020202020204" pitchFamily="34" charset="-128"/>
              <a:cs typeface="Arial Unicode MS" panose="020B0604020202020204" pitchFamily="34" charset="-128"/>
            </a:endParaRPr>
          </a:p>
        </p:txBody>
      </p:sp>
      <p:sp>
        <p:nvSpPr>
          <p:cNvPr id="16387" name="Text Box 1">
            <a:extLst>
              <a:ext uri="{FF2B5EF4-FFF2-40B4-BE49-F238E27FC236}">
                <a16:creationId xmlns:a16="http://schemas.microsoft.com/office/drawing/2014/main" id="{837E910E-E5F3-707D-5C4E-A10B8D00ACAA}"/>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6626" name="Text Box 2">
            <a:extLst>
              <a:ext uri="{FF2B5EF4-FFF2-40B4-BE49-F238E27FC236}">
                <a16:creationId xmlns:a16="http://schemas.microsoft.com/office/drawing/2014/main" id="{1A569809-764D-8E61-0173-9CFC9D9BC6B3}"/>
              </a:ext>
            </a:extLst>
          </p:cNvPr>
          <p:cNvSpPr>
            <a:spLocks noGrp="1" noChangeArrowheads="1"/>
          </p:cNvSpPr>
          <p:nvPr>
            <p:ph type="body" idx="1"/>
          </p:nvPr>
        </p:nvSpPr>
        <p:spPr>
          <a:xfrm>
            <a:off x="755650" y="5078413"/>
            <a:ext cx="6048375" cy="4811712"/>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17">
            <a:extLst>
              <a:ext uri="{FF2B5EF4-FFF2-40B4-BE49-F238E27FC236}">
                <a16:creationId xmlns:a16="http://schemas.microsoft.com/office/drawing/2014/main" id="{37E464DB-C911-99EC-40E5-9998F76106D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DB5800DF-1360-264A-8A35-161FB5964C7A}" type="slidenum">
              <a:rPr lang="de-CH" altLang="de-CZ" sz="1400" smtClean="0">
                <a:ea typeface="Arial Unicode MS" panose="020B0604020202020204" pitchFamily="34" charset="-128"/>
                <a:cs typeface="Arial Unicode MS" panose="020B0604020202020204" pitchFamily="34" charset="-128"/>
              </a:rPr>
              <a:pPr>
                <a:spcBef>
                  <a:spcPct val="0"/>
                </a:spcBef>
                <a:buClrTx/>
                <a:buFontTx/>
                <a:buNone/>
              </a:pPr>
              <a:t>2</a:t>
            </a:fld>
            <a:endParaRPr lang="de-CH" altLang="de-CZ" sz="1400">
              <a:ea typeface="Arial Unicode MS" panose="020B0604020202020204" pitchFamily="34" charset="-128"/>
              <a:cs typeface="Arial Unicode MS" panose="020B0604020202020204" pitchFamily="34" charset="-128"/>
            </a:endParaRPr>
          </a:p>
        </p:txBody>
      </p:sp>
      <p:sp>
        <p:nvSpPr>
          <p:cNvPr id="18435" name="Text Box 1">
            <a:extLst>
              <a:ext uri="{FF2B5EF4-FFF2-40B4-BE49-F238E27FC236}">
                <a16:creationId xmlns:a16="http://schemas.microsoft.com/office/drawing/2014/main" id="{17F7082E-C65D-3FBB-D4DC-D730987231A4}"/>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7650" name="Text Box 2">
            <a:extLst>
              <a:ext uri="{FF2B5EF4-FFF2-40B4-BE49-F238E27FC236}">
                <a16:creationId xmlns:a16="http://schemas.microsoft.com/office/drawing/2014/main" id="{6DF954E0-F9C6-FEBC-A57E-16099D36AA5F}"/>
              </a:ext>
            </a:extLst>
          </p:cNvPr>
          <p:cNvSpPr>
            <a:spLocks noGrp="1" noChangeArrowheads="1"/>
          </p:cNvSpPr>
          <p:nvPr>
            <p:ph type="body" idx="1"/>
          </p:nvPr>
        </p:nvSpPr>
        <p:spPr>
          <a:xfrm>
            <a:off x="755650" y="5078413"/>
            <a:ext cx="6048375" cy="4811712"/>
          </a:xfrm>
        </p:spPr>
        <p:txBody>
          <a:bodyPr wrap="none" anchor="ctr"/>
          <a:lstStyle/>
          <a:p>
            <a:pPr>
              <a:buFont typeface="Times New Roman" charset="0"/>
              <a:buNone/>
              <a:defRPr/>
            </a:pPr>
            <a:endParaRPr lang="de-DE">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55650" y="2347913"/>
            <a:ext cx="8569325" cy="1620837"/>
          </a:xfrm>
        </p:spPr>
        <p:txBody>
          <a:bodyPr/>
          <a:lstStyle/>
          <a:p>
            <a:r>
              <a:rPr lang="cs-CZ"/>
              <a:t>Mastertitelformat bearbeiten</a:t>
            </a:r>
            <a:endParaRPr lang="de-DE"/>
          </a:p>
        </p:txBody>
      </p:sp>
      <p:sp>
        <p:nvSpPr>
          <p:cNvPr id="3" name="Untertitel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Master-Untertitelformat bearbeiten</a:t>
            </a:r>
            <a:endParaRPr lang="de-DE"/>
          </a:p>
        </p:txBody>
      </p:sp>
      <p:sp>
        <p:nvSpPr>
          <p:cNvPr id="4" name="Rectangle 3">
            <a:extLst>
              <a:ext uri="{FF2B5EF4-FFF2-40B4-BE49-F238E27FC236}">
                <a16:creationId xmlns:a16="http://schemas.microsoft.com/office/drawing/2014/main" id="{4CA81CF7-92B3-606D-5285-C2F0924A16F4}"/>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1075EA50-D61C-5E87-96FF-613B747FD222}"/>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DF3BC50E-C5E2-2159-9C7B-DCDE55E1EB83}"/>
              </a:ext>
            </a:extLst>
          </p:cNvPr>
          <p:cNvSpPr>
            <a:spLocks noGrp="1" noChangeArrowheads="1"/>
          </p:cNvSpPr>
          <p:nvPr>
            <p:ph type="sldNum" idx="12"/>
          </p:nvPr>
        </p:nvSpPr>
        <p:spPr>
          <a:ln/>
        </p:spPr>
        <p:txBody>
          <a:bodyPr/>
          <a:lstStyle>
            <a:lvl1pPr>
              <a:defRPr/>
            </a:lvl1pPr>
          </a:lstStyle>
          <a:p>
            <a:pPr>
              <a:defRPr/>
            </a:pPr>
            <a:fld id="{F537E22F-16B4-8441-A9D9-71DBD2438497}" type="slidenum">
              <a:rPr lang="de-CH" altLang="de-CZ"/>
              <a:pPr>
                <a:defRPr/>
              </a:pPr>
              <a:t>‹Nr.›</a:t>
            </a:fld>
            <a:endParaRPr lang="de-CH" altLang="de-CZ"/>
          </a:p>
        </p:txBody>
      </p:sp>
    </p:spTree>
    <p:extLst>
      <p:ext uri="{BB962C8B-B14F-4D97-AF65-F5344CB8AC3E}">
        <p14:creationId xmlns:p14="http://schemas.microsoft.com/office/powerpoint/2010/main" val="824784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Rectangle 3">
            <a:extLst>
              <a:ext uri="{FF2B5EF4-FFF2-40B4-BE49-F238E27FC236}">
                <a16:creationId xmlns:a16="http://schemas.microsoft.com/office/drawing/2014/main" id="{246FA42D-341A-F71B-3C0B-729CF0B3F679}"/>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8462BD34-3F90-61F8-AA75-3479702335AF}"/>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733103F3-5A4C-3B0C-7456-E044659CED9D}"/>
              </a:ext>
            </a:extLst>
          </p:cNvPr>
          <p:cNvSpPr>
            <a:spLocks noGrp="1" noChangeArrowheads="1"/>
          </p:cNvSpPr>
          <p:nvPr>
            <p:ph type="sldNum" idx="12"/>
          </p:nvPr>
        </p:nvSpPr>
        <p:spPr>
          <a:ln/>
        </p:spPr>
        <p:txBody>
          <a:bodyPr/>
          <a:lstStyle>
            <a:lvl1pPr>
              <a:defRPr/>
            </a:lvl1pPr>
          </a:lstStyle>
          <a:p>
            <a:pPr>
              <a:defRPr/>
            </a:pPr>
            <a:fld id="{A867C5E2-F248-BF42-891D-CC656F475C67}" type="slidenum">
              <a:rPr lang="de-CH" altLang="de-CZ"/>
              <a:pPr>
                <a:defRPr/>
              </a:pPr>
              <a:t>‹Nr.›</a:t>
            </a:fld>
            <a:endParaRPr lang="de-CH" altLang="de-CZ"/>
          </a:p>
        </p:txBody>
      </p:sp>
    </p:spTree>
    <p:extLst>
      <p:ext uri="{BB962C8B-B14F-4D97-AF65-F5344CB8AC3E}">
        <p14:creationId xmlns:p14="http://schemas.microsoft.com/office/powerpoint/2010/main" val="3600146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292975" y="300038"/>
            <a:ext cx="2262188" cy="6438900"/>
          </a:xfrm>
        </p:spPr>
        <p:txBody>
          <a:bodyPr vert="eaVert"/>
          <a:lstStyle/>
          <a:p>
            <a:r>
              <a:rPr lang="cs-CZ"/>
              <a:t>Mastertitelformat bearbeiten</a:t>
            </a:r>
            <a:endParaRPr lang="de-DE"/>
          </a:p>
        </p:txBody>
      </p:sp>
      <p:sp>
        <p:nvSpPr>
          <p:cNvPr id="3" name="Vertikaler Textplatzhalter 2"/>
          <p:cNvSpPr>
            <a:spLocks noGrp="1"/>
          </p:cNvSpPr>
          <p:nvPr>
            <p:ph type="body" orient="vert" idx="1"/>
          </p:nvPr>
        </p:nvSpPr>
        <p:spPr>
          <a:xfrm>
            <a:off x="503238" y="300038"/>
            <a:ext cx="6637337" cy="6438900"/>
          </a:xfrm>
        </p:spPr>
        <p:txBody>
          <a:bodyPr vert="eaVert"/>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Rectangle 3">
            <a:extLst>
              <a:ext uri="{FF2B5EF4-FFF2-40B4-BE49-F238E27FC236}">
                <a16:creationId xmlns:a16="http://schemas.microsoft.com/office/drawing/2014/main" id="{C66F59EB-9D71-AA80-E85A-F2C3D5745AFD}"/>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B9E5B259-8E1C-1DA0-F606-7D9C65266DEE}"/>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33AA6EC5-820A-BAC3-76FE-0F8D0F483E50}"/>
              </a:ext>
            </a:extLst>
          </p:cNvPr>
          <p:cNvSpPr>
            <a:spLocks noGrp="1" noChangeArrowheads="1"/>
          </p:cNvSpPr>
          <p:nvPr>
            <p:ph type="sldNum" idx="12"/>
          </p:nvPr>
        </p:nvSpPr>
        <p:spPr>
          <a:ln/>
        </p:spPr>
        <p:txBody>
          <a:bodyPr/>
          <a:lstStyle>
            <a:lvl1pPr>
              <a:defRPr/>
            </a:lvl1pPr>
          </a:lstStyle>
          <a:p>
            <a:pPr>
              <a:defRPr/>
            </a:pPr>
            <a:fld id="{98A3D374-9F5B-064E-8B42-418BF42C370E}" type="slidenum">
              <a:rPr lang="de-CH" altLang="de-CZ"/>
              <a:pPr>
                <a:defRPr/>
              </a:pPr>
              <a:t>‹Nr.›</a:t>
            </a:fld>
            <a:endParaRPr lang="de-CH" altLang="de-CZ"/>
          </a:p>
        </p:txBody>
      </p:sp>
    </p:spTree>
    <p:extLst>
      <p:ext uri="{BB962C8B-B14F-4D97-AF65-F5344CB8AC3E}">
        <p14:creationId xmlns:p14="http://schemas.microsoft.com/office/powerpoint/2010/main" val="1101642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503238" y="300038"/>
            <a:ext cx="9051925" cy="1244600"/>
          </a:xfrm>
        </p:spPr>
        <p:txBody>
          <a:bodyPr/>
          <a:lstStyle/>
          <a:p>
            <a:r>
              <a:rPr lang="cs-CZ"/>
              <a:t>Mastertitelformat bearbeiten</a:t>
            </a:r>
            <a:endParaRPr lang="de-DE"/>
          </a:p>
        </p:txBody>
      </p:sp>
      <p:sp>
        <p:nvSpPr>
          <p:cNvPr id="3" name="Rectangle 3">
            <a:extLst>
              <a:ext uri="{FF2B5EF4-FFF2-40B4-BE49-F238E27FC236}">
                <a16:creationId xmlns:a16="http://schemas.microsoft.com/office/drawing/2014/main" id="{12A9DF43-FAA4-DC62-7C89-79CDC3B46F89}"/>
              </a:ext>
            </a:extLst>
          </p:cNvPr>
          <p:cNvSpPr>
            <a:spLocks noGrp="1" noChangeArrowheads="1"/>
          </p:cNvSpPr>
          <p:nvPr>
            <p:ph type="dt" idx="10"/>
          </p:nvPr>
        </p:nvSpPr>
        <p:spPr>
          <a:ln/>
        </p:spPr>
        <p:txBody>
          <a:bodyPr/>
          <a:lstStyle>
            <a:lvl1pPr>
              <a:defRPr/>
            </a:lvl1pPr>
          </a:lstStyle>
          <a:p>
            <a:pPr>
              <a:defRPr/>
            </a:pPr>
            <a:endParaRPr lang="de-CH"/>
          </a:p>
        </p:txBody>
      </p:sp>
      <p:sp>
        <p:nvSpPr>
          <p:cNvPr id="4" name="Rectangle 4">
            <a:extLst>
              <a:ext uri="{FF2B5EF4-FFF2-40B4-BE49-F238E27FC236}">
                <a16:creationId xmlns:a16="http://schemas.microsoft.com/office/drawing/2014/main" id="{274890B1-CD14-6F33-D520-50C01C9DAF96}"/>
              </a:ext>
            </a:extLst>
          </p:cNvPr>
          <p:cNvSpPr>
            <a:spLocks noGrp="1" noChangeArrowheads="1"/>
          </p:cNvSpPr>
          <p:nvPr>
            <p:ph type="ftr" idx="11"/>
          </p:nvPr>
        </p:nvSpPr>
        <p:spPr>
          <a:ln/>
        </p:spPr>
        <p:txBody>
          <a:bodyPr/>
          <a:lstStyle>
            <a:lvl1pPr>
              <a:defRPr/>
            </a:lvl1pPr>
          </a:lstStyle>
          <a:p>
            <a:pPr>
              <a:defRPr/>
            </a:pPr>
            <a:endParaRPr lang="de-CH"/>
          </a:p>
        </p:txBody>
      </p:sp>
      <p:sp>
        <p:nvSpPr>
          <p:cNvPr id="5" name="Rectangle 5">
            <a:extLst>
              <a:ext uri="{FF2B5EF4-FFF2-40B4-BE49-F238E27FC236}">
                <a16:creationId xmlns:a16="http://schemas.microsoft.com/office/drawing/2014/main" id="{FFF33FDB-7D15-DE7E-D1FC-51F9ECE18620}"/>
              </a:ext>
            </a:extLst>
          </p:cNvPr>
          <p:cNvSpPr>
            <a:spLocks noGrp="1" noChangeArrowheads="1"/>
          </p:cNvSpPr>
          <p:nvPr>
            <p:ph type="sldNum" idx="12"/>
          </p:nvPr>
        </p:nvSpPr>
        <p:spPr>
          <a:ln/>
        </p:spPr>
        <p:txBody>
          <a:bodyPr/>
          <a:lstStyle>
            <a:lvl1pPr>
              <a:defRPr/>
            </a:lvl1pPr>
          </a:lstStyle>
          <a:p>
            <a:pPr>
              <a:defRPr/>
            </a:pPr>
            <a:fld id="{280BC7E0-5182-5A4D-8B73-1A452B2E9A1D}" type="slidenum">
              <a:rPr lang="de-CH" altLang="de-CZ"/>
              <a:pPr>
                <a:defRPr/>
              </a:pPr>
              <a:t>‹Nr.›</a:t>
            </a:fld>
            <a:endParaRPr lang="de-CH" altLang="de-CZ"/>
          </a:p>
        </p:txBody>
      </p:sp>
    </p:spTree>
    <p:extLst>
      <p:ext uri="{BB962C8B-B14F-4D97-AF65-F5344CB8AC3E}">
        <p14:creationId xmlns:p14="http://schemas.microsoft.com/office/powerpoint/2010/main" val="332363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Inhaltsplatzhalter 2"/>
          <p:cNvSpPr>
            <a:spLocks noGrp="1"/>
          </p:cNvSpPr>
          <p:nvPr>
            <p:ph idx="1"/>
          </p:nvPr>
        </p:nvSpPr>
        <p:spPr/>
        <p:txBody>
          <a:body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Rectangle 3">
            <a:extLst>
              <a:ext uri="{FF2B5EF4-FFF2-40B4-BE49-F238E27FC236}">
                <a16:creationId xmlns:a16="http://schemas.microsoft.com/office/drawing/2014/main" id="{647F5D28-8F1C-D9DD-E102-908A304D92BC}"/>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2687D532-5F6F-2666-5357-0CA115E1047D}"/>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AE904307-273F-F6FA-6CB5-8742C5D22383}"/>
              </a:ext>
            </a:extLst>
          </p:cNvPr>
          <p:cNvSpPr>
            <a:spLocks noGrp="1" noChangeArrowheads="1"/>
          </p:cNvSpPr>
          <p:nvPr>
            <p:ph type="sldNum" idx="12"/>
          </p:nvPr>
        </p:nvSpPr>
        <p:spPr>
          <a:ln/>
        </p:spPr>
        <p:txBody>
          <a:bodyPr/>
          <a:lstStyle>
            <a:lvl1pPr>
              <a:defRPr/>
            </a:lvl1pPr>
          </a:lstStyle>
          <a:p>
            <a:pPr>
              <a:defRPr/>
            </a:pPr>
            <a:fld id="{6142976A-0C87-A844-8B56-FD459DB654F3}" type="slidenum">
              <a:rPr lang="de-CH" altLang="de-CZ"/>
              <a:pPr>
                <a:defRPr/>
              </a:pPr>
              <a:t>‹Nr.›</a:t>
            </a:fld>
            <a:endParaRPr lang="de-CH" altLang="de-CZ"/>
          </a:p>
        </p:txBody>
      </p:sp>
    </p:spTree>
    <p:extLst>
      <p:ext uri="{BB962C8B-B14F-4D97-AF65-F5344CB8AC3E}">
        <p14:creationId xmlns:p14="http://schemas.microsoft.com/office/powerpoint/2010/main" val="1212325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96925" y="4857750"/>
            <a:ext cx="8567738" cy="1501775"/>
          </a:xfrm>
        </p:spPr>
        <p:txBody>
          <a:bodyPr anchor="t"/>
          <a:lstStyle>
            <a:lvl1pPr algn="l">
              <a:defRPr sz="4000" b="1" cap="all"/>
            </a:lvl1pPr>
          </a:lstStyle>
          <a:p>
            <a:r>
              <a:rPr lang="cs-CZ"/>
              <a:t>Mastertitelformat bearbeiten</a:t>
            </a:r>
            <a:endParaRPr lang="de-DE"/>
          </a:p>
        </p:txBody>
      </p:sp>
      <p:sp>
        <p:nvSpPr>
          <p:cNvPr id="3" name="Textplatzhalt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Mastertextformat bearbeiten</a:t>
            </a:r>
          </a:p>
        </p:txBody>
      </p:sp>
      <p:sp>
        <p:nvSpPr>
          <p:cNvPr id="4" name="Rectangle 3">
            <a:extLst>
              <a:ext uri="{FF2B5EF4-FFF2-40B4-BE49-F238E27FC236}">
                <a16:creationId xmlns:a16="http://schemas.microsoft.com/office/drawing/2014/main" id="{9407D1D9-923B-FC85-9EFB-F31AEB8BCF7A}"/>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A0F46659-B467-707D-D9CE-7934F4B5003D}"/>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C6219727-735D-CDB5-C318-FF77A222B062}"/>
              </a:ext>
            </a:extLst>
          </p:cNvPr>
          <p:cNvSpPr>
            <a:spLocks noGrp="1" noChangeArrowheads="1"/>
          </p:cNvSpPr>
          <p:nvPr>
            <p:ph type="sldNum" idx="12"/>
          </p:nvPr>
        </p:nvSpPr>
        <p:spPr>
          <a:ln/>
        </p:spPr>
        <p:txBody>
          <a:bodyPr/>
          <a:lstStyle>
            <a:lvl1pPr>
              <a:defRPr/>
            </a:lvl1pPr>
          </a:lstStyle>
          <a:p>
            <a:pPr>
              <a:defRPr/>
            </a:pPr>
            <a:fld id="{692D46AF-68CB-CB42-9DBA-6341D814E615}" type="slidenum">
              <a:rPr lang="de-CH" altLang="de-CZ"/>
              <a:pPr>
                <a:defRPr/>
              </a:pPr>
              <a:t>‹Nr.›</a:t>
            </a:fld>
            <a:endParaRPr lang="de-CH" altLang="de-CZ"/>
          </a:p>
        </p:txBody>
      </p:sp>
    </p:spTree>
    <p:extLst>
      <p:ext uri="{BB962C8B-B14F-4D97-AF65-F5344CB8AC3E}">
        <p14:creationId xmlns:p14="http://schemas.microsoft.com/office/powerpoint/2010/main" val="4179832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Inhaltsplatzhalter 2"/>
          <p:cNvSpPr>
            <a:spLocks noGrp="1"/>
          </p:cNvSpPr>
          <p:nvPr>
            <p:ph sz="half" idx="1"/>
          </p:nvPr>
        </p:nvSpPr>
        <p:spPr>
          <a:xfrm>
            <a:off x="503238" y="1768475"/>
            <a:ext cx="4449762" cy="497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Inhaltsplatzhalter 3"/>
          <p:cNvSpPr>
            <a:spLocks noGrp="1"/>
          </p:cNvSpPr>
          <p:nvPr>
            <p:ph sz="half" idx="2"/>
          </p:nvPr>
        </p:nvSpPr>
        <p:spPr>
          <a:xfrm>
            <a:off x="5105400" y="1768475"/>
            <a:ext cx="4449763" cy="497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5" name="Rectangle 3">
            <a:extLst>
              <a:ext uri="{FF2B5EF4-FFF2-40B4-BE49-F238E27FC236}">
                <a16:creationId xmlns:a16="http://schemas.microsoft.com/office/drawing/2014/main" id="{739C03D5-8C45-C583-D67E-F929FAF43DEA}"/>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B6DAE477-399E-37C7-A2ED-0932EA0C7667}"/>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BB8573AE-BA3B-A5B2-CDF8-646A29739E4B}"/>
              </a:ext>
            </a:extLst>
          </p:cNvPr>
          <p:cNvSpPr>
            <a:spLocks noGrp="1" noChangeArrowheads="1"/>
          </p:cNvSpPr>
          <p:nvPr>
            <p:ph type="sldNum" idx="12"/>
          </p:nvPr>
        </p:nvSpPr>
        <p:spPr>
          <a:ln/>
        </p:spPr>
        <p:txBody>
          <a:bodyPr/>
          <a:lstStyle>
            <a:lvl1pPr>
              <a:defRPr/>
            </a:lvl1pPr>
          </a:lstStyle>
          <a:p>
            <a:pPr>
              <a:defRPr/>
            </a:pPr>
            <a:fld id="{D5B5F332-4F58-EE45-A0AB-11081F4E6981}" type="slidenum">
              <a:rPr lang="de-CH" altLang="de-CZ"/>
              <a:pPr>
                <a:defRPr/>
              </a:pPr>
              <a:t>‹Nr.›</a:t>
            </a:fld>
            <a:endParaRPr lang="de-CH" altLang="de-CZ"/>
          </a:p>
        </p:txBody>
      </p:sp>
    </p:spTree>
    <p:extLst>
      <p:ext uri="{BB962C8B-B14F-4D97-AF65-F5344CB8AC3E}">
        <p14:creationId xmlns:p14="http://schemas.microsoft.com/office/powerpoint/2010/main" val="2184810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504825" y="303213"/>
            <a:ext cx="9072563" cy="1258887"/>
          </a:xfrm>
        </p:spPr>
        <p:txBody>
          <a:bodyPr/>
          <a:lstStyle>
            <a:lvl1pPr>
              <a:defRPr/>
            </a:lvl1pPr>
          </a:lstStyle>
          <a:p>
            <a:r>
              <a:rPr lang="cs-CZ"/>
              <a:t>Mastertitelformat bearbeiten</a:t>
            </a:r>
            <a:endParaRPr lang="de-DE"/>
          </a:p>
        </p:txBody>
      </p:sp>
      <p:sp>
        <p:nvSpPr>
          <p:cNvPr id="3" name="Textplatzhalt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Mastertextformat bearbeiten</a:t>
            </a:r>
          </a:p>
        </p:txBody>
      </p:sp>
      <p:sp>
        <p:nvSpPr>
          <p:cNvPr id="4" name="Inhaltsplatzhalt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5" name="Textplatzhalt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Mastertextformat bearbeiten</a:t>
            </a:r>
          </a:p>
        </p:txBody>
      </p:sp>
      <p:sp>
        <p:nvSpPr>
          <p:cNvPr id="6" name="Inhaltsplatzhalt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7" name="Rectangle 3">
            <a:extLst>
              <a:ext uri="{FF2B5EF4-FFF2-40B4-BE49-F238E27FC236}">
                <a16:creationId xmlns:a16="http://schemas.microsoft.com/office/drawing/2014/main" id="{6DFC89D1-653D-A2D2-9454-95B00B45B255}"/>
              </a:ext>
            </a:extLst>
          </p:cNvPr>
          <p:cNvSpPr>
            <a:spLocks noGrp="1" noChangeArrowheads="1"/>
          </p:cNvSpPr>
          <p:nvPr>
            <p:ph type="dt" idx="10"/>
          </p:nvPr>
        </p:nvSpPr>
        <p:spPr>
          <a:ln/>
        </p:spPr>
        <p:txBody>
          <a:bodyPr/>
          <a:lstStyle>
            <a:lvl1pPr>
              <a:defRPr/>
            </a:lvl1pPr>
          </a:lstStyle>
          <a:p>
            <a:pPr>
              <a:defRPr/>
            </a:pPr>
            <a:endParaRPr lang="de-CH"/>
          </a:p>
        </p:txBody>
      </p:sp>
      <p:sp>
        <p:nvSpPr>
          <p:cNvPr id="8" name="Rectangle 4">
            <a:extLst>
              <a:ext uri="{FF2B5EF4-FFF2-40B4-BE49-F238E27FC236}">
                <a16:creationId xmlns:a16="http://schemas.microsoft.com/office/drawing/2014/main" id="{9D7CCE8B-85B6-925D-D8CB-74309E62C78A}"/>
              </a:ext>
            </a:extLst>
          </p:cNvPr>
          <p:cNvSpPr>
            <a:spLocks noGrp="1" noChangeArrowheads="1"/>
          </p:cNvSpPr>
          <p:nvPr>
            <p:ph type="ftr" idx="11"/>
          </p:nvPr>
        </p:nvSpPr>
        <p:spPr>
          <a:ln/>
        </p:spPr>
        <p:txBody>
          <a:bodyPr/>
          <a:lstStyle>
            <a:lvl1pPr>
              <a:defRPr/>
            </a:lvl1pPr>
          </a:lstStyle>
          <a:p>
            <a:pPr>
              <a:defRPr/>
            </a:pPr>
            <a:endParaRPr lang="de-CH"/>
          </a:p>
        </p:txBody>
      </p:sp>
      <p:sp>
        <p:nvSpPr>
          <p:cNvPr id="9" name="Rectangle 5">
            <a:extLst>
              <a:ext uri="{FF2B5EF4-FFF2-40B4-BE49-F238E27FC236}">
                <a16:creationId xmlns:a16="http://schemas.microsoft.com/office/drawing/2014/main" id="{48BBB6B2-1741-5F6A-449A-5AE7FD2832D9}"/>
              </a:ext>
            </a:extLst>
          </p:cNvPr>
          <p:cNvSpPr>
            <a:spLocks noGrp="1" noChangeArrowheads="1"/>
          </p:cNvSpPr>
          <p:nvPr>
            <p:ph type="sldNum" idx="12"/>
          </p:nvPr>
        </p:nvSpPr>
        <p:spPr>
          <a:ln/>
        </p:spPr>
        <p:txBody>
          <a:bodyPr/>
          <a:lstStyle>
            <a:lvl1pPr>
              <a:defRPr/>
            </a:lvl1pPr>
          </a:lstStyle>
          <a:p>
            <a:pPr>
              <a:defRPr/>
            </a:pPr>
            <a:fld id="{516B8910-5B41-B048-B055-F7ACD223494B}" type="slidenum">
              <a:rPr lang="de-CH" altLang="de-CZ"/>
              <a:pPr>
                <a:defRPr/>
              </a:pPr>
              <a:t>‹Nr.›</a:t>
            </a:fld>
            <a:endParaRPr lang="de-CH" altLang="de-CZ"/>
          </a:p>
        </p:txBody>
      </p:sp>
    </p:spTree>
    <p:extLst>
      <p:ext uri="{BB962C8B-B14F-4D97-AF65-F5344CB8AC3E}">
        <p14:creationId xmlns:p14="http://schemas.microsoft.com/office/powerpoint/2010/main" val="2917928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Rectangle 3">
            <a:extLst>
              <a:ext uri="{FF2B5EF4-FFF2-40B4-BE49-F238E27FC236}">
                <a16:creationId xmlns:a16="http://schemas.microsoft.com/office/drawing/2014/main" id="{3331D484-2363-CD49-8330-D46112EDF04B}"/>
              </a:ext>
            </a:extLst>
          </p:cNvPr>
          <p:cNvSpPr>
            <a:spLocks noGrp="1" noChangeArrowheads="1"/>
          </p:cNvSpPr>
          <p:nvPr>
            <p:ph type="dt" idx="10"/>
          </p:nvPr>
        </p:nvSpPr>
        <p:spPr>
          <a:ln/>
        </p:spPr>
        <p:txBody>
          <a:bodyPr/>
          <a:lstStyle>
            <a:lvl1pPr>
              <a:defRPr/>
            </a:lvl1pPr>
          </a:lstStyle>
          <a:p>
            <a:pPr>
              <a:defRPr/>
            </a:pPr>
            <a:endParaRPr lang="de-CH"/>
          </a:p>
        </p:txBody>
      </p:sp>
      <p:sp>
        <p:nvSpPr>
          <p:cNvPr id="4" name="Rectangle 4">
            <a:extLst>
              <a:ext uri="{FF2B5EF4-FFF2-40B4-BE49-F238E27FC236}">
                <a16:creationId xmlns:a16="http://schemas.microsoft.com/office/drawing/2014/main" id="{D52DB0DD-97BE-1AD8-57F8-09E37E238B30}"/>
              </a:ext>
            </a:extLst>
          </p:cNvPr>
          <p:cNvSpPr>
            <a:spLocks noGrp="1" noChangeArrowheads="1"/>
          </p:cNvSpPr>
          <p:nvPr>
            <p:ph type="ftr" idx="11"/>
          </p:nvPr>
        </p:nvSpPr>
        <p:spPr>
          <a:ln/>
        </p:spPr>
        <p:txBody>
          <a:bodyPr/>
          <a:lstStyle>
            <a:lvl1pPr>
              <a:defRPr/>
            </a:lvl1pPr>
          </a:lstStyle>
          <a:p>
            <a:pPr>
              <a:defRPr/>
            </a:pPr>
            <a:endParaRPr lang="de-CH"/>
          </a:p>
        </p:txBody>
      </p:sp>
      <p:sp>
        <p:nvSpPr>
          <p:cNvPr id="5" name="Rectangle 5">
            <a:extLst>
              <a:ext uri="{FF2B5EF4-FFF2-40B4-BE49-F238E27FC236}">
                <a16:creationId xmlns:a16="http://schemas.microsoft.com/office/drawing/2014/main" id="{E3554E38-4C9E-6198-21B3-66B20D009DEB}"/>
              </a:ext>
            </a:extLst>
          </p:cNvPr>
          <p:cNvSpPr>
            <a:spLocks noGrp="1" noChangeArrowheads="1"/>
          </p:cNvSpPr>
          <p:nvPr>
            <p:ph type="sldNum" idx="12"/>
          </p:nvPr>
        </p:nvSpPr>
        <p:spPr>
          <a:ln/>
        </p:spPr>
        <p:txBody>
          <a:bodyPr/>
          <a:lstStyle>
            <a:lvl1pPr>
              <a:defRPr/>
            </a:lvl1pPr>
          </a:lstStyle>
          <a:p>
            <a:pPr>
              <a:defRPr/>
            </a:pPr>
            <a:fld id="{6B03A78A-8109-7947-A173-E9C112BA9A17}" type="slidenum">
              <a:rPr lang="de-CH" altLang="de-CZ"/>
              <a:pPr>
                <a:defRPr/>
              </a:pPr>
              <a:t>‹Nr.›</a:t>
            </a:fld>
            <a:endParaRPr lang="de-CH" altLang="de-CZ"/>
          </a:p>
        </p:txBody>
      </p:sp>
    </p:spTree>
    <p:extLst>
      <p:ext uri="{BB962C8B-B14F-4D97-AF65-F5344CB8AC3E}">
        <p14:creationId xmlns:p14="http://schemas.microsoft.com/office/powerpoint/2010/main" val="378480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AE6C1DD-9E6B-CA60-48C8-04D049554CC4}"/>
              </a:ext>
            </a:extLst>
          </p:cNvPr>
          <p:cNvSpPr>
            <a:spLocks noGrp="1" noChangeArrowheads="1"/>
          </p:cNvSpPr>
          <p:nvPr>
            <p:ph type="dt" idx="10"/>
          </p:nvPr>
        </p:nvSpPr>
        <p:spPr>
          <a:ln/>
        </p:spPr>
        <p:txBody>
          <a:bodyPr/>
          <a:lstStyle>
            <a:lvl1pPr>
              <a:defRPr/>
            </a:lvl1pPr>
          </a:lstStyle>
          <a:p>
            <a:pPr>
              <a:defRPr/>
            </a:pPr>
            <a:endParaRPr lang="de-CH"/>
          </a:p>
        </p:txBody>
      </p:sp>
      <p:sp>
        <p:nvSpPr>
          <p:cNvPr id="3" name="Rectangle 4">
            <a:extLst>
              <a:ext uri="{FF2B5EF4-FFF2-40B4-BE49-F238E27FC236}">
                <a16:creationId xmlns:a16="http://schemas.microsoft.com/office/drawing/2014/main" id="{ABAF89D1-FBD8-89C3-94C5-6F09E4E7B14F}"/>
              </a:ext>
            </a:extLst>
          </p:cNvPr>
          <p:cNvSpPr>
            <a:spLocks noGrp="1" noChangeArrowheads="1"/>
          </p:cNvSpPr>
          <p:nvPr>
            <p:ph type="ftr" idx="11"/>
          </p:nvPr>
        </p:nvSpPr>
        <p:spPr>
          <a:ln/>
        </p:spPr>
        <p:txBody>
          <a:bodyPr/>
          <a:lstStyle>
            <a:lvl1pPr>
              <a:defRPr/>
            </a:lvl1pPr>
          </a:lstStyle>
          <a:p>
            <a:pPr>
              <a:defRPr/>
            </a:pPr>
            <a:endParaRPr lang="de-CH"/>
          </a:p>
        </p:txBody>
      </p:sp>
      <p:sp>
        <p:nvSpPr>
          <p:cNvPr id="4" name="Rectangle 5">
            <a:extLst>
              <a:ext uri="{FF2B5EF4-FFF2-40B4-BE49-F238E27FC236}">
                <a16:creationId xmlns:a16="http://schemas.microsoft.com/office/drawing/2014/main" id="{1F57DB71-8B13-B6D9-82C0-FC96FA0314A0}"/>
              </a:ext>
            </a:extLst>
          </p:cNvPr>
          <p:cNvSpPr>
            <a:spLocks noGrp="1" noChangeArrowheads="1"/>
          </p:cNvSpPr>
          <p:nvPr>
            <p:ph type="sldNum" idx="12"/>
          </p:nvPr>
        </p:nvSpPr>
        <p:spPr>
          <a:ln/>
        </p:spPr>
        <p:txBody>
          <a:bodyPr/>
          <a:lstStyle>
            <a:lvl1pPr>
              <a:defRPr/>
            </a:lvl1pPr>
          </a:lstStyle>
          <a:p>
            <a:pPr>
              <a:defRPr/>
            </a:pPr>
            <a:fld id="{7B4B68CD-95CD-AF47-80B8-D5214BA46A91}" type="slidenum">
              <a:rPr lang="de-CH" altLang="de-CZ"/>
              <a:pPr>
                <a:defRPr/>
              </a:pPr>
              <a:t>‹Nr.›</a:t>
            </a:fld>
            <a:endParaRPr lang="de-CH" altLang="de-CZ"/>
          </a:p>
        </p:txBody>
      </p:sp>
    </p:spTree>
    <p:extLst>
      <p:ext uri="{BB962C8B-B14F-4D97-AF65-F5344CB8AC3E}">
        <p14:creationId xmlns:p14="http://schemas.microsoft.com/office/powerpoint/2010/main" val="372868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504825" y="301625"/>
            <a:ext cx="3316288" cy="1279525"/>
          </a:xfrm>
        </p:spPr>
        <p:txBody>
          <a:bodyPr anchor="b"/>
          <a:lstStyle>
            <a:lvl1pPr algn="l">
              <a:defRPr sz="2000" b="1"/>
            </a:lvl1pPr>
          </a:lstStyle>
          <a:p>
            <a:r>
              <a:rPr lang="cs-CZ"/>
              <a:t>Mastertitelformat bearbeiten</a:t>
            </a:r>
            <a:endParaRPr lang="de-DE"/>
          </a:p>
        </p:txBody>
      </p:sp>
      <p:sp>
        <p:nvSpPr>
          <p:cNvPr id="3" name="Inhaltsplatzhalt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Textplatzhalt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Mastertextformat bearbeiten</a:t>
            </a:r>
          </a:p>
        </p:txBody>
      </p:sp>
      <p:sp>
        <p:nvSpPr>
          <p:cNvPr id="5" name="Rectangle 3">
            <a:extLst>
              <a:ext uri="{FF2B5EF4-FFF2-40B4-BE49-F238E27FC236}">
                <a16:creationId xmlns:a16="http://schemas.microsoft.com/office/drawing/2014/main" id="{635D1292-24D6-85DD-9BEB-6EB4B28E6315}"/>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0BF7186E-2758-DC54-6E75-C97838D4A2E7}"/>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A5E0199A-4686-9582-861C-055D70C27638}"/>
              </a:ext>
            </a:extLst>
          </p:cNvPr>
          <p:cNvSpPr>
            <a:spLocks noGrp="1" noChangeArrowheads="1"/>
          </p:cNvSpPr>
          <p:nvPr>
            <p:ph type="sldNum" idx="12"/>
          </p:nvPr>
        </p:nvSpPr>
        <p:spPr>
          <a:ln/>
        </p:spPr>
        <p:txBody>
          <a:bodyPr/>
          <a:lstStyle>
            <a:lvl1pPr>
              <a:defRPr/>
            </a:lvl1pPr>
          </a:lstStyle>
          <a:p>
            <a:pPr>
              <a:defRPr/>
            </a:pPr>
            <a:fld id="{3BC0592A-E3E7-4842-AFAB-CBF9EB2C2114}" type="slidenum">
              <a:rPr lang="de-CH" altLang="de-CZ"/>
              <a:pPr>
                <a:defRPr/>
              </a:pPr>
              <a:t>‹Nr.›</a:t>
            </a:fld>
            <a:endParaRPr lang="de-CH" altLang="de-CZ"/>
          </a:p>
        </p:txBody>
      </p:sp>
    </p:spTree>
    <p:extLst>
      <p:ext uri="{BB962C8B-B14F-4D97-AF65-F5344CB8AC3E}">
        <p14:creationId xmlns:p14="http://schemas.microsoft.com/office/powerpoint/2010/main" val="1432074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976438" y="5291138"/>
            <a:ext cx="6048375" cy="625475"/>
          </a:xfrm>
        </p:spPr>
        <p:txBody>
          <a:bodyPr anchor="b"/>
          <a:lstStyle>
            <a:lvl1pPr algn="l">
              <a:defRPr sz="2000" b="1"/>
            </a:lvl1pPr>
          </a:lstStyle>
          <a:p>
            <a:r>
              <a:rPr lang="cs-CZ"/>
              <a:t>Mastertitelformat bearbeiten</a:t>
            </a:r>
            <a:endParaRPr lang="de-DE"/>
          </a:p>
        </p:txBody>
      </p:sp>
      <p:sp>
        <p:nvSpPr>
          <p:cNvPr id="3" name="Bildplatzhalt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Mastertextformat bearbeiten</a:t>
            </a:r>
          </a:p>
        </p:txBody>
      </p:sp>
      <p:sp>
        <p:nvSpPr>
          <p:cNvPr id="5" name="Rectangle 3">
            <a:extLst>
              <a:ext uri="{FF2B5EF4-FFF2-40B4-BE49-F238E27FC236}">
                <a16:creationId xmlns:a16="http://schemas.microsoft.com/office/drawing/2014/main" id="{A381786D-F84D-FFCA-468C-50D70E02F871}"/>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D014E54F-C10C-5F9C-AAD1-DF1CD0F4494C}"/>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61CDD69A-B775-B202-0F85-A3B95BE9F205}"/>
              </a:ext>
            </a:extLst>
          </p:cNvPr>
          <p:cNvSpPr>
            <a:spLocks noGrp="1" noChangeArrowheads="1"/>
          </p:cNvSpPr>
          <p:nvPr>
            <p:ph type="sldNum" idx="12"/>
          </p:nvPr>
        </p:nvSpPr>
        <p:spPr>
          <a:ln/>
        </p:spPr>
        <p:txBody>
          <a:bodyPr/>
          <a:lstStyle>
            <a:lvl1pPr>
              <a:defRPr/>
            </a:lvl1pPr>
          </a:lstStyle>
          <a:p>
            <a:pPr>
              <a:defRPr/>
            </a:pPr>
            <a:fld id="{49D23729-3330-014C-9DD7-9CF800914A0B}" type="slidenum">
              <a:rPr lang="de-CH" altLang="de-CZ"/>
              <a:pPr>
                <a:defRPr/>
              </a:pPr>
              <a:t>‹Nr.›</a:t>
            </a:fld>
            <a:endParaRPr lang="de-CH" altLang="de-CZ"/>
          </a:p>
        </p:txBody>
      </p:sp>
    </p:spTree>
    <p:extLst>
      <p:ext uri="{BB962C8B-B14F-4D97-AF65-F5344CB8AC3E}">
        <p14:creationId xmlns:p14="http://schemas.microsoft.com/office/powerpoint/2010/main" val="56507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C5DFC6B9-EC03-92CF-39C9-923381045A20}"/>
              </a:ext>
            </a:extLst>
          </p:cNvPr>
          <p:cNvSpPr>
            <a:spLocks noGrp="1" noChangeArrowheads="1"/>
          </p:cNvSpPr>
          <p:nvPr>
            <p:ph type="title"/>
          </p:nvPr>
        </p:nvSpPr>
        <p:spPr bwMode="auto">
          <a:xfrm>
            <a:off x="503238" y="300038"/>
            <a:ext cx="9051925"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GB" altLang="de-CZ"/>
              <a:t>Klicken Sie, um das Format des Titeltextes zu bearbeiten</a:t>
            </a:r>
          </a:p>
        </p:txBody>
      </p:sp>
      <p:sp>
        <p:nvSpPr>
          <p:cNvPr id="1027" name="Rectangle 2">
            <a:extLst>
              <a:ext uri="{FF2B5EF4-FFF2-40B4-BE49-F238E27FC236}">
                <a16:creationId xmlns:a16="http://schemas.microsoft.com/office/drawing/2014/main" id="{035214EA-14DE-8B34-C458-05DC45C7F3B1}"/>
              </a:ext>
            </a:extLst>
          </p:cNvPr>
          <p:cNvSpPr>
            <a:spLocks noGrp="1" noChangeArrowheads="1"/>
          </p:cNvSpPr>
          <p:nvPr>
            <p:ph type="body" idx="1"/>
          </p:nvPr>
        </p:nvSpPr>
        <p:spPr bwMode="auto">
          <a:xfrm>
            <a:off x="503238" y="1768475"/>
            <a:ext cx="9051925" cy="497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28080" rIns="0" bIns="0" numCol="1" anchor="t" anchorCtr="0" compatLnSpc="1">
            <a:prstTxWarp prst="textNoShape">
              <a:avLst/>
            </a:prstTxWarp>
          </a:bodyPr>
          <a:lstStyle/>
          <a:p>
            <a:pPr lvl="0"/>
            <a:r>
              <a:rPr lang="en-GB" altLang="de-CZ"/>
              <a:t>Klicken Sie, um die Formate des Gliederungstextes zu bearbeiten</a:t>
            </a:r>
          </a:p>
          <a:p>
            <a:pPr lvl="1"/>
            <a:r>
              <a:rPr lang="en-GB" altLang="de-CZ"/>
              <a:t>Zweite Gliederungsebene</a:t>
            </a:r>
          </a:p>
          <a:p>
            <a:pPr lvl="2"/>
            <a:r>
              <a:rPr lang="en-GB" altLang="de-CZ"/>
              <a:t>Dritte Gliederungsebene</a:t>
            </a:r>
          </a:p>
          <a:p>
            <a:pPr lvl="3"/>
            <a:r>
              <a:rPr lang="en-GB" altLang="de-CZ"/>
              <a:t>Vierte Gliederungsebene</a:t>
            </a:r>
          </a:p>
          <a:p>
            <a:pPr lvl="4"/>
            <a:r>
              <a:rPr lang="en-GB" altLang="de-CZ"/>
              <a:t>Fünfte Gliederungsebene</a:t>
            </a:r>
          </a:p>
          <a:p>
            <a:pPr lvl="4"/>
            <a:r>
              <a:rPr lang="en-GB" altLang="de-CZ"/>
              <a:t>Sechste Gliederungsebene</a:t>
            </a:r>
          </a:p>
          <a:p>
            <a:pPr lvl="4"/>
            <a:r>
              <a:rPr lang="en-GB" altLang="de-CZ"/>
              <a:t>Siebente Gliederungsebene</a:t>
            </a:r>
          </a:p>
          <a:p>
            <a:pPr lvl="4"/>
            <a:r>
              <a:rPr lang="en-GB" altLang="de-CZ"/>
              <a:t>Achte Gliederungsebene</a:t>
            </a:r>
          </a:p>
          <a:p>
            <a:pPr lvl="4"/>
            <a:r>
              <a:rPr lang="en-GB" altLang="de-CZ"/>
              <a:t>Neunte Gliederungsebene</a:t>
            </a:r>
          </a:p>
        </p:txBody>
      </p:sp>
      <p:sp>
        <p:nvSpPr>
          <p:cNvPr id="2" name="Rectangle 3">
            <a:extLst>
              <a:ext uri="{FF2B5EF4-FFF2-40B4-BE49-F238E27FC236}">
                <a16:creationId xmlns:a16="http://schemas.microsoft.com/office/drawing/2014/main" id="{3461A2DF-2F79-8086-C256-F3E58CCC1551}"/>
              </a:ext>
            </a:extLst>
          </p:cNvPr>
          <p:cNvSpPr>
            <a:spLocks noGrp="1" noChangeArrowheads="1"/>
          </p:cNvSpPr>
          <p:nvPr>
            <p:ph type="dt"/>
          </p:nvPr>
        </p:nvSpPr>
        <p:spPr bwMode="auto">
          <a:xfrm>
            <a:off x="503238" y="6886575"/>
            <a:ext cx="2328862" cy="50165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ＭＳ Ｐゴシック" charset="0"/>
                <a:cs typeface="Arial Unicode MS" charset="0"/>
              </a:defRPr>
            </a:lvl1pPr>
          </a:lstStyle>
          <a:p>
            <a:pPr>
              <a:defRPr/>
            </a:pPr>
            <a:endParaRPr lang="de-CH"/>
          </a:p>
        </p:txBody>
      </p:sp>
      <p:sp>
        <p:nvSpPr>
          <p:cNvPr id="1028" name="Rectangle 4">
            <a:extLst>
              <a:ext uri="{FF2B5EF4-FFF2-40B4-BE49-F238E27FC236}">
                <a16:creationId xmlns:a16="http://schemas.microsoft.com/office/drawing/2014/main" id="{3C4D727A-E79D-E55E-1161-84F4445394C2}"/>
              </a:ext>
            </a:extLst>
          </p:cNvPr>
          <p:cNvSpPr>
            <a:spLocks noGrp="1" noChangeArrowheads="1"/>
          </p:cNvSpPr>
          <p:nvPr>
            <p:ph type="ftr"/>
          </p:nvPr>
        </p:nvSpPr>
        <p:spPr bwMode="auto">
          <a:xfrm>
            <a:off x="3448050" y="6886575"/>
            <a:ext cx="3176588" cy="50165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ＭＳ Ｐゴシック" charset="0"/>
                <a:cs typeface="Arial Unicode MS" charset="0"/>
              </a:defRPr>
            </a:lvl1pPr>
          </a:lstStyle>
          <a:p>
            <a:pPr>
              <a:defRPr/>
            </a:pPr>
            <a:endParaRPr lang="de-CH"/>
          </a:p>
        </p:txBody>
      </p:sp>
      <p:sp>
        <p:nvSpPr>
          <p:cNvPr id="1029" name="Rectangle 5">
            <a:extLst>
              <a:ext uri="{FF2B5EF4-FFF2-40B4-BE49-F238E27FC236}">
                <a16:creationId xmlns:a16="http://schemas.microsoft.com/office/drawing/2014/main" id="{61F39490-A289-72B5-2DB5-2414E8F802EC}"/>
              </a:ext>
            </a:extLst>
          </p:cNvPr>
          <p:cNvSpPr>
            <a:spLocks noGrp="1" noChangeArrowheads="1"/>
          </p:cNvSpPr>
          <p:nvPr>
            <p:ph type="sldNum"/>
          </p:nvPr>
        </p:nvSpPr>
        <p:spPr bwMode="auto">
          <a:xfrm>
            <a:off x="7227888" y="6886575"/>
            <a:ext cx="2328862" cy="50165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fld id="{C392CA0E-2217-654C-B893-CC2038BCF004}" type="slidenum">
              <a:rPr lang="de-CH" altLang="de-CZ"/>
              <a:pPr>
                <a:defRPr/>
              </a:pPr>
              <a:t>‹Nr.›</a:t>
            </a:fld>
            <a:endParaRPr lang="de-CH" altLang="de-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mj-lt"/>
          <a:ea typeface="+mj-ea"/>
          <a:cs typeface="+mj-cs"/>
        </a:defRPr>
      </a:lvl1pPr>
      <a:lvl2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2pPr>
      <a:lvl3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3pPr>
      <a:lvl4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4pPr>
      <a:lvl5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9pPr>
    </p:titleStyle>
    <p:bodyStyle>
      <a:lvl1pPr marL="342900" indent="-342900" algn="l" defTabSz="449263" rtl="0" eaLnBrk="0" fontAlgn="base" hangingPunct="0">
        <a:lnSpc>
          <a:spcPct val="93000"/>
        </a:lnSpc>
        <a:spcBef>
          <a:spcPct val="0"/>
        </a:spcBef>
        <a:spcAft>
          <a:spcPts val="1425"/>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anose="02020603050405020304" pitchFamily="18" charset="0"/>
        <a:defRPr sz="2800">
          <a:solidFill>
            <a:srgbClr val="000000"/>
          </a:solidFill>
          <a:latin typeface="+mn-lt"/>
          <a:ea typeface="+mn-ea"/>
          <a:cs typeface="+mn-cs"/>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anose="02020603050405020304" pitchFamily="18" charset="0"/>
        <a:defRPr sz="2400">
          <a:solidFill>
            <a:srgbClr val="000000"/>
          </a:solidFill>
          <a:latin typeface="+mn-lt"/>
          <a:ea typeface="+mn-ea"/>
          <a:cs typeface="+mn-cs"/>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anose="02020603050405020304" pitchFamily="18" charset="0"/>
        <a:defRPr sz="2000">
          <a:solidFill>
            <a:srgbClr val="000000"/>
          </a:solidFill>
          <a:latin typeface="+mn-lt"/>
          <a:ea typeface="+mn-ea"/>
          <a:cs typeface="+mn-cs"/>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mn-lt"/>
          <a:ea typeface="+mn-ea"/>
          <a:cs typeface="+mn-cs"/>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
            <a:extLst>
              <a:ext uri="{FF2B5EF4-FFF2-40B4-BE49-F238E27FC236}">
                <a16:creationId xmlns:a16="http://schemas.microsoft.com/office/drawing/2014/main" id="{2D3CEB1E-2A08-6A60-F7DF-62B84FE643CA}"/>
              </a:ext>
            </a:extLst>
          </p:cNvPr>
          <p:cNvSpPr>
            <a:spLocks noGrp="1" noChangeArrowheads="1"/>
          </p:cNvSpPr>
          <p:nvPr>
            <p:ph type="title"/>
          </p:nvPr>
        </p:nvSpPr>
        <p:spPr>
          <a:xfrm>
            <a:off x="503238" y="744538"/>
            <a:ext cx="9070975" cy="1285875"/>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de-CZ">
                <a:latin typeface="Times New Roman" panose="02020603050405020304" pitchFamily="18" charset="0"/>
              </a:rPr>
              <a:t>Lexikologie a slovotvorba ruštiny</a:t>
            </a:r>
          </a:p>
        </p:txBody>
      </p:sp>
      <p:sp>
        <p:nvSpPr>
          <p:cNvPr id="15363" name="Rectangle 2">
            <a:extLst>
              <a:ext uri="{FF2B5EF4-FFF2-40B4-BE49-F238E27FC236}">
                <a16:creationId xmlns:a16="http://schemas.microsoft.com/office/drawing/2014/main" id="{D04DF727-EDE7-2774-F380-25746E4FDBBE}"/>
              </a:ext>
            </a:extLst>
          </p:cNvPr>
          <p:cNvSpPr>
            <a:spLocks noGrp="1" noChangeArrowheads="1"/>
          </p:cNvSpPr>
          <p:nvPr>
            <p:ph type="subTitle" idx="4294967295"/>
          </p:nvPr>
        </p:nvSpPr>
        <p:spPr>
          <a:xfrm>
            <a:off x="503238" y="1768475"/>
            <a:ext cx="9070975" cy="4989513"/>
          </a:xfrm>
        </p:spPr>
        <p:txBody>
          <a:bodyPr anchor="ctr"/>
          <a:lstStyle/>
          <a:p>
            <a:pPr marL="0" indent="0" algn="ctr" eaLnBrk="1">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de-CH" altLang="de-CZ">
                <a:latin typeface="Times New Roman" panose="02020603050405020304" pitchFamily="18" charset="0"/>
              </a:rPr>
              <a:t>Markus Giger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Inhaltsplatzhalter 2">
            <a:extLst>
              <a:ext uri="{FF2B5EF4-FFF2-40B4-BE49-F238E27FC236}">
                <a16:creationId xmlns:a16="http://schemas.microsoft.com/office/drawing/2014/main" id="{CD3746A1-6A27-62AF-456D-E2510E3B644C}"/>
              </a:ext>
            </a:extLst>
          </p:cNvPr>
          <p:cNvSpPr>
            <a:spLocks noGrp="1" noChangeArrowheads="1"/>
          </p:cNvSpPr>
          <p:nvPr>
            <p:ph idx="1"/>
          </p:nvPr>
        </p:nvSpPr>
        <p:spPr>
          <a:xfrm>
            <a:off x="287338" y="323850"/>
            <a:ext cx="9505950" cy="6769100"/>
          </a:xfrm>
        </p:spPr>
        <p:txBody>
          <a:bodyPr/>
          <a:lstStyle/>
          <a:p>
            <a:pPr marL="457200" indent="-457200">
              <a:buFont typeface="Arial" panose="020B0604020202020204" pitchFamily="34" charset="0"/>
              <a:buChar char="•"/>
            </a:pPr>
            <a:r>
              <a:rPr lang="ru-RU" altLang="de-CZ" sz="2800" dirty="0">
                <a:latin typeface="Times New Roman" panose="02020603050405020304" pitchFamily="18" charset="0"/>
              </a:rPr>
              <a:t>глаголы с суффиксальными морфами -</a:t>
            </a:r>
            <a:r>
              <a:rPr lang="ru-RU" altLang="de-CZ" sz="2800" i="1" dirty="0" err="1">
                <a:latin typeface="Times New Roman" panose="02020603050405020304" pitchFamily="18" charset="0"/>
              </a:rPr>
              <a:t>изова</a:t>
            </a:r>
            <a:r>
              <a:rPr lang="ru-RU" altLang="de-CZ" sz="2800" dirty="0">
                <a:latin typeface="Times New Roman" panose="02020603050405020304" pitchFamily="18" charset="0"/>
              </a:rPr>
              <a:t>-, -</a:t>
            </a:r>
            <a:r>
              <a:rPr lang="ru-RU" altLang="de-CZ" sz="2800" i="1" dirty="0" err="1">
                <a:latin typeface="Times New Roman" panose="02020603050405020304" pitchFamily="18" charset="0"/>
              </a:rPr>
              <a:t>ирова</a:t>
            </a:r>
            <a:r>
              <a:rPr lang="ru-RU" altLang="de-CZ" sz="2800" dirty="0">
                <a:latin typeface="Times New Roman" panose="02020603050405020304" pitchFamily="18" charset="0"/>
              </a:rPr>
              <a:t>-,</a:t>
            </a:r>
            <a:br>
              <a:rPr lang="ru-RU" altLang="de-CZ" sz="2800" dirty="0">
                <a:latin typeface="Times New Roman" panose="02020603050405020304" pitchFamily="18" charset="0"/>
              </a:rPr>
            </a:br>
            <a:r>
              <a:rPr lang="ru-RU" altLang="de-CZ" sz="2800" dirty="0">
                <a:latin typeface="Times New Roman" panose="02020603050405020304" pitchFamily="18" charset="0"/>
              </a:rPr>
              <a:t> -</a:t>
            </a:r>
            <a:r>
              <a:rPr lang="ru-RU" altLang="de-CZ" sz="2800" i="1" dirty="0" err="1">
                <a:latin typeface="Times New Roman" panose="02020603050405020304" pitchFamily="18" charset="0"/>
              </a:rPr>
              <a:t>изирова</a:t>
            </a:r>
            <a:r>
              <a:rPr lang="ru-RU" altLang="de-CZ" sz="2800" dirty="0">
                <a:latin typeface="Times New Roman" panose="02020603050405020304" pitchFamily="18" charset="0"/>
              </a:rPr>
              <a:t>-: нов. </a:t>
            </a:r>
            <a:r>
              <a:rPr lang="ru-RU" altLang="de-CZ" sz="2800" i="1" dirty="0">
                <a:latin typeface="Times New Roman" panose="02020603050405020304" pitchFamily="18" charset="0"/>
              </a:rPr>
              <a:t>американизировать</a:t>
            </a:r>
            <a:r>
              <a:rPr lang="ru-RU" altLang="de-CZ" sz="2800" dirty="0">
                <a:latin typeface="Times New Roman" panose="02020603050405020304" pitchFamily="18" charset="0"/>
              </a:rPr>
              <a:t>, </a:t>
            </a:r>
            <a:r>
              <a:rPr lang="ru-RU" altLang="de-CZ" sz="2800" i="1" dirty="0">
                <a:latin typeface="Times New Roman" panose="02020603050405020304" pitchFamily="18" charset="0"/>
              </a:rPr>
              <a:t>кибернетизировать</a:t>
            </a:r>
            <a:r>
              <a:rPr lang="ru-RU" altLang="de-CZ" sz="2800" dirty="0">
                <a:latin typeface="Times New Roman" panose="02020603050405020304" pitchFamily="18" charset="0"/>
              </a:rPr>
              <a:t>, </a:t>
            </a:r>
            <a:r>
              <a:rPr lang="ru-RU" altLang="de-CZ" sz="2800" i="1" dirty="0">
                <a:latin typeface="Times New Roman" panose="02020603050405020304" pitchFamily="18" charset="0"/>
              </a:rPr>
              <a:t>Исследовать</a:t>
            </a:r>
            <a:r>
              <a:rPr lang="ru-RU" altLang="de-CZ" sz="2800" dirty="0">
                <a:latin typeface="Times New Roman" panose="02020603050405020304" pitchFamily="18" charset="0"/>
              </a:rPr>
              <a:t> </a:t>
            </a:r>
            <a:r>
              <a:rPr lang="ru-RU" altLang="de-CZ" sz="2800" i="1" dirty="0">
                <a:latin typeface="Times New Roman" panose="02020603050405020304" pitchFamily="18" charset="0"/>
              </a:rPr>
              <a:t>систему</a:t>
            </a:r>
            <a:r>
              <a:rPr lang="ru-RU" altLang="de-CZ" sz="2800" dirty="0">
                <a:latin typeface="Times New Roman" panose="02020603050405020304" pitchFamily="18" charset="0"/>
              </a:rPr>
              <a:t> </a:t>
            </a:r>
            <a:r>
              <a:rPr lang="ru-RU" altLang="de-CZ" sz="2800" i="1" dirty="0">
                <a:latin typeface="Times New Roman" panose="02020603050405020304" pitchFamily="18" charset="0"/>
              </a:rPr>
              <a:t>фонем</a:t>
            </a:r>
            <a:r>
              <a:rPr lang="ru-RU" altLang="de-CZ" sz="2800" dirty="0">
                <a:latin typeface="Times New Roman" panose="02020603050405020304" pitchFamily="18" charset="0"/>
              </a:rPr>
              <a:t> </a:t>
            </a:r>
            <a:r>
              <a:rPr lang="ru-RU" altLang="de-CZ" sz="2800" i="1" dirty="0">
                <a:latin typeface="Times New Roman" panose="02020603050405020304" pitchFamily="18" charset="0"/>
              </a:rPr>
              <a:t>данного</a:t>
            </a:r>
            <a:r>
              <a:rPr lang="ru-RU" altLang="de-CZ" sz="2800" dirty="0">
                <a:latin typeface="Times New Roman" panose="02020603050405020304" pitchFamily="18" charset="0"/>
              </a:rPr>
              <a:t> </a:t>
            </a:r>
            <a:r>
              <a:rPr lang="ru-RU" altLang="de-CZ" sz="2800" i="1" dirty="0">
                <a:latin typeface="Times New Roman" panose="02020603050405020304" pitchFamily="18" charset="0"/>
              </a:rPr>
              <a:t>языка</a:t>
            </a:r>
            <a:r>
              <a:rPr lang="ru-RU" altLang="de-CZ" sz="2800" dirty="0">
                <a:latin typeface="Times New Roman" panose="02020603050405020304" pitchFamily="18" charset="0"/>
              </a:rPr>
              <a:t>, </a:t>
            </a:r>
            <a:r>
              <a:rPr lang="ru-RU" altLang="de-CZ" sz="2800" i="1" dirty="0">
                <a:latin typeface="Times New Roman" panose="02020603050405020304" pitchFamily="18" charset="0"/>
              </a:rPr>
              <a:t>определить</a:t>
            </a:r>
            <a:r>
              <a:rPr lang="ru-RU" altLang="de-CZ" sz="2800" dirty="0">
                <a:latin typeface="Times New Roman" panose="02020603050405020304" pitchFamily="18" charset="0"/>
              </a:rPr>
              <a:t> "</a:t>
            </a:r>
            <a:r>
              <a:rPr lang="ru-RU" altLang="de-CZ" sz="2800" i="1" dirty="0" err="1">
                <a:latin typeface="Times New Roman" panose="02020603050405020304" pitchFamily="18" charset="0"/>
              </a:rPr>
              <a:t>семантизованные</a:t>
            </a:r>
            <a:r>
              <a:rPr lang="ru-RU" altLang="de-CZ" sz="2800" dirty="0">
                <a:latin typeface="Times New Roman" panose="02020603050405020304" pitchFamily="18" charset="0"/>
              </a:rPr>
              <a:t>" (</a:t>
            </a:r>
            <a:r>
              <a:rPr lang="ru-RU" altLang="de-CZ" sz="2800" i="1" dirty="0" err="1">
                <a:latin typeface="Times New Roman" panose="02020603050405020304" pitchFamily="18" charset="0"/>
              </a:rPr>
              <a:t>фонологизированные</a:t>
            </a:r>
            <a:r>
              <a:rPr lang="ru-RU" altLang="de-CZ" sz="2800" dirty="0">
                <a:latin typeface="Times New Roman" panose="02020603050405020304" pitchFamily="18" charset="0"/>
              </a:rPr>
              <a:t>) </a:t>
            </a:r>
            <a:r>
              <a:rPr lang="ru-RU" altLang="de-CZ" sz="2800" i="1" dirty="0">
                <a:latin typeface="Times New Roman" panose="02020603050405020304" pitchFamily="18" charset="0"/>
              </a:rPr>
              <a:t>признаки</a:t>
            </a:r>
            <a:r>
              <a:rPr lang="ru-RU" altLang="de-CZ" sz="2800" dirty="0">
                <a:latin typeface="Times New Roman" panose="02020603050405020304" pitchFamily="18" charset="0"/>
              </a:rPr>
              <a:t> </a:t>
            </a:r>
            <a:r>
              <a:rPr lang="ru-RU" altLang="de-CZ" sz="2800" i="1" dirty="0">
                <a:latin typeface="Times New Roman" panose="02020603050405020304" pitchFamily="18" charset="0"/>
              </a:rPr>
              <a:t>каждой</a:t>
            </a:r>
            <a:r>
              <a:rPr lang="ru-RU" altLang="de-CZ" sz="2800" dirty="0">
                <a:latin typeface="Times New Roman" panose="02020603050405020304" pitchFamily="18" charset="0"/>
              </a:rPr>
              <a:t> </a:t>
            </a:r>
            <a:r>
              <a:rPr lang="ru-RU" altLang="de-CZ" sz="2800" i="1" dirty="0">
                <a:latin typeface="Times New Roman" panose="02020603050405020304" pitchFamily="18" charset="0"/>
              </a:rPr>
              <a:t>из</a:t>
            </a:r>
            <a:r>
              <a:rPr lang="ru-RU" altLang="de-CZ" sz="2800" dirty="0">
                <a:latin typeface="Times New Roman" panose="02020603050405020304" pitchFamily="18" charset="0"/>
              </a:rPr>
              <a:t> </a:t>
            </a:r>
            <a:r>
              <a:rPr lang="ru-RU" altLang="de-CZ" sz="2800" i="1" dirty="0">
                <a:latin typeface="Times New Roman" panose="02020603050405020304" pitchFamily="18" charset="0"/>
              </a:rPr>
              <a:t>них</a:t>
            </a:r>
            <a:r>
              <a:rPr lang="ru-RU" altLang="de-CZ" sz="2800" dirty="0">
                <a:latin typeface="Times New Roman" panose="02020603050405020304" pitchFamily="18" charset="0"/>
              </a:rPr>
              <a:t> </a:t>
            </a:r>
            <a:r>
              <a:rPr lang="ru-RU" altLang="de-CZ" sz="2800" i="1" dirty="0">
                <a:latin typeface="Times New Roman" panose="02020603050405020304" pitchFamily="18" charset="0"/>
              </a:rPr>
              <a:t>можно</a:t>
            </a:r>
            <a:r>
              <a:rPr lang="ru-RU" altLang="de-CZ" sz="2800" dirty="0">
                <a:latin typeface="Times New Roman" panose="02020603050405020304" pitchFamily="18" charset="0"/>
              </a:rPr>
              <a:t> </a:t>
            </a:r>
            <a:r>
              <a:rPr lang="ru-RU" altLang="de-CZ" sz="2800" i="1" dirty="0">
                <a:latin typeface="Times New Roman" panose="02020603050405020304" pitchFamily="18" charset="0"/>
              </a:rPr>
              <a:t>только</a:t>
            </a:r>
            <a:r>
              <a:rPr lang="ru-RU" altLang="de-CZ" sz="2800" dirty="0">
                <a:latin typeface="Times New Roman" panose="02020603050405020304" pitchFamily="18" charset="0"/>
              </a:rPr>
              <a:t> </a:t>
            </a:r>
            <a:r>
              <a:rPr lang="ru-RU" altLang="de-CZ" sz="2800" i="1" dirty="0">
                <a:latin typeface="Times New Roman" panose="02020603050405020304" pitchFamily="18" charset="0"/>
              </a:rPr>
              <a:t>на</a:t>
            </a:r>
            <a:r>
              <a:rPr lang="ru-RU" altLang="de-CZ" sz="2800" dirty="0">
                <a:latin typeface="Times New Roman" panose="02020603050405020304" pitchFamily="18" charset="0"/>
              </a:rPr>
              <a:t> </a:t>
            </a:r>
            <a:r>
              <a:rPr lang="ru-RU" altLang="de-CZ" sz="2800" i="1" dirty="0">
                <a:latin typeface="Times New Roman" panose="02020603050405020304" pitchFamily="18" charset="0"/>
              </a:rPr>
              <a:t>основе</a:t>
            </a:r>
            <a:r>
              <a:rPr lang="ru-RU" altLang="de-CZ" sz="2800" dirty="0">
                <a:latin typeface="Times New Roman" panose="02020603050405020304" pitchFamily="18" charset="0"/>
              </a:rPr>
              <a:t> </a:t>
            </a:r>
            <a:r>
              <a:rPr lang="ru-RU" altLang="de-CZ" sz="2800" i="1" dirty="0">
                <a:latin typeface="Times New Roman" panose="02020603050405020304" pitchFamily="18" charset="0"/>
              </a:rPr>
              <a:t>изучения</a:t>
            </a:r>
            <a:r>
              <a:rPr lang="ru-RU" altLang="de-CZ" sz="2800" dirty="0">
                <a:latin typeface="Times New Roman" panose="02020603050405020304" pitchFamily="18" charset="0"/>
              </a:rPr>
              <a:t> </a:t>
            </a:r>
            <a:r>
              <a:rPr lang="ru-RU" altLang="de-CZ" sz="2800" i="1" dirty="0">
                <a:latin typeface="Times New Roman" panose="02020603050405020304" pitchFamily="18" charset="0"/>
              </a:rPr>
              <a:t>конкретного</a:t>
            </a:r>
            <a:r>
              <a:rPr lang="ru-RU" altLang="de-CZ" sz="2800" dirty="0">
                <a:latin typeface="Times New Roman" panose="02020603050405020304" pitchFamily="18" charset="0"/>
              </a:rPr>
              <a:t> </a:t>
            </a:r>
            <a:r>
              <a:rPr lang="ru-RU" altLang="de-CZ" sz="2800" i="1" dirty="0">
                <a:latin typeface="Times New Roman" panose="02020603050405020304" pitchFamily="18" charset="0"/>
              </a:rPr>
              <a:t>произношения</a:t>
            </a:r>
            <a:r>
              <a:rPr lang="ru-RU" altLang="de-CZ" sz="2800" dirty="0">
                <a:latin typeface="Times New Roman" panose="02020603050405020304" pitchFamily="18" charset="0"/>
              </a:rPr>
              <a:t> </a:t>
            </a:r>
            <a:r>
              <a:rPr lang="ru-RU" altLang="de-CZ" sz="2800" i="1" dirty="0">
                <a:latin typeface="Times New Roman" panose="02020603050405020304" pitchFamily="18" charset="0"/>
              </a:rPr>
              <a:t>данного</a:t>
            </a:r>
            <a:r>
              <a:rPr lang="ru-RU" altLang="de-CZ" sz="2800" dirty="0">
                <a:latin typeface="Times New Roman" panose="02020603050405020304" pitchFamily="18" charset="0"/>
              </a:rPr>
              <a:t> </a:t>
            </a:r>
            <a:r>
              <a:rPr lang="ru-RU" altLang="de-CZ" sz="2800" i="1" dirty="0">
                <a:latin typeface="Times New Roman" panose="02020603050405020304" pitchFamily="18" charset="0"/>
              </a:rPr>
              <a:t>языка</a:t>
            </a:r>
            <a:r>
              <a:rPr lang="ru-RU" altLang="de-CZ" sz="2800" dirty="0">
                <a:latin typeface="Times New Roman" panose="02020603050405020304" pitchFamily="18" charset="0"/>
              </a:rPr>
              <a:t> (Л. В. Щерба).»</a:t>
            </a:r>
            <a:endParaRPr lang="cs-CZ" altLang="de-CZ" sz="2800" dirty="0">
              <a:latin typeface="Times New Roman" panose="02020603050405020304" pitchFamily="18" charset="0"/>
            </a:endParaRPr>
          </a:p>
          <a:p>
            <a:pPr marL="457200" indent="-457200">
              <a:buFont typeface="Arial" panose="020B0604020202020204" pitchFamily="34" charset="0"/>
              <a:buChar char="•"/>
            </a:pPr>
            <a:r>
              <a:rPr lang="de-DE" altLang="de-CZ" sz="2800" dirty="0">
                <a:latin typeface="Times New Roman" panose="02020603050405020304" pitchFamily="18" charset="0"/>
              </a:rPr>
              <a:t>§811 </a:t>
            </a:r>
            <a:r>
              <a:rPr lang="de-DE" altLang="de-CZ" sz="2800" dirty="0" err="1">
                <a:latin typeface="Times New Roman" panose="02020603050405020304" pitchFamily="18" charset="0"/>
              </a:rPr>
              <a:t>sufix</a:t>
            </a:r>
            <a:r>
              <a:rPr lang="de-DE" altLang="de-CZ" sz="2800" dirty="0">
                <a:latin typeface="Times New Roman" panose="02020603050405020304" pitchFamily="18" charset="0"/>
              </a:rPr>
              <a:t> -</a:t>
            </a:r>
            <a:r>
              <a:rPr lang="ru-RU" altLang="de-CZ" sz="2800" i="1" dirty="0">
                <a:latin typeface="Times New Roman" panose="02020603050405020304" pitchFamily="18" charset="0"/>
              </a:rPr>
              <a:t>(</a:t>
            </a:r>
            <a:r>
              <a:rPr lang="de-DE" altLang="de-CZ" sz="2800" i="1" dirty="0" err="1">
                <a:latin typeface="Times New Roman" panose="02020603050405020304" pitchFamily="18" charset="0"/>
              </a:rPr>
              <a:t>н</a:t>
            </a:r>
            <a:r>
              <a:rPr lang="ru-RU" altLang="de-CZ" sz="2800" i="1" dirty="0">
                <a:latin typeface="Times New Roman" panose="02020603050405020304" pitchFamily="18" charset="0"/>
              </a:rPr>
              <a:t>)</a:t>
            </a:r>
            <a:r>
              <a:rPr lang="de-DE" altLang="de-CZ" sz="2800" i="1" dirty="0" err="1">
                <a:latin typeface="Times New Roman" panose="02020603050405020304" pitchFamily="18" charset="0"/>
              </a:rPr>
              <a:t>ича</a:t>
            </a:r>
            <a:r>
              <a:rPr lang="de-DE" altLang="de-CZ" sz="2800" dirty="0">
                <a:latin typeface="Times New Roman" panose="02020603050405020304" pitchFamily="18" charset="0"/>
              </a:rPr>
              <a:t>: </a:t>
            </a:r>
            <a:r>
              <a:rPr lang="ru-RU" altLang="de-CZ" sz="2800" dirty="0">
                <a:latin typeface="Times New Roman" panose="02020603050405020304" pitchFamily="18" charset="0"/>
              </a:rPr>
              <a:t>«мотивируются существительными и прилагательными: </a:t>
            </a:r>
            <a:r>
              <a:rPr lang="ru-RU" altLang="de-CZ" sz="2800" i="1" dirty="0">
                <a:latin typeface="Times New Roman" panose="02020603050405020304" pitchFamily="18" charset="0"/>
              </a:rPr>
              <a:t>лентяй</a:t>
            </a:r>
            <a:r>
              <a:rPr lang="ru-RU" altLang="de-CZ" sz="2800" dirty="0">
                <a:latin typeface="Times New Roman" panose="02020603050405020304" pitchFamily="18" charset="0"/>
              </a:rPr>
              <a:t> - </a:t>
            </a:r>
            <a:r>
              <a:rPr lang="ru-RU" altLang="de-CZ" sz="2800" i="1" dirty="0">
                <a:latin typeface="Times New Roman" panose="02020603050405020304" pitchFamily="18" charset="0"/>
              </a:rPr>
              <a:t>лентяйничать</a:t>
            </a:r>
            <a:r>
              <a:rPr lang="ru-RU" altLang="de-CZ" sz="2800" dirty="0">
                <a:latin typeface="Times New Roman" panose="02020603050405020304" pitchFamily="18" charset="0"/>
              </a:rPr>
              <a:t> (разг.)</a:t>
            </a:r>
            <a:r>
              <a:rPr lang="de-CH" altLang="de-CZ" sz="2800" dirty="0">
                <a:latin typeface="Times New Roman" panose="02020603050405020304" pitchFamily="18" charset="0"/>
              </a:rPr>
              <a:t> </a:t>
            </a:r>
            <a:r>
              <a:rPr lang="ru-RU" altLang="de-CZ" sz="2800" dirty="0">
                <a:latin typeface="Times New Roman" panose="02020603050405020304" pitchFamily="18" charset="0"/>
              </a:rPr>
              <a:t>,</a:t>
            </a:r>
            <a:r>
              <a:rPr lang="cs-CZ" altLang="de-CZ" sz="2800" dirty="0">
                <a:latin typeface="Times New Roman" panose="02020603050405020304" pitchFamily="18" charset="0"/>
              </a:rPr>
              <a:t>lenošit, lajdačit</a:t>
            </a:r>
            <a:r>
              <a:rPr lang="ru-RU" altLang="de-DE" sz="2800" dirty="0">
                <a:latin typeface="Times New Roman" panose="02020603050405020304" pitchFamily="18" charset="0"/>
              </a:rPr>
              <a:t>‘</a:t>
            </a:r>
            <a:r>
              <a:rPr lang="ru-RU" altLang="de-CZ" sz="2800" dirty="0">
                <a:latin typeface="Times New Roman" panose="02020603050405020304" pitchFamily="18" charset="0"/>
              </a:rPr>
              <a:t>, </a:t>
            </a:r>
            <a:r>
              <a:rPr lang="ru-RU" altLang="de-CZ" sz="2800" i="1" dirty="0">
                <a:latin typeface="Times New Roman" panose="02020603050405020304" pitchFamily="18" charset="0"/>
              </a:rPr>
              <a:t>столярничать</a:t>
            </a:r>
            <a:r>
              <a:rPr lang="de-CH" altLang="de-CZ" sz="2800" i="1" dirty="0">
                <a:latin typeface="Times New Roman" panose="02020603050405020304" pitchFamily="18" charset="0"/>
              </a:rPr>
              <a:t>, </a:t>
            </a:r>
            <a:r>
              <a:rPr lang="ru-RU" altLang="de-CZ" sz="2800" i="1" dirty="0">
                <a:latin typeface="Times New Roman" panose="02020603050405020304" pitchFamily="18" charset="0"/>
              </a:rPr>
              <a:t>наивный</a:t>
            </a:r>
            <a:r>
              <a:rPr lang="ru-RU" altLang="de-CZ" sz="2800" dirty="0">
                <a:latin typeface="Times New Roman" panose="02020603050405020304" pitchFamily="18" charset="0"/>
              </a:rPr>
              <a:t> - </a:t>
            </a:r>
            <a:r>
              <a:rPr lang="ru-RU" altLang="de-CZ" sz="2800" i="1" dirty="0">
                <a:latin typeface="Times New Roman" panose="02020603050405020304" pitchFamily="18" charset="0"/>
              </a:rPr>
              <a:t>наивничать</a:t>
            </a:r>
            <a:r>
              <a:rPr lang="ru-RU" altLang="de-CZ" sz="2800" dirty="0">
                <a:latin typeface="Times New Roman" panose="02020603050405020304" pitchFamily="18" charset="0"/>
              </a:rPr>
              <a:t> (разг.)</a:t>
            </a:r>
            <a:r>
              <a:rPr lang="de-CH" altLang="de-CZ" sz="2800" dirty="0">
                <a:latin typeface="Times New Roman" panose="02020603050405020304" pitchFamily="18" charset="0"/>
              </a:rPr>
              <a:t>, </a:t>
            </a:r>
            <a:r>
              <a:rPr lang="ru-RU" altLang="de-CZ" sz="2800" i="1" dirty="0">
                <a:latin typeface="Times New Roman" panose="02020603050405020304" pitchFamily="18" charset="0"/>
              </a:rPr>
              <a:t>вредничать</a:t>
            </a:r>
            <a:r>
              <a:rPr lang="ru-RU" altLang="de-CZ" sz="2800" dirty="0">
                <a:latin typeface="Times New Roman" panose="02020603050405020304" pitchFamily="18" charset="0"/>
              </a:rPr>
              <a:t> (прост.)</a:t>
            </a:r>
            <a:r>
              <a:rPr lang="de-CH" altLang="de-CZ" sz="2800" dirty="0">
                <a:latin typeface="Times New Roman" panose="02020603050405020304" pitchFamily="18" charset="0"/>
              </a:rPr>
              <a:t> </a:t>
            </a:r>
            <a:r>
              <a:rPr lang="ru-RU" altLang="de-CZ" sz="2800" dirty="0">
                <a:latin typeface="Times New Roman" panose="02020603050405020304" pitchFamily="18" charset="0"/>
              </a:rPr>
              <a:t>,вести себя неприязненно, недоброжелательно, стараясь обидеть, поддеть 2, навредить</a:t>
            </a:r>
            <a:r>
              <a:rPr lang="ru-RU" altLang="de-DE" sz="2800" dirty="0">
                <a:latin typeface="Times New Roman" panose="02020603050405020304" pitchFamily="18" charset="0"/>
              </a:rPr>
              <a:t>‘</a:t>
            </a:r>
            <a:r>
              <a:rPr lang="ru-RU" altLang="de-CZ" sz="2800" dirty="0">
                <a:latin typeface="Times New Roman" panose="02020603050405020304" pitchFamily="18" charset="0"/>
              </a:rPr>
              <a:t> (Ожегов). Морф -</a:t>
            </a:r>
            <a:r>
              <a:rPr lang="ru-RU" altLang="de-CZ" sz="2800" i="1" dirty="0" err="1">
                <a:latin typeface="Times New Roman" panose="02020603050405020304" pitchFamily="18" charset="0"/>
              </a:rPr>
              <a:t>нича</a:t>
            </a:r>
            <a:r>
              <a:rPr lang="ru-RU" altLang="de-CZ" sz="2800" dirty="0">
                <a:latin typeface="Times New Roman" panose="02020603050405020304" pitchFamily="18" charset="0"/>
              </a:rPr>
              <a:t>- выступает во всех глаголах за исключением тех, мотивирующая основа которых оканчивается на согласную + |л'|. В этих глаголах - морф -</a:t>
            </a:r>
            <a:r>
              <a:rPr lang="ru-RU" altLang="de-CZ" sz="2800" i="1" dirty="0" err="1">
                <a:latin typeface="Times New Roman" panose="02020603050405020304" pitchFamily="18" charset="0"/>
              </a:rPr>
              <a:t>ича</a:t>
            </a:r>
            <a:r>
              <a:rPr lang="ru-RU" altLang="de-CZ" sz="2800" dirty="0">
                <a:latin typeface="Times New Roman" panose="02020603050405020304" pitchFamily="18" charset="0"/>
              </a:rPr>
              <a:t>-: </a:t>
            </a:r>
            <a:r>
              <a:rPr lang="ru-RU" altLang="de-CZ" sz="2800" i="1" dirty="0">
                <a:latin typeface="Times New Roman" panose="02020603050405020304" pitchFamily="18" charset="0"/>
              </a:rPr>
              <a:t>подличать</a:t>
            </a:r>
            <a:r>
              <a:rPr lang="ru-RU" altLang="de-CZ" sz="2800" dirty="0">
                <a:latin typeface="Times New Roman" panose="02020603050405020304" pitchFamily="18" charset="0"/>
              </a:rPr>
              <a:t> (разг.) ,</a:t>
            </a:r>
            <a:r>
              <a:rPr lang="cs-CZ" altLang="de-CZ" sz="2800" dirty="0">
                <a:latin typeface="Times New Roman" panose="02020603050405020304" pitchFamily="18" charset="0"/>
              </a:rPr>
              <a:t>ničemně si počínat, lstivě se chovat</a:t>
            </a:r>
            <a:r>
              <a:rPr lang="ru-RU" altLang="de-DE" sz="2800" dirty="0">
                <a:latin typeface="Times New Roman" panose="02020603050405020304" pitchFamily="18" charset="0"/>
              </a:rPr>
              <a:t>‘</a:t>
            </a:r>
            <a:r>
              <a:rPr lang="cs-CZ" altLang="ja-JP" sz="2800" dirty="0">
                <a:latin typeface="Times New Roman" panose="02020603050405020304" pitchFamily="18" charset="0"/>
              </a:rPr>
              <a:t>,</a:t>
            </a:r>
            <a:endParaRPr lang="de-DE" altLang="de-CZ" sz="2800" dirty="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Inhaltsplatzhalter 2">
            <a:extLst>
              <a:ext uri="{FF2B5EF4-FFF2-40B4-BE49-F238E27FC236}">
                <a16:creationId xmlns:a16="http://schemas.microsoft.com/office/drawing/2014/main" id="{175B954E-4A2F-DE32-142A-844F8895C989}"/>
              </a:ext>
            </a:extLst>
          </p:cNvPr>
          <p:cNvSpPr>
            <a:spLocks noGrp="1" noChangeArrowheads="1"/>
          </p:cNvSpPr>
          <p:nvPr>
            <p:ph idx="1"/>
          </p:nvPr>
        </p:nvSpPr>
        <p:spPr>
          <a:xfrm>
            <a:off x="287338" y="395288"/>
            <a:ext cx="9505950" cy="6769100"/>
          </a:xfrm>
        </p:spPr>
        <p:txBody>
          <a:bodyPr/>
          <a:lstStyle/>
          <a:p>
            <a:pPr marL="457200" indent="-457200">
              <a:buFont typeface="Arial" panose="020B0604020202020204" pitchFamily="34" charset="0"/>
              <a:buChar char="•"/>
            </a:pPr>
            <a:r>
              <a:rPr lang="ru-RU" altLang="de-CZ" sz="2800" dirty="0" err="1">
                <a:latin typeface="Times New Roman" panose="02020603050405020304" pitchFamily="18" charset="0"/>
              </a:rPr>
              <a:t>окказ</a:t>
            </a:r>
            <a:r>
              <a:rPr lang="ru-RU" altLang="de-CZ" sz="2800" dirty="0">
                <a:latin typeface="Times New Roman" panose="02020603050405020304" pitchFamily="18" charset="0"/>
              </a:rPr>
              <a:t>. </a:t>
            </a:r>
            <a:r>
              <a:rPr lang="ru-RU" altLang="de-CZ" sz="2800" i="1" dirty="0" err="1">
                <a:latin typeface="Times New Roman" panose="02020603050405020304" pitchFamily="18" charset="0"/>
              </a:rPr>
              <a:t>вольномысличать</a:t>
            </a:r>
            <a:r>
              <a:rPr lang="ru-RU" altLang="de-CZ" sz="2800" dirty="0">
                <a:latin typeface="Times New Roman" panose="02020603050405020304" pitchFamily="18" charset="0"/>
              </a:rPr>
              <a:t> (Л. Дугин). Все глаголы с </a:t>
            </a:r>
            <a:r>
              <a:rPr lang="ru-RU" altLang="de-CZ" sz="2800" dirty="0" err="1">
                <a:latin typeface="Times New Roman" panose="02020603050405020304" pitchFamily="18" charset="0"/>
              </a:rPr>
              <a:t>суф</a:t>
            </a:r>
            <a:r>
              <a:rPr lang="ru-RU" altLang="de-CZ" sz="2800" dirty="0">
                <a:latin typeface="Times New Roman" panose="02020603050405020304" pitchFamily="18" charset="0"/>
              </a:rPr>
              <a:t>. </a:t>
            </a:r>
            <a:br>
              <a:rPr lang="cs-CZ" altLang="de-CZ" sz="2800" dirty="0">
                <a:latin typeface="Times New Roman" panose="02020603050405020304" pitchFamily="18" charset="0"/>
              </a:rPr>
            </a:br>
            <a:r>
              <a:rPr lang="ru-RU" altLang="de-CZ" sz="2800" dirty="0">
                <a:latin typeface="Times New Roman" panose="02020603050405020304" pitchFamily="18" charset="0"/>
              </a:rPr>
              <a:t>-</a:t>
            </a:r>
            <a:r>
              <a:rPr lang="ru-RU" altLang="de-CZ" sz="2800" i="1" dirty="0" err="1">
                <a:latin typeface="Times New Roman" panose="02020603050405020304" pitchFamily="18" charset="0"/>
              </a:rPr>
              <a:t>нича</a:t>
            </a:r>
            <a:r>
              <a:rPr lang="ru-RU" altLang="de-CZ" sz="2800" dirty="0">
                <a:latin typeface="Times New Roman" panose="02020603050405020304" pitchFamily="18" charset="0"/>
              </a:rPr>
              <a:t>- - несов. вида, непереходные.»</a:t>
            </a:r>
            <a:endParaRPr lang="de-CH" altLang="de-CZ" sz="2800" dirty="0">
              <a:latin typeface="Times New Roman" panose="02020603050405020304" pitchFamily="18" charset="0"/>
            </a:endParaRPr>
          </a:p>
          <a:p>
            <a:pPr marL="457200" indent="-457200">
              <a:buFont typeface="Arial" panose="020B0604020202020204" pitchFamily="34" charset="0"/>
              <a:buChar char="•"/>
            </a:pPr>
            <a:r>
              <a:rPr lang="de-DE" altLang="de-CZ" sz="2800" dirty="0">
                <a:latin typeface="Times New Roman" panose="02020603050405020304" pitchFamily="18" charset="0"/>
              </a:rPr>
              <a:t>§817 </a:t>
            </a:r>
            <a:r>
              <a:rPr lang="de-DE" altLang="de-CZ" sz="2800" dirty="0" err="1">
                <a:latin typeface="Times New Roman" panose="02020603050405020304" pitchFamily="18" charset="0"/>
              </a:rPr>
              <a:t>sufix</a:t>
            </a:r>
            <a:r>
              <a:rPr lang="de-DE" altLang="de-CZ" sz="2800" dirty="0">
                <a:latin typeface="Times New Roman" panose="02020603050405020304" pitchFamily="18" charset="0"/>
              </a:rPr>
              <a:t> -</a:t>
            </a:r>
            <a:r>
              <a:rPr lang="ru-RU" altLang="de-CZ" sz="2800" i="1" dirty="0">
                <a:latin typeface="Times New Roman" panose="02020603050405020304" pitchFamily="18" charset="0"/>
              </a:rPr>
              <a:t>(е)</a:t>
            </a:r>
            <a:r>
              <a:rPr lang="de-DE" altLang="de-CZ" sz="2800" i="1" dirty="0" err="1">
                <a:latin typeface="Times New Roman" panose="02020603050405020304" pitchFamily="18" charset="0"/>
              </a:rPr>
              <a:t>ствова</a:t>
            </a:r>
            <a:r>
              <a:rPr lang="de-DE" altLang="de-CZ" sz="2800" dirty="0">
                <a:latin typeface="Times New Roman" panose="02020603050405020304" pitchFamily="18" charset="0"/>
              </a:rPr>
              <a:t>: </a:t>
            </a:r>
            <a:r>
              <a:rPr lang="ru-RU" altLang="de-CZ" sz="2800" dirty="0">
                <a:latin typeface="Times New Roman" panose="02020603050405020304" pitchFamily="18" charset="0"/>
              </a:rPr>
              <a:t>«мотивируются существительными и прилагательными: </a:t>
            </a:r>
            <a:r>
              <a:rPr lang="ru-RU" altLang="de-CZ" sz="2800" i="1" dirty="0">
                <a:latin typeface="Times New Roman" panose="02020603050405020304" pitchFamily="18" charset="0"/>
              </a:rPr>
              <a:t>злоба</a:t>
            </a:r>
            <a:r>
              <a:rPr lang="ru-RU" altLang="de-CZ" sz="2800" dirty="0">
                <a:latin typeface="Times New Roman" panose="02020603050405020304" pitchFamily="18" charset="0"/>
              </a:rPr>
              <a:t> - </a:t>
            </a:r>
            <a:r>
              <a:rPr lang="ru-RU" altLang="de-CZ" sz="2800" i="1" dirty="0">
                <a:latin typeface="Times New Roman" panose="02020603050405020304" pitchFamily="18" charset="0"/>
              </a:rPr>
              <a:t>злобствовать</a:t>
            </a:r>
            <a:r>
              <a:rPr lang="de-CH" altLang="de-CZ" sz="2800" i="1" dirty="0">
                <a:latin typeface="Times New Roman" panose="02020603050405020304" pitchFamily="18" charset="0"/>
              </a:rPr>
              <a:t> </a:t>
            </a:r>
            <a:r>
              <a:rPr lang="de-CH" altLang="de-CZ" sz="2800" dirty="0">
                <a:latin typeface="Times New Roman" panose="02020603050405020304" pitchFamily="18" charset="0"/>
              </a:rPr>
              <a:t>(</a:t>
            </a:r>
            <a:r>
              <a:rPr lang="de-CH" altLang="de-CZ" sz="2800" dirty="0" err="1">
                <a:latin typeface="Times New Roman" panose="02020603050405020304" pitchFamily="18" charset="0"/>
              </a:rPr>
              <a:t>kniž</a:t>
            </a:r>
            <a:r>
              <a:rPr lang="de-CH" altLang="de-CZ" sz="2800" dirty="0">
                <a:latin typeface="Times New Roman" panose="02020603050405020304" pitchFamily="18" charset="0"/>
              </a:rPr>
              <a:t>.) </a:t>
            </a:r>
            <a:r>
              <a:rPr lang="ru-RU" altLang="de-CZ" sz="2800" dirty="0">
                <a:latin typeface="Times New Roman" panose="02020603050405020304" pitchFamily="18" charset="0"/>
              </a:rPr>
              <a:t>,</a:t>
            </a:r>
            <a:r>
              <a:rPr lang="cs-CZ" altLang="de-CZ" sz="2800" dirty="0">
                <a:latin typeface="Times New Roman" panose="02020603050405020304" pitchFamily="18" charset="0"/>
              </a:rPr>
              <a:t>zlobit se, chovat zášť</a:t>
            </a:r>
            <a:r>
              <a:rPr lang="ru-RU" altLang="de-DE" sz="2800" dirty="0">
                <a:latin typeface="Times New Roman" panose="02020603050405020304" pitchFamily="18" charset="0"/>
              </a:rPr>
              <a:t>‘</a:t>
            </a:r>
            <a:r>
              <a:rPr lang="ru-RU" altLang="de-CZ" sz="2800" dirty="0">
                <a:latin typeface="Times New Roman" panose="02020603050405020304" pitchFamily="18" charset="0"/>
              </a:rPr>
              <a:t>, </a:t>
            </a:r>
            <a:r>
              <a:rPr lang="ru-RU" altLang="de-CZ" sz="2800" i="1" dirty="0">
                <a:latin typeface="Times New Roman" panose="02020603050405020304" pitchFamily="18" charset="0"/>
              </a:rPr>
              <a:t>мудрый</a:t>
            </a:r>
            <a:r>
              <a:rPr lang="ru-RU" altLang="de-CZ" sz="2800" dirty="0">
                <a:latin typeface="Times New Roman" panose="02020603050405020304" pitchFamily="18" charset="0"/>
              </a:rPr>
              <a:t> - </a:t>
            </a:r>
            <a:r>
              <a:rPr lang="ru-RU" altLang="de-CZ" sz="2800" i="1" dirty="0">
                <a:latin typeface="Times New Roman" panose="02020603050405020304" pitchFamily="18" charset="0"/>
              </a:rPr>
              <a:t>мудрствовать</a:t>
            </a:r>
            <a:r>
              <a:rPr lang="ru-RU" altLang="de-CZ" sz="2800" dirty="0">
                <a:latin typeface="Times New Roman" panose="02020603050405020304" pitchFamily="18" charset="0"/>
              </a:rPr>
              <a:t> (разг.)</a:t>
            </a:r>
            <a:r>
              <a:rPr lang="cs-CZ" altLang="de-CZ" sz="2800" dirty="0">
                <a:latin typeface="Times New Roman" panose="02020603050405020304" pitchFamily="18" charset="0"/>
              </a:rPr>
              <a:t>, </a:t>
            </a:r>
            <a:r>
              <a:rPr lang="ru-RU" altLang="de-CZ" sz="2800" i="1" dirty="0">
                <a:latin typeface="Times New Roman" panose="02020603050405020304" pitchFamily="18" charset="0"/>
              </a:rPr>
              <a:t>безмолвствовать</a:t>
            </a:r>
            <a:r>
              <a:rPr lang="ru-RU" altLang="de-CZ" sz="2800" dirty="0">
                <a:latin typeface="Times New Roman" panose="02020603050405020304" pitchFamily="18" charset="0"/>
              </a:rPr>
              <a:t> </a:t>
            </a:r>
            <a:r>
              <a:rPr lang="cs-CZ" altLang="de-CZ" sz="2800" dirty="0">
                <a:latin typeface="Times New Roman" panose="02020603050405020304" pitchFamily="18" charset="0"/>
              </a:rPr>
              <a:t>,</a:t>
            </a:r>
            <a:r>
              <a:rPr lang="ru-RU" altLang="de-CZ" sz="2800" dirty="0">
                <a:latin typeface="Times New Roman" panose="02020603050405020304" pitchFamily="18" charset="0"/>
              </a:rPr>
              <a:t>быть безмолвным</a:t>
            </a:r>
            <a:r>
              <a:rPr lang="ru-RU" altLang="de-DE" sz="2800" dirty="0">
                <a:latin typeface="Times New Roman" panose="02020603050405020304" pitchFamily="18" charset="0"/>
              </a:rPr>
              <a:t>‘</a:t>
            </a:r>
            <a:r>
              <a:rPr lang="ru-RU" altLang="de-CZ" sz="2800" dirty="0">
                <a:latin typeface="Times New Roman" panose="02020603050405020304" pitchFamily="18" charset="0"/>
              </a:rPr>
              <a:t>. Большая часть глаголов мотивируется существительным с финалью -</a:t>
            </a:r>
            <a:r>
              <a:rPr lang="ru-RU" altLang="de-CZ" sz="2800" i="1" dirty="0" err="1">
                <a:latin typeface="Times New Roman" panose="02020603050405020304" pitchFamily="18" charset="0"/>
              </a:rPr>
              <a:t>ств</a:t>
            </a:r>
            <a:r>
              <a:rPr lang="ru-RU" altLang="de-CZ" sz="2800" dirty="0">
                <a:latin typeface="Times New Roman" panose="02020603050405020304" pitchFamily="18" charset="0"/>
              </a:rPr>
              <a:t>- и одновременно существительным, не имеющим этой финали, и прилагательным: </a:t>
            </a:r>
            <a:r>
              <a:rPr lang="ru-RU" altLang="de-CZ" sz="2800" i="1" dirty="0">
                <a:latin typeface="Times New Roman" panose="02020603050405020304" pitchFamily="18" charset="0"/>
              </a:rPr>
              <a:t>безумствовать</a:t>
            </a:r>
            <a:r>
              <a:rPr lang="ru-RU" altLang="de-CZ" sz="2800" dirty="0">
                <a:latin typeface="Times New Roman" panose="02020603050405020304" pitchFamily="18" charset="0"/>
              </a:rPr>
              <a:t> (мотивирующие </a:t>
            </a:r>
            <a:r>
              <a:rPr lang="ru-RU" altLang="de-CZ" sz="2800" i="1" dirty="0">
                <a:latin typeface="Times New Roman" panose="02020603050405020304" pitchFamily="18" charset="0"/>
              </a:rPr>
              <a:t>безумный</a:t>
            </a:r>
            <a:r>
              <a:rPr lang="ru-RU" altLang="de-CZ" sz="2800" dirty="0">
                <a:latin typeface="Times New Roman" panose="02020603050405020304" pitchFamily="18" charset="0"/>
              </a:rPr>
              <a:t>, </a:t>
            </a:r>
            <a:r>
              <a:rPr lang="ru-RU" altLang="de-CZ" sz="2800" i="1" dirty="0">
                <a:latin typeface="Times New Roman" panose="02020603050405020304" pitchFamily="18" charset="0"/>
              </a:rPr>
              <a:t>безумие</a:t>
            </a:r>
            <a:r>
              <a:rPr lang="ru-RU" altLang="de-CZ" sz="2800" dirty="0">
                <a:latin typeface="Times New Roman" panose="02020603050405020304" pitchFamily="18" charset="0"/>
              </a:rPr>
              <a:t> и </a:t>
            </a:r>
            <a:r>
              <a:rPr lang="ru-RU" altLang="de-CZ" sz="2800" i="1" dirty="0">
                <a:latin typeface="Times New Roman" panose="02020603050405020304" pitchFamily="18" charset="0"/>
              </a:rPr>
              <a:t>безумство</a:t>
            </a:r>
            <a:r>
              <a:rPr lang="ru-RU" altLang="de-CZ" sz="2800" dirty="0">
                <a:latin typeface="Times New Roman" panose="02020603050405020304" pitchFamily="18" charset="0"/>
              </a:rPr>
              <a:t>). </a:t>
            </a:r>
            <a:endParaRPr lang="cs-CZ" altLang="de-CZ" sz="2800" dirty="0">
              <a:latin typeface="Times New Roman" panose="02020603050405020304" pitchFamily="18" charset="0"/>
            </a:endParaRPr>
          </a:p>
          <a:p>
            <a:pPr marL="457200" indent="-457200">
              <a:buFont typeface="Arial" panose="020B0604020202020204" pitchFamily="34" charset="0"/>
              <a:buChar char="•"/>
            </a:pPr>
            <a:r>
              <a:rPr lang="ru-RU" altLang="de-CZ" sz="2800" dirty="0">
                <a:latin typeface="Times New Roman" panose="02020603050405020304" pitchFamily="18" charset="0"/>
              </a:rPr>
              <a:t>Морф -</a:t>
            </a:r>
            <a:r>
              <a:rPr lang="ru-RU" altLang="de-CZ" sz="2800" i="1" dirty="0" err="1">
                <a:latin typeface="Times New Roman" panose="02020603050405020304" pitchFamily="18" charset="0"/>
              </a:rPr>
              <a:t>ествова</a:t>
            </a:r>
            <a:r>
              <a:rPr lang="ru-RU" altLang="de-CZ" sz="2800" dirty="0">
                <a:latin typeface="Times New Roman" panose="02020603050405020304" pitchFamily="18" charset="0"/>
              </a:rPr>
              <a:t>- выступает после шипящих: </a:t>
            </a:r>
            <a:r>
              <a:rPr lang="ru-RU" altLang="de-CZ" sz="2800" i="1" dirty="0">
                <a:latin typeface="Times New Roman" panose="02020603050405020304" pitchFamily="18" charset="0"/>
              </a:rPr>
              <a:t>владычествовать</a:t>
            </a:r>
            <a:r>
              <a:rPr lang="de-CH" altLang="de-CZ" sz="2800" i="1" dirty="0">
                <a:latin typeface="Times New Roman" panose="02020603050405020304" pitchFamily="18" charset="0"/>
              </a:rPr>
              <a:t> </a:t>
            </a:r>
            <a:r>
              <a:rPr lang="de-CH" altLang="de-CZ" sz="2800" dirty="0">
                <a:latin typeface="Times New Roman" panose="02020603050405020304" pitchFamily="18" charset="0"/>
              </a:rPr>
              <a:t>(</a:t>
            </a:r>
            <a:r>
              <a:rPr lang="de-CH" altLang="de-CZ" sz="2800" dirty="0" err="1">
                <a:latin typeface="Times New Roman" panose="02020603050405020304" pitchFamily="18" charset="0"/>
              </a:rPr>
              <a:t>kniž</a:t>
            </a:r>
            <a:r>
              <a:rPr lang="de-CH" altLang="de-CZ" sz="2800" dirty="0">
                <a:latin typeface="Times New Roman" panose="02020603050405020304" pitchFamily="18" charset="0"/>
              </a:rPr>
              <a:t>.) </a:t>
            </a:r>
            <a:r>
              <a:rPr lang="ru-RU" altLang="de-CZ" sz="2800" dirty="0">
                <a:latin typeface="Times New Roman" panose="02020603050405020304" pitchFamily="18" charset="0"/>
              </a:rPr>
              <a:t>,</a:t>
            </a:r>
            <a:r>
              <a:rPr lang="cs-CZ" altLang="de-CZ" sz="2800" dirty="0">
                <a:latin typeface="Times New Roman" panose="02020603050405020304" pitchFamily="18" charset="0"/>
              </a:rPr>
              <a:t>vládnout, panovat</a:t>
            </a:r>
            <a:r>
              <a:rPr lang="ru-RU" altLang="de-DE" sz="2800" dirty="0">
                <a:latin typeface="Times New Roman" panose="02020603050405020304" pitchFamily="18" charset="0"/>
              </a:rPr>
              <a:t>‘</a:t>
            </a:r>
            <a:r>
              <a:rPr lang="ru-RU" altLang="de-CZ" sz="2800" dirty="0">
                <a:latin typeface="Times New Roman" panose="02020603050405020304" pitchFamily="18" charset="0"/>
              </a:rPr>
              <a:t>, </a:t>
            </a:r>
            <a:r>
              <a:rPr lang="ru-RU" altLang="de-CZ" sz="2800" i="1" dirty="0">
                <a:latin typeface="Times New Roman" panose="02020603050405020304" pitchFamily="18" charset="0"/>
              </a:rPr>
              <a:t>торгашествовать</a:t>
            </a:r>
            <a:r>
              <a:rPr lang="ru-RU" altLang="de-CZ" sz="2800" dirty="0">
                <a:latin typeface="Times New Roman" panose="02020603050405020304" pitchFamily="18" charset="0"/>
              </a:rPr>
              <a:t> (разг.)</a:t>
            </a:r>
            <a:r>
              <a:rPr lang="de-CH" altLang="de-CZ" sz="2800" dirty="0">
                <a:latin typeface="Times New Roman" panose="02020603050405020304" pitchFamily="18" charset="0"/>
              </a:rPr>
              <a:t> </a:t>
            </a:r>
            <a:r>
              <a:rPr lang="ru-RU" altLang="de-CZ" sz="2800" dirty="0">
                <a:latin typeface="Times New Roman" panose="02020603050405020304" pitchFamily="18" charset="0"/>
              </a:rPr>
              <a:t>,заниматься торгашеством</a:t>
            </a:r>
            <a:r>
              <a:rPr lang="ru-RU" altLang="de-DE" sz="2800" dirty="0">
                <a:latin typeface="Times New Roman" panose="02020603050405020304" pitchFamily="18" charset="0"/>
              </a:rPr>
              <a:t>‘</a:t>
            </a:r>
            <a:br>
              <a:rPr lang="cs-CZ" altLang="ja-JP" sz="2800" dirty="0">
                <a:latin typeface="Times New Roman" panose="02020603050405020304" pitchFamily="18" charset="0"/>
              </a:rPr>
            </a:br>
            <a:r>
              <a:rPr lang="cs-CZ" altLang="ja-JP" sz="2800" dirty="0">
                <a:latin typeface="Times New Roman" panose="02020603050405020304" pitchFamily="18" charset="0"/>
              </a:rPr>
              <a:t>(</a:t>
            </a:r>
            <a:r>
              <a:rPr lang="ru-RU" altLang="ja-JP" sz="2800" dirty="0">
                <a:latin typeface="Times New Roman" panose="02020603050405020304" pitchFamily="18" charset="0"/>
              </a:rPr>
              <a:t>Ефремова</a:t>
            </a:r>
            <a:r>
              <a:rPr lang="de-CH" altLang="ja-JP" sz="2800" dirty="0">
                <a:latin typeface="Times New Roman" panose="02020603050405020304" pitchFamily="18" charset="0"/>
              </a:rPr>
              <a:t>; </a:t>
            </a:r>
            <a:r>
              <a:rPr lang="ru-RU" altLang="ja-JP" sz="2800" i="1" dirty="0">
                <a:latin typeface="Times New Roman" panose="02020603050405020304" pitchFamily="18" charset="0"/>
              </a:rPr>
              <a:t>торг</a:t>
            </a:r>
            <a:r>
              <a:rPr lang="ru-RU" altLang="ja-JP" sz="2800" i="1" u="sng" dirty="0">
                <a:latin typeface="Times New Roman" panose="02020603050405020304" pitchFamily="18" charset="0"/>
              </a:rPr>
              <a:t>а</a:t>
            </a:r>
            <a:r>
              <a:rPr lang="ru-RU" altLang="ja-JP" sz="2800" i="1" dirty="0">
                <a:latin typeface="Times New Roman" panose="02020603050405020304" pitchFamily="18" charset="0"/>
              </a:rPr>
              <a:t>шество</a:t>
            </a:r>
            <a:r>
              <a:rPr lang="de-CH" altLang="ja-JP" sz="2800" dirty="0">
                <a:latin typeface="Times New Roman" panose="02020603050405020304" pitchFamily="18" charset="0"/>
              </a:rPr>
              <a:t> </a:t>
            </a:r>
            <a:r>
              <a:rPr lang="cs-CZ" altLang="ja-JP" sz="2800" dirty="0">
                <a:latin typeface="Times New Roman" panose="02020603050405020304" pitchFamily="18" charset="0"/>
              </a:rPr>
              <a:t>,kramaření, kupčení</a:t>
            </a:r>
            <a:r>
              <a:rPr lang="cs-CZ" altLang="de-DE" sz="2800" dirty="0">
                <a:latin typeface="Times New Roman" panose="02020603050405020304" pitchFamily="18" charset="0"/>
              </a:rPr>
              <a:t>‘</a:t>
            </a:r>
            <a:r>
              <a:rPr lang="cs-CZ" altLang="ja-JP" sz="2800" dirty="0">
                <a:latin typeface="Times New Roman" panose="02020603050405020304" pitchFamily="18" charset="0"/>
              </a:rPr>
              <a:t>)</a:t>
            </a:r>
            <a:r>
              <a:rPr lang="ru-RU" altLang="ja-JP" sz="2800" dirty="0">
                <a:latin typeface="Times New Roman" panose="02020603050405020304" pitchFamily="18" charset="0"/>
              </a:rPr>
              <a:t>. Глаголы с </a:t>
            </a:r>
            <a:r>
              <a:rPr lang="ru-RU" altLang="ja-JP" sz="2800" dirty="0" err="1">
                <a:latin typeface="Times New Roman" panose="02020603050405020304" pitchFamily="18" charset="0"/>
              </a:rPr>
              <a:t>суф</a:t>
            </a:r>
            <a:r>
              <a:rPr lang="ru-RU" altLang="ja-JP" sz="2800" dirty="0">
                <a:latin typeface="Times New Roman" panose="02020603050405020304" pitchFamily="18" charset="0"/>
              </a:rPr>
              <a:t>. -</a:t>
            </a:r>
            <a:r>
              <a:rPr lang="ru-RU" altLang="ja-JP" sz="2800" i="1" dirty="0" err="1">
                <a:latin typeface="Times New Roman" panose="02020603050405020304" pitchFamily="18" charset="0"/>
              </a:rPr>
              <a:t>ствова</a:t>
            </a:r>
            <a:r>
              <a:rPr lang="ru-RU" altLang="ja-JP" sz="2800" dirty="0">
                <a:latin typeface="Times New Roman" panose="02020603050405020304" pitchFamily="18" charset="0"/>
              </a:rPr>
              <a:t>-, как правило, непереходные.»</a:t>
            </a:r>
            <a:endParaRPr lang="de-DE" altLang="ja-JP" sz="2800" dirty="0">
              <a:latin typeface="Times New Roman" panose="02020603050405020304" pitchFamily="18" charset="0"/>
            </a:endParaRPr>
          </a:p>
          <a:p>
            <a:pPr marL="457200" indent="-457200">
              <a:buFont typeface="Arial" panose="020B0604020202020204" pitchFamily="34" charset="0"/>
              <a:buChar char="•"/>
            </a:pPr>
            <a:endParaRPr lang="de-DE" altLang="de-CZ" sz="2800" dirty="0">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Inhaltsplatzhalter 2">
            <a:extLst>
              <a:ext uri="{FF2B5EF4-FFF2-40B4-BE49-F238E27FC236}">
                <a16:creationId xmlns:a16="http://schemas.microsoft.com/office/drawing/2014/main" id="{46FA00BD-4E43-47D1-69ED-73BA05ED6061}"/>
              </a:ext>
            </a:extLst>
          </p:cNvPr>
          <p:cNvSpPr>
            <a:spLocks noGrp="1" noChangeArrowheads="1"/>
          </p:cNvSpPr>
          <p:nvPr>
            <p:ph idx="1"/>
          </p:nvPr>
        </p:nvSpPr>
        <p:spPr>
          <a:xfrm>
            <a:off x="287338" y="250825"/>
            <a:ext cx="9577387" cy="7058025"/>
          </a:xfrm>
        </p:spPr>
        <p:txBody>
          <a:bodyPr/>
          <a:lstStyle/>
          <a:p>
            <a:pPr marL="457200" indent="-457200">
              <a:lnSpc>
                <a:spcPct val="100000"/>
              </a:lnSpc>
              <a:buFont typeface="Arial" panose="020B0604020202020204" pitchFamily="34" charset="0"/>
              <a:buChar char="•"/>
            </a:pPr>
            <a:r>
              <a:rPr lang="de-DE" altLang="de-CZ" sz="2800">
                <a:latin typeface="Times New Roman" panose="02020603050405020304" pitchFamily="18" charset="0"/>
              </a:rPr>
              <a:t>§823 sufix -</a:t>
            </a:r>
            <a:r>
              <a:rPr lang="ru-RU" altLang="de-CZ" sz="2800" i="1">
                <a:latin typeface="Times New Roman" panose="02020603050405020304" pitchFamily="18" charset="0"/>
              </a:rPr>
              <a:t>а</a:t>
            </a:r>
            <a:r>
              <a:rPr lang="de-DE" altLang="de-CZ" sz="2800">
                <a:latin typeface="Times New Roman" panose="02020603050405020304" pitchFamily="18" charset="0"/>
              </a:rPr>
              <a:t>:</a:t>
            </a:r>
            <a:r>
              <a:rPr lang="ru-RU" altLang="de-CZ" sz="2800">
                <a:latin typeface="Times New Roman" panose="02020603050405020304" pitchFamily="18" charset="0"/>
              </a:rPr>
              <a:t> </a:t>
            </a:r>
            <a:r>
              <a:rPr lang="cs-CZ" altLang="de-CZ" sz="2800">
                <a:latin typeface="Times New Roman" panose="02020603050405020304" pitchFamily="18" charset="0"/>
              </a:rPr>
              <a:t>desubstantivní: </a:t>
            </a:r>
            <a:r>
              <a:rPr lang="ru-RU" altLang="de-CZ" sz="2800">
                <a:latin typeface="Times New Roman" panose="02020603050405020304" pitchFamily="18" charset="0"/>
              </a:rPr>
              <a:t>«знач. "наделять кого- или что-л. тем, что названо мотивирующим существительным". Эти глаголы обычно содержат в своем значении компоненты, указывающие на то действие, посредством которого объект чем-л. наделяется: </a:t>
            </a:r>
            <a:r>
              <a:rPr lang="ru-RU" altLang="de-CZ" sz="2800" i="1">
                <a:latin typeface="Times New Roman" panose="02020603050405020304" pitchFamily="18" charset="0"/>
              </a:rPr>
              <a:t>пятн</a:t>
            </a:r>
            <a:r>
              <a:rPr lang="ru-RU" altLang="de-CZ" sz="2800" i="1" u="sng">
                <a:latin typeface="Times New Roman" panose="02020603050405020304" pitchFamily="18" charset="0"/>
              </a:rPr>
              <a:t>а</a:t>
            </a:r>
            <a:r>
              <a:rPr lang="ru-RU" altLang="de-CZ" sz="2800" i="1">
                <a:latin typeface="Times New Roman" panose="02020603050405020304" pitchFamily="18" charset="0"/>
              </a:rPr>
              <a:t>ть</a:t>
            </a:r>
            <a:r>
              <a:rPr lang="ru-RU" altLang="de-CZ" sz="2800">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покрывать пятнами что-л.</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венчать</a:t>
            </a:r>
            <a:r>
              <a:rPr lang="cs-CZ" altLang="de-CZ" sz="2800" i="1">
                <a:latin typeface="Times New Roman" panose="02020603050405020304" pitchFamily="18" charset="0"/>
              </a:rPr>
              <a:t> </a:t>
            </a:r>
            <a:r>
              <a:rPr lang="ru-RU" altLang="de-CZ" sz="2800">
                <a:latin typeface="Times New Roman" panose="02020603050405020304" pitchFamily="18" charset="0"/>
              </a:rPr>
              <a:t>,</a:t>
            </a:r>
            <a:r>
              <a:rPr lang="cs-CZ" altLang="de-CZ" sz="2800">
                <a:latin typeface="Times New Roman" panose="02020603050405020304" pitchFamily="18" charset="0"/>
              </a:rPr>
              <a:t>(o)věnčit, korunovat</a:t>
            </a:r>
            <a:r>
              <a:rPr lang="ru-RU" altLang="de-DE" sz="2800">
                <a:latin typeface="Times New Roman" panose="02020603050405020304" pitchFamily="18" charset="0"/>
              </a:rPr>
              <a:t>‘</a:t>
            </a:r>
            <a:r>
              <a:rPr lang="ru-RU" altLang="de-CZ" sz="2800">
                <a:latin typeface="Times New Roman" panose="02020603050405020304" pitchFamily="18" charset="0"/>
              </a:rPr>
              <a:t>. Некоторые глаголы таких указаний не содержат: </a:t>
            </a:r>
            <a:r>
              <a:rPr lang="ru-RU" altLang="de-CZ" sz="2800" i="1">
                <a:latin typeface="Times New Roman" panose="02020603050405020304" pitchFamily="18" charset="0"/>
              </a:rPr>
              <a:t>восторгать</a:t>
            </a:r>
            <a:r>
              <a:rPr lang="cs-CZ" altLang="de-CZ" sz="2800" i="1">
                <a:latin typeface="Times New Roman" panose="02020603050405020304" pitchFamily="18" charset="0"/>
              </a:rPr>
              <a:t> </a:t>
            </a:r>
            <a:r>
              <a:rPr lang="ru-RU" altLang="de-CZ" sz="2800">
                <a:latin typeface="Times New Roman" panose="02020603050405020304" pitchFamily="18" charset="0"/>
              </a:rPr>
              <a:t>,</a:t>
            </a:r>
            <a:r>
              <a:rPr lang="cs-CZ" altLang="de-CZ" sz="2800">
                <a:latin typeface="Times New Roman" panose="02020603050405020304" pitchFamily="18" charset="0"/>
              </a:rPr>
              <a:t>uchvacovat, unášet</a:t>
            </a:r>
            <a:r>
              <a:rPr lang="ru-RU" altLang="de-DE" sz="2800">
                <a:latin typeface="Times New Roman" panose="02020603050405020304" pitchFamily="18" charset="0"/>
              </a:rPr>
              <a:t>‘</a:t>
            </a:r>
            <a:r>
              <a:rPr lang="ru-RU" altLang="de-CZ" sz="2800">
                <a:latin typeface="Times New Roman" panose="02020603050405020304" pitchFamily="18" charset="0"/>
              </a:rPr>
              <a:t>.»</a:t>
            </a:r>
            <a:r>
              <a:rPr lang="cs-CZ" altLang="de-CZ" sz="2800">
                <a:latin typeface="Times New Roman" panose="02020603050405020304" pitchFamily="18" charset="0"/>
              </a:rPr>
              <a:t> Formálně sem patří také </a:t>
            </a:r>
            <a:r>
              <a:rPr lang="ru-RU" altLang="de-CZ" sz="2800" i="1">
                <a:latin typeface="Times New Roman" panose="02020603050405020304" pitchFamily="18" charset="0"/>
              </a:rPr>
              <a:t>завтракать</a:t>
            </a:r>
            <a:r>
              <a:rPr lang="ru-RU" altLang="de-CZ" sz="2800">
                <a:latin typeface="Times New Roman" panose="02020603050405020304" pitchFamily="18" charset="0"/>
              </a:rPr>
              <a:t>, </a:t>
            </a:r>
            <a:r>
              <a:rPr lang="ru-RU" altLang="de-CZ" sz="2800" i="1">
                <a:latin typeface="Times New Roman" panose="02020603050405020304" pitchFamily="18" charset="0"/>
              </a:rPr>
              <a:t>обедать</a:t>
            </a:r>
            <a:r>
              <a:rPr lang="ru-RU" altLang="de-CZ" sz="2800">
                <a:latin typeface="Times New Roman" panose="02020603050405020304" pitchFamily="18" charset="0"/>
              </a:rPr>
              <a:t>, </a:t>
            </a:r>
            <a:r>
              <a:rPr lang="ru-RU" altLang="de-CZ" sz="2800" i="1">
                <a:latin typeface="Times New Roman" panose="02020603050405020304" pitchFamily="18" charset="0"/>
              </a:rPr>
              <a:t>ужинать</a:t>
            </a:r>
            <a:r>
              <a:rPr lang="ru-RU" altLang="de-CZ" sz="2800">
                <a:latin typeface="Times New Roman" panose="02020603050405020304" pitchFamily="18" charset="0"/>
              </a:rPr>
              <a:t>. </a:t>
            </a:r>
            <a:r>
              <a:rPr lang="de-DE" altLang="de-CZ" sz="2800">
                <a:latin typeface="Times New Roman" panose="02020603050405020304" pitchFamily="18" charset="0"/>
              </a:rPr>
              <a:t>Typ</a:t>
            </a:r>
            <a:r>
              <a:rPr lang="cs-CZ" altLang="de-CZ" sz="2800">
                <a:latin typeface="Times New Roman" panose="02020603050405020304" pitchFamily="18" charset="0"/>
              </a:rPr>
              <a:t> není produktivní</a:t>
            </a:r>
          </a:p>
          <a:p>
            <a:pPr marL="457200" indent="-457200">
              <a:lnSpc>
                <a:spcPct val="100000"/>
              </a:lnSpc>
              <a:buFont typeface="Arial" panose="020B0604020202020204" pitchFamily="34" charset="0"/>
              <a:buChar char="•"/>
            </a:pPr>
            <a:r>
              <a:rPr lang="cs-CZ" altLang="de-CZ" sz="2800">
                <a:latin typeface="Times New Roman" panose="02020603050405020304" pitchFamily="18" charset="0"/>
              </a:rPr>
              <a:t>D</a:t>
            </a:r>
            <a:r>
              <a:rPr lang="de-DE" altLang="de-CZ" sz="2800">
                <a:latin typeface="Times New Roman" panose="02020603050405020304" pitchFamily="18" charset="0"/>
              </a:rPr>
              <a:t>eadjektivní: </a:t>
            </a:r>
            <a:r>
              <a:rPr lang="ru-RU" altLang="de-CZ" sz="2800">
                <a:latin typeface="Times New Roman" panose="02020603050405020304" pitchFamily="18" charset="0"/>
              </a:rPr>
              <a:t>«знач. "приобретать признак, названный мотивирующим прилагательным": </a:t>
            </a:r>
            <a:r>
              <a:rPr lang="ru-RU" altLang="de-CZ" sz="2800" i="1">
                <a:latin typeface="Times New Roman" panose="02020603050405020304" pitchFamily="18" charset="0"/>
              </a:rPr>
              <a:t>ветшать </a:t>
            </a:r>
            <a:r>
              <a:rPr lang="ru-RU" altLang="de-CZ" sz="2800">
                <a:latin typeface="Times New Roman" panose="02020603050405020304" pitchFamily="18" charset="0"/>
              </a:rPr>
              <a:t>,</a:t>
            </a:r>
            <a:r>
              <a:rPr lang="cs-CZ" altLang="de-CZ" sz="2800">
                <a:latin typeface="Times New Roman" panose="02020603050405020304" pitchFamily="18" charset="0"/>
              </a:rPr>
              <a:t>chátrat, stárnout</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крепчать</a:t>
            </a:r>
            <a:r>
              <a:rPr lang="ru-RU" altLang="de-CZ" sz="2800">
                <a:latin typeface="Times New Roman" panose="02020603050405020304" pitchFamily="18" charset="0"/>
              </a:rPr>
              <a:t> (разг.)</a:t>
            </a:r>
            <a:r>
              <a:rPr lang="cs-CZ" altLang="de-CZ" sz="2800">
                <a:latin typeface="Times New Roman" panose="02020603050405020304" pitchFamily="18" charset="0"/>
              </a:rPr>
              <a:t> ,sílit, zesilovat se</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мельчать</a:t>
            </a:r>
            <a:br>
              <a:rPr lang="cs-CZ" altLang="de-CZ" sz="2800">
                <a:latin typeface="Times New Roman" panose="02020603050405020304" pitchFamily="18" charset="0"/>
              </a:rPr>
            </a:br>
            <a:r>
              <a:rPr lang="cs-CZ" altLang="de-CZ" sz="2800">
                <a:latin typeface="Times New Roman" panose="02020603050405020304" pitchFamily="18" charset="0"/>
              </a:rPr>
              <a:t>,zmenšovat se, upadat</a:t>
            </a:r>
            <a:r>
              <a:rPr lang="ru-RU" altLang="de-DE" sz="2800">
                <a:latin typeface="Times New Roman" panose="02020603050405020304" pitchFamily="18" charset="0"/>
              </a:rPr>
              <a:t>‘</a:t>
            </a:r>
            <a:r>
              <a:rPr lang="ru-RU" altLang="de-CZ" sz="2800">
                <a:latin typeface="Times New Roman" panose="02020603050405020304" pitchFamily="18" charset="0"/>
              </a:rPr>
              <a:t>. Кроме того, к этому типу принадлежат глаголы </a:t>
            </a:r>
            <a:r>
              <a:rPr lang="ru-RU" altLang="de-CZ" sz="2800" i="1">
                <a:latin typeface="Times New Roman" panose="02020603050405020304" pitchFamily="18" charset="0"/>
              </a:rPr>
              <a:t>ровнять</a:t>
            </a:r>
            <a:r>
              <a:rPr lang="ru-RU" altLang="de-CZ" sz="2800">
                <a:latin typeface="Times New Roman" panose="02020603050405020304" pitchFamily="18" charset="0"/>
              </a:rPr>
              <a:t> ,делать ровным или ровнее</a:t>
            </a:r>
            <a:r>
              <a:rPr lang="ru-RU" altLang="de-DE" sz="2800">
                <a:latin typeface="Times New Roman" panose="02020603050405020304" pitchFamily="18" charset="0"/>
              </a:rPr>
              <a:t>‘</a:t>
            </a:r>
            <a:r>
              <a:rPr lang="ru-RU" altLang="de-CZ" sz="2800">
                <a:latin typeface="Times New Roman" panose="02020603050405020304" pitchFamily="18" charset="0"/>
              </a:rPr>
              <a:t> и </a:t>
            </a:r>
            <a:r>
              <a:rPr lang="ru-RU" altLang="de-CZ" sz="2800" i="1">
                <a:latin typeface="Times New Roman" panose="02020603050405020304" pitchFamily="18" charset="0"/>
              </a:rPr>
              <a:t>хромать</a:t>
            </a:r>
            <a:r>
              <a:rPr lang="ru-RU" altLang="de-CZ" sz="2800">
                <a:latin typeface="Times New Roman" panose="02020603050405020304" pitchFamily="18" charset="0"/>
              </a:rPr>
              <a:t> ,идти так, как свойственно хромому</a:t>
            </a:r>
            <a:r>
              <a:rPr lang="ru-RU" altLang="de-DE" sz="2800">
                <a:latin typeface="Times New Roman" panose="02020603050405020304" pitchFamily="18" charset="0"/>
              </a:rPr>
              <a:t>‘</a:t>
            </a:r>
            <a:r>
              <a:rPr lang="ru-RU" altLang="de-CZ" sz="2800">
                <a:latin typeface="Times New Roman" panose="02020603050405020304" pitchFamily="18" charset="0"/>
              </a:rPr>
              <a:t>. Тип непродуктивен.»</a:t>
            </a:r>
            <a:endParaRPr lang="de-DE" altLang="de-CZ" sz="2800">
              <a:latin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Inhaltsplatzhalter 2">
            <a:extLst>
              <a:ext uri="{FF2B5EF4-FFF2-40B4-BE49-F238E27FC236}">
                <a16:creationId xmlns:a16="http://schemas.microsoft.com/office/drawing/2014/main" id="{0423BCCF-50A1-5C19-E462-CF2AD2804D74}"/>
              </a:ext>
            </a:extLst>
          </p:cNvPr>
          <p:cNvSpPr>
            <a:spLocks noGrp="1" noChangeArrowheads="1"/>
          </p:cNvSpPr>
          <p:nvPr>
            <p:ph idx="1"/>
          </p:nvPr>
        </p:nvSpPr>
        <p:spPr>
          <a:xfrm>
            <a:off x="360363" y="323850"/>
            <a:ext cx="9359900" cy="7056438"/>
          </a:xfrm>
        </p:spPr>
        <p:txBody>
          <a:bodyPr/>
          <a:lstStyle/>
          <a:p>
            <a:pPr marL="457200" indent="-457200">
              <a:buFont typeface="Arial" panose="020B0604020202020204" pitchFamily="34" charset="0"/>
              <a:buChar char="•"/>
            </a:pPr>
            <a:r>
              <a:rPr lang="de-DE" altLang="de-CZ" sz="2800">
                <a:latin typeface="Times New Roman" panose="02020603050405020304" pitchFamily="18" charset="0"/>
              </a:rPr>
              <a:t>§830 sufix -</a:t>
            </a:r>
            <a:r>
              <a:rPr lang="ru-RU" altLang="de-CZ" sz="2800" i="1">
                <a:latin typeface="Times New Roman" panose="02020603050405020304" pitchFamily="18" charset="0"/>
              </a:rPr>
              <a:t>е</a:t>
            </a:r>
            <a:r>
              <a:rPr lang="de-DE" altLang="de-CZ" sz="2800">
                <a:latin typeface="Times New Roman" panose="02020603050405020304" pitchFamily="18" charset="0"/>
              </a:rPr>
              <a:t>:</a:t>
            </a:r>
            <a:r>
              <a:rPr lang="ru-RU" altLang="de-CZ" sz="2800">
                <a:latin typeface="Times New Roman" panose="02020603050405020304" pitchFamily="18" charset="0"/>
              </a:rPr>
              <a:t> «знач. "приобретать признак, названный мотивирующим прилагательным": </a:t>
            </a:r>
            <a:r>
              <a:rPr lang="ru-RU" altLang="de-CZ" sz="2800" i="1">
                <a:latin typeface="Times New Roman" panose="02020603050405020304" pitchFamily="18" charset="0"/>
              </a:rPr>
              <a:t>белеть</a:t>
            </a:r>
            <a:r>
              <a:rPr lang="ru-RU" altLang="de-CZ" sz="2800">
                <a:latin typeface="Times New Roman" panose="02020603050405020304" pitchFamily="18" charset="0"/>
              </a:rPr>
              <a:t>, </a:t>
            </a:r>
            <a:r>
              <a:rPr lang="ru-RU" altLang="de-CZ" sz="2800" i="1">
                <a:latin typeface="Times New Roman" panose="02020603050405020304" pitchFamily="18" charset="0"/>
              </a:rPr>
              <a:t>прочнеть</a:t>
            </a:r>
            <a:r>
              <a:rPr lang="ru-RU" altLang="de-CZ" sz="2800">
                <a:latin typeface="Times New Roman" panose="02020603050405020304" pitchFamily="18" charset="0"/>
              </a:rPr>
              <a:t> ,</a:t>
            </a:r>
            <a:r>
              <a:rPr lang="cs-CZ" altLang="de-CZ" sz="2800">
                <a:latin typeface="Times New Roman" panose="02020603050405020304" pitchFamily="18" charset="0"/>
              </a:rPr>
              <a:t>zpevňovat se, stávat se pevným</a:t>
            </a:r>
            <a:r>
              <a:rPr lang="ru-RU" altLang="de-DE" sz="2800">
                <a:latin typeface="Times New Roman" panose="02020603050405020304" pitchFamily="18" charset="0"/>
              </a:rPr>
              <a:t>‘</a:t>
            </a:r>
            <a:r>
              <a:rPr lang="ru-RU" altLang="de-CZ" sz="2800">
                <a:latin typeface="Times New Roman" panose="02020603050405020304" pitchFamily="18" charset="0"/>
              </a:rPr>
              <a:t>. Часть глаголов, мотивированных прилагательными со значением внешнего признака, наряду со значением становления признака имеет вторичное значение выявления признака: </a:t>
            </a:r>
            <a:r>
              <a:rPr lang="ru-RU" altLang="de-CZ" sz="2800" i="1">
                <a:latin typeface="Times New Roman" panose="02020603050405020304" pitchFamily="18" charset="0"/>
              </a:rPr>
              <a:t>белеть</a:t>
            </a:r>
            <a:r>
              <a:rPr lang="ru-RU" altLang="de-CZ" sz="2800">
                <a:latin typeface="Times New Roman" panose="02020603050405020304" pitchFamily="18" charset="0"/>
              </a:rPr>
              <a:t> - ,виднеться (о белом)</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голубеть</a:t>
            </a:r>
            <a:r>
              <a:rPr lang="ru-RU" altLang="de-CZ" sz="2800">
                <a:latin typeface="Times New Roman" panose="02020603050405020304" pitchFamily="18" charset="0"/>
              </a:rPr>
              <a:t>, </a:t>
            </a:r>
            <a:r>
              <a:rPr lang="ru-RU" altLang="de-CZ" sz="2800" i="1">
                <a:latin typeface="Times New Roman" panose="02020603050405020304" pitchFamily="18" charset="0"/>
              </a:rPr>
              <a:t>желтеть</a:t>
            </a:r>
            <a:r>
              <a:rPr lang="ru-RU" altLang="de-CZ" sz="2800">
                <a:latin typeface="Times New Roman" panose="02020603050405020304" pitchFamily="18" charset="0"/>
              </a:rPr>
              <a:t>, </a:t>
            </a:r>
            <a:r>
              <a:rPr lang="ru-RU" altLang="de-CZ" sz="2800" i="1">
                <a:latin typeface="Times New Roman" panose="02020603050405020304" pitchFamily="18" charset="0"/>
              </a:rPr>
              <a:t>зеленеть</a:t>
            </a:r>
            <a:r>
              <a:rPr lang="ru-RU" altLang="de-CZ" sz="2800">
                <a:latin typeface="Times New Roman" panose="02020603050405020304" pitchFamily="18" charset="0"/>
              </a:rPr>
              <a:t>, </a:t>
            </a:r>
            <a:r>
              <a:rPr lang="ru-RU" altLang="de-CZ" sz="2800" i="1">
                <a:latin typeface="Times New Roman" panose="02020603050405020304" pitchFamily="18" charset="0"/>
              </a:rPr>
              <a:t>пестреть</a:t>
            </a:r>
            <a:r>
              <a:rPr lang="ru-RU" altLang="de-CZ" sz="2800">
                <a:latin typeface="Times New Roman" panose="02020603050405020304" pitchFamily="18" charset="0"/>
              </a:rPr>
              <a:t>, </a:t>
            </a:r>
            <a:r>
              <a:rPr lang="ru-RU" altLang="de-CZ" sz="2800" i="1">
                <a:latin typeface="Times New Roman" panose="02020603050405020304" pitchFamily="18" charset="0"/>
              </a:rPr>
              <a:t>темнеть</a:t>
            </a:r>
            <a:r>
              <a:rPr lang="ru-RU" altLang="de-CZ" sz="2800">
                <a:latin typeface="Times New Roman" panose="02020603050405020304" pitchFamily="18" charset="0"/>
              </a:rPr>
              <a:t>, </a:t>
            </a:r>
            <a:r>
              <a:rPr lang="ru-RU" altLang="de-CZ" sz="2800" i="1">
                <a:latin typeface="Times New Roman" panose="02020603050405020304" pitchFamily="18" charset="0"/>
              </a:rPr>
              <a:t>светлеть</a:t>
            </a:r>
            <a:r>
              <a:rPr lang="ru-RU" altLang="de-CZ" sz="2800">
                <a:latin typeface="Times New Roman" panose="02020603050405020304" pitchFamily="18" charset="0"/>
              </a:rPr>
              <a:t>, </a:t>
            </a:r>
            <a:r>
              <a:rPr lang="ru-RU" altLang="de-CZ" sz="2800" i="1">
                <a:latin typeface="Times New Roman" panose="02020603050405020304" pitchFamily="18" charset="0"/>
              </a:rPr>
              <a:t>яснеть</a:t>
            </a:r>
            <a:r>
              <a:rPr lang="ru-RU" altLang="de-CZ" sz="2800">
                <a:latin typeface="Times New Roman" panose="02020603050405020304" pitchFamily="18" charset="0"/>
              </a:rPr>
              <a:t>, например: </a:t>
            </a:r>
            <a:r>
              <a:rPr lang="ru-RU" altLang="de-CZ" sz="2800" i="1">
                <a:latin typeface="Times New Roman" panose="02020603050405020304" pitchFamily="18" charset="0"/>
              </a:rPr>
              <a:t>На</a:t>
            </a:r>
            <a:r>
              <a:rPr lang="ru-RU" altLang="de-CZ" sz="2800">
                <a:latin typeface="Times New Roman" panose="02020603050405020304" pitchFamily="18" charset="0"/>
              </a:rPr>
              <a:t> </a:t>
            </a:r>
            <a:r>
              <a:rPr lang="ru-RU" altLang="de-CZ" sz="2800" i="1">
                <a:latin typeface="Times New Roman" panose="02020603050405020304" pitchFamily="18" charset="0"/>
              </a:rPr>
              <a:t>смуглом</a:t>
            </a:r>
            <a:r>
              <a:rPr lang="ru-RU" altLang="de-CZ" sz="2800">
                <a:latin typeface="Times New Roman" panose="02020603050405020304" pitchFamily="18" charset="0"/>
              </a:rPr>
              <a:t> </a:t>
            </a:r>
            <a:r>
              <a:rPr lang="ru-RU" altLang="de-CZ" sz="2800" i="1">
                <a:latin typeface="Times New Roman" panose="02020603050405020304" pitchFamily="18" charset="0"/>
              </a:rPr>
              <a:t>лице</a:t>
            </a:r>
            <a:r>
              <a:rPr lang="ru-RU" altLang="de-CZ" sz="2800">
                <a:latin typeface="Times New Roman" panose="02020603050405020304" pitchFamily="18" charset="0"/>
              </a:rPr>
              <a:t> </a:t>
            </a:r>
            <a:r>
              <a:rPr lang="ru-RU" altLang="de-CZ" sz="2800" i="1">
                <a:latin typeface="Times New Roman" panose="02020603050405020304" pitchFamily="18" charset="0"/>
              </a:rPr>
              <a:t>яснеют</a:t>
            </a:r>
            <a:r>
              <a:rPr lang="ru-RU" altLang="de-CZ" sz="2800">
                <a:latin typeface="Times New Roman" panose="02020603050405020304" pitchFamily="18" charset="0"/>
              </a:rPr>
              <a:t> </a:t>
            </a:r>
            <a:r>
              <a:rPr lang="ru-RU" altLang="de-CZ" sz="2800" i="1">
                <a:latin typeface="Times New Roman" panose="02020603050405020304" pitchFamily="18" charset="0"/>
              </a:rPr>
              <a:t>синие</a:t>
            </a:r>
            <a:r>
              <a:rPr lang="ru-RU" altLang="de-CZ" sz="2800">
                <a:latin typeface="Times New Roman" panose="02020603050405020304" pitchFamily="18" charset="0"/>
              </a:rPr>
              <a:t> </a:t>
            </a:r>
            <a:r>
              <a:rPr lang="ru-RU" altLang="de-CZ" sz="2800" i="1">
                <a:latin typeface="Times New Roman" panose="02020603050405020304" pitchFamily="18" charset="0"/>
              </a:rPr>
              <a:t>глаза</a:t>
            </a:r>
            <a:r>
              <a:rPr lang="ru-RU" altLang="de-CZ" sz="2800">
                <a:latin typeface="Times New Roman" panose="02020603050405020304" pitchFamily="18" charset="0"/>
              </a:rPr>
              <a:t> (Триф.).»</a:t>
            </a:r>
            <a:endParaRPr lang="cs-CZ" altLang="de-CZ" sz="2800">
              <a:latin typeface="Times New Roman" panose="02020603050405020304" pitchFamily="18" charset="0"/>
            </a:endParaRPr>
          </a:p>
          <a:p>
            <a:pPr marL="457200" indent="-457200">
              <a:buFont typeface="Arial" panose="020B0604020202020204" pitchFamily="34" charset="0"/>
              <a:buChar char="•"/>
            </a:pPr>
            <a:r>
              <a:rPr lang="cs-CZ" altLang="de-CZ" sz="2800">
                <a:latin typeface="Times New Roman" panose="02020603050405020304" pitchFamily="18" charset="0"/>
              </a:rPr>
              <a:t>§835 sufix -</a:t>
            </a:r>
            <a:r>
              <a:rPr lang="ru-RU" altLang="de-CZ" sz="2800" i="1">
                <a:latin typeface="Times New Roman" panose="02020603050405020304" pitchFamily="18" charset="0"/>
              </a:rPr>
              <a:t>ну</a:t>
            </a:r>
            <a:r>
              <a:rPr lang="cs-CZ" altLang="de-CZ" sz="2800">
                <a:latin typeface="Times New Roman" panose="02020603050405020304" pitchFamily="18" charset="0"/>
              </a:rPr>
              <a:t>:</a:t>
            </a:r>
            <a:r>
              <a:rPr lang="ru-RU" altLang="de-CZ" sz="2800">
                <a:latin typeface="Times New Roman" panose="02020603050405020304" pitchFamily="18" charset="0"/>
              </a:rPr>
              <a:t> «знач. "приобретать признак, названный мотивирующим прилагательным": </a:t>
            </a:r>
            <a:r>
              <a:rPr lang="ru-RU" altLang="de-CZ" sz="2800" i="1">
                <a:latin typeface="Times New Roman" panose="02020603050405020304" pitchFamily="18" charset="0"/>
              </a:rPr>
              <a:t>глухой</a:t>
            </a:r>
            <a:r>
              <a:rPr lang="ru-RU" altLang="de-CZ" sz="2800">
                <a:latin typeface="Times New Roman" panose="02020603050405020304" pitchFamily="18" charset="0"/>
              </a:rPr>
              <a:t> - </a:t>
            </a:r>
            <a:r>
              <a:rPr lang="ru-RU" altLang="de-CZ" sz="2800" i="1">
                <a:latin typeface="Times New Roman" panose="02020603050405020304" pitchFamily="18" charset="0"/>
              </a:rPr>
              <a:t>глохнуть</a:t>
            </a:r>
            <a:r>
              <a:rPr lang="ru-RU" altLang="de-CZ" sz="2800">
                <a:latin typeface="Times New Roman" panose="02020603050405020304" pitchFamily="18" charset="0"/>
              </a:rPr>
              <a:t>, </a:t>
            </a:r>
            <a:r>
              <a:rPr lang="ru-RU" altLang="de-CZ" sz="2800" i="1">
                <a:latin typeface="Times New Roman" panose="02020603050405020304" pitchFamily="18" charset="0"/>
              </a:rPr>
              <a:t>слепой</a:t>
            </a:r>
            <a:r>
              <a:rPr lang="ru-RU" altLang="de-CZ" sz="2800">
                <a:latin typeface="Times New Roman" panose="02020603050405020304" pitchFamily="18" charset="0"/>
              </a:rPr>
              <a:t> - </a:t>
            </a:r>
            <a:r>
              <a:rPr lang="ru-RU" altLang="de-CZ" sz="2800" i="1">
                <a:latin typeface="Times New Roman" panose="02020603050405020304" pitchFamily="18" charset="0"/>
              </a:rPr>
              <a:t>слепнуть</a:t>
            </a:r>
            <a:r>
              <a:rPr lang="ru-RU" altLang="de-CZ" sz="2800">
                <a:latin typeface="Times New Roman" panose="02020603050405020304" pitchFamily="18" charset="0"/>
              </a:rPr>
              <a:t>, </a:t>
            </a:r>
            <a:r>
              <a:rPr lang="ru-RU" altLang="de-CZ" sz="2800" i="1">
                <a:latin typeface="Times New Roman" panose="02020603050405020304" pitchFamily="18" charset="0"/>
              </a:rPr>
              <a:t>сухой</a:t>
            </a:r>
            <a:r>
              <a:rPr lang="ru-RU" altLang="de-CZ" sz="2800">
                <a:latin typeface="Times New Roman" panose="02020603050405020304" pitchFamily="18" charset="0"/>
              </a:rPr>
              <a:t> - </a:t>
            </a:r>
            <a:r>
              <a:rPr lang="ru-RU" altLang="de-CZ" sz="2800" i="1">
                <a:latin typeface="Times New Roman" panose="02020603050405020304" pitchFamily="18" charset="0"/>
              </a:rPr>
              <a:t>сохнуть</a:t>
            </a:r>
            <a:r>
              <a:rPr lang="ru-RU" altLang="de-CZ" sz="2800">
                <a:latin typeface="Times New Roman" panose="02020603050405020304" pitchFamily="18" charset="0"/>
              </a:rPr>
              <a:t>. Некоторые глаголы одновременно мотивируются компаративом: </a:t>
            </a:r>
            <a:r>
              <a:rPr lang="ru-RU" altLang="de-CZ" sz="2800" i="1">
                <a:latin typeface="Times New Roman" panose="02020603050405020304" pitchFamily="18" charset="0"/>
              </a:rPr>
              <a:t>крепнуть</a:t>
            </a:r>
            <a:r>
              <a:rPr lang="ru-RU" altLang="de-CZ" sz="2800">
                <a:latin typeface="Times New Roman" panose="02020603050405020304" pitchFamily="18" charset="0"/>
              </a:rPr>
              <a:t> </a:t>
            </a:r>
            <a:br>
              <a:rPr lang="ru-RU" altLang="de-CZ" sz="2800">
                <a:latin typeface="Times New Roman" panose="02020603050405020304" pitchFamily="18" charset="0"/>
              </a:rPr>
            </a:br>
            <a:r>
              <a:rPr lang="ru-RU" altLang="de-CZ" sz="2800">
                <a:latin typeface="Times New Roman" panose="02020603050405020304" pitchFamily="18" charset="0"/>
              </a:rPr>
              <a:t>,становиться крепким или крепче</a:t>
            </a:r>
            <a:r>
              <a:rPr lang="ru-RU" altLang="de-DE" sz="2800">
                <a:latin typeface="Times New Roman" panose="02020603050405020304" pitchFamily="18" charset="0"/>
              </a:rPr>
              <a:t>‘</a:t>
            </a:r>
            <a:r>
              <a:rPr lang="ru-RU" altLang="de-CZ" sz="2800">
                <a:latin typeface="Times New Roman" panose="02020603050405020304" pitchFamily="18" charset="0"/>
              </a:rPr>
              <a:t>.»</a:t>
            </a:r>
          </a:p>
          <a:p>
            <a:pPr marL="457200" indent="-457200">
              <a:buFont typeface="Arial" panose="020B0604020202020204" pitchFamily="34" charset="0"/>
              <a:buChar char="•"/>
            </a:pPr>
            <a:r>
              <a:rPr lang="cs-CZ" altLang="de-CZ" sz="2800">
                <a:latin typeface="Times New Roman" panose="02020603050405020304" pitchFamily="18" charset="0"/>
              </a:rPr>
              <a:t>NB: U všech těchto desubstantivních a deadjektivních sufixálních derivací lze položit otázku po statusu uvedených</a:t>
            </a:r>
            <a:endParaRPr lang="ru-RU" altLang="de-CZ" sz="2800">
              <a:latin typeface="Times New Roman" panose="02020603050405020304" pitchFamily="18" charset="0"/>
            </a:endParaRPr>
          </a:p>
          <a:p>
            <a:pPr marL="457200" indent="-457200">
              <a:buFont typeface="Arial" panose="020B0604020202020204" pitchFamily="34" charset="0"/>
              <a:buChar char="•"/>
            </a:pPr>
            <a:endParaRPr lang="de-DE" altLang="de-CZ" sz="2800">
              <a:latin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Inhaltsplatzhalter 2">
            <a:extLst>
              <a:ext uri="{FF2B5EF4-FFF2-40B4-BE49-F238E27FC236}">
                <a16:creationId xmlns:a16="http://schemas.microsoft.com/office/drawing/2014/main" id="{58D918D7-9139-E03E-D0C2-D4DE9BB2103C}"/>
              </a:ext>
            </a:extLst>
          </p:cNvPr>
          <p:cNvSpPr>
            <a:spLocks noGrp="1" noChangeArrowheads="1"/>
          </p:cNvSpPr>
          <p:nvPr>
            <p:ph idx="1"/>
          </p:nvPr>
        </p:nvSpPr>
        <p:spPr>
          <a:xfrm>
            <a:off x="431800" y="466725"/>
            <a:ext cx="9288463" cy="6697663"/>
          </a:xfrm>
        </p:spPr>
        <p:txBody>
          <a:bodyPr/>
          <a:lstStyle/>
          <a:p>
            <a:pPr marL="457200" indent="-457200">
              <a:buFont typeface="Arial" panose="020B0604020202020204" pitchFamily="34" charset="0"/>
              <a:buChar char="•"/>
            </a:pPr>
            <a:r>
              <a:rPr lang="cs-CZ" altLang="de-CZ" sz="2800">
                <a:latin typeface="Times New Roman" panose="02020603050405020304" pitchFamily="18" charset="0"/>
              </a:rPr>
              <a:t>sufixů – jedná se skutečně o slovotvorné prostředky? Fakticky se v jejich případě jedná o kmenotvorné přípony, tedy o znaky příslušnosti k prvním pěti (Isačenkovým) slovesným třídám, které jsou produktivní. Bez takového morfologického elementu žádné sloveso nefunguje, nemůže být časováno (a nečasované sloveso na rozdíl od nesklonného substantiva nebo adjektiva neexistuje). Čili při odvozování slovesa </a:t>
            </a:r>
            <a:r>
              <a:rPr lang="ru-RU" altLang="de-CZ" sz="2800" i="1">
                <a:latin typeface="Times New Roman" panose="02020603050405020304" pitchFamily="18" charset="0"/>
              </a:rPr>
              <a:t>партизанить</a:t>
            </a:r>
            <a:r>
              <a:rPr lang="ru-RU" altLang="de-CZ" sz="2800">
                <a:latin typeface="Times New Roman" panose="02020603050405020304" pitchFamily="18" charset="0"/>
              </a:rPr>
              <a:t> </a:t>
            </a:r>
            <a:r>
              <a:rPr lang="cs-CZ" altLang="de-CZ" sz="2800">
                <a:latin typeface="Times New Roman" panose="02020603050405020304" pitchFamily="18" charset="0"/>
              </a:rPr>
              <a:t>od substantiva </a:t>
            </a:r>
            <a:r>
              <a:rPr lang="ru-RU" altLang="de-CZ" sz="2800" i="1">
                <a:latin typeface="Times New Roman" panose="02020603050405020304" pitchFamily="18" charset="0"/>
              </a:rPr>
              <a:t>партизан</a:t>
            </a:r>
            <a:r>
              <a:rPr lang="ru-RU" altLang="de-CZ" sz="2800">
                <a:latin typeface="Times New Roman" panose="02020603050405020304" pitchFamily="18" charset="0"/>
              </a:rPr>
              <a:t> </a:t>
            </a:r>
            <a:r>
              <a:rPr lang="cs-CZ" altLang="de-CZ" sz="2800">
                <a:latin typeface="Times New Roman" panose="02020603050405020304" pitchFamily="18" charset="0"/>
              </a:rPr>
              <a:t>nebo slovesa </a:t>
            </a:r>
            <a:r>
              <a:rPr lang="ru-RU" altLang="de-CZ" sz="2800" i="1">
                <a:latin typeface="Times New Roman" panose="02020603050405020304" pitchFamily="18" charset="0"/>
              </a:rPr>
              <a:t>пустовать</a:t>
            </a:r>
            <a:r>
              <a:rPr lang="ru-RU" altLang="de-CZ" sz="2800">
                <a:latin typeface="Times New Roman" panose="02020603050405020304" pitchFamily="18" charset="0"/>
              </a:rPr>
              <a:t> </a:t>
            </a:r>
            <a:r>
              <a:rPr lang="cs-CZ" altLang="de-CZ" sz="2800">
                <a:latin typeface="Times New Roman" panose="02020603050405020304" pitchFamily="18" charset="0"/>
              </a:rPr>
              <a:t>od adjektiva </a:t>
            </a:r>
            <a:r>
              <a:rPr lang="ru-RU" altLang="de-CZ" sz="2800" i="1">
                <a:latin typeface="Times New Roman" panose="02020603050405020304" pitchFamily="18" charset="0"/>
              </a:rPr>
              <a:t>пустой</a:t>
            </a:r>
            <a:r>
              <a:rPr lang="ru-RU" altLang="de-CZ" sz="2800">
                <a:latin typeface="Times New Roman" panose="02020603050405020304" pitchFamily="18" charset="0"/>
              </a:rPr>
              <a:t> </a:t>
            </a:r>
            <a:r>
              <a:rPr lang="cs-CZ" altLang="de-CZ" sz="2800">
                <a:latin typeface="Times New Roman" panose="02020603050405020304" pitchFamily="18" charset="0"/>
              </a:rPr>
              <a:t>se fakticky jen vyměňuje nominální flektivní morfologie za (minimální) verbální morfologii, bez níž sloveso nemůže fungovat, žádný další slovotvorný element zúčastněn není.</a:t>
            </a:r>
          </a:p>
          <a:p>
            <a:pPr marL="457200" indent="-457200">
              <a:buFont typeface="Arial" panose="020B0604020202020204" pitchFamily="34" charset="0"/>
              <a:buChar char="•"/>
            </a:pPr>
            <a:r>
              <a:rPr lang="cs-CZ" altLang="de-CZ" sz="2800">
                <a:latin typeface="Times New Roman" panose="02020603050405020304" pitchFamily="18" charset="0"/>
              </a:rPr>
              <a:t>Jinak řečeno, pokud tyto případy považujeme za sufixální derivaci, jak to RG (1980) dělá, tak je konverze mezi substantivem/adjektivem a slovesem (v ruštině) nemožná</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Inhaltsplatzhalter 2">
            <a:extLst>
              <a:ext uri="{FF2B5EF4-FFF2-40B4-BE49-F238E27FC236}">
                <a16:creationId xmlns:a16="http://schemas.microsoft.com/office/drawing/2014/main" id="{B93EF814-10B6-1096-0D39-B8301A2FDA73}"/>
              </a:ext>
            </a:extLst>
          </p:cNvPr>
          <p:cNvSpPr>
            <a:spLocks noGrp="1" noChangeArrowheads="1"/>
          </p:cNvSpPr>
          <p:nvPr>
            <p:ph idx="1"/>
          </p:nvPr>
        </p:nvSpPr>
        <p:spPr>
          <a:xfrm>
            <a:off x="360363" y="250825"/>
            <a:ext cx="9359900" cy="6913563"/>
          </a:xfrm>
        </p:spPr>
        <p:txBody>
          <a:bodyPr/>
          <a:lstStyle/>
          <a:p>
            <a:pPr marL="457200" indent="-457200">
              <a:lnSpc>
                <a:spcPct val="100000"/>
              </a:lnSpc>
              <a:buFont typeface="Arial" panose="020B0604020202020204" pitchFamily="34" charset="0"/>
              <a:buChar char="•"/>
            </a:pPr>
            <a:r>
              <a:rPr lang="cs-CZ" altLang="de-CZ" sz="2800">
                <a:latin typeface="Times New Roman" panose="02020603050405020304" pitchFamily="18" charset="0"/>
              </a:rPr>
              <a:t>MČ (1986 1: 405n.) uvádí sice tyto typy také mezi sufixálními, konstatuje však:</a:t>
            </a:r>
          </a:p>
          <a:p>
            <a:pPr marL="457200" indent="-457200">
              <a:lnSpc>
                <a:spcPct val="100000"/>
              </a:lnSpc>
              <a:buFont typeface="Arial" panose="020B0604020202020204" pitchFamily="34" charset="0"/>
              <a:buChar char="•"/>
            </a:pPr>
            <a:r>
              <a:rPr lang="cs-CZ" altLang="de-CZ" sz="2800">
                <a:latin typeface="Times New Roman" panose="02020603050405020304" pitchFamily="18" charset="0"/>
              </a:rPr>
              <a:t>„Repertoár přípon slovesných jako vlastních odvozovacích prostředků je velmi malý. Proti tomu repertoár klasifikačních funkcí přípon je obsáhlý, takže vyplývá velká slovotvorná polysémie (popř. homonymie) slovesných přípon. Je však i rozdíl mezi slovesnými příponami a příponami ostatních pojmenovacích slovních druhů. </a:t>
            </a:r>
            <a:r>
              <a:rPr lang="cs-CZ" altLang="de-CZ" sz="2800" u="sng">
                <a:latin typeface="Times New Roman" panose="02020603050405020304" pitchFamily="18" charset="0"/>
              </a:rPr>
              <a:t>Slovesné přípony představují spíše spojovací, rozšiřující, popř. vložené elementy</a:t>
            </a:r>
            <a:r>
              <a:rPr lang="cs-CZ" altLang="de-CZ" sz="2800">
                <a:latin typeface="Times New Roman" panose="02020603050405020304" pitchFamily="18" charset="0"/>
              </a:rPr>
              <a:t>, zařazující odvozené sloveso k určitému slovotvornému typu </a:t>
            </a:r>
            <a:r>
              <a:rPr lang="cs-CZ" altLang="de-CZ" sz="2800" u="sng">
                <a:latin typeface="Times New Roman" panose="02020603050405020304" pitchFamily="18" charset="0"/>
              </a:rPr>
              <a:t>prostřednictvím jeho zařazení ke konjugačnímu typu, popř. gramatickému vzoru</a:t>
            </a:r>
            <a:r>
              <a:rPr lang="cs-CZ" altLang="de-CZ" sz="2800">
                <a:latin typeface="Times New Roman" panose="02020603050405020304" pitchFamily="18" charset="0"/>
              </a:rPr>
              <a:t>. Toto gramatické zařazení (tvaroslovná charakteristika) je spoluformantem slovesné přípony. Z tohoto hlediska je přesnější chápat odvozování sloves pouze pomocí kmenotvorných přípon nikoli jako sufixaci (typickou pro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Inhaltsplatzhalter 2">
            <a:extLst>
              <a:ext uri="{FF2B5EF4-FFF2-40B4-BE49-F238E27FC236}">
                <a16:creationId xmlns:a16="http://schemas.microsoft.com/office/drawing/2014/main" id="{9552EEB1-1527-6B9F-E90B-C30C53338905}"/>
              </a:ext>
            </a:extLst>
          </p:cNvPr>
          <p:cNvSpPr>
            <a:spLocks noGrp="1" noChangeArrowheads="1"/>
          </p:cNvSpPr>
          <p:nvPr>
            <p:ph idx="1"/>
          </p:nvPr>
        </p:nvSpPr>
        <p:spPr>
          <a:xfrm>
            <a:off x="360363" y="395288"/>
            <a:ext cx="9432925" cy="6913562"/>
          </a:xfrm>
        </p:spPr>
        <p:txBody>
          <a:bodyPr/>
          <a:lstStyle/>
          <a:p>
            <a:pPr marL="457200" indent="-457200">
              <a:buFont typeface="Arial" panose="020B0604020202020204" pitchFamily="34" charset="0"/>
              <a:buChar char="•"/>
            </a:pPr>
            <a:r>
              <a:rPr lang="cs-CZ" altLang="de-CZ" sz="2800" dirty="0">
                <a:latin typeface="Times New Roman" panose="02020603050405020304" pitchFamily="18" charset="0"/>
              </a:rPr>
              <a:t>jména), </a:t>
            </a:r>
            <a:r>
              <a:rPr lang="cs-CZ" altLang="de-CZ" sz="2800" u="sng" dirty="0">
                <a:latin typeface="Times New Roman" panose="02020603050405020304" pitchFamily="18" charset="0"/>
              </a:rPr>
              <a:t>nýbrž jako tvoření pouhým přechodem z jednoho tvaroslovného paradigmatu do druhého (tedy jako konverzi)</a:t>
            </a:r>
            <a:r>
              <a:rPr lang="cs-CZ" altLang="de-CZ" sz="2800" dirty="0">
                <a:latin typeface="Times New Roman" panose="02020603050405020304" pitchFamily="18" charset="0"/>
              </a:rPr>
              <a:t>; vlastní přípony slovotvorné by bylo možno spatřovat pouze v několika málo případech morfémů předcházejících před těmito kmenotvornými příponami, jako jsou -</a:t>
            </a:r>
            <a:r>
              <a:rPr lang="cs-CZ" altLang="de-CZ" sz="2800" b="1" dirty="0">
                <a:latin typeface="Times New Roman" panose="02020603050405020304" pitchFamily="18" charset="0"/>
              </a:rPr>
              <a:t>k</a:t>
            </a:r>
            <a:r>
              <a:rPr lang="cs-CZ" altLang="de-CZ" sz="2800" dirty="0">
                <a:latin typeface="Times New Roman" panose="02020603050405020304" pitchFamily="18" charset="0"/>
              </a:rPr>
              <a:t>- (ty-k-</a:t>
            </a:r>
            <a:r>
              <a:rPr lang="cs-CZ" altLang="de-CZ" sz="2800" dirty="0" err="1">
                <a:latin typeface="Times New Roman" panose="02020603050405020304" pitchFamily="18" charset="0"/>
              </a:rPr>
              <a:t>at</a:t>
            </a:r>
            <a:r>
              <a:rPr lang="cs-CZ" altLang="de-CZ" sz="2800" dirty="0">
                <a:latin typeface="Times New Roman" panose="02020603050405020304" pitchFamily="18" charset="0"/>
              </a:rPr>
              <a:t>), -</a:t>
            </a:r>
            <a:r>
              <a:rPr lang="cs-CZ" altLang="de-CZ" sz="2800" b="1" dirty="0">
                <a:latin typeface="Times New Roman" panose="02020603050405020304" pitchFamily="18" charset="0"/>
              </a:rPr>
              <a:t>v</a:t>
            </a:r>
            <a:r>
              <a:rPr lang="cs-CZ" altLang="de-CZ" sz="2800" dirty="0">
                <a:latin typeface="Times New Roman" panose="02020603050405020304" pitchFamily="18" charset="0"/>
              </a:rPr>
              <a:t>- </a:t>
            </a:r>
            <a:br>
              <a:rPr lang="cs-CZ" altLang="de-CZ" sz="2800" dirty="0">
                <a:latin typeface="Times New Roman" panose="02020603050405020304" pitchFamily="18" charset="0"/>
              </a:rPr>
            </a:br>
            <a:r>
              <a:rPr lang="cs-CZ" altLang="de-CZ" sz="2800" dirty="0">
                <a:latin typeface="Times New Roman" panose="02020603050405020304" pitchFamily="18" charset="0"/>
              </a:rPr>
              <a:t>(dá-v-</a:t>
            </a:r>
            <a:r>
              <a:rPr lang="cs-CZ" altLang="de-CZ" sz="2800" dirty="0" err="1">
                <a:latin typeface="Times New Roman" panose="02020603050405020304" pitchFamily="18" charset="0"/>
              </a:rPr>
              <a:t>at</a:t>
            </a:r>
            <a:r>
              <a:rPr lang="cs-CZ" altLang="de-CZ" sz="2800" dirty="0">
                <a:latin typeface="Times New Roman" panose="02020603050405020304" pitchFamily="18" charset="0"/>
              </a:rPr>
              <a:t>) aj.</a:t>
            </a:r>
            <a:r>
              <a:rPr lang="cs-CZ" altLang="de-DE" sz="2800" dirty="0">
                <a:latin typeface="Times New Roman" panose="02020603050405020304" pitchFamily="18" charset="0"/>
              </a:rPr>
              <a:t>“</a:t>
            </a:r>
            <a:r>
              <a:rPr lang="cs-CZ" altLang="de-CZ" sz="2800" dirty="0">
                <a:latin typeface="Times New Roman" panose="02020603050405020304" pitchFamily="18" charset="0"/>
              </a:rPr>
              <a:t> (zvýraznění MG) </a:t>
            </a:r>
          </a:p>
          <a:p>
            <a:pPr marL="457200" indent="-457200">
              <a:buFont typeface="Arial" panose="020B0604020202020204" pitchFamily="34" charset="0"/>
              <a:buChar char="•"/>
            </a:pPr>
            <a:r>
              <a:rPr lang="cs-CZ" altLang="de-CZ" sz="2800" dirty="0">
                <a:latin typeface="Times New Roman" panose="02020603050405020304" pitchFamily="18" charset="0"/>
              </a:rPr>
              <a:t>Srov. předtím v ruštině </a:t>
            </a:r>
            <a:r>
              <a:rPr lang="ru-RU" altLang="de-CZ" sz="2800" dirty="0">
                <a:latin typeface="Times New Roman" panose="02020603050405020304" pitchFamily="18" charset="0"/>
              </a:rPr>
              <a:t>-</a:t>
            </a:r>
            <a:r>
              <a:rPr lang="ru-RU" altLang="de-CZ" sz="2800" i="1" dirty="0" err="1">
                <a:latin typeface="Times New Roman" panose="02020603050405020304" pitchFamily="18" charset="0"/>
              </a:rPr>
              <a:t>изова</a:t>
            </a:r>
            <a:r>
              <a:rPr lang="ru-RU" altLang="de-CZ" sz="2800" dirty="0">
                <a:latin typeface="Times New Roman" panose="02020603050405020304" pitchFamily="18" charset="0"/>
              </a:rPr>
              <a:t>-, -</a:t>
            </a:r>
            <a:r>
              <a:rPr lang="ru-RU" altLang="de-CZ" sz="2800" i="1" dirty="0" err="1">
                <a:latin typeface="Times New Roman" panose="02020603050405020304" pitchFamily="18" charset="0"/>
              </a:rPr>
              <a:t>ирова</a:t>
            </a:r>
            <a:r>
              <a:rPr lang="ru-RU" altLang="de-CZ" sz="2800" dirty="0">
                <a:latin typeface="Times New Roman" panose="02020603050405020304" pitchFamily="18" charset="0"/>
              </a:rPr>
              <a:t>-,</a:t>
            </a:r>
            <a:r>
              <a:rPr lang="cs-CZ" altLang="de-CZ" sz="2800" dirty="0">
                <a:latin typeface="Times New Roman" panose="02020603050405020304" pitchFamily="18" charset="0"/>
              </a:rPr>
              <a:t> </a:t>
            </a:r>
            <a:r>
              <a:rPr lang="ru-RU" altLang="de-CZ" sz="2800" dirty="0">
                <a:latin typeface="Times New Roman" panose="02020603050405020304" pitchFamily="18" charset="0"/>
              </a:rPr>
              <a:t>-</a:t>
            </a:r>
            <a:r>
              <a:rPr lang="ru-RU" altLang="de-CZ" sz="2800" i="1" dirty="0" err="1">
                <a:latin typeface="Times New Roman" panose="02020603050405020304" pitchFamily="18" charset="0"/>
              </a:rPr>
              <a:t>изирова</a:t>
            </a:r>
            <a:r>
              <a:rPr lang="ru-RU" altLang="de-CZ" sz="2800" dirty="0">
                <a:latin typeface="Times New Roman" panose="02020603050405020304" pitchFamily="18" charset="0"/>
              </a:rPr>
              <a:t>-</a:t>
            </a:r>
            <a:r>
              <a:rPr lang="cs-CZ" altLang="de-CZ" sz="2800" dirty="0">
                <a:latin typeface="Times New Roman" panose="02020603050405020304" pitchFamily="18" charset="0"/>
              </a:rPr>
              <a:t>,</a:t>
            </a:r>
            <a:br>
              <a:rPr lang="cs-CZ" altLang="de-CZ" sz="2800" dirty="0">
                <a:latin typeface="Times New Roman" panose="02020603050405020304" pitchFamily="18" charset="0"/>
              </a:rPr>
            </a:br>
            <a:r>
              <a:rPr lang="cs-CZ" altLang="de-CZ" sz="2800" dirty="0">
                <a:latin typeface="Times New Roman" panose="02020603050405020304" pitchFamily="18" charset="0"/>
              </a:rPr>
              <a:t>-</a:t>
            </a:r>
            <a:r>
              <a:rPr lang="ru-RU" altLang="de-CZ" sz="2800" i="1" dirty="0">
                <a:latin typeface="Times New Roman" panose="02020603050405020304" pitchFamily="18" charset="0"/>
              </a:rPr>
              <a:t>(е)</a:t>
            </a:r>
            <a:r>
              <a:rPr lang="de-DE" altLang="de-CZ" sz="2800" i="1" dirty="0" err="1">
                <a:latin typeface="Times New Roman" panose="02020603050405020304" pitchFamily="18" charset="0"/>
              </a:rPr>
              <a:t>ствова</a:t>
            </a:r>
            <a:r>
              <a:rPr lang="de-DE" altLang="de-CZ" sz="2800" dirty="0">
                <a:latin typeface="Times New Roman" panose="02020603050405020304" pitchFamily="18" charset="0"/>
              </a:rPr>
              <a:t>, -</a:t>
            </a:r>
            <a:r>
              <a:rPr lang="ru-RU" altLang="de-CZ" sz="2800" i="1" dirty="0">
                <a:latin typeface="Times New Roman" panose="02020603050405020304" pitchFamily="18" charset="0"/>
              </a:rPr>
              <a:t>(</a:t>
            </a:r>
            <a:r>
              <a:rPr lang="de-DE" altLang="de-CZ" sz="2800" i="1" dirty="0" err="1">
                <a:latin typeface="Times New Roman" panose="02020603050405020304" pitchFamily="18" charset="0"/>
              </a:rPr>
              <a:t>н</a:t>
            </a:r>
            <a:r>
              <a:rPr lang="ru-RU" altLang="de-CZ" sz="2800" i="1" dirty="0">
                <a:latin typeface="Times New Roman" panose="02020603050405020304" pitchFamily="18" charset="0"/>
              </a:rPr>
              <a:t>)</a:t>
            </a:r>
            <a:r>
              <a:rPr lang="de-DE" altLang="de-CZ" sz="2800" i="1" dirty="0" err="1">
                <a:latin typeface="Times New Roman" panose="02020603050405020304" pitchFamily="18" charset="0"/>
              </a:rPr>
              <a:t>ича</a:t>
            </a:r>
            <a:r>
              <a:rPr lang="ru-RU" altLang="de-CZ" sz="2800" i="1" dirty="0">
                <a:latin typeface="Times New Roman" panose="02020603050405020304" pitchFamily="18" charset="0"/>
              </a:rPr>
              <a:t> </a:t>
            </a:r>
            <a:r>
              <a:rPr lang="ru-RU" altLang="de-CZ" sz="2800" dirty="0">
                <a:latin typeface="Times New Roman" panose="02020603050405020304" pitchFamily="18" charset="0"/>
              </a:rPr>
              <a:t>(</a:t>
            </a:r>
            <a:r>
              <a:rPr lang="cs-CZ" altLang="de-CZ" sz="2800" dirty="0">
                <a:latin typeface="Times New Roman" panose="02020603050405020304" pitchFamily="18" charset="0"/>
              </a:rPr>
              <a:t>není zde pouhý znak třídy</a:t>
            </a:r>
            <a:r>
              <a:rPr lang="ru-RU" altLang="de-CZ" sz="2800" dirty="0">
                <a:latin typeface="Times New Roman" panose="02020603050405020304" pitchFamily="18" charset="0"/>
              </a:rPr>
              <a:t>)</a:t>
            </a:r>
            <a:endParaRPr lang="de-DE" altLang="de-CZ" sz="2800" dirty="0">
              <a:latin typeface="Times New Roman" panose="02020603050405020304" pitchFamily="18" charset="0"/>
            </a:endParaRPr>
          </a:p>
          <a:p>
            <a:pPr marL="457200" indent="-457200">
              <a:buFont typeface="Arial" panose="020B0604020202020204" pitchFamily="34" charset="0"/>
              <a:buChar char="•"/>
            </a:pPr>
            <a:r>
              <a:rPr lang="de-DE" altLang="de-CZ" sz="2800" dirty="0" err="1">
                <a:latin typeface="Times New Roman" panose="02020603050405020304" pitchFamily="18" charset="0"/>
              </a:rPr>
              <a:t>Využití</a:t>
            </a:r>
            <a:r>
              <a:rPr lang="de-DE" altLang="de-CZ" sz="2800" dirty="0">
                <a:latin typeface="Times New Roman" panose="02020603050405020304" pitchFamily="18" charset="0"/>
              </a:rPr>
              <a:t> </a:t>
            </a:r>
            <a:r>
              <a:rPr lang="de-DE" altLang="de-CZ" sz="2800" dirty="0" err="1">
                <a:latin typeface="Times New Roman" panose="02020603050405020304" pitchFamily="18" charset="0"/>
              </a:rPr>
              <a:t>znaků</a:t>
            </a:r>
            <a:r>
              <a:rPr lang="de-DE" altLang="de-CZ" sz="2800" dirty="0">
                <a:latin typeface="Times New Roman" panose="02020603050405020304" pitchFamily="18" charset="0"/>
              </a:rPr>
              <a:t> </a:t>
            </a:r>
            <a:r>
              <a:rPr lang="de-DE" altLang="de-CZ" sz="2800" dirty="0" err="1">
                <a:latin typeface="Times New Roman" panose="02020603050405020304" pitchFamily="18" charset="0"/>
              </a:rPr>
              <a:t>třídy</a:t>
            </a:r>
            <a:r>
              <a:rPr lang="de-DE" altLang="de-CZ" sz="2800" dirty="0">
                <a:latin typeface="Times New Roman" panose="02020603050405020304" pitchFamily="18" charset="0"/>
              </a:rPr>
              <a:t> </a:t>
            </a:r>
            <a:r>
              <a:rPr lang="de-DE" altLang="de-CZ" sz="2800" dirty="0" err="1">
                <a:latin typeface="Times New Roman" panose="02020603050405020304" pitchFamily="18" charset="0"/>
              </a:rPr>
              <a:t>při</a:t>
            </a:r>
            <a:r>
              <a:rPr lang="de-DE" altLang="de-CZ" sz="2800" dirty="0">
                <a:latin typeface="Times New Roman" panose="02020603050405020304" pitchFamily="18" charset="0"/>
              </a:rPr>
              <a:t> </a:t>
            </a:r>
            <a:r>
              <a:rPr lang="de-DE" altLang="de-CZ" sz="2800" dirty="0" err="1">
                <a:latin typeface="Times New Roman" panose="02020603050405020304" pitchFamily="18" charset="0"/>
              </a:rPr>
              <a:t>novotvorbách</a:t>
            </a:r>
            <a:r>
              <a:rPr lang="de-DE" altLang="de-CZ" sz="2800" dirty="0">
                <a:latin typeface="Times New Roman" panose="02020603050405020304" pitchFamily="18" charset="0"/>
              </a:rPr>
              <a:t> na </a:t>
            </a:r>
            <a:r>
              <a:rPr lang="de-DE" altLang="de-CZ" sz="2800" dirty="0" err="1">
                <a:latin typeface="Times New Roman" panose="02020603050405020304" pitchFamily="18" charset="0"/>
              </a:rPr>
              <a:t>základě</a:t>
            </a:r>
            <a:r>
              <a:rPr lang="de-DE" altLang="de-CZ" sz="2800" dirty="0">
                <a:latin typeface="Times New Roman" panose="02020603050405020304" pitchFamily="18" charset="0"/>
              </a:rPr>
              <a:t> </a:t>
            </a:r>
            <a:r>
              <a:rPr lang="de-DE" altLang="de-CZ" sz="2800" dirty="0" err="1">
                <a:latin typeface="Times New Roman" panose="02020603050405020304" pitchFamily="18" charset="0"/>
              </a:rPr>
              <a:t>přejetí</a:t>
            </a:r>
            <a:r>
              <a:rPr lang="de-DE" altLang="de-CZ" sz="2800" dirty="0">
                <a:latin typeface="Times New Roman" panose="02020603050405020304" pitchFamily="18" charset="0"/>
              </a:rPr>
              <a:t>: </a:t>
            </a:r>
            <a:r>
              <a:rPr lang="de-DE" altLang="de-CZ" sz="2800" dirty="0" err="1">
                <a:latin typeface="Times New Roman" panose="02020603050405020304" pitchFamily="18" charset="0"/>
              </a:rPr>
              <a:t>z</a:t>
            </a:r>
            <a:r>
              <a:rPr lang="de-DE" altLang="de-CZ" sz="2800" dirty="0">
                <a:latin typeface="Times New Roman" panose="02020603050405020304" pitchFamily="18" charset="0"/>
              </a:rPr>
              <a:t> </a:t>
            </a:r>
            <a:r>
              <a:rPr lang="de-DE" altLang="de-CZ" sz="2800" dirty="0" err="1">
                <a:latin typeface="Times New Roman" panose="02020603050405020304" pitchFamily="18" charset="0"/>
              </a:rPr>
              <a:t>období</a:t>
            </a:r>
            <a:r>
              <a:rPr lang="de-DE" altLang="de-CZ" sz="2800" dirty="0">
                <a:latin typeface="Times New Roman" panose="02020603050405020304" pitchFamily="18" charset="0"/>
              </a:rPr>
              <a:t> </a:t>
            </a:r>
            <a:r>
              <a:rPr lang="de-DE" altLang="de-CZ" sz="2800" dirty="0" err="1">
                <a:latin typeface="Times New Roman" panose="02020603050405020304" pitchFamily="18" charset="0"/>
              </a:rPr>
              <a:t>proticovidových</a:t>
            </a:r>
            <a:r>
              <a:rPr lang="de-DE" altLang="de-CZ" sz="2800" dirty="0">
                <a:latin typeface="Times New Roman" panose="02020603050405020304" pitchFamily="18" charset="0"/>
              </a:rPr>
              <a:t> </a:t>
            </a:r>
            <a:r>
              <a:rPr lang="de-DE" altLang="de-CZ" sz="2800" dirty="0" err="1">
                <a:latin typeface="Times New Roman" panose="02020603050405020304" pitchFamily="18" charset="0"/>
              </a:rPr>
              <a:t>opatření</a:t>
            </a:r>
            <a:r>
              <a:rPr lang="de-DE" altLang="de-CZ" sz="2800" dirty="0">
                <a:latin typeface="Times New Roman" panose="02020603050405020304" pitchFamily="18" charset="0"/>
              </a:rPr>
              <a:t> </a:t>
            </a:r>
            <a:r>
              <a:rPr lang="ru-RU" altLang="de-CZ" sz="2800" i="1" dirty="0" err="1">
                <a:latin typeface="Times New Roman" panose="02020603050405020304" pitchFamily="18" charset="0"/>
              </a:rPr>
              <a:t>карантиниться</a:t>
            </a:r>
            <a:r>
              <a:rPr lang="ru-RU" altLang="de-CZ" sz="2800" i="1" dirty="0">
                <a:latin typeface="Times New Roman" panose="02020603050405020304" pitchFamily="18" charset="0"/>
              </a:rPr>
              <a:t>, </a:t>
            </a:r>
            <a:r>
              <a:rPr lang="ru-RU" altLang="de-CZ" sz="2800" i="1" dirty="0" err="1">
                <a:latin typeface="Times New Roman" panose="02020603050405020304" pitchFamily="18" charset="0"/>
              </a:rPr>
              <a:t>скайпиться</a:t>
            </a:r>
            <a:r>
              <a:rPr lang="ru-RU" altLang="de-CZ" sz="2800" i="1" dirty="0">
                <a:latin typeface="Times New Roman" panose="02020603050405020304" pitchFamily="18" charset="0"/>
              </a:rPr>
              <a:t>, </a:t>
            </a:r>
            <a:r>
              <a:rPr lang="ru-RU" altLang="de-CZ" sz="2800" i="1" dirty="0" err="1">
                <a:latin typeface="Times New Roman" panose="02020603050405020304" pitchFamily="18" charset="0"/>
              </a:rPr>
              <a:t>зумиться</a:t>
            </a:r>
            <a:r>
              <a:rPr lang="ru-RU" altLang="de-CZ" sz="2800" dirty="0">
                <a:latin typeface="Times New Roman" panose="02020603050405020304" pitchFamily="18" charset="0"/>
              </a:rPr>
              <a:t>, </a:t>
            </a:r>
            <a:r>
              <a:rPr lang="cs-CZ" altLang="de-CZ" sz="2800" dirty="0">
                <a:latin typeface="Times New Roman" panose="02020603050405020304" pitchFamily="18" charset="0"/>
              </a:rPr>
              <a:t>z období války na Ukrajině: </a:t>
            </a:r>
            <a:r>
              <a:rPr lang="ru-RU" altLang="de-CZ" sz="2800" i="1" dirty="0">
                <a:latin typeface="Times New Roman" panose="02020603050405020304" pitchFamily="18" charset="0"/>
              </a:rPr>
              <a:t>«</a:t>
            </a:r>
            <a:r>
              <a:rPr lang="ru-RU" sz="2800" i="1" u="none" strike="noStrike" dirty="0" err="1">
                <a:solidFill>
                  <a:srgbClr val="222629"/>
                </a:solidFill>
                <a:effectLst/>
                <a:latin typeface="Times New Roman" panose="02020603050405020304" pitchFamily="18" charset="0"/>
                <a:cs typeface="Times New Roman" panose="02020603050405020304" pitchFamily="18" charset="0"/>
              </a:rPr>
              <a:t>макронить</a:t>
            </a:r>
            <a:r>
              <a:rPr lang="ru-RU" sz="2800" b="1" i="0" u="none" strike="noStrike" dirty="0">
                <a:solidFill>
                  <a:srgbClr val="222629"/>
                </a:solidFill>
                <a:effectLst/>
                <a:latin typeface="Times New Roman" panose="02020603050405020304" pitchFamily="18" charset="0"/>
                <a:cs typeface="Times New Roman" panose="02020603050405020304" pitchFamily="18" charset="0"/>
              </a:rPr>
              <a:t> </a:t>
            </a:r>
            <a:r>
              <a:rPr lang="ru-RU" sz="2800" b="0" i="0" u="none" strike="noStrike" dirty="0">
                <a:solidFill>
                  <a:srgbClr val="222629"/>
                </a:solidFill>
                <a:effectLst/>
                <a:latin typeface="Times New Roman" panose="02020603050405020304" pitchFamily="18" charset="0"/>
                <a:cs typeface="Times New Roman" panose="02020603050405020304" pitchFamily="18" charset="0"/>
              </a:rPr>
              <a:t>- демонстрировать озабоченный вид, но ничего не делать по сути. Связано с французским президентом Эммануэлем Макроном</a:t>
            </a:r>
            <a:r>
              <a:rPr lang="ru-RU" altLang="de-CZ" sz="2800" dirty="0">
                <a:latin typeface="Times New Roman" panose="02020603050405020304" pitchFamily="18" charset="0"/>
              </a:rPr>
              <a:t>»,</a:t>
            </a:r>
            <a:r>
              <a:rPr lang="ru-RU" altLang="de-CZ" sz="2800" i="1" dirty="0">
                <a:latin typeface="Times New Roman" panose="02020603050405020304" pitchFamily="18" charset="0"/>
              </a:rPr>
              <a:t> </a:t>
            </a:r>
            <a:r>
              <a:rPr lang="cs-CZ" altLang="de-CZ" sz="2800" dirty="0">
                <a:latin typeface="Times New Roman" panose="02020603050405020304" pitchFamily="18" charset="0"/>
              </a:rPr>
              <a:t>starší:</a:t>
            </a:r>
            <a:r>
              <a:rPr lang="cs-CZ" altLang="de-CZ" sz="2800" i="1" dirty="0">
                <a:latin typeface="Times New Roman" panose="02020603050405020304" pitchFamily="18" charset="0"/>
              </a:rPr>
              <a:t> </a:t>
            </a:r>
            <a:r>
              <a:rPr lang="ru-RU" altLang="de-CZ" sz="2800" i="1" dirty="0" err="1">
                <a:latin typeface="Times New Roman" panose="02020603050405020304" pitchFamily="18" charset="0"/>
              </a:rPr>
              <a:t>аскать</a:t>
            </a:r>
            <a:r>
              <a:rPr lang="ru-RU" altLang="de-CZ" sz="2800" dirty="0">
                <a:latin typeface="Times New Roman" panose="02020603050405020304" pitchFamily="18" charset="0"/>
              </a:rPr>
              <a:t> (</a:t>
            </a:r>
            <a:r>
              <a:rPr lang="de-CH" altLang="de-CZ" sz="2800" dirty="0">
                <a:latin typeface="Times New Roman" panose="02020603050405020304" pitchFamily="18" charset="0"/>
              </a:rPr>
              <a:t>&lt; </a:t>
            </a:r>
            <a:r>
              <a:rPr lang="de-CH" altLang="de-CZ" sz="2800" dirty="0" err="1">
                <a:latin typeface="Times New Roman" panose="02020603050405020304" pitchFamily="18" charset="0"/>
              </a:rPr>
              <a:t>to</a:t>
            </a:r>
            <a:r>
              <a:rPr lang="de-CH" altLang="de-CZ" sz="2800" dirty="0">
                <a:latin typeface="Times New Roman" panose="02020603050405020304" pitchFamily="18" charset="0"/>
              </a:rPr>
              <a:t> </a:t>
            </a:r>
            <a:r>
              <a:rPr lang="de-CH" altLang="de-CZ" sz="2800" dirty="0" err="1">
                <a:latin typeface="Times New Roman" panose="02020603050405020304" pitchFamily="18" charset="0"/>
              </a:rPr>
              <a:t>ask</a:t>
            </a:r>
            <a:r>
              <a:rPr lang="ru-RU" altLang="de-CZ" sz="2800" dirty="0">
                <a:latin typeface="Times New Roman" panose="02020603050405020304" pitchFamily="18" charset="0"/>
              </a:rPr>
              <a:t>)</a:t>
            </a:r>
            <a:r>
              <a:rPr lang="de-CH" altLang="de-CZ" sz="2800" dirty="0">
                <a:latin typeface="Times New Roman" panose="02020603050405020304" pitchFamily="18" charset="0"/>
              </a:rPr>
              <a:t>, </a:t>
            </a:r>
            <a:r>
              <a:rPr lang="ru-RU" altLang="de-CZ" sz="2800" i="1" dirty="0">
                <a:latin typeface="Times New Roman" panose="02020603050405020304" pitchFamily="18" charset="0"/>
              </a:rPr>
              <a:t>юзать</a:t>
            </a:r>
            <a:r>
              <a:rPr lang="ru-RU" altLang="de-CZ" sz="2800" dirty="0">
                <a:latin typeface="Times New Roman" panose="02020603050405020304" pitchFamily="18" charset="0"/>
              </a:rPr>
              <a:t> (</a:t>
            </a:r>
            <a:r>
              <a:rPr lang="de-CH" altLang="de-CZ" sz="2800" dirty="0">
                <a:latin typeface="Times New Roman" panose="02020603050405020304" pitchFamily="18" charset="0"/>
              </a:rPr>
              <a:t>&lt; </a:t>
            </a:r>
            <a:r>
              <a:rPr lang="de-CH" altLang="de-CZ" sz="2800" dirty="0" err="1">
                <a:latin typeface="Times New Roman" panose="02020603050405020304" pitchFamily="18" charset="0"/>
              </a:rPr>
              <a:t>to</a:t>
            </a:r>
            <a:r>
              <a:rPr lang="de-CH" altLang="de-CZ" sz="2800" dirty="0">
                <a:latin typeface="Times New Roman" panose="02020603050405020304" pitchFamily="18" charset="0"/>
              </a:rPr>
              <a:t> </a:t>
            </a:r>
            <a:r>
              <a:rPr lang="de-CH" altLang="de-CZ" sz="2800" dirty="0" err="1">
                <a:latin typeface="Times New Roman" panose="02020603050405020304" pitchFamily="18" charset="0"/>
              </a:rPr>
              <a:t>use</a:t>
            </a:r>
            <a:r>
              <a:rPr lang="ru-RU" altLang="de-CZ" sz="2800" dirty="0">
                <a:latin typeface="Times New Roman" panose="02020603050405020304" pitchFamily="18" charset="0"/>
              </a:rPr>
              <a:t>)</a:t>
            </a:r>
            <a:r>
              <a:rPr lang="de-CH" altLang="de-CZ" sz="2800" dirty="0">
                <a:latin typeface="Times New Roman" panose="02020603050405020304" pitchFamily="18" charset="0"/>
              </a:rPr>
              <a:t>,</a:t>
            </a:r>
            <a:endParaRPr lang="cs-CZ" altLang="de-CZ" sz="2800" dirty="0">
              <a:latin typeface="Times New Roman" panose="02020603050405020304" pitchFamily="18" charset="0"/>
            </a:endParaRPr>
          </a:p>
          <a:p>
            <a:pPr marL="457200" indent="-457200">
              <a:buFont typeface="Arial" panose="020B0604020202020204" pitchFamily="34" charset="0"/>
              <a:buChar char="•"/>
            </a:pPr>
            <a:endParaRPr lang="cs-CZ" altLang="de-CZ" sz="2800" dirty="0">
              <a:latin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Inhaltsplatzhalter 2">
            <a:extLst>
              <a:ext uri="{FF2B5EF4-FFF2-40B4-BE49-F238E27FC236}">
                <a16:creationId xmlns:a16="http://schemas.microsoft.com/office/drawing/2014/main" id="{F505619C-5B92-98CF-DB39-5EE36EE022E7}"/>
              </a:ext>
            </a:extLst>
          </p:cNvPr>
          <p:cNvSpPr>
            <a:spLocks noGrp="1" noChangeArrowheads="1"/>
          </p:cNvSpPr>
          <p:nvPr>
            <p:ph idx="1"/>
          </p:nvPr>
        </p:nvSpPr>
        <p:spPr>
          <a:xfrm>
            <a:off x="431800" y="323850"/>
            <a:ext cx="9361488" cy="6696075"/>
          </a:xfrm>
        </p:spPr>
        <p:txBody>
          <a:bodyPr/>
          <a:lstStyle/>
          <a:p>
            <a:pPr marL="457200" indent="-457200">
              <a:buFont typeface="Arial" panose="020B0604020202020204" pitchFamily="34" charset="0"/>
              <a:buChar char="•"/>
            </a:pPr>
            <a:r>
              <a:rPr lang="cs-CZ" altLang="de-CZ">
                <a:latin typeface="Times New Roman" panose="02020603050405020304" pitchFamily="18" charset="0"/>
              </a:rPr>
              <a:t>deverbální slovesa</a:t>
            </a:r>
          </a:p>
          <a:p>
            <a:pPr marL="457200" indent="-457200">
              <a:buFont typeface="Arial" panose="020B0604020202020204" pitchFamily="34" charset="0"/>
              <a:buChar char="•"/>
            </a:pPr>
            <a:r>
              <a:rPr lang="cs-CZ" altLang="de-CZ" sz="2800">
                <a:latin typeface="Times New Roman" panose="02020603050405020304" pitchFamily="18" charset="0"/>
              </a:rPr>
              <a:t>§836-849</a:t>
            </a:r>
          </a:p>
          <a:p>
            <a:pPr marL="457200" indent="-457200">
              <a:buFont typeface="Arial" panose="020B0604020202020204" pitchFamily="34" charset="0"/>
              <a:buChar char="•"/>
            </a:pPr>
            <a:r>
              <a:rPr lang="cs-CZ" altLang="de-CZ" sz="2800">
                <a:latin typeface="Times New Roman" panose="02020603050405020304" pitchFamily="18" charset="0"/>
              </a:rPr>
              <a:t>Jedná se o různé způsoby slovesného děje, ale i o tvoření vidových párů, které striktně vzato patří do tvarosloví, ačkoliv jeho principy jsou samozřejmě ve většině případů slovotvorné (srov. loňský rok o kategorii slovesného vidu a způsobech slovesného děje)</a:t>
            </a:r>
          </a:p>
          <a:p>
            <a:pPr marL="457200" indent="-457200">
              <a:buFont typeface="Arial" panose="020B0604020202020204" pitchFamily="34" charset="0"/>
              <a:buChar char="•"/>
            </a:pPr>
            <a:r>
              <a:rPr lang="cs-CZ" altLang="de-CZ" sz="2800">
                <a:latin typeface="Times New Roman" panose="02020603050405020304" pitchFamily="18" charset="0"/>
              </a:rPr>
              <a:t>Např. sufix -</a:t>
            </a:r>
            <a:r>
              <a:rPr lang="ru-RU" altLang="de-CZ" sz="2800" i="1">
                <a:latin typeface="Times New Roman" panose="02020603050405020304" pitchFamily="18" charset="0"/>
              </a:rPr>
              <a:t>ну</a:t>
            </a:r>
            <a:r>
              <a:rPr lang="ru-RU" altLang="de-CZ" sz="2800">
                <a:latin typeface="Times New Roman" panose="02020603050405020304" pitchFamily="18" charset="0"/>
              </a:rPr>
              <a:t> (</a:t>
            </a:r>
            <a:r>
              <a:rPr lang="ru-RU" altLang="de-CZ" sz="2800" i="1">
                <a:latin typeface="Times New Roman" panose="02020603050405020304" pitchFamily="18" charset="0"/>
              </a:rPr>
              <a:t>скользить</a:t>
            </a:r>
            <a:r>
              <a:rPr lang="ru-RU" altLang="de-CZ" sz="2800">
                <a:latin typeface="Times New Roman" panose="02020603050405020304" pitchFamily="18" charset="0"/>
              </a:rPr>
              <a:t> - </a:t>
            </a:r>
            <a:r>
              <a:rPr lang="ru-RU" altLang="de-CZ" sz="2800" i="1">
                <a:latin typeface="Times New Roman" panose="02020603050405020304" pitchFamily="18" charset="0"/>
              </a:rPr>
              <a:t>скользнуть, рисковать</a:t>
            </a:r>
            <a:r>
              <a:rPr lang="ru-RU" altLang="de-CZ" sz="2800">
                <a:latin typeface="Times New Roman" panose="02020603050405020304" pitchFamily="18" charset="0"/>
              </a:rPr>
              <a:t> - </a:t>
            </a:r>
            <a:r>
              <a:rPr lang="ru-RU" altLang="de-CZ" sz="2800" i="1">
                <a:latin typeface="Times New Roman" panose="02020603050405020304" pitchFamily="18" charset="0"/>
              </a:rPr>
              <a:t>рискнуть, кашлять</a:t>
            </a:r>
            <a:r>
              <a:rPr lang="ru-RU" altLang="de-CZ" sz="2800">
                <a:latin typeface="Times New Roman" panose="02020603050405020304" pitchFamily="18" charset="0"/>
              </a:rPr>
              <a:t> - </a:t>
            </a:r>
            <a:r>
              <a:rPr lang="ru-RU" altLang="de-CZ" sz="2800" i="1">
                <a:latin typeface="Times New Roman" panose="02020603050405020304" pitchFamily="18" charset="0"/>
              </a:rPr>
              <a:t>кашлянуть</a:t>
            </a:r>
            <a:r>
              <a:rPr lang="cs-CZ" altLang="de-CZ" sz="2800" i="1">
                <a:latin typeface="Times New Roman" panose="02020603050405020304" pitchFamily="18" charset="0"/>
              </a:rPr>
              <a:t>, </a:t>
            </a:r>
            <a:r>
              <a:rPr lang="ru-RU" altLang="de-CZ" sz="2800" i="1">
                <a:latin typeface="Times New Roman" panose="02020603050405020304" pitchFamily="18" charset="0"/>
              </a:rPr>
              <a:t>спекулировать</a:t>
            </a:r>
            <a:r>
              <a:rPr lang="ru-RU" altLang="de-CZ" sz="2800">
                <a:latin typeface="Times New Roman" panose="02020603050405020304" pitchFamily="18" charset="0"/>
              </a:rPr>
              <a:t> - </a:t>
            </a:r>
            <a:r>
              <a:rPr lang="ru-RU" altLang="de-CZ" sz="2800" i="1">
                <a:latin typeface="Times New Roman" panose="02020603050405020304" pitchFamily="18" charset="0"/>
              </a:rPr>
              <a:t>спекульнуть</a:t>
            </a:r>
            <a:r>
              <a:rPr lang="ru-RU" altLang="de-CZ" sz="2800">
                <a:latin typeface="Times New Roman" panose="02020603050405020304" pitchFamily="18" charset="0"/>
              </a:rPr>
              <a:t> (прост.)), </a:t>
            </a:r>
            <a:r>
              <a:rPr lang="cs-CZ" altLang="de-CZ" sz="2800">
                <a:latin typeface="Times New Roman" panose="02020603050405020304" pitchFamily="18" charset="0"/>
              </a:rPr>
              <a:t>sufix -</a:t>
            </a:r>
            <a:r>
              <a:rPr lang="ru-RU" altLang="de-CZ" sz="2800" i="1">
                <a:latin typeface="Times New Roman" panose="02020603050405020304" pitchFamily="18" charset="0"/>
              </a:rPr>
              <a:t>ива/-ва-</a:t>
            </a:r>
            <a:r>
              <a:rPr lang="cs-CZ" altLang="de-CZ" sz="2800" i="1">
                <a:latin typeface="Times New Roman" panose="02020603050405020304" pitchFamily="18" charset="0"/>
              </a:rPr>
              <a:t> (</a:t>
            </a:r>
            <a:r>
              <a:rPr lang="ru-RU" altLang="de-CZ" sz="2800" i="1">
                <a:latin typeface="Times New Roman" panose="02020603050405020304" pitchFamily="18" charset="0"/>
              </a:rPr>
              <a:t>узнать –</a:t>
            </a:r>
            <a:r>
              <a:rPr lang="de-CH" altLang="de-CZ" sz="2800" i="1">
                <a:latin typeface="Times New Roman" panose="02020603050405020304" pitchFamily="18" charset="0"/>
              </a:rPr>
              <a:t> </a:t>
            </a:r>
            <a:r>
              <a:rPr lang="ru-RU" altLang="de-CZ" sz="2800" i="1">
                <a:latin typeface="Times New Roman" panose="02020603050405020304" pitchFamily="18" charset="0"/>
              </a:rPr>
              <a:t>узнавать</a:t>
            </a:r>
            <a:r>
              <a:rPr lang="ru-RU" altLang="de-CZ" sz="2800">
                <a:latin typeface="Times New Roman" panose="02020603050405020304" pitchFamily="18" charset="0"/>
              </a:rPr>
              <a:t> (</a:t>
            </a:r>
            <a:r>
              <a:rPr lang="cs-CZ" altLang="de-CZ" sz="2800">
                <a:latin typeface="Times New Roman" panose="02020603050405020304" pitchFamily="18" charset="0"/>
              </a:rPr>
              <a:t>vidový pár</a:t>
            </a:r>
            <a:r>
              <a:rPr lang="ru-RU" altLang="de-CZ" sz="2800">
                <a:latin typeface="Times New Roman" panose="02020603050405020304" pitchFamily="18" charset="0"/>
              </a:rPr>
              <a:t>)</a:t>
            </a:r>
            <a:r>
              <a:rPr lang="de-CH" altLang="de-CZ" sz="2800" i="1">
                <a:latin typeface="Times New Roman" panose="02020603050405020304" pitchFamily="18" charset="0"/>
              </a:rPr>
              <a:t>, </a:t>
            </a:r>
            <a:r>
              <a:rPr lang="ru-RU" altLang="de-CZ" sz="2800" i="1">
                <a:latin typeface="Times New Roman" panose="02020603050405020304" pitchFamily="18" charset="0"/>
              </a:rPr>
              <a:t>писать –</a:t>
            </a:r>
            <a:r>
              <a:rPr lang="cs-CZ" altLang="de-CZ" sz="2800" i="1">
                <a:latin typeface="Times New Roman" panose="02020603050405020304" pitchFamily="18" charset="0"/>
              </a:rPr>
              <a:t> </a:t>
            </a:r>
            <a:r>
              <a:rPr lang="ru-RU" altLang="de-CZ" sz="2800" i="1">
                <a:latin typeface="Times New Roman" panose="02020603050405020304" pitchFamily="18" charset="0"/>
              </a:rPr>
              <a:t>писывать</a:t>
            </a:r>
            <a:r>
              <a:rPr lang="cs-CZ" altLang="de-CZ" sz="2800" i="1">
                <a:latin typeface="Times New Roman" panose="02020603050405020304" pitchFamily="18" charset="0"/>
              </a:rPr>
              <a:t>)</a:t>
            </a:r>
            <a:r>
              <a:rPr lang="cs-CZ" altLang="de-CZ" sz="2800">
                <a:latin typeface="Times New Roman" panose="02020603050405020304" pitchFamily="18" charset="0"/>
              </a:rPr>
              <a:t>, sufix </a:t>
            </a:r>
            <a:r>
              <a:rPr lang="cs-CZ" altLang="de-CZ" sz="2800" i="1">
                <a:latin typeface="Times New Roman" panose="02020603050405020304" pitchFamily="18" charset="0"/>
              </a:rPr>
              <a:t>-</a:t>
            </a:r>
            <a:r>
              <a:rPr lang="ru-RU" altLang="de-CZ" sz="2800" i="1">
                <a:latin typeface="Times New Roman" panose="02020603050405020304" pitchFamily="18" charset="0"/>
              </a:rPr>
              <a:t>и</a:t>
            </a:r>
            <a:r>
              <a:rPr lang="cs-CZ" altLang="de-CZ" sz="2800">
                <a:latin typeface="Times New Roman" panose="02020603050405020304" pitchFamily="18" charset="0"/>
              </a:rPr>
              <a:t> (</a:t>
            </a:r>
            <a:r>
              <a:rPr lang="ru-RU" altLang="de-CZ" sz="2800" i="1">
                <a:latin typeface="Times New Roman" panose="02020603050405020304" pitchFamily="18" charset="0"/>
              </a:rPr>
              <a:t>воскреснуть</a:t>
            </a:r>
            <a:r>
              <a:rPr lang="ru-RU" altLang="de-CZ" sz="2800">
                <a:latin typeface="Times New Roman" panose="02020603050405020304" pitchFamily="18" charset="0"/>
              </a:rPr>
              <a:t> –</a:t>
            </a:r>
            <a:r>
              <a:rPr lang="cs-CZ" altLang="de-CZ" sz="2800">
                <a:latin typeface="Times New Roman" panose="02020603050405020304" pitchFamily="18" charset="0"/>
              </a:rPr>
              <a:t> </a:t>
            </a:r>
            <a:r>
              <a:rPr lang="ru-RU" altLang="de-CZ" sz="2800" i="1">
                <a:latin typeface="Times New Roman" panose="02020603050405020304" pitchFamily="18" charset="0"/>
              </a:rPr>
              <a:t>воскресить</a:t>
            </a:r>
            <a:r>
              <a:rPr lang="ru-RU" altLang="de-CZ" sz="2800">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сделать так, чтобы кто-л. воскрес</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гаснуть</a:t>
            </a:r>
            <a:r>
              <a:rPr lang="ru-RU" altLang="de-CZ" sz="2800">
                <a:latin typeface="Times New Roman" panose="02020603050405020304" pitchFamily="18" charset="0"/>
              </a:rPr>
              <a:t> </a:t>
            </a:r>
            <a:r>
              <a:rPr lang="de-CH" altLang="de-CZ" sz="2800">
                <a:latin typeface="Times New Roman" panose="02020603050405020304" pitchFamily="18" charset="0"/>
              </a:rPr>
              <a:t>- </a:t>
            </a:r>
            <a:r>
              <a:rPr lang="ru-RU" altLang="de-CZ" sz="2800" i="1">
                <a:latin typeface="Times New Roman" panose="02020603050405020304" pitchFamily="18" charset="0"/>
              </a:rPr>
              <a:t>гасить</a:t>
            </a:r>
            <a:r>
              <a:rPr lang="ru-RU" altLang="de-CZ" sz="2800">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делать так, чтобы что-л. гасло</a:t>
            </a:r>
            <a:r>
              <a:rPr lang="ru-RU" altLang="de-DE" sz="2800">
                <a:latin typeface="Times New Roman" panose="02020603050405020304" pitchFamily="18" charset="0"/>
              </a:rPr>
              <a:t>‘</a:t>
            </a:r>
            <a:r>
              <a:rPr lang="ru-RU" altLang="de-CZ" sz="2800">
                <a:latin typeface="Times New Roman" panose="02020603050405020304" pitchFamily="18" charset="0"/>
              </a:rPr>
              <a:t>)</a:t>
            </a:r>
            <a:r>
              <a:rPr lang="de-CH" altLang="de-CZ" sz="2800">
                <a:latin typeface="Times New Roman" panose="02020603050405020304" pitchFamily="18" charset="0"/>
              </a:rPr>
              <a:t>, sufix -</a:t>
            </a:r>
            <a:r>
              <a:rPr lang="ru-RU" altLang="de-CZ" sz="2800" i="1">
                <a:latin typeface="Times New Roman" panose="02020603050405020304" pitchFamily="18" charset="0"/>
              </a:rPr>
              <a:t>а</a:t>
            </a:r>
            <a:r>
              <a:rPr lang="de-CH" altLang="de-CZ" sz="2800">
                <a:latin typeface="Times New Roman" panose="02020603050405020304" pitchFamily="18" charset="0"/>
              </a:rPr>
              <a:t> (</a:t>
            </a:r>
            <a:r>
              <a:rPr lang="ru-RU" altLang="de-CZ" sz="2800" i="1">
                <a:latin typeface="Times New Roman" panose="02020603050405020304" pitchFamily="18" charset="0"/>
              </a:rPr>
              <a:t>сесть/сидеть</a:t>
            </a:r>
            <a:r>
              <a:rPr lang="ru-RU" altLang="de-CZ" sz="2800">
                <a:latin typeface="Times New Roman" panose="02020603050405020304" pitchFamily="18" charset="0"/>
              </a:rPr>
              <a:t> –</a:t>
            </a:r>
            <a:r>
              <a:rPr lang="cs-CZ" altLang="de-CZ" sz="2800">
                <a:latin typeface="Times New Roman" panose="02020603050405020304" pitchFamily="18" charset="0"/>
              </a:rPr>
              <a:t> </a:t>
            </a:r>
            <a:r>
              <a:rPr lang="ru-RU" altLang="de-CZ" sz="2800" i="1">
                <a:latin typeface="Times New Roman" panose="02020603050405020304" pitchFamily="18" charset="0"/>
              </a:rPr>
              <a:t>сажать</a:t>
            </a:r>
            <a:r>
              <a:rPr lang="cs-CZ" altLang="de-CZ" sz="2800" i="1">
                <a:latin typeface="Times New Roman" panose="02020603050405020304" pitchFamily="18" charset="0"/>
              </a:rPr>
              <a:t>, </a:t>
            </a:r>
            <a:r>
              <a:rPr lang="ru-RU" altLang="de-CZ" sz="2800" i="1">
                <a:latin typeface="Times New Roman" panose="02020603050405020304" pitchFamily="18" charset="0"/>
              </a:rPr>
              <a:t>бежать</a:t>
            </a:r>
            <a:r>
              <a:rPr lang="ru-RU" altLang="de-CZ" sz="2800">
                <a:latin typeface="Times New Roman" panose="02020603050405020304" pitchFamily="18" charset="0"/>
              </a:rPr>
              <a:t> - </a:t>
            </a:r>
            <a:r>
              <a:rPr lang="ru-RU" altLang="de-CZ" sz="2800" i="1">
                <a:latin typeface="Times New Roman" panose="02020603050405020304" pitchFamily="18" charset="0"/>
              </a:rPr>
              <a:t>бегать</a:t>
            </a:r>
            <a:r>
              <a:rPr lang="ru-RU" altLang="de-CZ" sz="2800">
                <a:latin typeface="Times New Roman" panose="02020603050405020304" pitchFamily="18" charset="0"/>
              </a:rPr>
              <a:t>)</a:t>
            </a:r>
            <a:endParaRPr lang="cs-CZ" altLang="de-CZ" sz="2800">
              <a:latin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
            <a:extLst>
              <a:ext uri="{FF2B5EF4-FFF2-40B4-BE49-F238E27FC236}">
                <a16:creationId xmlns:a16="http://schemas.microsoft.com/office/drawing/2014/main" id="{A25AC7E0-CFC9-2D57-61E5-5E33813759F6}"/>
              </a:ext>
            </a:extLst>
          </p:cNvPr>
          <p:cNvSpPr>
            <a:spLocks noGrp="1" noChangeArrowheads="1"/>
          </p:cNvSpPr>
          <p:nvPr>
            <p:ph type="title"/>
          </p:nvPr>
        </p:nvSpPr>
        <p:spPr>
          <a:xfrm>
            <a:off x="503238" y="238125"/>
            <a:ext cx="9070975" cy="1387475"/>
          </a:xfrm>
        </p:spPr>
        <p:txBody>
          <a:bodyPr tIns="28080"/>
          <a:lstStyle/>
          <a:p>
            <a:pPr eaLnBrk="1">
              <a:spcAft>
                <a:spcPts val="10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de-CZ" sz="3200">
                <a:latin typeface="Times New Roman" panose="02020603050405020304" pitchFamily="18" charset="0"/>
              </a:rPr>
              <a:t>Derivace: sufixy</a:t>
            </a:r>
          </a:p>
        </p:txBody>
      </p:sp>
      <p:sp>
        <p:nvSpPr>
          <p:cNvPr id="17411" name="Rectangle 2">
            <a:extLst>
              <a:ext uri="{FF2B5EF4-FFF2-40B4-BE49-F238E27FC236}">
                <a16:creationId xmlns:a16="http://schemas.microsoft.com/office/drawing/2014/main" id="{B07A4E9D-FC9C-58E4-6361-E1894D0BBC9B}"/>
              </a:ext>
            </a:extLst>
          </p:cNvPr>
          <p:cNvSpPr>
            <a:spLocks noGrp="1" noChangeArrowheads="1"/>
          </p:cNvSpPr>
          <p:nvPr>
            <p:ph type="body" idx="1"/>
          </p:nvPr>
        </p:nvSpPr>
        <p:spPr>
          <a:xfrm>
            <a:off x="215900" y="1331913"/>
            <a:ext cx="9648825" cy="6048375"/>
          </a:xfrm>
        </p:spPr>
        <p:txBody>
          <a:bodyPr tIns="24840"/>
          <a:lstStyle/>
          <a:p>
            <a:pPr marL="414338" indent="-309563" eaLnBrk="1">
              <a:buSzPct val="45000"/>
              <a:buFont typeface="Wingdings" pitchFamily="2" charset="2"/>
              <a:buChar char=""/>
              <a:tabLst>
                <a:tab pos="414338" algn="l"/>
                <a:tab pos="519113" algn="l"/>
                <a:tab pos="968375" algn="l"/>
                <a:tab pos="1417638" algn="l"/>
                <a:tab pos="1866900" algn="l"/>
                <a:tab pos="2316163" algn="l"/>
                <a:tab pos="2765425" algn="l"/>
                <a:tab pos="3214688" algn="l"/>
                <a:tab pos="3663950" algn="l"/>
                <a:tab pos="4113213" algn="l"/>
                <a:tab pos="4562475" algn="l"/>
                <a:tab pos="5011738" algn="l"/>
                <a:tab pos="5461000" algn="l"/>
                <a:tab pos="5910263" algn="l"/>
                <a:tab pos="6359525" algn="l"/>
                <a:tab pos="6808788" algn="l"/>
                <a:tab pos="7258050" algn="l"/>
                <a:tab pos="7707313" algn="l"/>
                <a:tab pos="8156575" algn="l"/>
                <a:tab pos="8605838" algn="l"/>
                <a:tab pos="9055100" algn="l"/>
              </a:tabLst>
            </a:pPr>
            <a:r>
              <a:rPr lang="cs-CZ" altLang="de-CZ">
                <a:latin typeface="Times New Roman" panose="02020603050405020304" pitchFamily="18" charset="0"/>
              </a:rPr>
              <a:t>slovesa: desubstantivní a deadjektivní</a:t>
            </a:r>
          </a:p>
          <a:p>
            <a:pPr marL="414338" indent="-309563" eaLnBrk="1">
              <a:buSzPct val="45000"/>
              <a:buFont typeface="Wingdings" pitchFamily="2" charset="2"/>
              <a:buChar char=""/>
              <a:tabLst>
                <a:tab pos="414338" algn="l"/>
                <a:tab pos="519113" algn="l"/>
                <a:tab pos="968375" algn="l"/>
                <a:tab pos="1417638" algn="l"/>
                <a:tab pos="1866900" algn="l"/>
                <a:tab pos="2316163" algn="l"/>
                <a:tab pos="2765425" algn="l"/>
                <a:tab pos="3214688" algn="l"/>
                <a:tab pos="3663950" algn="l"/>
                <a:tab pos="4113213" algn="l"/>
                <a:tab pos="4562475" algn="l"/>
                <a:tab pos="5011738" algn="l"/>
                <a:tab pos="5461000" algn="l"/>
                <a:tab pos="5910263" algn="l"/>
                <a:tab pos="6359525" algn="l"/>
                <a:tab pos="6808788" algn="l"/>
                <a:tab pos="7258050" algn="l"/>
                <a:tab pos="7707313" algn="l"/>
                <a:tab pos="8156575" algn="l"/>
                <a:tab pos="8605838" algn="l"/>
                <a:tab pos="9055100" algn="l"/>
              </a:tabLst>
            </a:pPr>
            <a:r>
              <a:rPr lang="cs-CZ" altLang="de-CZ" sz="2800">
                <a:latin typeface="Times New Roman" panose="02020603050405020304" pitchFamily="18" charset="0"/>
              </a:rPr>
              <a:t>§793 sufix -</a:t>
            </a:r>
            <a:r>
              <a:rPr lang="ru-RU" altLang="de-CZ" sz="2800" i="1">
                <a:latin typeface="Times New Roman" panose="02020603050405020304" pitchFamily="18" charset="0"/>
              </a:rPr>
              <a:t>и</a:t>
            </a:r>
            <a:r>
              <a:rPr lang="cs-CZ" altLang="de-CZ" sz="2800">
                <a:latin typeface="Times New Roman" panose="02020603050405020304" pitchFamily="18" charset="0"/>
              </a:rPr>
              <a:t>:</a:t>
            </a:r>
            <a:r>
              <a:rPr lang="ru-RU" altLang="de-CZ" sz="2800">
                <a:latin typeface="Times New Roman" panose="02020603050405020304" pitchFamily="18" charset="0"/>
              </a:rPr>
              <a:t> «мотивируется существительными и прилагательными. Единичны глаголы, мотивированные числительными (</a:t>
            </a:r>
            <a:r>
              <a:rPr lang="ru-RU" altLang="de-CZ" sz="2800" i="1">
                <a:latin typeface="Times New Roman" panose="02020603050405020304" pitchFamily="18" charset="0"/>
              </a:rPr>
              <a:t>двоить</a:t>
            </a:r>
            <a:r>
              <a:rPr lang="ru-RU" altLang="de-CZ" sz="2800">
                <a:latin typeface="Times New Roman" panose="02020603050405020304" pitchFamily="18" charset="0"/>
              </a:rPr>
              <a:t>, </a:t>
            </a:r>
            <a:r>
              <a:rPr lang="ru-RU" altLang="de-CZ" sz="2800" i="1">
                <a:latin typeface="Times New Roman" panose="02020603050405020304" pitchFamily="18" charset="0"/>
              </a:rPr>
              <a:t>троить</a:t>
            </a:r>
            <a:r>
              <a:rPr lang="ru-RU" altLang="de-CZ" sz="2800">
                <a:latin typeface="Times New Roman" panose="02020603050405020304" pitchFamily="18" charset="0"/>
              </a:rPr>
              <a:t>) и наречиями (</a:t>
            </a:r>
            <a:r>
              <a:rPr lang="ru-RU" altLang="de-CZ" sz="2800" i="1">
                <a:latin typeface="Times New Roman" panose="02020603050405020304" pitchFamily="18" charset="0"/>
              </a:rPr>
              <a:t>иначить</a:t>
            </a:r>
            <a:r>
              <a:rPr lang="ru-RU" altLang="de-CZ" sz="2800">
                <a:latin typeface="Times New Roman" panose="02020603050405020304" pitchFamily="18" charset="0"/>
              </a:rPr>
              <a:t>, прост.)»</a:t>
            </a:r>
          </a:p>
          <a:p>
            <a:pPr marL="414338" indent="-309563" eaLnBrk="1">
              <a:buSzPct val="45000"/>
              <a:buFont typeface="Wingdings" pitchFamily="2" charset="2"/>
              <a:buChar char=""/>
              <a:tabLst>
                <a:tab pos="414338" algn="l"/>
                <a:tab pos="519113" algn="l"/>
                <a:tab pos="968375" algn="l"/>
                <a:tab pos="1417638" algn="l"/>
                <a:tab pos="1866900" algn="l"/>
                <a:tab pos="2316163" algn="l"/>
                <a:tab pos="2765425" algn="l"/>
                <a:tab pos="3214688" algn="l"/>
                <a:tab pos="3663950" algn="l"/>
                <a:tab pos="4113213" algn="l"/>
                <a:tab pos="4562475" algn="l"/>
                <a:tab pos="5011738" algn="l"/>
                <a:tab pos="5461000" algn="l"/>
                <a:tab pos="5910263" algn="l"/>
                <a:tab pos="6359525" algn="l"/>
                <a:tab pos="6808788" algn="l"/>
                <a:tab pos="7258050" algn="l"/>
                <a:tab pos="7707313" algn="l"/>
                <a:tab pos="8156575" algn="l"/>
                <a:tab pos="8605838" algn="l"/>
                <a:tab pos="9055100" algn="l"/>
              </a:tabLst>
            </a:pPr>
            <a:r>
              <a:rPr lang="ru-RU" altLang="de-CZ" sz="2800">
                <a:latin typeface="Times New Roman" panose="02020603050405020304" pitchFamily="18" charset="0"/>
              </a:rPr>
              <a:t>«1. знач. "совершать действия, свойственные тому, кто (что) назван(о) мотивирующим существительным". Часть таких глаголов не имеет дополнительных компонентов в знач.: </a:t>
            </a:r>
            <a:r>
              <a:rPr lang="ru-RU" altLang="de-CZ" sz="2800" i="1">
                <a:latin typeface="Times New Roman" panose="02020603050405020304" pitchFamily="18" charset="0"/>
              </a:rPr>
              <a:t>партиз</a:t>
            </a:r>
            <a:r>
              <a:rPr lang="ru-RU" altLang="de-CZ" sz="2800" i="1" u="sng">
                <a:latin typeface="Times New Roman" panose="02020603050405020304" pitchFamily="18" charset="0"/>
              </a:rPr>
              <a:t>а</a:t>
            </a:r>
            <a:r>
              <a:rPr lang="ru-RU" altLang="de-CZ" sz="2800" i="1">
                <a:latin typeface="Times New Roman" panose="02020603050405020304" pitchFamily="18" charset="0"/>
              </a:rPr>
              <a:t>нить</a:t>
            </a:r>
            <a:r>
              <a:rPr lang="ru-RU" altLang="de-CZ" sz="2800">
                <a:latin typeface="Times New Roman" panose="02020603050405020304" pitchFamily="18" charset="0"/>
              </a:rPr>
              <a:t> (разг.) ,совершать действия, свойственные партизану</a:t>
            </a:r>
            <a:r>
              <a:rPr lang="ru-RU" altLang="de-DE" sz="2800">
                <a:solidFill>
                  <a:schemeClr val="tx1"/>
                </a:solidFill>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шофёрить</a:t>
            </a:r>
            <a:r>
              <a:rPr lang="ru-RU" altLang="ja-JP" sz="2800">
                <a:latin typeface="Times New Roman" panose="02020603050405020304" pitchFamily="18" charset="0"/>
              </a:rPr>
              <a:t> (прост.)</a:t>
            </a:r>
            <a:r>
              <a:rPr lang="de-CH" altLang="ja-JP" sz="2800">
                <a:latin typeface="Times New Roman" panose="02020603050405020304" pitchFamily="18" charset="0"/>
              </a:rPr>
              <a:t>; </a:t>
            </a:r>
            <a:r>
              <a:rPr lang="ru-RU" altLang="ja-JP" sz="2800">
                <a:latin typeface="Times New Roman" panose="02020603050405020304" pitchFamily="18" charset="0"/>
              </a:rPr>
              <a:t>значения других глаголов данного подтипа содержат дополнительные компоненты "быть кем": </a:t>
            </a:r>
            <a:r>
              <a:rPr lang="ru-RU" altLang="ja-JP" sz="2800" i="1">
                <a:latin typeface="Times New Roman" panose="02020603050405020304" pitchFamily="18" charset="0"/>
              </a:rPr>
              <a:t>гост</a:t>
            </a:r>
            <a:r>
              <a:rPr lang="ru-RU" altLang="ja-JP" sz="2800" i="1" u="sng">
                <a:latin typeface="Times New Roman" panose="02020603050405020304" pitchFamily="18" charset="0"/>
              </a:rPr>
              <a:t>и</a:t>
            </a:r>
            <a:r>
              <a:rPr lang="ru-RU" altLang="ja-JP" sz="2800" i="1">
                <a:latin typeface="Times New Roman" panose="02020603050405020304" pitchFamily="18" charset="0"/>
              </a:rPr>
              <a:t>ть</a:t>
            </a:r>
            <a:r>
              <a:rPr lang="ru-RU" altLang="ja-JP" sz="2800">
                <a:latin typeface="Times New Roman" panose="02020603050405020304" pitchFamily="18" charset="0"/>
              </a:rPr>
              <a:t> (быть гостем), </a:t>
            </a:r>
            <a:r>
              <a:rPr lang="ru-RU" altLang="ja-JP" sz="2800" i="1">
                <a:latin typeface="Times New Roman" panose="02020603050405020304" pitchFamily="18" charset="0"/>
              </a:rPr>
              <a:t>сос</a:t>
            </a:r>
            <a:r>
              <a:rPr lang="ru-RU" altLang="ja-JP" sz="2800" i="1" u="sng">
                <a:latin typeface="Times New Roman" panose="02020603050405020304" pitchFamily="18" charset="0"/>
              </a:rPr>
              <a:t>е</a:t>
            </a:r>
            <a:r>
              <a:rPr lang="ru-RU" altLang="ja-JP" sz="2800" i="1">
                <a:latin typeface="Times New Roman" panose="02020603050405020304" pitchFamily="18" charset="0"/>
              </a:rPr>
              <a:t>дить</a:t>
            </a:r>
            <a:r>
              <a:rPr lang="ru-RU" altLang="ja-JP" sz="2800">
                <a:latin typeface="Times New Roman" panose="02020603050405020304" pitchFamily="18" charset="0"/>
              </a:rPr>
              <a:t> (быть соседом); "работать в качестве кого":</a:t>
            </a:r>
            <a:endParaRPr lang="cs-CZ" altLang="de-CZ" sz="280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Inhaltsplatzhalter 2">
            <a:extLst>
              <a:ext uri="{FF2B5EF4-FFF2-40B4-BE49-F238E27FC236}">
                <a16:creationId xmlns:a16="http://schemas.microsoft.com/office/drawing/2014/main" id="{F3F610CC-7208-A5BA-C32D-3A5498EBABFE}"/>
              </a:ext>
            </a:extLst>
          </p:cNvPr>
          <p:cNvSpPr>
            <a:spLocks noGrp="1" noChangeArrowheads="1"/>
          </p:cNvSpPr>
          <p:nvPr>
            <p:ph idx="1"/>
          </p:nvPr>
        </p:nvSpPr>
        <p:spPr>
          <a:xfrm>
            <a:off x="431800" y="323850"/>
            <a:ext cx="9288463" cy="6840538"/>
          </a:xfrm>
        </p:spPr>
        <p:txBody>
          <a:bodyPr/>
          <a:lstStyle/>
          <a:p>
            <a:pPr marL="457200" indent="-457200">
              <a:buFont typeface="Arial" panose="020B0604020202020204" pitchFamily="34" charset="0"/>
              <a:buChar char="•"/>
            </a:pPr>
            <a:r>
              <a:rPr lang="ru-RU" altLang="de-CZ" sz="2800" i="1">
                <a:latin typeface="Times New Roman" panose="02020603050405020304" pitchFamily="18" charset="0"/>
              </a:rPr>
              <a:t>шахтёрить</a:t>
            </a:r>
            <a:r>
              <a:rPr lang="ru-RU" altLang="de-CZ" sz="2800">
                <a:latin typeface="Times New Roman" panose="02020603050405020304" pitchFamily="18" charset="0"/>
              </a:rPr>
              <a:t> (прост.) ,работать шахтёром</a:t>
            </a:r>
            <a:r>
              <a:rPr lang="ru-RU" altLang="de-DE" sz="2800">
                <a:solidFill>
                  <a:schemeClr val="tx1"/>
                </a:solidFill>
                <a:latin typeface="Times New Roman" panose="02020603050405020304" pitchFamily="18" charset="0"/>
              </a:rPr>
              <a:t>‘</a:t>
            </a:r>
            <a:r>
              <a:rPr lang="ru-RU" altLang="ja-JP" sz="2800">
                <a:latin typeface="Times New Roman" panose="02020603050405020304" pitchFamily="18" charset="0"/>
              </a:rPr>
              <a:t>; "уподобляться кому-чему-л. (не будучи кем-чем-л.)": </a:t>
            </a:r>
            <a:r>
              <a:rPr lang="ru-RU" altLang="ja-JP" sz="2800" i="1">
                <a:latin typeface="Times New Roman" panose="02020603050405020304" pitchFamily="18" charset="0"/>
              </a:rPr>
              <a:t>козл</a:t>
            </a:r>
            <a:r>
              <a:rPr lang="ru-RU" altLang="ja-JP" sz="2800" i="1" u="sng">
                <a:latin typeface="Times New Roman" panose="02020603050405020304" pitchFamily="18" charset="0"/>
              </a:rPr>
              <a:t>и</a:t>
            </a:r>
            <a:r>
              <a:rPr lang="ru-RU" altLang="ja-JP" sz="2800" i="1">
                <a:latin typeface="Times New Roman" panose="02020603050405020304" pitchFamily="18" charset="0"/>
              </a:rPr>
              <a:t>ть</a:t>
            </a:r>
            <a:r>
              <a:rPr lang="ru-RU" altLang="ja-JP" sz="2800">
                <a:latin typeface="Times New Roman" panose="02020603050405020304" pitchFamily="18" charset="0"/>
              </a:rPr>
              <a:t> (прост.) ,фальшиво петь (подобно козлу)</a:t>
            </a:r>
            <a:r>
              <a:rPr lang="ru-RU" altLang="de-DE" sz="2800">
                <a:solidFill>
                  <a:schemeClr val="tx1"/>
                </a:solidFill>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лис</a:t>
            </a:r>
            <a:r>
              <a:rPr lang="ru-RU" altLang="ja-JP" sz="2800" i="1" u="sng">
                <a:latin typeface="Times New Roman" panose="02020603050405020304" pitchFamily="18" charset="0"/>
              </a:rPr>
              <a:t>и</a:t>
            </a:r>
            <a:r>
              <a:rPr lang="ru-RU" altLang="ja-JP" sz="2800" i="1">
                <a:latin typeface="Times New Roman" panose="02020603050405020304" pitchFamily="18" charset="0"/>
              </a:rPr>
              <a:t>ть</a:t>
            </a:r>
            <a:r>
              <a:rPr lang="ru-RU" altLang="ja-JP" sz="2800">
                <a:latin typeface="Times New Roman" panose="02020603050405020304" pitchFamily="18" charset="0"/>
              </a:rPr>
              <a:t> (прост.) ,хитрить (подобно лисе)</a:t>
            </a:r>
            <a:r>
              <a:rPr lang="ru-RU" altLang="de-DE" sz="2800">
                <a:solidFill>
                  <a:schemeClr val="tx1"/>
                </a:solidFill>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п</a:t>
            </a:r>
            <a:r>
              <a:rPr lang="ru-RU" altLang="ja-JP" sz="2800" i="1" u="sng">
                <a:latin typeface="Times New Roman" panose="02020603050405020304" pitchFamily="18" charset="0"/>
              </a:rPr>
              <a:t>а</a:t>
            </a:r>
            <a:r>
              <a:rPr lang="ru-RU" altLang="ja-JP" sz="2800" i="1">
                <a:latin typeface="Times New Roman" panose="02020603050405020304" pitchFamily="18" charset="0"/>
              </a:rPr>
              <a:t>русить</a:t>
            </a:r>
            <a:r>
              <a:rPr lang="ru-RU" altLang="ja-JP" sz="2800">
                <a:latin typeface="Times New Roman" panose="02020603050405020304" pitchFamily="18" charset="0"/>
              </a:rPr>
              <a:t> (разг.) ,развеваться, раздуваться (подобно парусу)</a:t>
            </a:r>
            <a:r>
              <a:rPr lang="ru-RU" altLang="de-DE" sz="2800">
                <a:solidFill>
                  <a:schemeClr val="tx1"/>
                </a:solidFill>
                <a:latin typeface="Times New Roman" panose="02020603050405020304" pitchFamily="18" charset="0"/>
              </a:rPr>
              <a:t>‘</a:t>
            </a:r>
            <a:r>
              <a:rPr lang="ru-RU" altLang="ja-JP" sz="2800">
                <a:latin typeface="Times New Roman" panose="02020603050405020304" pitchFamily="18" charset="0"/>
              </a:rPr>
              <a:t>.»</a:t>
            </a:r>
          </a:p>
          <a:p>
            <a:pPr marL="457200" indent="-457200">
              <a:buFont typeface="Arial" panose="020B0604020202020204" pitchFamily="34" charset="0"/>
              <a:buChar char="•"/>
            </a:pPr>
            <a:r>
              <a:rPr lang="ru-RU" altLang="de-CZ" sz="2800">
                <a:latin typeface="Times New Roman" panose="02020603050405020304" pitchFamily="18" charset="0"/>
              </a:rPr>
              <a:t>«2. знач. "совершать действия, обычно производимые в (на) том, что названо мотивирующим существительным". Одни глаголы означают действие, типичное для какого-л. места, но совершающееся за его пределами: </a:t>
            </a:r>
            <a:r>
              <a:rPr lang="ru-RU" altLang="de-CZ" sz="2800" i="1">
                <a:latin typeface="Times New Roman" panose="02020603050405020304" pitchFamily="18" charset="0"/>
              </a:rPr>
              <a:t>баз</a:t>
            </a:r>
            <a:r>
              <a:rPr lang="ru-RU" altLang="de-CZ" sz="2800" i="1" u="sng">
                <a:latin typeface="Times New Roman" panose="02020603050405020304" pitchFamily="18" charset="0"/>
              </a:rPr>
              <a:t>а</a:t>
            </a:r>
            <a:r>
              <a:rPr lang="ru-RU" altLang="de-CZ" sz="2800" i="1">
                <a:latin typeface="Times New Roman" panose="02020603050405020304" pitchFamily="18" charset="0"/>
              </a:rPr>
              <a:t>рить</a:t>
            </a:r>
            <a:r>
              <a:rPr lang="ru-RU" altLang="de-CZ" sz="2800">
                <a:latin typeface="Times New Roman" panose="02020603050405020304" pitchFamily="18" charset="0"/>
              </a:rPr>
              <a:t> (прост.) ,беспорядочно говорить, шуметь, как на базаре</a:t>
            </a:r>
            <a:r>
              <a:rPr lang="ru-RU" altLang="de-DE" sz="2800">
                <a:solidFill>
                  <a:schemeClr val="tx1"/>
                </a:solidFill>
                <a:latin typeface="Times New Roman" panose="02020603050405020304" pitchFamily="18" charset="0"/>
              </a:rPr>
              <a:t>‘</a:t>
            </a:r>
            <a:r>
              <a:rPr lang="ru-RU" altLang="ja-JP" sz="2800">
                <a:latin typeface="Times New Roman" panose="02020603050405020304" pitchFamily="18" charset="0"/>
              </a:rPr>
              <a:t>; другие - действие, происходящее в данном месте: окказ. </a:t>
            </a:r>
            <a:r>
              <a:rPr lang="ru-RU" altLang="ja-JP" sz="2800" i="1">
                <a:latin typeface="Times New Roman" panose="02020603050405020304" pitchFamily="18" charset="0"/>
              </a:rPr>
              <a:t>океанить</a:t>
            </a:r>
            <a:r>
              <a:rPr lang="ru-RU" altLang="ja-JP" sz="2800">
                <a:latin typeface="Times New Roman" panose="02020603050405020304" pitchFamily="18" charset="0"/>
              </a:rPr>
              <a:t> ,плавать в океане</a:t>
            </a:r>
            <a:r>
              <a:rPr lang="ru-RU" altLang="de-DE" sz="2800">
                <a:solidFill>
                  <a:schemeClr val="tx1"/>
                </a:solidFill>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шесть</a:t>
            </a:r>
            <a:r>
              <a:rPr lang="ru-RU" altLang="ja-JP" sz="2800">
                <a:latin typeface="Times New Roman" panose="02020603050405020304" pitchFamily="18" charset="0"/>
              </a:rPr>
              <a:t> </a:t>
            </a:r>
            <a:r>
              <a:rPr lang="ru-RU" altLang="ja-JP" sz="2800" i="1">
                <a:latin typeface="Times New Roman" panose="02020603050405020304" pitchFamily="18" charset="0"/>
              </a:rPr>
              <a:t>лет</a:t>
            </a:r>
            <a:r>
              <a:rPr lang="ru-RU" altLang="ja-JP" sz="2800">
                <a:latin typeface="Times New Roman" panose="02020603050405020304" pitchFamily="18" charset="0"/>
              </a:rPr>
              <a:t> </a:t>
            </a:r>
            <a:r>
              <a:rPr lang="ru-RU" altLang="ja-JP" sz="2800" i="1">
                <a:latin typeface="Times New Roman" panose="02020603050405020304" pitchFamily="18" charset="0"/>
              </a:rPr>
              <a:t>океаню</a:t>
            </a:r>
            <a:r>
              <a:rPr lang="ru-RU" altLang="ja-JP" sz="2800">
                <a:latin typeface="Times New Roman" panose="02020603050405020304" pitchFamily="18" charset="0"/>
              </a:rPr>
              <a:t>. С. Снегов).»</a:t>
            </a:r>
          </a:p>
          <a:p>
            <a:pPr marL="457200" indent="-457200">
              <a:buFont typeface="Arial" panose="020B0604020202020204" pitchFamily="34" charset="0"/>
              <a:buChar char="•"/>
            </a:pPr>
            <a:r>
              <a:rPr lang="ru-RU" altLang="de-CZ" sz="2800">
                <a:latin typeface="Times New Roman" panose="02020603050405020304" pitchFamily="18" charset="0"/>
              </a:rPr>
              <a:t>«3. знач. "наделять кого- или что-л. тем, что названо мотивирующим существительным". Большая часть глаголов данного подтипа в своем значении содержит</a:t>
            </a:r>
            <a:endParaRPr lang="de-DE" altLang="de-CZ" sz="2800">
              <a:latin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Inhaltsplatzhalter 2">
            <a:extLst>
              <a:ext uri="{FF2B5EF4-FFF2-40B4-BE49-F238E27FC236}">
                <a16:creationId xmlns:a16="http://schemas.microsoft.com/office/drawing/2014/main" id="{23F39C46-9116-6BE4-5F61-196574FC7F6B}"/>
              </a:ext>
            </a:extLst>
          </p:cNvPr>
          <p:cNvSpPr>
            <a:spLocks noGrp="1" noChangeArrowheads="1"/>
          </p:cNvSpPr>
          <p:nvPr>
            <p:ph idx="1"/>
          </p:nvPr>
        </p:nvSpPr>
        <p:spPr>
          <a:xfrm>
            <a:off x="431800" y="395288"/>
            <a:ext cx="9288463" cy="6697662"/>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указание на то действие, посредством которого объект чем-л. наделяется - "покрывать кого-что-л. чем-л.": </a:t>
            </a:r>
            <a:r>
              <a:rPr lang="ru-RU" altLang="de-CZ" sz="2800" i="1">
                <a:latin typeface="Times New Roman" panose="02020603050405020304" pitchFamily="18" charset="0"/>
              </a:rPr>
              <a:t>в</a:t>
            </a:r>
            <a:r>
              <a:rPr lang="ru-RU" altLang="de-CZ" sz="2800" i="1" u="sng">
                <a:latin typeface="Times New Roman" panose="02020603050405020304" pitchFamily="18" charset="0"/>
              </a:rPr>
              <a:t>а</a:t>
            </a:r>
            <a:r>
              <a:rPr lang="ru-RU" altLang="de-CZ" sz="2800" i="1">
                <a:latin typeface="Times New Roman" panose="02020603050405020304" pitchFamily="18" charset="0"/>
              </a:rPr>
              <a:t>ксить</a:t>
            </a:r>
            <a:r>
              <a:rPr lang="ru-RU" altLang="de-CZ" sz="2800">
                <a:latin typeface="Times New Roman" panose="02020603050405020304" pitchFamily="18" charset="0"/>
              </a:rPr>
              <a:t> (разг.), </a:t>
            </a:r>
            <a:r>
              <a:rPr lang="ru-RU" altLang="de-CZ" sz="2800" i="1">
                <a:latin typeface="Times New Roman" panose="02020603050405020304" pitchFamily="18" charset="0"/>
              </a:rPr>
              <a:t>п</a:t>
            </a:r>
            <a:r>
              <a:rPr lang="ru-RU" altLang="de-CZ" sz="2800" i="1" u="sng">
                <a:latin typeface="Times New Roman" panose="02020603050405020304" pitchFamily="18" charset="0"/>
              </a:rPr>
              <a:t>у</a:t>
            </a:r>
            <a:r>
              <a:rPr lang="ru-RU" altLang="de-CZ" sz="2800" i="1">
                <a:latin typeface="Times New Roman" panose="02020603050405020304" pitchFamily="18" charset="0"/>
              </a:rPr>
              <a:t>дрить</a:t>
            </a:r>
            <a:r>
              <a:rPr lang="ru-RU" altLang="de-CZ" sz="2800">
                <a:latin typeface="Times New Roman" panose="02020603050405020304" pitchFamily="18" charset="0"/>
              </a:rPr>
              <a:t>; "пропитывать или натирать кого-что-л.»: </a:t>
            </a:r>
            <a:r>
              <a:rPr lang="ru-RU" altLang="de-CZ" sz="2800" i="1">
                <a:latin typeface="Times New Roman" panose="02020603050405020304" pitchFamily="18" charset="0"/>
              </a:rPr>
              <a:t>смолить</a:t>
            </a:r>
            <a:r>
              <a:rPr lang="ru-RU" altLang="de-CZ" sz="2800">
                <a:latin typeface="Times New Roman" panose="02020603050405020304" pitchFamily="18" charset="0"/>
              </a:rPr>
              <a:t>; "посыпать что-л. чем-л. или класть что-л. во что-л.": </a:t>
            </a:r>
            <a:r>
              <a:rPr lang="ru-RU" altLang="de-CZ" sz="2800" i="1">
                <a:latin typeface="Times New Roman" panose="02020603050405020304" pitchFamily="18" charset="0"/>
              </a:rPr>
              <a:t>сол</a:t>
            </a:r>
            <a:r>
              <a:rPr lang="ru-RU" altLang="de-CZ" sz="2800" i="1" u="sng">
                <a:latin typeface="Times New Roman" panose="02020603050405020304" pitchFamily="18" charset="0"/>
              </a:rPr>
              <a:t>и</a:t>
            </a:r>
            <a:r>
              <a:rPr lang="ru-RU" altLang="de-CZ" sz="2800" i="1">
                <a:latin typeface="Times New Roman" panose="02020603050405020304" pitchFamily="18" charset="0"/>
              </a:rPr>
              <a:t>ть</a:t>
            </a:r>
            <a:r>
              <a:rPr lang="ru-RU" altLang="de-CZ" sz="2800">
                <a:latin typeface="Times New Roman" panose="02020603050405020304" pitchFamily="18" charset="0"/>
              </a:rPr>
              <a:t>, </a:t>
            </a:r>
            <a:r>
              <a:rPr lang="ru-RU" altLang="de-CZ" sz="2800" i="1">
                <a:latin typeface="Times New Roman" panose="02020603050405020304" pitchFamily="18" charset="0"/>
              </a:rPr>
              <a:t>п</a:t>
            </a:r>
            <a:r>
              <a:rPr lang="ru-RU" altLang="de-CZ" sz="2800" i="1" u="sng">
                <a:latin typeface="Times New Roman" panose="02020603050405020304" pitchFamily="18" charset="0"/>
              </a:rPr>
              <a:t>е</a:t>
            </a:r>
            <a:r>
              <a:rPr lang="ru-RU" altLang="de-CZ" sz="2800" i="1">
                <a:latin typeface="Times New Roman" panose="02020603050405020304" pitchFamily="18" charset="0"/>
              </a:rPr>
              <a:t>рчить</a:t>
            </a:r>
            <a:r>
              <a:rPr lang="ru-RU" altLang="de-CZ" sz="2800">
                <a:latin typeface="Times New Roman" panose="02020603050405020304" pitchFamily="18" charset="0"/>
              </a:rPr>
              <a:t>, </a:t>
            </a:r>
            <a:r>
              <a:rPr lang="ru-RU" altLang="de-CZ" sz="2800" i="1">
                <a:latin typeface="Times New Roman" panose="02020603050405020304" pitchFamily="18" charset="0"/>
              </a:rPr>
              <a:t>с</a:t>
            </a:r>
            <a:r>
              <a:rPr lang="ru-RU" altLang="de-CZ" sz="2800" i="1" u="sng">
                <a:latin typeface="Times New Roman" panose="02020603050405020304" pitchFamily="18" charset="0"/>
              </a:rPr>
              <a:t>а</a:t>
            </a:r>
            <a:r>
              <a:rPr lang="ru-RU" altLang="de-CZ" sz="2800" i="1">
                <a:latin typeface="Times New Roman" panose="02020603050405020304" pitchFamily="18" charset="0"/>
              </a:rPr>
              <a:t>харить</a:t>
            </a:r>
            <a:r>
              <a:rPr lang="ru-RU" altLang="de-CZ" sz="2800">
                <a:latin typeface="Times New Roman" panose="02020603050405020304" pitchFamily="18" charset="0"/>
              </a:rPr>
              <a:t> (разг.). Другие глаголы в своем значении таких указаний не содержат: </a:t>
            </a:r>
            <a:r>
              <a:rPr lang="ru-RU" altLang="de-CZ" sz="2800" i="1">
                <a:latin typeface="Times New Roman" panose="02020603050405020304" pitchFamily="18" charset="0"/>
              </a:rPr>
              <a:t>ранить</a:t>
            </a:r>
            <a:r>
              <a:rPr lang="ru-RU" altLang="de-CZ" sz="2800">
                <a:latin typeface="Times New Roman" panose="02020603050405020304" pitchFamily="18" charset="0"/>
              </a:rPr>
              <a:t> - ,нанести (наносить) рану (раны)</a:t>
            </a:r>
            <a:r>
              <a:rPr lang="ru-RU" altLang="de-DE" sz="2800">
                <a:solidFill>
                  <a:schemeClr val="tx1"/>
                </a:solidFill>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страшить</a:t>
            </a:r>
            <a:r>
              <a:rPr lang="ru-RU" altLang="ja-JP" sz="2800">
                <a:latin typeface="Times New Roman" panose="02020603050405020304" pitchFamily="18" charset="0"/>
              </a:rPr>
              <a:t>, </a:t>
            </a:r>
            <a:r>
              <a:rPr lang="ru-RU" altLang="ja-JP" sz="2800" i="1">
                <a:latin typeface="Times New Roman" panose="02020603050405020304" pitchFamily="18" charset="0"/>
              </a:rPr>
              <a:t>смешить</a:t>
            </a:r>
            <a:r>
              <a:rPr lang="ru-RU" altLang="ja-JP" sz="2800">
                <a:latin typeface="Times New Roman" panose="02020603050405020304" pitchFamily="18" charset="0"/>
              </a:rPr>
              <a:t>, </a:t>
            </a:r>
            <a:r>
              <a:rPr lang="ru-RU" altLang="ja-JP" sz="2800" i="1">
                <a:latin typeface="Times New Roman" panose="02020603050405020304" pitchFamily="18" charset="0"/>
              </a:rPr>
              <a:t>стыдить</a:t>
            </a:r>
            <a:r>
              <a:rPr lang="ru-RU" altLang="ja-JP" sz="2800">
                <a:latin typeface="Times New Roman" panose="02020603050405020304" pitchFamily="18" charset="0"/>
              </a:rPr>
              <a:t>.»</a:t>
            </a:r>
            <a:r>
              <a:rPr lang="cs-CZ" altLang="ja-JP" sz="2800">
                <a:latin typeface="Times New Roman" panose="02020603050405020304" pitchFamily="18" charset="0"/>
              </a:rPr>
              <a:t> + několik dalších podtypů</a:t>
            </a:r>
          </a:p>
          <a:p>
            <a:pPr marL="457200" indent="-457200">
              <a:buFont typeface="Arial" panose="020B0604020202020204" pitchFamily="34" charset="0"/>
              <a:buChar char="•"/>
            </a:pPr>
            <a:r>
              <a:rPr lang="cs-CZ" altLang="de-CZ" sz="2800">
                <a:latin typeface="Times New Roman" panose="02020603050405020304" pitchFamily="18" charset="0"/>
              </a:rPr>
              <a:t>Deadjektivní: </a:t>
            </a:r>
            <a:r>
              <a:rPr lang="ru-RU" altLang="de-CZ" sz="2800" i="1">
                <a:latin typeface="Times New Roman" panose="02020603050405020304" pitchFamily="18" charset="0"/>
              </a:rPr>
              <a:t>глуп</a:t>
            </a:r>
            <a:r>
              <a:rPr lang="ru-RU" altLang="de-CZ" sz="2800" i="1" u="sng">
                <a:latin typeface="Times New Roman" panose="02020603050405020304" pitchFamily="18" charset="0"/>
              </a:rPr>
              <a:t>и</a:t>
            </a:r>
            <a:r>
              <a:rPr lang="ru-RU" altLang="de-CZ" sz="2800" i="1">
                <a:latin typeface="Times New Roman" panose="02020603050405020304" pitchFamily="18" charset="0"/>
              </a:rPr>
              <a:t>ть</a:t>
            </a:r>
            <a:r>
              <a:rPr lang="ru-RU" altLang="de-CZ" sz="2800">
                <a:latin typeface="Times New Roman" panose="02020603050405020304" pitchFamily="18" charset="0"/>
              </a:rPr>
              <a:t> - </a:t>
            </a:r>
            <a:r>
              <a:rPr lang="cs-CZ" altLang="de-CZ" sz="2800">
                <a:latin typeface="Times New Roman" panose="02020603050405020304" pitchFamily="18" charset="0"/>
              </a:rPr>
              <a:t>,</a:t>
            </a:r>
            <a:r>
              <a:rPr lang="ru-RU" altLang="de-CZ" sz="2800">
                <a:latin typeface="Times New Roman" panose="02020603050405020304" pitchFamily="18" charset="0"/>
              </a:rPr>
              <a:t>совершать действия, свойственные глупому, вести себя глупо</a:t>
            </a:r>
            <a:r>
              <a:rPr lang="ru-RU" altLang="de-DE" sz="2800">
                <a:solidFill>
                  <a:schemeClr val="tx1"/>
                </a:solidFill>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хитр</a:t>
            </a:r>
            <a:r>
              <a:rPr lang="ru-RU" altLang="ja-JP" sz="2800" i="1" u="sng">
                <a:latin typeface="Times New Roman" panose="02020603050405020304" pitchFamily="18" charset="0"/>
              </a:rPr>
              <a:t>и</a:t>
            </a:r>
            <a:r>
              <a:rPr lang="ru-RU" altLang="ja-JP" sz="2800" i="1">
                <a:latin typeface="Times New Roman" panose="02020603050405020304" pitchFamily="18" charset="0"/>
              </a:rPr>
              <a:t>ть</a:t>
            </a:r>
            <a:r>
              <a:rPr lang="cs-CZ" altLang="ja-JP" sz="2800">
                <a:latin typeface="Times New Roman" panose="02020603050405020304" pitchFamily="18" charset="0"/>
              </a:rPr>
              <a:t>; </a:t>
            </a:r>
            <a:r>
              <a:rPr lang="ru-RU" altLang="ja-JP" sz="2800" i="1">
                <a:latin typeface="Times New Roman" panose="02020603050405020304" pitchFamily="18" charset="0"/>
              </a:rPr>
              <a:t>немного</a:t>
            </a:r>
            <a:r>
              <a:rPr lang="ru-RU" altLang="ja-JP" sz="2800">
                <a:latin typeface="Times New Roman" panose="02020603050405020304" pitchFamily="18" charset="0"/>
              </a:rPr>
              <a:t> </a:t>
            </a:r>
            <a:r>
              <a:rPr lang="ru-RU" altLang="ja-JP" sz="2800" i="1">
                <a:latin typeface="Times New Roman" panose="02020603050405020304" pitchFamily="18" charset="0"/>
              </a:rPr>
              <a:t>разнообразить</a:t>
            </a:r>
            <a:r>
              <a:rPr lang="ru-RU" altLang="ja-JP" sz="2800">
                <a:latin typeface="Times New Roman" panose="02020603050405020304" pitchFamily="18" charset="0"/>
              </a:rPr>
              <a:t> </a:t>
            </a:r>
            <a:r>
              <a:rPr lang="ru-RU" altLang="ja-JP" sz="2800" i="1">
                <a:latin typeface="Times New Roman" panose="02020603050405020304" pitchFamily="18" charset="0"/>
              </a:rPr>
              <a:t>питание</a:t>
            </a:r>
            <a:r>
              <a:rPr lang="ru-RU" altLang="ja-JP" sz="2800">
                <a:latin typeface="Times New Roman" panose="02020603050405020304" pitchFamily="18" charset="0"/>
              </a:rPr>
              <a:t> </a:t>
            </a:r>
            <a:r>
              <a:rPr lang="cs-CZ" altLang="ja-JP" sz="2800">
                <a:latin typeface="Times New Roman" panose="02020603050405020304" pitchFamily="18" charset="0"/>
              </a:rPr>
              <a:t>,</a:t>
            </a:r>
            <a:r>
              <a:rPr lang="ru-RU" altLang="ja-JP" sz="2800">
                <a:latin typeface="Times New Roman" panose="02020603050405020304" pitchFamily="18" charset="0"/>
              </a:rPr>
              <a:t>делать разнообразнее</a:t>
            </a:r>
            <a:r>
              <a:rPr lang="ru-RU" altLang="de-DE" sz="2800">
                <a:solidFill>
                  <a:schemeClr val="tx1"/>
                </a:solidFill>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воздух</a:t>
            </a:r>
            <a:r>
              <a:rPr lang="ru-RU" altLang="ja-JP" sz="2800">
                <a:latin typeface="Times New Roman" panose="02020603050405020304" pitchFamily="18" charset="0"/>
              </a:rPr>
              <a:t> </a:t>
            </a:r>
            <a:r>
              <a:rPr lang="ru-RU" altLang="ja-JP" sz="2800" i="1">
                <a:latin typeface="Times New Roman" panose="02020603050405020304" pitchFamily="18" charset="0"/>
              </a:rPr>
              <a:t>сильно</a:t>
            </a:r>
            <a:r>
              <a:rPr lang="ru-RU" altLang="ja-JP" sz="2800">
                <a:latin typeface="Times New Roman" panose="02020603050405020304" pitchFamily="18" charset="0"/>
              </a:rPr>
              <a:t> </a:t>
            </a:r>
            <a:r>
              <a:rPr lang="ru-RU" altLang="ja-JP" sz="2800" i="1">
                <a:latin typeface="Times New Roman" panose="02020603050405020304" pitchFamily="18" charset="0"/>
              </a:rPr>
              <a:t>холод</a:t>
            </a:r>
            <a:r>
              <a:rPr lang="ru-RU" altLang="ja-JP" sz="2800" i="1" u="sng">
                <a:latin typeface="Times New Roman" panose="02020603050405020304" pitchFamily="18" charset="0"/>
              </a:rPr>
              <a:t>и</a:t>
            </a:r>
            <a:r>
              <a:rPr lang="ru-RU" altLang="ja-JP" sz="2800" i="1">
                <a:latin typeface="Times New Roman" panose="02020603050405020304" pitchFamily="18" charset="0"/>
              </a:rPr>
              <a:t>т</a:t>
            </a:r>
            <a:r>
              <a:rPr lang="ru-RU" altLang="ja-JP" sz="2800">
                <a:latin typeface="Times New Roman" panose="02020603050405020304" pitchFamily="18" charset="0"/>
              </a:rPr>
              <a:t> </a:t>
            </a:r>
            <a:r>
              <a:rPr lang="ru-RU" altLang="ja-JP" sz="2800" i="1">
                <a:latin typeface="Times New Roman" panose="02020603050405020304" pitchFamily="18" charset="0"/>
              </a:rPr>
              <a:t>лицо</a:t>
            </a:r>
            <a:r>
              <a:rPr lang="ru-RU" altLang="ja-JP" sz="2800">
                <a:latin typeface="Times New Roman" panose="02020603050405020304" pitchFamily="18" charset="0"/>
              </a:rPr>
              <a:t> </a:t>
            </a:r>
            <a:r>
              <a:rPr lang="cs-CZ" altLang="ja-JP" sz="2800">
                <a:latin typeface="Times New Roman" panose="02020603050405020304" pitchFamily="18" charset="0"/>
              </a:rPr>
              <a:t>,</a:t>
            </a:r>
            <a:r>
              <a:rPr lang="ru-RU" altLang="ja-JP" sz="2800">
                <a:latin typeface="Times New Roman" panose="02020603050405020304" pitchFamily="18" charset="0"/>
              </a:rPr>
              <a:t>делает холодным</a:t>
            </a:r>
            <a:r>
              <a:rPr lang="ru-RU" altLang="de-DE" sz="2800">
                <a:solidFill>
                  <a:schemeClr val="tx1"/>
                </a:solidFill>
                <a:latin typeface="Times New Roman" panose="02020603050405020304" pitchFamily="18" charset="0"/>
              </a:rPr>
              <a:t>‘</a:t>
            </a:r>
            <a:endParaRPr lang="cs-CZ" altLang="ja-JP" sz="2800">
              <a:latin typeface="Times New Roman" panose="02020603050405020304" pitchFamily="18" charset="0"/>
            </a:endParaRPr>
          </a:p>
          <a:p>
            <a:pPr marL="457200" indent="-457200">
              <a:buFont typeface="Arial" panose="020B0604020202020204" pitchFamily="34" charset="0"/>
              <a:buChar char="•"/>
            </a:pPr>
            <a:endParaRPr lang="de-DE" altLang="de-CZ" sz="280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Inhaltsplatzhalter 2">
            <a:extLst>
              <a:ext uri="{FF2B5EF4-FFF2-40B4-BE49-F238E27FC236}">
                <a16:creationId xmlns:a16="http://schemas.microsoft.com/office/drawing/2014/main" id="{139F5E52-B65C-9BB6-205D-CB2E41F5FFAF}"/>
              </a:ext>
            </a:extLst>
          </p:cNvPr>
          <p:cNvSpPr>
            <a:spLocks noGrp="1" noChangeArrowheads="1"/>
          </p:cNvSpPr>
          <p:nvPr>
            <p:ph idx="1"/>
          </p:nvPr>
        </p:nvSpPr>
        <p:spPr>
          <a:xfrm>
            <a:off x="431800" y="395288"/>
            <a:ext cx="9361488" cy="6769100"/>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 805 </a:t>
            </a:r>
            <a:r>
              <a:rPr lang="cs-CZ" altLang="de-CZ" sz="2800">
                <a:latin typeface="Times New Roman" panose="02020603050405020304" pitchFamily="18" charset="0"/>
              </a:rPr>
              <a:t>sufix</a:t>
            </a:r>
            <a:r>
              <a:rPr lang="ru-RU" altLang="de-CZ" sz="2800">
                <a:latin typeface="Times New Roman" panose="02020603050405020304" pitchFamily="18" charset="0"/>
              </a:rPr>
              <a:t> -</a:t>
            </a:r>
            <a:r>
              <a:rPr lang="ru-RU" altLang="de-CZ" sz="2800" i="1">
                <a:latin typeface="Times New Roman" panose="02020603050405020304" pitchFamily="18" charset="0"/>
              </a:rPr>
              <a:t>ова</a:t>
            </a:r>
            <a:r>
              <a:rPr lang="cs-CZ" altLang="de-CZ" sz="2800">
                <a:latin typeface="Times New Roman" panose="02020603050405020304" pitchFamily="18" charset="0"/>
              </a:rPr>
              <a:t>:</a:t>
            </a:r>
            <a:r>
              <a:rPr lang="ru-RU" altLang="de-CZ" sz="2800">
                <a:latin typeface="Times New Roman" panose="02020603050405020304" pitchFamily="18" charset="0"/>
              </a:rPr>
              <a:t> </a:t>
            </a:r>
            <a:r>
              <a:rPr lang="cs-CZ" altLang="de-CZ" sz="2800">
                <a:latin typeface="Times New Roman" panose="02020603050405020304" pitchFamily="18" charset="0"/>
              </a:rPr>
              <a:t>desubstantivní</a:t>
            </a:r>
            <a:endParaRPr lang="ru-RU" altLang="de-CZ" sz="2800">
              <a:latin typeface="Times New Roman" panose="02020603050405020304" pitchFamily="18" charset="0"/>
            </a:endParaRPr>
          </a:p>
          <a:p>
            <a:pPr marL="457200" indent="-457200">
              <a:buFont typeface="Arial" panose="020B0604020202020204" pitchFamily="34" charset="0"/>
              <a:buChar char="•"/>
            </a:pPr>
            <a:r>
              <a:rPr lang="ru-RU" altLang="de-CZ" sz="2800">
                <a:latin typeface="Times New Roman" panose="02020603050405020304" pitchFamily="18" charset="0"/>
              </a:rPr>
              <a:t>«знач. "совершать действия, свойственные тому, кто (что) назван(о) мотивирующим существительным": </a:t>
            </a:r>
            <a:r>
              <a:rPr lang="ru-RU" altLang="de-CZ" sz="2800" i="1">
                <a:latin typeface="Times New Roman" panose="02020603050405020304" pitchFamily="18" charset="0"/>
              </a:rPr>
              <a:t>плутов</a:t>
            </a:r>
            <a:r>
              <a:rPr lang="ru-RU" altLang="de-CZ" sz="2800" i="1" u="sng">
                <a:latin typeface="Times New Roman" panose="02020603050405020304" pitchFamily="18" charset="0"/>
              </a:rPr>
              <a:t>а</a:t>
            </a:r>
            <a:r>
              <a:rPr lang="ru-RU" altLang="de-CZ" sz="2800" i="1">
                <a:latin typeface="Times New Roman" panose="02020603050405020304" pitchFamily="18" charset="0"/>
              </a:rPr>
              <a:t>ть</a:t>
            </a:r>
            <a:r>
              <a:rPr lang="ru-RU" altLang="de-CZ" sz="2800">
                <a:latin typeface="Times New Roman" panose="02020603050405020304" pitchFamily="18" charset="0"/>
              </a:rPr>
              <a:t> (</a:t>
            </a:r>
            <a:r>
              <a:rPr lang="de-CH" altLang="de-CZ" sz="2800">
                <a:latin typeface="Times New Roman" panose="02020603050405020304" pitchFamily="18" charset="0"/>
              </a:rPr>
              <a:t>&lt; </a:t>
            </a:r>
            <a:r>
              <a:rPr lang="ru-RU" altLang="de-CZ" sz="2800" i="1">
                <a:latin typeface="Times New Roman" panose="02020603050405020304" pitchFamily="18" charset="0"/>
              </a:rPr>
              <a:t>плут</a:t>
            </a:r>
            <a:r>
              <a:rPr lang="ru-RU" altLang="de-CZ" sz="2800">
                <a:latin typeface="Times New Roman" panose="02020603050405020304" pitchFamily="18" charset="0"/>
              </a:rPr>
              <a:t> ,хитрый и ловкий обманщик</a:t>
            </a:r>
            <a:r>
              <a:rPr lang="de-CH" altLang="de-DE" sz="2800">
                <a:latin typeface="Times New Roman" panose="02020603050405020304" pitchFamily="18" charset="0"/>
              </a:rPr>
              <a:t>‘</a:t>
            </a:r>
            <a:r>
              <a:rPr lang="ru-RU" altLang="ja-JP" sz="2800">
                <a:latin typeface="Times New Roman" panose="02020603050405020304" pitchFamily="18" charset="0"/>
              </a:rPr>
              <a:t>) (разг.) ,</a:t>
            </a:r>
            <a:r>
              <a:rPr lang="cs-CZ" altLang="ja-JP" sz="2800">
                <a:latin typeface="Times New Roman" panose="02020603050405020304" pitchFamily="18" charset="0"/>
              </a:rPr>
              <a:t>chytračit, podvádět, fixlovat</a:t>
            </a:r>
            <a:r>
              <a:rPr lang="ru-RU" altLang="de-DE" sz="2800">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паразитировать</a:t>
            </a:r>
            <a:r>
              <a:rPr lang="ru-RU" altLang="ja-JP" sz="2800">
                <a:latin typeface="Times New Roman" panose="02020603050405020304" pitchFamily="18" charset="0"/>
              </a:rPr>
              <a:t> (книжн.).»</a:t>
            </a:r>
          </a:p>
          <a:p>
            <a:pPr marL="457200" indent="-457200">
              <a:buFont typeface="Arial" panose="020B0604020202020204" pitchFamily="34" charset="0"/>
              <a:buChar char="•"/>
            </a:pPr>
            <a:r>
              <a:rPr lang="ru-RU" altLang="de-CZ" sz="2800">
                <a:latin typeface="Times New Roman" panose="02020603050405020304" pitchFamily="18" charset="0"/>
              </a:rPr>
              <a:t>«знач. "совершать действия, обычно производимые в том, что названо мотивирующим существительным": </a:t>
            </a:r>
            <a:r>
              <a:rPr lang="ru-RU" altLang="de-CZ" sz="2800" i="1">
                <a:latin typeface="Times New Roman" panose="02020603050405020304" pitchFamily="18" charset="0"/>
              </a:rPr>
              <a:t>шлюзов</a:t>
            </a:r>
            <a:r>
              <a:rPr lang="ru-RU" altLang="de-CZ" sz="2800" i="1" u="sng">
                <a:latin typeface="Times New Roman" panose="02020603050405020304" pitchFamily="18" charset="0"/>
              </a:rPr>
              <a:t>а</a:t>
            </a:r>
            <a:r>
              <a:rPr lang="ru-RU" altLang="de-CZ" sz="2800" i="1">
                <a:latin typeface="Times New Roman" panose="02020603050405020304" pitchFamily="18" charset="0"/>
              </a:rPr>
              <a:t>ть</a:t>
            </a:r>
            <a:r>
              <a:rPr lang="ru-RU" altLang="de-CZ" sz="2800">
                <a:latin typeface="Times New Roman" panose="02020603050405020304" pitchFamily="18" charset="0"/>
              </a:rPr>
              <a:t> (спец.) ,</a:t>
            </a:r>
            <a:r>
              <a:rPr lang="cs-CZ" altLang="de-CZ" sz="2800">
                <a:latin typeface="Times New Roman" panose="02020603050405020304" pitchFamily="18" charset="0"/>
              </a:rPr>
              <a:t>kanalizovat, splavňovat, proplavovat plavební komorou</a:t>
            </a:r>
            <a:r>
              <a:rPr lang="ru-RU" altLang="de-DE" sz="2800">
                <a:latin typeface="Times New Roman" panose="02020603050405020304" pitchFamily="18" charset="0"/>
              </a:rPr>
              <a:t>‘</a:t>
            </a:r>
            <a:r>
              <a:rPr lang="cs-CZ" altLang="ja-JP" sz="2800">
                <a:latin typeface="Times New Roman" panose="02020603050405020304" pitchFamily="18" charset="0"/>
              </a:rPr>
              <a:t> (</a:t>
            </a:r>
            <a:r>
              <a:rPr lang="de-CH" altLang="ja-JP" sz="2800">
                <a:latin typeface="Times New Roman" panose="02020603050405020304" pitchFamily="18" charset="0"/>
              </a:rPr>
              <a:t>&lt;</a:t>
            </a:r>
            <a:r>
              <a:rPr lang="cs-CZ" altLang="ja-JP" sz="2800">
                <a:latin typeface="Times New Roman" panose="02020603050405020304" pitchFamily="18" charset="0"/>
              </a:rPr>
              <a:t> </a:t>
            </a:r>
            <a:r>
              <a:rPr lang="ru-RU" altLang="ja-JP" sz="2800" i="1">
                <a:latin typeface="Times New Roman" panose="02020603050405020304" pitchFamily="18" charset="0"/>
              </a:rPr>
              <a:t>шлюз</a:t>
            </a:r>
            <a:r>
              <a:rPr lang="ru-RU" altLang="ja-JP" sz="2800">
                <a:latin typeface="Times New Roman" panose="02020603050405020304" pitchFamily="18" charset="0"/>
              </a:rPr>
              <a:t> </a:t>
            </a:r>
            <a:r>
              <a:rPr lang="cs-CZ" altLang="ja-JP" sz="2800">
                <a:latin typeface="Times New Roman" panose="02020603050405020304" pitchFamily="18" charset="0"/>
              </a:rPr>
              <a:t>,jez, plavební komora</a:t>
            </a:r>
            <a:r>
              <a:rPr lang="ru-RU" altLang="de-DE" sz="2800">
                <a:latin typeface="Times New Roman" panose="02020603050405020304" pitchFamily="18" charset="0"/>
              </a:rPr>
              <a:t>‘</a:t>
            </a:r>
            <a:r>
              <a:rPr lang="cs-CZ" altLang="ja-JP" sz="2800">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докировать</a:t>
            </a:r>
            <a:r>
              <a:rPr lang="ru-RU" altLang="ja-JP" sz="2800">
                <a:latin typeface="Times New Roman" panose="02020603050405020304" pitchFamily="18" charset="0"/>
              </a:rPr>
              <a:t> (спец.)</a:t>
            </a:r>
            <a:r>
              <a:rPr lang="cs-CZ" altLang="ja-JP" sz="2800">
                <a:latin typeface="Times New Roman" panose="02020603050405020304" pitchFamily="18" charset="0"/>
              </a:rPr>
              <a:t> </a:t>
            </a:r>
            <a:r>
              <a:rPr lang="ru-RU" altLang="ja-JP" sz="2800">
                <a:latin typeface="Times New Roman" panose="02020603050405020304" pitchFamily="18" charset="0"/>
              </a:rPr>
              <a:t>(</a:t>
            </a:r>
            <a:r>
              <a:rPr lang="de-CH" altLang="ja-JP" sz="2800">
                <a:latin typeface="Times New Roman" panose="02020603050405020304" pitchFamily="18" charset="0"/>
              </a:rPr>
              <a:t>&lt;</a:t>
            </a:r>
            <a:r>
              <a:rPr lang="cs-CZ" altLang="ja-JP" sz="2800">
                <a:latin typeface="Times New Roman" panose="02020603050405020304" pitchFamily="18" charset="0"/>
              </a:rPr>
              <a:t> </a:t>
            </a:r>
            <a:r>
              <a:rPr lang="ru-RU" altLang="ja-JP" sz="2800" i="1">
                <a:latin typeface="Times New Roman" panose="02020603050405020304" pitchFamily="18" charset="0"/>
              </a:rPr>
              <a:t>док</a:t>
            </a:r>
            <a:r>
              <a:rPr lang="ru-RU" altLang="ja-JP" sz="2800">
                <a:latin typeface="Times New Roman" panose="02020603050405020304" pitchFamily="18" charset="0"/>
              </a:rPr>
              <a:t> ,</a:t>
            </a:r>
            <a:r>
              <a:rPr lang="cs-CZ" altLang="ja-JP" sz="2800">
                <a:latin typeface="Times New Roman" panose="02020603050405020304" pitchFamily="18" charset="0"/>
              </a:rPr>
              <a:t>dok</a:t>
            </a:r>
            <a:r>
              <a:rPr lang="ru-RU" altLang="de-DE" sz="2800">
                <a:latin typeface="Times New Roman" panose="02020603050405020304" pitchFamily="18" charset="0"/>
              </a:rPr>
              <a:t>‘</a:t>
            </a:r>
            <a:r>
              <a:rPr lang="ru-RU" altLang="ja-JP" sz="2800">
                <a:latin typeface="Times New Roman" panose="02020603050405020304" pitchFamily="18" charset="0"/>
              </a:rPr>
              <a:t>)»</a:t>
            </a:r>
          </a:p>
          <a:p>
            <a:pPr marL="457200" indent="-457200">
              <a:buFont typeface="Arial" panose="020B0604020202020204" pitchFamily="34" charset="0"/>
              <a:buChar char="•"/>
            </a:pPr>
            <a:r>
              <a:rPr lang="ru-RU" altLang="de-CZ" sz="2800">
                <a:latin typeface="Times New Roman" panose="02020603050405020304" pitchFamily="18" charset="0"/>
              </a:rPr>
              <a:t>«знач. "совершать действия, обычно производимые во время того, что названо мотивирующим существительным": </a:t>
            </a:r>
            <a:r>
              <a:rPr lang="ru-RU" altLang="de-CZ" sz="2800" i="1">
                <a:latin typeface="Times New Roman" panose="02020603050405020304" pitchFamily="18" charset="0"/>
              </a:rPr>
              <a:t>ночевать</a:t>
            </a:r>
            <a:r>
              <a:rPr lang="ru-RU" altLang="de-CZ" sz="2800">
                <a:latin typeface="Times New Roman" panose="02020603050405020304" pitchFamily="18" charset="0"/>
              </a:rPr>
              <a:t>, </a:t>
            </a:r>
            <a:r>
              <a:rPr lang="ru-RU" altLang="de-CZ" sz="2800" i="1">
                <a:latin typeface="Times New Roman" panose="02020603050405020304" pitchFamily="18" charset="0"/>
              </a:rPr>
              <a:t>дневать </a:t>
            </a:r>
            <a:r>
              <a:rPr lang="ru-RU" altLang="de-CZ" sz="2800">
                <a:latin typeface="Times New Roman" panose="02020603050405020304" pitchFamily="18" charset="0"/>
              </a:rPr>
              <a:t>,</a:t>
            </a:r>
            <a:r>
              <a:rPr lang="cs-CZ" altLang="de-CZ" sz="2800">
                <a:latin typeface="Times New Roman" panose="02020603050405020304" pitchFamily="18" charset="0"/>
              </a:rPr>
              <a:t>trávit den</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зимовать</a:t>
            </a:r>
            <a:r>
              <a:rPr lang="ru-RU" altLang="de-CZ" sz="2800">
                <a:latin typeface="Times New Roman" panose="02020603050405020304" pitchFamily="18" charset="0"/>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Inhaltsplatzhalter 2">
            <a:extLst>
              <a:ext uri="{FF2B5EF4-FFF2-40B4-BE49-F238E27FC236}">
                <a16:creationId xmlns:a16="http://schemas.microsoft.com/office/drawing/2014/main" id="{C49BE71F-79FE-FC0D-8459-B7560C32CD27}"/>
              </a:ext>
            </a:extLst>
          </p:cNvPr>
          <p:cNvSpPr>
            <a:spLocks noGrp="1" noChangeArrowheads="1"/>
          </p:cNvSpPr>
          <p:nvPr>
            <p:ph idx="1"/>
          </p:nvPr>
        </p:nvSpPr>
        <p:spPr>
          <a:xfrm>
            <a:off x="287338" y="395288"/>
            <a:ext cx="9505950" cy="6769100"/>
          </a:xfrm>
        </p:spPr>
        <p:txBody>
          <a:bodyPr/>
          <a:lstStyle/>
          <a:p>
            <a:pPr marL="457200" indent="-457200">
              <a:buFont typeface="Arial" panose="020B0604020202020204" pitchFamily="34" charset="0"/>
              <a:buChar char="•"/>
            </a:pPr>
            <a:r>
              <a:rPr lang="ru-RU" altLang="de-CZ" sz="2800">
                <a:solidFill>
                  <a:schemeClr val="tx1"/>
                </a:solidFill>
                <a:latin typeface="Times New Roman" panose="02020603050405020304" pitchFamily="18" charset="0"/>
              </a:rPr>
              <a:t>«</a:t>
            </a:r>
            <a:r>
              <a:rPr lang="ru-RU" altLang="de-CZ" sz="2800">
                <a:latin typeface="Times New Roman" panose="02020603050405020304" pitchFamily="18" charset="0"/>
              </a:rPr>
              <a:t>знач. "наделять кого- или что-л. тем, что названо мотивирующим существительным". Ряд глаголов не содержит в своем знач. дополнительных компонентов: </a:t>
            </a:r>
            <a:r>
              <a:rPr lang="ru-RU" altLang="de-CZ" sz="2800" i="1">
                <a:latin typeface="Times New Roman" panose="02020603050405020304" pitchFamily="18" charset="0"/>
              </a:rPr>
              <a:t>финансировать</a:t>
            </a:r>
            <a:r>
              <a:rPr lang="ru-RU" altLang="de-CZ" sz="2800">
                <a:latin typeface="Times New Roman" panose="02020603050405020304" pitchFamily="18" charset="0"/>
              </a:rPr>
              <a:t>, </a:t>
            </a:r>
            <a:r>
              <a:rPr lang="ru-RU" altLang="de-CZ" sz="2800" i="1">
                <a:latin typeface="Times New Roman" panose="02020603050405020304" pitchFamily="18" charset="0"/>
              </a:rPr>
              <a:t>травмировать </a:t>
            </a:r>
            <a:r>
              <a:rPr lang="ru-RU" altLang="de-CZ" sz="2800">
                <a:latin typeface="Times New Roman" panose="02020603050405020304" pitchFamily="18" charset="0"/>
              </a:rPr>
              <a:t>,</a:t>
            </a:r>
            <a:r>
              <a:rPr lang="cs-CZ" altLang="de-CZ" sz="2800">
                <a:latin typeface="Times New Roman" panose="02020603050405020304" pitchFamily="18" charset="0"/>
              </a:rPr>
              <a:t>zranit, způsobit trauma</a:t>
            </a:r>
            <a:r>
              <a:rPr lang="ru-RU" altLang="de-DE" sz="2800">
                <a:latin typeface="Times New Roman" panose="02020603050405020304" pitchFamily="18" charset="0"/>
              </a:rPr>
              <a:t>‘</a:t>
            </a:r>
            <a:r>
              <a:rPr lang="ru-RU" altLang="de-CZ" sz="2800">
                <a:latin typeface="Times New Roman" panose="02020603050405020304" pitchFamily="18" charset="0"/>
              </a:rPr>
              <a:t>. Большинство глаголов</a:t>
            </a:r>
            <a:r>
              <a:rPr lang="de-DE" altLang="de-CZ" sz="2800">
                <a:solidFill>
                  <a:schemeClr val="tx1"/>
                </a:solidFill>
                <a:latin typeface="Times New Roman" panose="02020603050405020304" pitchFamily="18" charset="0"/>
              </a:rPr>
              <a:t> </a:t>
            </a:r>
            <a:r>
              <a:rPr lang="ru-RU" altLang="de-CZ" sz="2800">
                <a:latin typeface="Times New Roman" panose="02020603050405020304" pitchFamily="18" charset="0"/>
              </a:rPr>
              <a:t>содержит указание на то действие, посредством которого объект чем-л. наделяется: "покрывать что-л. чем-л.": </a:t>
            </a:r>
            <a:r>
              <a:rPr lang="ru-RU" altLang="de-CZ" sz="2800" i="1">
                <a:latin typeface="Times New Roman" panose="02020603050405020304" pitchFamily="18" charset="0"/>
              </a:rPr>
              <a:t>асфальтировать</a:t>
            </a:r>
            <a:r>
              <a:rPr lang="ru-RU" altLang="de-CZ" sz="2800">
                <a:latin typeface="Times New Roman" panose="02020603050405020304" pitchFamily="18" charset="0"/>
              </a:rPr>
              <a:t>, </a:t>
            </a:r>
            <a:r>
              <a:rPr lang="ru-RU" altLang="de-CZ" sz="2800" i="1">
                <a:latin typeface="Times New Roman" panose="02020603050405020304" pitchFamily="18" charset="0"/>
              </a:rPr>
              <a:t>глазуровать</a:t>
            </a:r>
            <a:r>
              <a:rPr lang="ru-RU" altLang="de-CZ" sz="2800">
                <a:latin typeface="Times New Roman" panose="02020603050405020304" pitchFamily="18" charset="0"/>
              </a:rPr>
              <a:t>; "пропитывать что-л. чем-л.": </a:t>
            </a:r>
            <a:r>
              <a:rPr lang="ru-RU" altLang="de-CZ" sz="2800" i="1">
                <a:latin typeface="Times New Roman" panose="02020603050405020304" pitchFamily="18" charset="0"/>
              </a:rPr>
              <a:t>спиртовать</a:t>
            </a:r>
            <a:r>
              <a:rPr lang="ru-RU" altLang="de-CZ" sz="2800">
                <a:latin typeface="Times New Roman" panose="02020603050405020304" pitchFamily="18" charset="0"/>
              </a:rPr>
              <a:t>; "насыщать что-л. чем-л.": </a:t>
            </a:r>
            <a:r>
              <a:rPr lang="ru-RU" altLang="de-CZ" sz="2800" i="1">
                <a:latin typeface="Times New Roman" panose="02020603050405020304" pitchFamily="18" charset="0"/>
              </a:rPr>
              <a:t>аммонизировать</a:t>
            </a:r>
            <a:r>
              <a:rPr lang="ru-RU" altLang="de-CZ" sz="2800">
                <a:latin typeface="Times New Roman" panose="02020603050405020304" pitchFamily="18" charset="0"/>
              </a:rPr>
              <a:t> (спец.), </a:t>
            </a:r>
            <a:r>
              <a:rPr lang="ru-RU" altLang="de-CZ" sz="2800" i="1">
                <a:latin typeface="Times New Roman" panose="02020603050405020304" pitchFamily="18" charset="0"/>
              </a:rPr>
              <a:t>йодировать</a:t>
            </a:r>
            <a:r>
              <a:rPr lang="ru-RU" altLang="de-CZ" sz="2800">
                <a:latin typeface="Times New Roman" panose="02020603050405020304" pitchFamily="18" charset="0"/>
              </a:rPr>
              <a:t> (спец.); "оборудовать что-л. чем-л.": </a:t>
            </a:r>
            <a:r>
              <a:rPr lang="ru-RU" altLang="de-CZ" sz="2800" i="1">
                <a:latin typeface="Times New Roman" panose="02020603050405020304" pitchFamily="18" charset="0"/>
              </a:rPr>
              <a:t>телефонизировать</a:t>
            </a:r>
            <a:r>
              <a:rPr lang="cs-CZ" altLang="de-CZ" sz="2800" i="1">
                <a:latin typeface="Times New Roman" panose="02020603050405020304" pitchFamily="18" charset="0"/>
              </a:rPr>
              <a:t> </a:t>
            </a:r>
            <a:r>
              <a:rPr lang="ru-RU" altLang="de-CZ" sz="2800" i="1">
                <a:latin typeface="Times New Roman" panose="02020603050405020304" pitchFamily="18" charset="0"/>
              </a:rPr>
              <a:t>(деревни)</a:t>
            </a:r>
            <a:r>
              <a:rPr lang="ru-RU" altLang="de-CZ" sz="2800">
                <a:latin typeface="Times New Roman" panose="02020603050405020304" pitchFamily="18" charset="0"/>
              </a:rPr>
              <a:t> (спец.) ,</a:t>
            </a:r>
            <a:r>
              <a:rPr lang="cs-CZ" altLang="de-CZ" sz="2800">
                <a:latin typeface="Times New Roman" panose="02020603050405020304" pitchFamily="18" charset="0"/>
              </a:rPr>
              <a:t>telefonizovat</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a:solidFill>
                  <a:schemeClr val="tx1"/>
                </a:solidFill>
                <a:latin typeface="Times New Roman" panose="02020603050405020304" pitchFamily="18" charset="0"/>
              </a:rPr>
              <a:t>»</a:t>
            </a:r>
          </a:p>
          <a:p>
            <a:pPr marL="457200" indent="-457200">
              <a:buFont typeface="Arial" panose="020B0604020202020204" pitchFamily="34" charset="0"/>
              <a:buChar char="•"/>
            </a:pPr>
            <a:r>
              <a:rPr lang="ru-RU" altLang="de-CZ" sz="2800">
                <a:solidFill>
                  <a:schemeClr val="tx1"/>
                </a:solidFill>
                <a:latin typeface="Times New Roman" panose="02020603050405020304" pitchFamily="18" charset="0"/>
              </a:rPr>
              <a:t>«</a:t>
            </a:r>
            <a:r>
              <a:rPr lang="ru-RU" altLang="de-CZ" sz="2800">
                <a:latin typeface="Times New Roman" panose="02020603050405020304" pitchFamily="18" charset="0"/>
              </a:rPr>
              <a:t>знач. "наделять кого- или что-л. признаками того, кто (что) назван(о) мотивирующим существительным". Ряд глаголов не имеет в своем значении дополнительных семантических компонентов: </a:t>
            </a:r>
            <a:r>
              <a:rPr lang="ru-RU" altLang="de-CZ" sz="2800" i="1">
                <a:latin typeface="Times New Roman" panose="02020603050405020304" pitchFamily="18" charset="0"/>
              </a:rPr>
              <a:t>математизировать</a:t>
            </a:r>
            <a:br>
              <a:rPr lang="ru-RU" altLang="de-CZ" sz="2800" i="1">
                <a:latin typeface="Times New Roman" panose="02020603050405020304" pitchFamily="18" charset="0"/>
              </a:rPr>
            </a:br>
            <a:r>
              <a:rPr lang="ru-RU" altLang="de-CZ" sz="2800">
                <a:latin typeface="Times New Roman" panose="02020603050405020304" pitchFamily="18" charset="0"/>
              </a:rPr>
              <a:t>,внедрять математические методы и достижения</a:t>
            </a:r>
            <a:endParaRPr lang="de-DE" altLang="de-CZ" sz="280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Inhaltsplatzhalter 2">
            <a:extLst>
              <a:ext uri="{FF2B5EF4-FFF2-40B4-BE49-F238E27FC236}">
                <a16:creationId xmlns:a16="http://schemas.microsoft.com/office/drawing/2014/main" id="{B1799EE2-3AB5-4EB2-754C-9E743AE07C76}"/>
              </a:ext>
            </a:extLst>
          </p:cNvPr>
          <p:cNvSpPr>
            <a:spLocks noGrp="1" noChangeArrowheads="1"/>
          </p:cNvSpPr>
          <p:nvPr>
            <p:ph idx="1"/>
          </p:nvPr>
        </p:nvSpPr>
        <p:spPr>
          <a:xfrm>
            <a:off x="431800" y="395288"/>
            <a:ext cx="9288463" cy="6840537"/>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математики в другие науки, области знания и сферы человеческой жизни</a:t>
            </a:r>
            <a:r>
              <a:rPr lang="ru-RU" altLang="de-DE" sz="2800">
                <a:latin typeface="Times New Roman" panose="02020603050405020304" pitchFamily="18" charset="0"/>
              </a:rPr>
              <a:t>‘</a:t>
            </a:r>
            <a:r>
              <a:rPr lang="ru-RU" altLang="de-CZ" sz="2800">
                <a:latin typeface="Times New Roman" panose="02020603050405020304" pitchFamily="18" charset="0"/>
              </a:rPr>
              <a:t> (Ефремова), </a:t>
            </a:r>
            <a:r>
              <a:rPr lang="ru-RU" altLang="de-CZ" sz="2800" i="1">
                <a:latin typeface="Times New Roman" panose="02020603050405020304" pitchFamily="18" charset="0"/>
              </a:rPr>
              <a:t>беллетризовать </a:t>
            </a:r>
            <a:r>
              <a:rPr lang="ru-RU" altLang="de-CZ" sz="2800">
                <a:latin typeface="Times New Roman" panose="02020603050405020304" pitchFamily="18" charset="0"/>
              </a:rPr>
              <a:t>,использовать приёмы художественной прозы в научной, публицистической и т.п. литературе.</a:t>
            </a:r>
            <a:r>
              <a:rPr lang="cs-CZ" altLang="de-CZ" sz="2800">
                <a:latin typeface="Times New Roman" panose="02020603050405020304" pitchFamily="18" charset="0"/>
              </a:rPr>
              <a:t>; </a:t>
            </a:r>
            <a:r>
              <a:rPr lang="ru-RU" altLang="de-CZ" sz="2800">
                <a:latin typeface="Times New Roman" panose="02020603050405020304" pitchFamily="18" charset="0"/>
              </a:rPr>
              <a:t>излагать документальный материал в форме художественного повествования</a:t>
            </a:r>
            <a:r>
              <a:rPr lang="ru-RU" altLang="de-DE" sz="2800">
                <a:latin typeface="Times New Roman" panose="02020603050405020304" pitchFamily="18" charset="0"/>
              </a:rPr>
              <a:t>‘</a:t>
            </a:r>
            <a:r>
              <a:rPr lang="ru-RU" altLang="de-CZ" sz="2800">
                <a:latin typeface="Times New Roman" panose="02020603050405020304" pitchFamily="18" charset="0"/>
              </a:rPr>
              <a:t>. Другие глаголы означают "превращать кого-что-л. в кого-что-л.": </a:t>
            </a:r>
            <a:r>
              <a:rPr lang="ru-RU" altLang="de-CZ" sz="2800" i="1">
                <a:latin typeface="Times New Roman" panose="02020603050405020304" pitchFamily="18" charset="0"/>
              </a:rPr>
              <a:t>кристаллизовать</a:t>
            </a:r>
            <a:r>
              <a:rPr lang="ru-RU" altLang="de-CZ" sz="2800">
                <a:latin typeface="Times New Roman" panose="02020603050405020304" pitchFamily="18" charset="0"/>
              </a:rPr>
              <a:t>, </a:t>
            </a:r>
            <a:r>
              <a:rPr lang="ru-RU" altLang="de-CZ" sz="2800" i="1">
                <a:latin typeface="Times New Roman" panose="02020603050405020304" pitchFamily="18" charset="0"/>
              </a:rPr>
              <a:t>колонизовать</a:t>
            </a:r>
            <a:r>
              <a:rPr lang="ru-RU" altLang="de-CZ" sz="2800">
                <a:latin typeface="Times New Roman" panose="02020603050405020304" pitchFamily="18" charset="0"/>
              </a:rPr>
              <a:t>, </a:t>
            </a:r>
            <a:r>
              <a:rPr lang="ru-RU" altLang="de-CZ" sz="2800" i="1">
                <a:latin typeface="Times New Roman" panose="02020603050405020304" pitchFamily="18" charset="0"/>
              </a:rPr>
              <a:t>консервировать</a:t>
            </a:r>
            <a:r>
              <a:rPr lang="ru-RU" altLang="de-CZ" sz="2800">
                <a:latin typeface="Times New Roman" panose="02020603050405020304" pitchFamily="18" charset="0"/>
              </a:rPr>
              <a:t>; "изображать кем- или чем-л.": </a:t>
            </a:r>
            <a:r>
              <a:rPr lang="ru-RU" altLang="de-CZ" sz="2800" i="1">
                <a:latin typeface="Times New Roman" panose="02020603050405020304" pitchFamily="18" charset="0"/>
              </a:rPr>
              <a:t>героизировать</a:t>
            </a:r>
            <a:r>
              <a:rPr lang="ru-RU" altLang="de-CZ" sz="2800">
                <a:latin typeface="Times New Roman" panose="02020603050405020304" pitchFamily="18" charset="0"/>
              </a:rPr>
              <a:t>, </a:t>
            </a:r>
            <a:r>
              <a:rPr lang="ru-RU" altLang="de-CZ" sz="2800" i="1">
                <a:latin typeface="Times New Roman" panose="02020603050405020304" pitchFamily="18" charset="0"/>
              </a:rPr>
              <a:t>шаблонизировать</a:t>
            </a:r>
            <a:r>
              <a:rPr lang="ru-RU" altLang="de-CZ" sz="2800">
                <a:latin typeface="Times New Roman" panose="02020603050405020304" pitchFamily="18" charset="0"/>
              </a:rPr>
              <a:t> (книжн.); например: </a:t>
            </a:r>
            <a:r>
              <a:rPr lang="ru-RU" altLang="de-CZ" sz="2800" i="1">
                <a:latin typeface="Times New Roman" panose="02020603050405020304" pitchFamily="18" charset="0"/>
              </a:rPr>
              <a:t>Фильм</a:t>
            </a:r>
            <a:r>
              <a:rPr lang="ru-RU" altLang="de-CZ" sz="2800">
                <a:latin typeface="Times New Roman" panose="02020603050405020304" pitchFamily="18" charset="0"/>
              </a:rPr>
              <a:t> </a:t>
            </a:r>
            <a:r>
              <a:rPr lang="ru-RU" altLang="de-CZ" sz="2800" i="1">
                <a:latin typeface="Times New Roman" panose="02020603050405020304" pitchFamily="18" charset="0"/>
              </a:rPr>
              <a:t>героизирует</a:t>
            </a:r>
            <a:r>
              <a:rPr lang="ru-RU" altLang="de-CZ" sz="2800">
                <a:latin typeface="Times New Roman" panose="02020603050405020304" pitchFamily="18" charset="0"/>
              </a:rPr>
              <a:t> </a:t>
            </a:r>
            <a:r>
              <a:rPr lang="ru-RU" altLang="de-CZ" sz="2800" i="1">
                <a:latin typeface="Times New Roman" panose="02020603050405020304" pitchFamily="18" charset="0"/>
              </a:rPr>
              <a:t>тех</a:t>
            </a:r>
            <a:r>
              <a:rPr lang="ru-RU" altLang="de-CZ" sz="2800">
                <a:latin typeface="Times New Roman" panose="02020603050405020304" pitchFamily="18" charset="0"/>
              </a:rPr>
              <a:t>, </a:t>
            </a:r>
            <a:r>
              <a:rPr lang="ru-RU" altLang="de-CZ" sz="2800" i="1">
                <a:latin typeface="Times New Roman" panose="02020603050405020304" pitchFamily="18" charset="0"/>
              </a:rPr>
              <a:t>кто</a:t>
            </a:r>
            <a:r>
              <a:rPr lang="ru-RU" altLang="de-CZ" sz="2800">
                <a:latin typeface="Times New Roman" panose="02020603050405020304" pitchFamily="18" charset="0"/>
              </a:rPr>
              <a:t> </a:t>
            </a:r>
            <a:r>
              <a:rPr lang="ru-RU" altLang="de-CZ" sz="2800" i="1">
                <a:latin typeface="Times New Roman" panose="02020603050405020304" pitchFamily="18" charset="0"/>
              </a:rPr>
              <a:t>не</a:t>
            </a:r>
            <a:r>
              <a:rPr lang="ru-RU" altLang="de-CZ" sz="2800">
                <a:latin typeface="Times New Roman" panose="02020603050405020304" pitchFamily="18" charset="0"/>
              </a:rPr>
              <a:t> </a:t>
            </a:r>
            <a:r>
              <a:rPr lang="ru-RU" altLang="de-CZ" sz="2800" i="1">
                <a:latin typeface="Times New Roman" panose="02020603050405020304" pitchFamily="18" charset="0"/>
              </a:rPr>
              <a:t>является</a:t>
            </a:r>
            <a:r>
              <a:rPr lang="ru-RU" altLang="de-CZ" sz="2800">
                <a:latin typeface="Times New Roman" panose="02020603050405020304" pitchFamily="18" charset="0"/>
              </a:rPr>
              <a:t> </a:t>
            </a:r>
            <a:r>
              <a:rPr lang="ru-RU" altLang="de-CZ" sz="2800" i="1">
                <a:latin typeface="Times New Roman" panose="02020603050405020304" pitchFamily="18" charset="0"/>
              </a:rPr>
              <a:t>героем</a:t>
            </a:r>
            <a:r>
              <a:rPr lang="ru-RU" altLang="de-CZ" sz="2800">
                <a:latin typeface="Times New Roman" panose="02020603050405020304" pitchFamily="18" charset="0"/>
              </a:rPr>
              <a:t> </a:t>
            </a:r>
            <a:r>
              <a:rPr lang="ru-RU" altLang="de-CZ" sz="2800" i="1">
                <a:latin typeface="Times New Roman" panose="02020603050405020304" pitchFamily="18" charset="0"/>
              </a:rPr>
              <a:t>сегодняшней</a:t>
            </a:r>
            <a:r>
              <a:rPr lang="ru-RU" altLang="de-CZ" sz="2800">
                <a:latin typeface="Times New Roman" panose="02020603050405020304" pitchFamily="18" charset="0"/>
              </a:rPr>
              <a:t> </a:t>
            </a:r>
            <a:r>
              <a:rPr lang="ru-RU" altLang="de-CZ" sz="2800" i="1">
                <a:latin typeface="Times New Roman" panose="02020603050405020304" pitchFamily="18" charset="0"/>
              </a:rPr>
              <a:t>Америки</a:t>
            </a:r>
            <a:r>
              <a:rPr lang="ru-RU" altLang="de-CZ" sz="2800">
                <a:latin typeface="Times New Roman" panose="02020603050405020304" pitchFamily="18" charset="0"/>
              </a:rPr>
              <a:t> (газ.).</a:t>
            </a:r>
            <a:r>
              <a:rPr lang="ru-RU" altLang="de-CZ" sz="2800">
                <a:solidFill>
                  <a:schemeClr val="tx1"/>
                </a:solidFill>
                <a:latin typeface="Times New Roman" panose="02020603050405020304" pitchFamily="18" charset="0"/>
              </a:rPr>
              <a:t>»</a:t>
            </a:r>
            <a:endParaRPr lang="ru-RU" altLang="de-CZ" sz="2800">
              <a:latin typeface="Times New Roman" panose="02020603050405020304" pitchFamily="18" charset="0"/>
            </a:endParaRPr>
          </a:p>
          <a:p>
            <a:pPr marL="457200" indent="-457200">
              <a:buFont typeface="Arial" panose="020B0604020202020204" pitchFamily="34" charset="0"/>
              <a:buChar char="•"/>
            </a:pPr>
            <a:r>
              <a:rPr lang="ru-RU" altLang="de-CZ" sz="2800">
                <a:latin typeface="Times New Roman" panose="02020603050405020304" pitchFamily="18" charset="0"/>
              </a:rPr>
              <a:t>«знач. "создавать то, что названо мотивирующим существительным". (…) содержит указание на отношение того, что названо мотивирующим словом, к объекту действия: </a:t>
            </a:r>
            <a:r>
              <a:rPr lang="ru-RU" altLang="de-CZ" sz="2800" i="1">
                <a:latin typeface="Times New Roman" panose="02020603050405020304" pitchFamily="18" charset="0"/>
              </a:rPr>
              <a:t>копировать</a:t>
            </a:r>
            <a:r>
              <a:rPr lang="ru-RU" altLang="de-CZ" sz="2800">
                <a:latin typeface="Times New Roman" panose="02020603050405020304" pitchFamily="18" charset="0"/>
              </a:rPr>
              <a:t> ,создавать копию чего-л.</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пародировать</a:t>
            </a:r>
            <a:r>
              <a:rPr lang="ru-RU" altLang="de-CZ" sz="2800">
                <a:latin typeface="Times New Roman" panose="02020603050405020304" pitchFamily="18" charset="0"/>
              </a:rPr>
              <a:t>, </a:t>
            </a:r>
            <a:r>
              <a:rPr lang="ru-RU" altLang="de-CZ" sz="2800" i="1">
                <a:latin typeface="Times New Roman" panose="02020603050405020304" pitchFamily="18" charset="0"/>
              </a:rPr>
              <a:t>рецензировать</a:t>
            </a:r>
            <a:r>
              <a:rPr lang="ru-RU" altLang="de-CZ" sz="2800">
                <a:latin typeface="Times New Roman" panose="02020603050405020304" pitchFamily="18"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Inhaltsplatzhalter 2">
            <a:extLst>
              <a:ext uri="{FF2B5EF4-FFF2-40B4-BE49-F238E27FC236}">
                <a16:creationId xmlns:a16="http://schemas.microsoft.com/office/drawing/2014/main" id="{ED16B791-3F84-C577-50F8-9A4903F213A0}"/>
              </a:ext>
            </a:extLst>
          </p:cNvPr>
          <p:cNvSpPr>
            <a:spLocks noGrp="1" noChangeArrowheads="1"/>
          </p:cNvSpPr>
          <p:nvPr>
            <p:ph idx="1"/>
          </p:nvPr>
        </p:nvSpPr>
        <p:spPr>
          <a:xfrm>
            <a:off x="431800" y="466725"/>
            <a:ext cx="9217025" cy="6481763"/>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знач. "действовать с помощью того, что названо мотивирующим существительным". В значения всех глаголов входят компоненты, конкретизирующие характер действия. Большая часть глаголов означает использование орудия в соответствии с его назначением: </a:t>
            </a:r>
            <a:r>
              <a:rPr lang="ru-RU" altLang="de-CZ" sz="2800" i="1">
                <a:latin typeface="Times New Roman" panose="02020603050405020304" pitchFamily="18" charset="0"/>
              </a:rPr>
              <a:t>шприцевать</a:t>
            </a:r>
            <a:r>
              <a:rPr lang="ru-RU" altLang="de-CZ" sz="2800">
                <a:latin typeface="Times New Roman" panose="02020603050405020304" pitchFamily="18" charset="0"/>
              </a:rPr>
              <a:t> (спец.) ,</a:t>
            </a:r>
            <a:r>
              <a:rPr lang="cs-CZ" altLang="de-CZ" sz="2800">
                <a:latin typeface="Times New Roman" panose="02020603050405020304" pitchFamily="18" charset="0"/>
              </a:rPr>
              <a:t>protlačovat, nastřikovat</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гильотинировать</a:t>
            </a:r>
            <a:r>
              <a:rPr lang="ru-RU" altLang="de-CZ" sz="2800">
                <a:latin typeface="Times New Roman" panose="02020603050405020304" pitchFamily="18" charset="0"/>
              </a:rPr>
              <a:t>. Некоторые глаголы мотивируются именами, в значении которых не содержится указания на предназначенность для какого-либо действия: </a:t>
            </a:r>
            <a:r>
              <a:rPr lang="ru-RU" altLang="de-CZ" sz="2800" i="1">
                <a:latin typeface="Times New Roman" panose="02020603050405020304" pitchFamily="18" charset="0"/>
              </a:rPr>
              <a:t>газировать</a:t>
            </a:r>
            <a:r>
              <a:rPr lang="ru-RU" altLang="de-CZ" sz="2800">
                <a:latin typeface="Times New Roman" panose="02020603050405020304" pitchFamily="18" charset="0"/>
              </a:rPr>
              <a:t> ,умерщвлять (умертвить) газом</a:t>
            </a:r>
            <a:r>
              <a:rPr lang="ru-RU" altLang="de-DE" sz="2800">
                <a:latin typeface="Times New Roman" panose="02020603050405020304" pitchFamily="18" charset="0"/>
              </a:rPr>
              <a:t>‘</a:t>
            </a:r>
            <a:r>
              <a:rPr lang="ru-RU" altLang="de-CZ" sz="2800">
                <a:latin typeface="Times New Roman" panose="02020603050405020304" pitchFamily="18" charset="0"/>
              </a:rPr>
              <a:t>.»</a:t>
            </a:r>
            <a:endParaRPr lang="de-DE" altLang="de-CZ" sz="2800">
              <a:latin typeface="Times New Roman" panose="02020603050405020304" pitchFamily="18" charset="0"/>
            </a:endParaRPr>
          </a:p>
          <a:p>
            <a:pPr marL="457200" indent="-457200">
              <a:buFont typeface="Arial" panose="020B0604020202020204" pitchFamily="34" charset="0"/>
              <a:buChar char="•"/>
            </a:pPr>
            <a:r>
              <a:rPr lang="ru-RU" altLang="de-CZ" sz="2800">
                <a:latin typeface="Times New Roman" panose="02020603050405020304" pitchFamily="18" charset="0"/>
              </a:rPr>
              <a:t>§ 80</a:t>
            </a:r>
            <a:r>
              <a:rPr lang="cs-CZ" altLang="de-CZ" sz="2800">
                <a:latin typeface="Times New Roman" panose="02020603050405020304" pitchFamily="18" charset="0"/>
              </a:rPr>
              <a:t>7</a:t>
            </a:r>
            <a:r>
              <a:rPr lang="ru-RU" altLang="de-CZ" sz="2800">
                <a:latin typeface="Times New Roman" panose="02020603050405020304" pitchFamily="18" charset="0"/>
              </a:rPr>
              <a:t> </a:t>
            </a:r>
            <a:r>
              <a:rPr lang="cs-CZ" altLang="de-CZ" sz="2800">
                <a:latin typeface="Times New Roman" panose="02020603050405020304" pitchFamily="18" charset="0"/>
              </a:rPr>
              <a:t>sufix</a:t>
            </a:r>
            <a:r>
              <a:rPr lang="ru-RU" altLang="de-CZ" sz="2800">
                <a:latin typeface="Times New Roman" panose="02020603050405020304" pitchFamily="18" charset="0"/>
              </a:rPr>
              <a:t> -</a:t>
            </a:r>
            <a:r>
              <a:rPr lang="ru-RU" altLang="de-CZ" sz="2800" i="1">
                <a:latin typeface="Times New Roman" panose="02020603050405020304" pitchFamily="18" charset="0"/>
              </a:rPr>
              <a:t>ова</a:t>
            </a:r>
            <a:r>
              <a:rPr lang="cs-CZ" altLang="de-CZ" sz="2800">
                <a:latin typeface="Times New Roman" panose="02020603050405020304" pitchFamily="18" charset="0"/>
              </a:rPr>
              <a:t>:</a:t>
            </a:r>
            <a:r>
              <a:rPr lang="ru-RU" altLang="de-CZ" sz="2800">
                <a:latin typeface="Times New Roman" panose="02020603050405020304" pitchFamily="18" charset="0"/>
              </a:rPr>
              <a:t> </a:t>
            </a:r>
            <a:r>
              <a:rPr lang="cs-CZ" altLang="de-CZ" sz="2800">
                <a:latin typeface="Times New Roman" panose="02020603050405020304" pitchFamily="18" charset="0"/>
              </a:rPr>
              <a:t>deadjektivní</a:t>
            </a:r>
          </a:p>
          <a:p>
            <a:pPr marL="457200" indent="-457200">
              <a:buFont typeface="Arial" panose="020B0604020202020204" pitchFamily="34" charset="0"/>
              <a:buChar char="•"/>
            </a:pPr>
            <a:r>
              <a:rPr lang="ru-RU" altLang="de-CZ" sz="2800">
                <a:latin typeface="Times New Roman" panose="02020603050405020304" pitchFamily="18" charset="0"/>
              </a:rPr>
              <a:t>«знач. "совершать действия (находиться в состоянии), свойственные (-ом) тому, кто (что) имеет признак, названный мотивирующим прилагательным". Глаголы, мотивированные прилагательными со знач. постоянного</a:t>
            </a:r>
            <a:endParaRPr lang="de-DE" altLang="de-CZ" sz="280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Inhaltsplatzhalter 2">
            <a:extLst>
              <a:ext uri="{FF2B5EF4-FFF2-40B4-BE49-F238E27FC236}">
                <a16:creationId xmlns:a16="http://schemas.microsoft.com/office/drawing/2014/main" id="{3D8733B0-B5F4-A4A6-7058-F9BE94005CD2}"/>
              </a:ext>
            </a:extLst>
          </p:cNvPr>
          <p:cNvSpPr>
            <a:spLocks noGrp="1" noChangeArrowheads="1"/>
          </p:cNvSpPr>
          <p:nvPr>
            <p:ph idx="1"/>
          </p:nvPr>
        </p:nvSpPr>
        <p:spPr>
          <a:xfrm>
            <a:off x="360363" y="250825"/>
            <a:ext cx="9504362" cy="7129463"/>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признака, характерного свойства (</a:t>
            </a:r>
            <a:r>
              <a:rPr lang="ru-RU" altLang="de-CZ" sz="2800" i="1">
                <a:latin typeface="Times New Roman" panose="02020603050405020304" pitchFamily="18" charset="0"/>
              </a:rPr>
              <a:t>лютовать</a:t>
            </a:r>
            <a:r>
              <a:rPr lang="ru-RU" altLang="de-CZ" sz="2800">
                <a:latin typeface="Times New Roman" panose="02020603050405020304" pitchFamily="18" charset="0"/>
              </a:rPr>
              <a:t>, прост. ,совершать действия, свойственные лютому</a:t>
            </a:r>
            <a:r>
              <a:rPr lang="ru-RU" altLang="de-DE" sz="2800">
                <a:latin typeface="Times New Roman" panose="02020603050405020304" pitchFamily="18" charset="0"/>
              </a:rPr>
              <a:t>‘</a:t>
            </a:r>
            <a:r>
              <a:rPr lang="cs-CZ" altLang="ja-JP" sz="2800">
                <a:latin typeface="Times New Roman" panose="02020603050405020304" pitchFamily="18" charset="0"/>
              </a:rPr>
              <a:t> </a:t>
            </a:r>
            <a:r>
              <a:rPr lang="ru-RU" altLang="ja-JP" sz="2800">
                <a:latin typeface="Times New Roman" panose="02020603050405020304" pitchFamily="18" charset="0"/>
              </a:rPr>
              <a:t>,</a:t>
            </a:r>
            <a:r>
              <a:rPr lang="cs-CZ" altLang="ja-JP" sz="2800">
                <a:latin typeface="Times New Roman" panose="02020603050405020304" pitchFamily="18" charset="0"/>
              </a:rPr>
              <a:t>zuřit, běsnit</a:t>
            </a:r>
            <a:r>
              <a:rPr lang="ru-RU" altLang="de-DE" sz="2800">
                <a:latin typeface="Times New Roman" panose="02020603050405020304" pitchFamily="18" charset="0"/>
              </a:rPr>
              <a:t>‘</a:t>
            </a:r>
            <a:r>
              <a:rPr lang="ru-RU" altLang="ja-JP" sz="2800">
                <a:latin typeface="Times New Roman" panose="02020603050405020304" pitchFamily="18" charset="0"/>
              </a:rPr>
              <a:t>), означают действие, субъекту которого не обязательно присуще данное свойство. Глаголы, мотивированные прилагательными со знач. непостоянного признака, означают действие, субъект которого обладает этим признаком: </a:t>
            </a:r>
            <a:r>
              <a:rPr lang="ru-RU" altLang="ja-JP" sz="2800" i="1">
                <a:latin typeface="Times New Roman" panose="02020603050405020304" pitchFamily="18" charset="0"/>
              </a:rPr>
              <a:t>пустовать</a:t>
            </a:r>
            <a:r>
              <a:rPr lang="ru-RU" altLang="ja-JP" sz="2800">
                <a:latin typeface="Times New Roman" panose="02020603050405020304" pitchFamily="18" charset="0"/>
              </a:rPr>
              <a:t> </a:t>
            </a:r>
            <a:r>
              <a:rPr lang="cs-CZ" altLang="ja-JP" sz="2800">
                <a:latin typeface="Times New Roman" panose="02020603050405020304" pitchFamily="18" charset="0"/>
              </a:rPr>
              <a:t>,</a:t>
            </a:r>
            <a:r>
              <a:rPr lang="ru-RU" altLang="ja-JP" sz="2800">
                <a:latin typeface="Times New Roman" panose="02020603050405020304" pitchFamily="18" charset="0"/>
              </a:rPr>
              <a:t>быть пустым (о помещении)</a:t>
            </a:r>
            <a:r>
              <a:rPr lang="ru-RU" altLang="de-DE" sz="2800">
                <a:latin typeface="Times New Roman" panose="02020603050405020304" pitchFamily="18" charset="0"/>
              </a:rPr>
              <a:t>‘</a:t>
            </a:r>
            <a:r>
              <a:rPr lang="ru-RU" altLang="ja-JP" sz="2800">
                <a:latin typeface="Times New Roman" panose="02020603050405020304" pitchFamily="18" charset="0"/>
              </a:rPr>
              <a:t>.»</a:t>
            </a:r>
            <a:endParaRPr lang="cs-CZ" altLang="ja-JP" sz="2800">
              <a:latin typeface="Times New Roman" panose="02020603050405020304" pitchFamily="18" charset="0"/>
            </a:endParaRPr>
          </a:p>
          <a:p>
            <a:pPr marL="457200" indent="-457200">
              <a:buFont typeface="Arial" panose="020B0604020202020204" pitchFamily="34" charset="0"/>
              <a:buChar char="•"/>
            </a:pPr>
            <a:r>
              <a:rPr lang="ru-RU" altLang="de-CZ" sz="2800">
                <a:latin typeface="Times New Roman" panose="02020603050405020304" pitchFamily="18" charset="0"/>
              </a:rPr>
              <a:t>«знач. "наделять кого- или что-л. тем признаком, который назван мотивирующим прилагательным": </a:t>
            </a:r>
            <a:r>
              <a:rPr lang="ru-RU" altLang="de-CZ" sz="2800" i="1">
                <a:latin typeface="Times New Roman" panose="02020603050405020304" pitchFamily="18" charset="0"/>
              </a:rPr>
              <a:t>нейтрализовать</a:t>
            </a:r>
            <a:r>
              <a:rPr lang="ru-RU" altLang="de-CZ" sz="2800">
                <a:latin typeface="Times New Roman" panose="02020603050405020304" pitchFamily="18" charset="0"/>
              </a:rPr>
              <a:t>. Многие глаголы мотивируются не только положит., но и сравнит. степенью прилагательного: </a:t>
            </a:r>
            <a:r>
              <a:rPr lang="ru-RU" altLang="de-CZ" sz="2800" i="1">
                <a:latin typeface="Times New Roman" panose="02020603050405020304" pitchFamily="18" charset="0"/>
              </a:rPr>
              <a:t>стабилизировать</a:t>
            </a:r>
            <a:r>
              <a:rPr lang="ru-RU" altLang="de-CZ" sz="2800">
                <a:latin typeface="Times New Roman" panose="02020603050405020304" pitchFamily="18" charset="0"/>
              </a:rPr>
              <a:t> </a:t>
            </a:r>
            <a:r>
              <a:rPr lang="ru-RU" altLang="de-CZ" sz="2800" i="1">
                <a:latin typeface="Times New Roman" panose="02020603050405020304" pitchFamily="18" charset="0"/>
              </a:rPr>
              <a:t>положение</a:t>
            </a:r>
            <a:r>
              <a:rPr lang="ru-RU" altLang="de-CZ" sz="2800">
                <a:latin typeface="Times New Roman" panose="02020603050405020304" pitchFamily="18" charset="0"/>
              </a:rPr>
              <a:t> ,сделать стабильным или стабильнее</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заметно</a:t>
            </a:r>
            <a:r>
              <a:rPr lang="ru-RU" altLang="de-CZ" sz="2800">
                <a:latin typeface="Times New Roman" panose="02020603050405020304" pitchFamily="18" charset="0"/>
              </a:rPr>
              <a:t> </a:t>
            </a:r>
            <a:r>
              <a:rPr lang="ru-RU" altLang="de-CZ" sz="2800" i="1">
                <a:latin typeface="Times New Roman" panose="02020603050405020304" pitchFamily="18" charset="0"/>
              </a:rPr>
              <a:t>стабилизировать</a:t>
            </a:r>
            <a:r>
              <a:rPr lang="ru-RU" altLang="de-CZ" sz="2800">
                <a:latin typeface="Times New Roman" panose="02020603050405020304" pitchFamily="18" charset="0"/>
              </a:rPr>
              <a:t> </a:t>
            </a:r>
            <a:r>
              <a:rPr lang="ru-RU" altLang="de-CZ" sz="2800" i="1">
                <a:latin typeface="Times New Roman" panose="02020603050405020304" pitchFamily="18" charset="0"/>
              </a:rPr>
              <a:t>положение</a:t>
            </a:r>
            <a:r>
              <a:rPr lang="ru-RU" altLang="de-CZ" sz="2800">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сделать стабильнее</a:t>
            </a:r>
            <a:r>
              <a:rPr lang="ru-RU" altLang="de-DE" sz="2800">
                <a:latin typeface="Times New Roman" panose="02020603050405020304" pitchFamily="18" charset="0"/>
              </a:rPr>
              <a:t>‘</a:t>
            </a:r>
            <a:r>
              <a:rPr lang="ru-RU" altLang="de-CZ" sz="2800">
                <a:latin typeface="Times New Roman" panose="02020603050405020304" pitchFamily="18" charset="0"/>
              </a:rPr>
              <a:t> и </a:t>
            </a:r>
            <a:r>
              <a:rPr lang="ru-RU" altLang="de-CZ" sz="2800" i="1">
                <a:latin typeface="Times New Roman" panose="02020603050405020304" pitchFamily="18" charset="0"/>
              </a:rPr>
              <a:t>вполне</a:t>
            </a:r>
            <a:r>
              <a:rPr lang="ru-RU" altLang="de-CZ" sz="2800">
                <a:latin typeface="Times New Roman" panose="02020603050405020304" pitchFamily="18" charset="0"/>
              </a:rPr>
              <a:t> </a:t>
            </a:r>
            <a:r>
              <a:rPr lang="ru-RU" altLang="de-CZ" sz="2800" i="1">
                <a:latin typeface="Times New Roman" panose="02020603050405020304" pitchFamily="18" charset="0"/>
              </a:rPr>
              <a:t>стабилизировать</a:t>
            </a:r>
            <a:r>
              <a:rPr lang="ru-RU" altLang="de-CZ" sz="2800">
                <a:latin typeface="Times New Roman" panose="02020603050405020304" pitchFamily="18" charset="0"/>
              </a:rPr>
              <a:t> </a:t>
            </a:r>
            <a:r>
              <a:rPr lang="ru-RU" altLang="de-CZ" sz="2800" i="1">
                <a:latin typeface="Times New Roman" panose="02020603050405020304" pitchFamily="18" charset="0"/>
              </a:rPr>
              <a:t>положение</a:t>
            </a:r>
            <a:r>
              <a:rPr lang="ru-RU" altLang="de-CZ" sz="2800">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сделать стабильным</a:t>
            </a:r>
            <a:r>
              <a:rPr lang="ru-RU" altLang="de-DE" sz="2800">
                <a:latin typeface="Times New Roman" panose="02020603050405020304" pitchFamily="18" charset="0"/>
              </a:rPr>
              <a:t>‘</a:t>
            </a:r>
            <a:r>
              <a:rPr lang="ru-RU" altLang="de-CZ" sz="2800">
                <a:latin typeface="Times New Roman" panose="02020603050405020304" pitchFamily="18" charset="0"/>
              </a:rPr>
              <a:t>.</a:t>
            </a:r>
            <a:r>
              <a:rPr lang="cs-CZ" altLang="de-CZ" sz="2800">
                <a:latin typeface="Times New Roman" panose="02020603050405020304" pitchFamily="18" charset="0"/>
              </a:rPr>
              <a:t> </a:t>
            </a:r>
            <a:r>
              <a:rPr lang="ru-RU" altLang="de-CZ" sz="2800">
                <a:latin typeface="Times New Roman" panose="02020603050405020304" pitchFamily="18" charset="0"/>
              </a:rPr>
              <a:t>Тип продуктивен (особенно второй подтип) главным образом в книжной речи, где широко представлены</a:t>
            </a:r>
            <a:endParaRPr lang="de-DE" altLang="de-CZ" sz="280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Design">
  <a:themeElements>
    <a:clrScheme name="Office-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Design">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lnDef>
  </a:objectDefaults>
  <a:extraClrSchemeLst>
    <a:extraClrScheme>
      <a:clrScheme name="Office-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2170</Words>
  <Application>Microsoft Macintosh PowerPoint</Application>
  <PresentationFormat>Benutzerdefiniert</PresentationFormat>
  <Paragraphs>47</Paragraphs>
  <Slides>17</Slides>
  <Notes>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17</vt:i4>
      </vt:variant>
    </vt:vector>
  </HeadingPairs>
  <TitlesOfParts>
    <vt:vector size="21" baseType="lpstr">
      <vt:lpstr>Arial</vt:lpstr>
      <vt:lpstr>Times New Roman</vt:lpstr>
      <vt:lpstr>Wingdings</vt:lpstr>
      <vt:lpstr>Office-Design</vt:lpstr>
      <vt:lpstr>Lexikologie a slovotvorba ruštiny</vt:lpstr>
      <vt:lpstr>Derivace: sufixy</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Aktuální otázky gramatické struktury ruštiny</dc:title>
  <dc:creator>Markus Giger</dc:creator>
  <cp:lastModifiedBy>Markus Giger</cp:lastModifiedBy>
  <cp:revision>1048</cp:revision>
  <cp:lastPrinted>2014-04-01T09:02:10Z</cp:lastPrinted>
  <dcterms:created xsi:type="dcterms:W3CDTF">2012-10-11T18:59:19Z</dcterms:created>
  <dcterms:modified xsi:type="dcterms:W3CDTF">2025-05-14T10:16:23Z</dcterms:modified>
</cp:coreProperties>
</file>