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Zandlová" userId="f597e985-6016-45b0-9e05-c32aa333b728" providerId="ADAL" clId="{D3A42DE3-FC7D-4399-9FDF-7C067214983A}"/>
    <pc:docChg chg="undo custSel addSld modSld">
      <pc:chgData name="Markéta Zandlová" userId="f597e985-6016-45b0-9e05-c32aa333b728" providerId="ADAL" clId="{D3A42DE3-FC7D-4399-9FDF-7C067214983A}" dt="2021-01-04T07:56:21.065" v="927" actId="27636"/>
      <pc:docMkLst>
        <pc:docMk/>
      </pc:docMkLst>
      <pc:sldChg chg="modSp mod">
        <pc:chgData name="Markéta Zandlová" userId="f597e985-6016-45b0-9e05-c32aa333b728" providerId="ADAL" clId="{D3A42DE3-FC7D-4399-9FDF-7C067214983A}" dt="2021-01-03T12:28:24.383" v="484" actId="20577"/>
        <pc:sldMkLst>
          <pc:docMk/>
          <pc:sldMk cId="2046430911" sldId="261"/>
        </pc:sldMkLst>
        <pc:spChg chg="mod">
          <ac:chgData name="Markéta Zandlová" userId="f597e985-6016-45b0-9e05-c32aa333b728" providerId="ADAL" clId="{D3A42DE3-FC7D-4399-9FDF-7C067214983A}" dt="2021-01-03T12:27:07.289" v="373" actId="255"/>
          <ac:spMkLst>
            <pc:docMk/>
            <pc:sldMk cId="2046430911" sldId="261"/>
            <ac:spMk id="2" creationId="{505DF004-1C39-44C2-900B-C4A72299C947}"/>
          </ac:spMkLst>
        </pc:spChg>
        <pc:spChg chg="mod">
          <ac:chgData name="Markéta Zandlová" userId="f597e985-6016-45b0-9e05-c32aa333b728" providerId="ADAL" clId="{D3A42DE3-FC7D-4399-9FDF-7C067214983A}" dt="2021-01-03T12:28:24.383" v="484" actId="20577"/>
          <ac:spMkLst>
            <pc:docMk/>
            <pc:sldMk cId="2046430911" sldId="261"/>
            <ac:spMk id="3" creationId="{5DEDE975-CFD5-4D8B-8781-BC26FBF6987C}"/>
          </ac:spMkLst>
        </pc:spChg>
      </pc:sldChg>
      <pc:sldChg chg="delSp modSp new mod">
        <pc:chgData name="Markéta Zandlová" userId="f597e985-6016-45b0-9e05-c32aa333b728" providerId="ADAL" clId="{D3A42DE3-FC7D-4399-9FDF-7C067214983A}" dt="2021-01-03T12:24:54.030" v="371" actId="207"/>
        <pc:sldMkLst>
          <pc:docMk/>
          <pc:sldMk cId="4249496220" sldId="262"/>
        </pc:sldMkLst>
        <pc:spChg chg="del mod">
          <ac:chgData name="Markéta Zandlová" userId="f597e985-6016-45b0-9e05-c32aa333b728" providerId="ADAL" clId="{D3A42DE3-FC7D-4399-9FDF-7C067214983A}" dt="2021-01-03T11:49:34.391" v="14" actId="478"/>
          <ac:spMkLst>
            <pc:docMk/>
            <pc:sldMk cId="4249496220" sldId="262"/>
            <ac:spMk id="2" creationId="{94FA6534-CD32-45C4-9A61-86ADF42403A8}"/>
          </ac:spMkLst>
        </pc:spChg>
        <pc:spChg chg="mod">
          <ac:chgData name="Markéta Zandlová" userId="f597e985-6016-45b0-9e05-c32aa333b728" providerId="ADAL" clId="{D3A42DE3-FC7D-4399-9FDF-7C067214983A}" dt="2021-01-03T12:24:54.030" v="371" actId="207"/>
          <ac:spMkLst>
            <pc:docMk/>
            <pc:sldMk cId="4249496220" sldId="262"/>
            <ac:spMk id="3" creationId="{CCC4B332-9330-48D6-898C-B768B40D2C84}"/>
          </ac:spMkLst>
        </pc:spChg>
      </pc:sldChg>
      <pc:sldChg chg="modSp new mod">
        <pc:chgData name="Markéta Zandlová" userId="f597e985-6016-45b0-9e05-c32aa333b728" providerId="ADAL" clId="{D3A42DE3-FC7D-4399-9FDF-7C067214983A}" dt="2021-01-03T12:31:30.492" v="571" actId="27636"/>
        <pc:sldMkLst>
          <pc:docMk/>
          <pc:sldMk cId="3895463901" sldId="263"/>
        </pc:sldMkLst>
        <pc:spChg chg="mod">
          <ac:chgData name="Markéta Zandlová" userId="f597e985-6016-45b0-9e05-c32aa333b728" providerId="ADAL" clId="{D3A42DE3-FC7D-4399-9FDF-7C067214983A}" dt="2021-01-03T12:29:13.193" v="494" actId="403"/>
          <ac:spMkLst>
            <pc:docMk/>
            <pc:sldMk cId="3895463901" sldId="263"/>
            <ac:spMk id="2" creationId="{4EB2A779-7357-484D-B7BC-98128FA35072}"/>
          </ac:spMkLst>
        </pc:spChg>
        <pc:spChg chg="mod">
          <ac:chgData name="Markéta Zandlová" userId="f597e985-6016-45b0-9e05-c32aa333b728" providerId="ADAL" clId="{D3A42DE3-FC7D-4399-9FDF-7C067214983A}" dt="2021-01-03T12:31:30.492" v="571" actId="27636"/>
          <ac:spMkLst>
            <pc:docMk/>
            <pc:sldMk cId="3895463901" sldId="263"/>
            <ac:spMk id="3" creationId="{36FBD039-AEA0-4839-8F80-AC0C5224DB65}"/>
          </ac:spMkLst>
        </pc:spChg>
      </pc:sldChg>
      <pc:sldChg chg="delSp modSp new mod">
        <pc:chgData name="Markéta Zandlová" userId="f597e985-6016-45b0-9e05-c32aa333b728" providerId="ADAL" clId="{D3A42DE3-FC7D-4399-9FDF-7C067214983A}" dt="2021-01-03T12:39:18.252" v="653" actId="27636"/>
        <pc:sldMkLst>
          <pc:docMk/>
          <pc:sldMk cId="3840298134" sldId="264"/>
        </pc:sldMkLst>
        <pc:spChg chg="del mod">
          <ac:chgData name="Markéta Zandlová" userId="f597e985-6016-45b0-9e05-c32aa333b728" providerId="ADAL" clId="{D3A42DE3-FC7D-4399-9FDF-7C067214983A}" dt="2021-01-03T12:31:57.529" v="575" actId="478"/>
          <ac:spMkLst>
            <pc:docMk/>
            <pc:sldMk cId="3840298134" sldId="264"/>
            <ac:spMk id="2" creationId="{5C9C5C55-0B4A-4922-9B7B-35DE318902DB}"/>
          </ac:spMkLst>
        </pc:spChg>
        <pc:spChg chg="mod">
          <ac:chgData name="Markéta Zandlová" userId="f597e985-6016-45b0-9e05-c32aa333b728" providerId="ADAL" clId="{D3A42DE3-FC7D-4399-9FDF-7C067214983A}" dt="2021-01-03T12:39:18.252" v="653" actId="27636"/>
          <ac:spMkLst>
            <pc:docMk/>
            <pc:sldMk cId="3840298134" sldId="264"/>
            <ac:spMk id="3" creationId="{70E3316A-D56C-436B-9A94-039B2F541532}"/>
          </ac:spMkLst>
        </pc:spChg>
      </pc:sldChg>
      <pc:sldChg chg="delSp modSp new mod">
        <pc:chgData name="Markéta Zandlová" userId="f597e985-6016-45b0-9e05-c32aa333b728" providerId="ADAL" clId="{D3A42DE3-FC7D-4399-9FDF-7C067214983A}" dt="2021-01-03T12:51:17.294" v="918" actId="20577"/>
        <pc:sldMkLst>
          <pc:docMk/>
          <pc:sldMk cId="2785554607" sldId="265"/>
        </pc:sldMkLst>
        <pc:spChg chg="del mod">
          <ac:chgData name="Markéta Zandlová" userId="f597e985-6016-45b0-9e05-c32aa333b728" providerId="ADAL" clId="{D3A42DE3-FC7D-4399-9FDF-7C067214983A}" dt="2021-01-03T12:44:25.862" v="658" actId="478"/>
          <ac:spMkLst>
            <pc:docMk/>
            <pc:sldMk cId="2785554607" sldId="265"/>
            <ac:spMk id="2" creationId="{B7414B58-AF48-4247-B8F8-36C9E457048B}"/>
          </ac:spMkLst>
        </pc:spChg>
        <pc:spChg chg="mod">
          <ac:chgData name="Markéta Zandlová" userId="f597e985-6016-45b0-9e05-c32aa333b728" providerId="ADAL" clId="{D3A42DE3-FC7D-4399-9FDF-7C067214983A}" dt="2021-01-03T12:51:17.294" v="918" actId="20577"/>
          <ac:spMkLst>
            <pc:docMk/>
            <pc:sldMk cId="2785554607" sldId="265"/>
            <ac:spMk id="3" creationId="{086213CC-05C8-4CF6-93CA-19F2D0534834}"/>
          </ac:spMkLst>
        </pc:spChg>
      </pc:sldChg>
      <pc:sldChg chg="delSp modSp new mod">
        <pc:chgData name="Markéta Zandlová" userId="f597e985-6016-45b0-9e05-c32aa333b728" providerId="ADAL" clId="{D3A42DE3-FC7D-4399-9FDF-7C067214983A}" dt="2021-01-04T07:56:21.065" v="927" actId="27636"/>
        <pc:sldMkLst>
          <pc:docMk/>
          <pc:sldMk cId="3743152639" sldId="266"/>
        </pc:sldMkLst>
        <pc:spChg chg="del">
          <ac:chgData name="Markéta Zandlová" userId="f597e985-6016-45b0-9e05-c32aa333b728" providerId="ADAL" clId="{D3A42DE3-FC7D-4399-9FDF-7C067214983A}" dt="2021-01-04T07:55:28.745" v="920" actId="478"/>
          <ac:spMkLst>
            <pc:docMk/>
            <pc:sldMk cId="3743152639" sldId="266"/>
            <ac:spMk id="2" creationId="{0A6C1457-B85C-4071-86C0-A5E61C1A951C}"/>
          </ac:spMkLst>
        </pc:spChg>
        <pc:spChg chg="mod">
          <ac:chgData name="Markéta Zandlová" userId="f597e985-6016-45b0-9e05-c32aa333b728" providerId="ADAL" clId="{D3A42DE3-FC7D-4399-9FDF-7C067214983A}" dt="2021-01-04T07:56:21.065" v="927" actId="27636"/>
          <ac:spMkLst>
            <pc:docMk/>
            <pc:sldMk cId="3743152639" sldId="266"/>
            <ac:spMk id="3" creationId="{813200F8-9AD9-4805-9323-9D6E255186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aubooks.org/cosmological-perspectivism-in-amazoni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D16FA-596A-47DA-AB4E-B341BE92C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Alternativní koncepce vztahů lidského a mimo-lidského </a:t>
            </a:r>
            <a:r>
              <a:rPr lang="cs-CZ" sz="4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světa </a:t>
            </a:r>
            <a:endParaRPr lang="cs-CZ" sz="115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6854D7-BD8D-4035-9215-A8A9BF244A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456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3316A-D56C-436B-9A94-039B2F541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7019" y="518474"/>
            <a:ext cx="9317593" cy="540162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endParaRPr lang="cs-CZ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nna </a:t>
            </a:r>
            <a:r>
              <a:rPr lang="cs-CZ" sz="3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Tsing</a:t>
            </a:r>
            <a:r>
              <a:rPr lang="cs-CZ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(</a:t>
            </a: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Mushroom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 </a:t>
            </a: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2015) </a:t>
            </a:r>
            <a:endParaRPr lang="cs-CZ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žijeme na „ruinách kapitalismu“, který se vyčerpal; </a:t>
            </a:r>
          </a:p>
          <a:p>
            <a:pPr>
              <a:lnSpc>
                <a:spcPct val="115000"/>
              </a:lnSpc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na těchto ruinách něco může růst -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 podmínkou mezidruhové spolupráce = spolupráce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znamená spolu-pracovat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 hranice odlišností,  vystavit se „kontaminaci“ – což je podmínkou přežití</a:t>
            </a:r>
          </a:p>
          <a:p>
            <a:pPr>
              <a:lnSpc>
                <a:spcPct val="115000"/>
              </a:lnSpc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idské životy jsou od počátku propojené s ne-lidským světem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0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implicit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message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contamination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survival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and,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like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matsutake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mushrooms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species,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living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and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adapting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damaged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298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218" y="397867"/>
            <a:ext cx="8911687" cy="686215"/>
          </a:xfrm>
        </p:spPr>
        <p:txBody>
          <a:bodyPr/>
          <a:lstStyle/>
          <a:p>
            <a:r>
              <a:rPr lang="cs-CZ" sz="3200" b="1" dirty="0" smtClean="0"/>
              <a:t>SHRNUTÍ KURZU V NĚKOLIKA SLOVECH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213CC-05C8-4CF6-93CA-19F2D0534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8481" y="1187777"/>
            <a:ext cx="9785023" cy="5326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Hodnoty modernity vrcholí </a:t>
            </a:r>
            <a:r>
              <a:rPr lang="cs-CZ" sz="2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klimatickou krizí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Emancipace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Svoboda (= schopnost jednat, tj. realizovat „projekt“, který si člověk pro sebe připraví) 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Individualizace 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Oddělení času a prostoru</a:t>
            </a: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Národní stát (komunita a bezpečí)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Pokrok a práce jako prostředek, jak ovládnout budoucnost</a:t>
            </a:r>
          </a:p>
          <a:p>
            <a:pPr marL="0" indent="0" algn="ctr">
              <a:buNone/>
            </a:pPr>
            <a:r>
              <a:rPr lang="cs-CZ" dirty="0"/>
              <a:t>X</a:t>
            </a:r>
          </a:p>
          <a:p>
            <a:pPr marL="0" indent="0" algn="ctr">
              <a:buNone/>
            </a:pPr>
            <a:r>
              <a:rPr lang="cs-CZ" sz="2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Alternativní  koncepce – a možná cesta ven?</a:t>
            </a:r>
          </a:p>
          <a:p>
            <a:pPr marL="220980" indent="0" algn="ctr">
              <a:buNone/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podmínkou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života nikoli individualizace, ale </a:t>
            </a: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mezidruhová</a:t>
            </a:r>
            <a:r>
              <a:rPr lang="cs-CZ" sz="18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spolupráce</a:t>
            </a:r>
            <a:r>
              <a:rPr lang="cs-CZ" sz="18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symbióza</a:t>
            </a:r>
            <a:r>
              <a:rPr lang="cs-CZ" sz="18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výchozí stav</a:t>
            </a:r>
          </a:p>
          <a:p>
            <a:pPr marL="220980" indent="0" algn="ctr">
              <a:buNone/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PROPOJENÍ – „</a:t>
            </a: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ENTANGLEMENTS“</a:t>
            </a:r>
          </a:p>
          <a:p>
            <a:pPr marL="220980" indent="0" algn="ctr">
              <a:buNone/>
            </a:pP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ASAMBLÁŽ, SÍŤ, SOCIOPŘÍRODY</a:t>
            </a:r>
            <a:endParaRPr lang="cs-CZ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20980" indent="0" algn="ctr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SPOLUPRÁCE – „COLLABORATIVE SURVIVAL“</a:t>
            </a:r>
            <a:endParaRPr lang="cs-CZ" sz="18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0980" indent="0" algn="ctr">
              <a:buNone/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554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3200F8-9AD9-4805-9323-9D6E25518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39192"/>
            <a:ext cx="8915400" cy="5272030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Descola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P. 2005.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Beyond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Nature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Culture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University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Chicago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Haraway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D. 2008.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Species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Minneapolis: University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Minnesota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Ingold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T. 2013.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beyond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humanity.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Suomen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Antropologi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38(3):5-23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KIRKSEY, S. Eben, and Stefan HELMREICH. “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Emergence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Multispecies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Ethnography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.”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Cultural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25.4 (2010) : 545-576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Kohn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E. 2013.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Forests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Think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Toward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Beyond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Human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University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California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Ogden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L;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B &amp; K 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Tanita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2013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Animals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Plants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People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Things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A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Multispecies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Ethnography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Environment and Society: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Advances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Research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4 (1) 5-24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A.L 2014. More-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Human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sociality: A call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critical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desription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In: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Hastrup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K.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Nature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Routledge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Tsing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AL. 2015.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Mushroom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World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On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Possibility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Life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Capitalist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Ruins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Princeton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&amp; Oxford: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Princeton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University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Press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Viveiros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Castro, E. 1998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Cosmological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Deixis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Amerindian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Perspectivism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Journal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Royal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Anthropological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Institute 4(3):469–488.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Viveiros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 Castro, E. 2012.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Cosmological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perspectivism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 Amazonia and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elsewhere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HAU: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Masterclass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Series</a:t>
            </a:r>
            <a:r>
              <a:rPr lang="cs-CZ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1:45–168</a:t>
            </a:r>
            <a:endParaRPr lang="cs-CZ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15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5BC06-9D8B-4268-9FBC-1300C1AE7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Ontologický obrat</a:t>
            </a:r>
            <a:endParaRPr lang="cs-CZ" sz="5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43CF6F-99A1-4B68-BAF7-057665729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203" y="1545997"/>
            <a:ext cx="9534410" cy="48453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- „</a:t>
            </a:r>
            <a:r>
              <a:rPr lang="cs-CZ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nový materialismus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“post-konstruktivistický obrat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„post-antropocentrický obrat“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„kritický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post-humanismus (</a:t>
            </a:r>
            <a:r>
              <a:rPr lang="cs-CZ" sz="2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</a:t>
            </a:r>
            <a:r>
              <a:rPr lang="cs-CZ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)“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marL="0" indent="0" algn="ctr">
              <a:buNone/>
            </a:pP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Zpochybnění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epistemologického primátu karteziánské perspektivy vedoucí k vytvoření dichotomií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subjekt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objekt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matérie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idea </a:t>
            </a:r>
            <a:endParaRPr lang="cs-CZ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příroda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kultura (člověk)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75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4C84D8-EAE6-4DA8-A3FA-BB59C3925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Ontologický </a:t>
            </a:r>
            <a:r>
              <a:rPr lang="cs-CZ" b="1" dirty="0" smtClean="0"/>
              <a:t>obrat (v antropologii)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9628E-83D7-46C7-8A43-81D1FEE6C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177" y="1725105"/>
            <a:ext cx="9402435" cy="4930219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 akcentu na symboly a významy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(symbolická antropologie)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na „reprezentace“ (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kognitivní antropologie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Kritika klasického sociálního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konstruktivismu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různé pohledy na svět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nejsou jen reprezentacemi jednoho stejného světa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Zpochybňuje klasickou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distinkci: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jedna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materiální příroda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mnohost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kultur, resp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pohledů na 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svět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cs-CZ" sz="2000" b="1" dirty="0" smtClean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rozdílnosti</a:t>
            </a:r>
            <a:r>
              <a:rPr lang="cs-CZ" sz="2000" dirty="0" smtClean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nespočívají v </a:t>
            </a:r>
            <a:r>
              <a:rPr lang="cs-CZ" sz="2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odlišných epistemologiích</a:t>
            </a:r>
            <a:r>
              <a:rPr lang="cs-CZ" sz="2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cs-CZ" sz="20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 v rozdílnostech ve světech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které mají stejnou </a:t>
            </a:r>
            <a:r>
              <a:rPr lang="cs-CZ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platnost, v odlišných způsobech pobývání ve světě = tj. v odlišné ontologii</a:t>
            </a:r>
            <a:endParaRPr lang="cs-CZ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17145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apriorní distinkce „přírodní“ X „sociální“; „idea“ X „matérie“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nejsou univerzální = ne všechny společnosti takto svět rozlišují a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třeba brát jejich alternativní ontologie vážně </a:t>
            </a: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029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F9AF1-311C-4EED-84DD-A208A2FF4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Phillipe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Descola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Beyond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Nature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Culture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(2005)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55AC74-5EAF-4DA7-804F-CEBE335AC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567" y="1809946"/>
            <a:ext cx="9360817" cy="473225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Výzkumy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Achuárů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Jivaro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 Amazonii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 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Indiány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přírodní entity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osobami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které mají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kognitivní, morální, sociální charakteristiky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analogické k těm, které přisuzují člověku = Indiáni zahrnují do kategorie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osob i duchy, rostliny, zvířata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součást kosmologie, která neodlišuje bytosti lidské a nelidské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 </a:t>
            </a:r>
            <a:r>
              <a:rPr lang="cs-CZ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Indiány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příroda „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sociálním partnerem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 – distinkce sociální x přírodní nedává smysl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vztah mezi lidmi a zvířaty / rostlinami je vztah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příbuzenství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to svědčí o odlišné ontologii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Každá ontologie vede ke specifické systematizaci určitých charakteristik světa, tedy každá ontologie nabízí specifický návod, jak skládat jednotlivé kategorie světa“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78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6C63E-EF1F-43EB-BC65-D41904F0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Čtyři ontologické mody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54A877-3B7D-48EC-B2B0-21E43C322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336" y="1772239"/>
            <a:ext cx="9487276" cy="4138983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pracují 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kontinuitami a diskontinuitami = s vytvářením distinkcí lidského a ne-lidského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Animismus =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lidské a nelidské bytosti mají podobnou subjektivitu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interioritu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ale odlišnou substanci 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Totemismus =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kontinuita mezi subjektivitou i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materialitou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velkého určité skupiny nebo třídy bytostí („totem“) 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aturalismus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radikální odlišnost vnitřního světa, nicméně stejná materiální substance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současná Evropa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nalogismus</a:t>
            </a:r>
            <a:r>
              <a:rPr lang="cs-CZ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radikálních odlišností, kde má každá bytost unikátní vnitřní svět i fyzickou existenci 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35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DF004-1C39-44C2-900B-C4A72299C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6190" y="386499"/>
            <a:ext cx="9785021" cy="2007909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</a:pP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Eduardo </a:t>
            </a:r>
            <a:r>
              <a:rPr lang="cs-CZ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Viveiros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cs-CZ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Castro</a:t>
            </a:r>
            <a:r>
              <a:rPr lang="cs-CZ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7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7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2012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Cosmological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perspectivism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Amazonia and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elsewhere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HAU: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Masterclass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Series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1:45–168. (</a:t>
            </a:r>
            <a:r>
              <a:rPr lang="cs-CZ" sz="19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https://haubooks.org/</a:t>
            </a:r>
            <a:r>
              <a:rPr lang="cs-CZ" sz="19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cosmological</a:t>
            </a:r>
            <a:r>
              <a:rPr lang="cs-CZ" sz="19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cs-CZ" sz="19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perspectivism</a:t>
            </a:r>
            <a:r>
              <a:rPr lang="cs-CZ" sz="19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-in-</a:t>
            </a:r>
            <a:r>
              <a:rPr lang="cs-CZ" sz="19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amazonia</a:t>
            </a:r>
            <a:r>
              <a:rPr lang="cs-CZ" sz="19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b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9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1998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Cosmological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deixis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Amerindian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perspectivism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Royal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Anthropological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Institute 4.3: 469–488.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DE975-CFD5-4D8B-8781-BC26FBF6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946" y="2865748"/>
            <a:ext cx="9694666" cy="304547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Amerindiánský</a:t>
            </a:r>
            <a:r>
              <a:rPr lang="cs-CZ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perspektivismus: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cs-CZ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svět je obydlen různými druhy osob [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], lidskými i ne-lidskými [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non-</a:t>
            </a:r>
            <a:r>
              <a:rPr lang="cs-CZ" sz="2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humans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], které chápou realitu z různých úhlů pohledu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rozdíl není v kultuře – ale v </a:t>
            </a:r>
            <a:r>
              <a:rPr lang="cs-CZ" sz="20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materialitě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JEDNA KULTURA, MNOHO PŘÍROD</a:t>
            </a:r>
          </a:p>
          <a:p>
            <a:pPr indent="-28575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43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C4B332-9330-48D6-898C-B768B40D2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678" y="532660"/>
            <a:ext cx="9666934" cy="596579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Původním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společným stavem lidí a zvířat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animalita/zvířeckost, ale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humanita/lidskost.</a:t>
            </a:r>
            <a:endParaRPr lang="cs-CZ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Zvířecí druhy, podobně jako dalších ne-lidské bytosti, mají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duchovní složku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která je kvalifikuje jako „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Tyto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bytosti vidí i sebe samy, že vystupují jako lidé a že jsou obdařeni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kulturou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společným základem bytí je reflexivní já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nikoli materiální objektivita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Odlišnost lidí a zvířat spočívá ve specifické tělesnosti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 skutečnost vnímána z různých  (TĚLESNÝCH)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PERSPEKTIV </a:t>
            </a:r>
            <a:endParaRPr lang="cs-CZ" sz="1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Viditelné tělo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zvířat je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zevnějškem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který skrývá jeho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neviditelnou antropomorfickou „esenci“, vnitřní lidství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Tělo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může být poměněno - oblečeno nebo svlečeno jako šaty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Všechny osoby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mají schopnost </a:t>
            </a:r>
            <a:r>
              <a:rPr lang="cs-CZ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SOCIÁLNÍHO AKTÉRSTVÍ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navazují s lidmi společenské vztahy (přátelství i nepřátelství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VIDĚNÍ světa je stejné</a:t>
            </a:r>
            <a:r>
              <a:rPr lang="cs-CZ" sz="18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(lidé i ne-lidé vidí 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svět uspořádaný do institucí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zvířata vidí své jídlo jako lidské (jaguár vidí krev jako lidé pivo) atd. X </a:t>
            </a:r>
            <a:r>
              <a:rPr lang="cs-CZ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ODLIŠNÝ JE SVĚT</a:t>
            </a:r>
            <a:r>
              <a:rPr lang="cs-CZ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který vidí  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cs-CZ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49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3519" y="537328"/>
            <a:ext cx="8931094" cy="678730"/>
          </a:xfrm>
        </p:spPr>
        <p:txBody>
          <a:bodyPr>
            <a:normAutofit/>
          </a:bodyPr>
          <a:lstStyle/>
          <a:p>
            <a:r>
              <a:rPr lang="cs-CZ" sz="3200" b="1" dirty="0" err="1" smtClean="0"/>
              <a:t>Amerindiánský</a:t>
            </a:r>
            <a:r>
              <a:rPr lang="cs-CZ" sz="3200" b="1" dirty="0" smtClean="0"/>
              <a:t> perspektivismus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1604" y="1762812"/>
            <a:ext cx="9393008" cy="4148410"/>
          </a:xfrm>
        </p:spPr>
        <p:txBody>
          <a:bodyPr>
            <a:normAutofit/>
          </a:bodyPr>
          <a:lstStyle/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rozdíl není v epistemologii, ale v ontologiích – </a:t>
            </a:r>
            <a:r>
              <a:rPr lang="cs-CZ" sz="19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sebereflexe subjektu je lidská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rozdíl vytváří tělo, které určuje úhel pohledu (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tělo jako habitus, nejen materiální tělesnost) = </a:t>
            </a:r>
            <a:r>
              <a:rPr lang="cs-CZ" sz="19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JEDNA KULTURA, MNOHO PŘÍROD</a:t>
            </a:r>
            <a:endParaRPr lang="cs-CZ" sz="19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duševno a kultura jsou univerzální x tělesnost a příroda jsou partikulární, v nich spočívá rozdíl = perspektivismus předpokládá, že všechny bytosti a věci mají duši, zatímco nesamozřejmé je tělo = </a:t>
            </a:r>
            <a:r>
              <a:rPr lang="cs-CZ" sz="19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MULTINATURALISMUS 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místo 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MULTIKULTURALISMU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mezidruhová proměna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„přírodním“ faktem, 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reálná možnost v každodenním životě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pojetí 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animality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sjednocené oblasti, obecně 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stojící v opozici vůči sféře humanity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se zdá být v </a:t>
            </a:r>
            <a:r>
              <a:rPr lang="cs-CZ" sz="1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amerindiánských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kosmologiích </a:t>
            </a:r>
            <a:r>
              <a:rPr lang="cs-CZ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nepřítomné</a:t>
            </a:r>
            <a:endParaRPr lang="cs-CZ" sz="1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32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2A779-7357-484D-B7BC-98128FA3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05256"/>
            <a:ext cx="8911687" cy="1280890"/>
          </a:xfrm>
        </p:spPr>
        <p:txBody>
          <a:bodyPr/>
          <a:lstStyle/>
          <a:p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Multispecies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Ethnography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FBD039-AEA0-4839-8F80-AC0C5224D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165" y="1809947"/>
            <a:ext cx="9464511" cy="439289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Etnografie, zahrnující mimo-lidské aktéry: zvířata, rostliny, houby, viry </a:t>
            </a:r>
            <a:r>
              <a:rPr lang="cs-CZ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15000"/>
              </a:lnSpc>
              <a:buNone/>
            </a:pP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Eduardo 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Kohn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Forests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Think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antropologie má zkoumat „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život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“: nemá být zaměřena jen na člověka, ale na důsledky našeho propojení s ostatními živými bytostmi =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multispecies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ethn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se zabývá tím, jak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nejrůznější organismy utvářeny a jak ve svých propojeních utvářejí přírodní, politické, ekonomické a kulturní procesy / síly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 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Haraway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Species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– antropologie má studovat 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kontaktní zóny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kde mizí hranice oddělující přírodu a kulturu a kde dochází k setkávání mezi člověkem a jinými organismy, které vytvářejí společné a oboustranné ekologie, které koprodukují společně obývané niky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Haraway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zaměřuje na „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companion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species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= společná historie lidí a některých druhů (konkrétně lidsko-psích vztahů) = vytvářejí společné „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naturecultures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v nichž žijeme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46390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</TotalTime>
  <Words>1310</Words>
  <Application>Microsoft Office PowerPoint</Application>
  <PresentationFormat>Širokoúhlá obrazovka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Symbol</vt:lpstr>
      <vt:lpstr>Times New Roman</vt:lpstr>
      <vt:lpstr>Wingdings</vt:lpstr>
      <vt:lpstr>Wingdings 3</vt:lpstr>
      <vt:lpstr>Stébla</vt:lpstr>
      <vt:lpstr>Alternativní koncepce vztahů lidského a mimo-lidského světa </vt:lpstr>
      <vt:lpstr>Ontologický obrat</vt:lpstr>
      <vt:lpstr>Ontologický obrat (v antropologii)</vt:lpstr>
      <vt:lpstr>Phillipe Descola – Beyond Nature and Culture (2005)</vt:lpstr>
      <vt:lpstr>Čtyři ontologické mody</vt:lpstr>
      <vt:lpstr>Eduardo Viveiros de Castro  2012. Cosmological perspectivism in Amazonia and elsewhere. HAU: Masterclass Series 1:45–168. (https://haubooks.org/cosmological-perspectivism-in-amazonia/) 1998. Cosmological deixis and Amerindian perspectivism. Journal of the Royal Anthropological Institute 4.3: 469–488. </vt:lpstr>
      <vt:lpstr>Prezentace aplikace PowerPoint</vt:lpstr>
      <vt:lpstr>Amerindiánský perspektivismus</vt:lpstr>
      <vt:lpstr>Multispecies Ethnography</vt:lpstr>
      <vt:lpstr>Prezentace aplikace PowerPoint</vt:lpstr>
      <vt:lpstr>SHRNUTÍ KURZU V NĚKOLIKA SLOVECH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koncepce vztahů lidského a mimo-lidského světa</dc:title>
  <dc:creator>Markéta Zandlová</dc:creator>
  <cp:lastModifiedBy>Markéta Zandlová</cp:lastModifiedBy>
  <cp:revision>5</cp:revision>
  <dcterms:created xsi:type="dcterms:W3CDTF">2021-01-03T10:31:05Z</dcterms:created>
  <dcterms:modified xsi:type="dcterms:W3CDTF">2023-12-15T08:25:08Z</dcterms:modified>
</cp:coreProperties>
</file>