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56" r:id="rId2"/>
    <p:sldId id="319" r:id="rId3"/>
    <p:sldId id="257" r:id="rId4"/>
    <p:sldId id="258" r:id="rId5"/>
    <p:sldId id="264" r:id="rId6"/>
    <p:sldId id="265" r:id="rId7"/>
    <p:sldId id="259" r:id="rId8"/>
    <p:sldId id="260" r:id="rId9"/>
    <p:sldId id="281" r:id="rId10"/>
    <p:sldId id="268" r:id="rId11"/>
    <p:sldId id="266" r:id="rId12"/>
    <p:sldId id="267" r:id="rId13"/>
    <p:sldId id="273" r:id="rId14"/>
    <p:sldId id="269" r:id="rId15"/>
    <p:sldId id="337" r:id="rId16"/>
    <p:sldId id="275" r:id="rId17"/>
    <p:sldId id="325" r:id="rId18"/>
    <p:sldId id="299" r:id="rId19"/>
    <p:sldId id="329" r:id="rId20"/>
    <p:sldId id="326" r:id="rId21"/>
    <p:sldId id="338" r:id="rId22"/>
    <p:sldId id="339" r:id="rId23"/>
    <p:sldId id="274" r:id="rId24"/>
    <p:sldId id="324" r:id="rId25"/>
    <p:sldId id="323" r:id="rId26"/>
    <p:sldId id="330" r:id="rId27"/>
    <p:sldId id="327" r:id="rId28"/>
    <p:sldId id="328" r:id="rId29"/>
    <p:sldId id="280" r:id="rId30"/>
    <p:sldId id="278" r:id="rId31"/>
    <p:sldId id="335" r:id="rId32"/>
    <p:sldId id="277" r:id="rId33"/>
    <p:sldId id="279" r:id="rId34"/>
    <p:sldId id="333" r:id="rId35"/>
    <p:sldId id="313" r:id="rId36"/>
    <p:sldId id="285" r:id="rId37"/>
    <p:sldId id="282" r:id="rId38"/>
    <p:sldId id="283" r:id="rId39"/>
    <p:sldId id="288" r:id="rId40"/>
    <p:sldId id="289" r:id="rId41"/>
    <p:sldId id="291" r:id="rId42"/>
    <p:sldId id="284" r:id="rId43"/>
    <p:sldId id="287" r:id="rId44"/>
    <p:sldId id="290" r:id="rId45"/>
    <p:sldId id="336" r:id="rId46"/>
    <p:sldId id="293" r:id="rId47"/>
    <p:sldId id="292" r:id="rId48"/>
    <p:sldId id="295" r:id="rId49"/>
    <p:sldId id="296" r:id="rId50"/>
    <p:sldId id="297" r:id="rId51"/>
    <p:sldId id="298" r:id="rId52"/>
    <p:sldId id="300" r:id="rId53"/>
    <p:sldId id="302" r:id="rId54"/>
    <p:sldId id="318" r:id="rId55"/>
    <p:sldId id="303" r:id="rId56"/>
    <p:sldId id="294" r:id="rId57"/>
    <p:sldId id="304" r:id="rId58"/>
    <p:sldId id="305" r:id="rId59"/>
    <p:sldId id="310" r:id="rId60"/>
    <p:sldId id="306" r:id="rId61"/>
    <p:sldId id="308" r:id="rId62"/>
    <p:sldId id="309" r:id="rId63"/>
    <p:sldId id="334" r:id="rId64"/>
    <p:sldId id="332" r:id="rId65"/>
    <p:sldId id="316" r:id="rId66"/>
    <p:sldId id="317" r:id="rId67"/>
    <p:sldId id="307" r:id="rId68"/>
    <p:sldId id="312" r:id="rId69"/>
    <p:sldId id="311" r:id="rId70"/>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file:///C:\Users\Ivanac\Downloads\fytohormony%20mutant.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cs-CZ"/>
  <c:chart>
    <c:plotArea>
      <c:layout>
        <c:manualLayout>
          <c:layoutTarget val="inner"/>
          <c:xMode val="edge"/>
          <c:yMode val="edge"/>
          <c:x val="0.14140734474306424"/>
          <c:y val="5.3480345303657847E-2"/>
          <c:w val="0.79798659465087551"/>
          <c:h val="0.82584694976711726"/>
        </c:manualLayout>
      </c:layout>
      <c:barChart>
        <c:barDir val="col"/>
        <c:grouping val="clustered"/>
        <c:ser>
          <c:idx val="0"/>
          <c:order val="0"/>
          <c:tx>
            <c:strRef>
              <c:f>Results!$V$24</c:f>
              <c:strCache>
                <c:ptCount val="1"/>
                <c:pt idx="0">
                  <c:v>Exo70B1 +/+</c:v>
                </c:pt>
              </c:strCache>
            </c:strRef>
          </c:tx>
          <c:errBars>
            <c:errBarType val="both"/>
            <c:errValType val="cust"/>
            <c:plus>
              <c:numRef>
                <c:f>Results!$W$27:$X$27</c:f>
                <c:numCache>
                  <c:formatCode>General</c:formatCode>
                  <c:ptCount val="2"/>
                  <c:pt idx="0">
                    <c:v>127.40911719463706</c:v>
                  </c:pt>
                  <c:pt idx="1">
                    <c:v>33.169563742530293</c:v>
                  </c:pt>
                </c:numCache>
              </c:numRef>
            </c:plus>
            <c:minus>
              <c:numRef>
                <c:f>Results!$W$27:$X$27</c:f>
                <c:numCache>
                  <c:formatCode>General</c:formatCode>
                  <c:ptCount val="2"/>
                  <c:pt idx="0">
                    <c:v>127.40911719463706</c:v>
                  </c:pt>
                  <c:pt idx="1">
                    <c:v>33.169563742530293</c:v>
                  </c:pt>
                </c:numCache>
              </c:numRef>
            </c:minus>
          </c:errBars>
          <c:cat>
            <c:strRef>
              <c:f>Results!$W$23:$X$23</c:f>
              <c:strCache>
                <c:ptCount val="2"/>
                <c:pt idx="0">
                  <c:v>SA</c:v>
                </c:pt>
                <c:pt idx="1">
                  <c:v>JA</c:v>
                </c:pt>
              </c:strCache>
            </c:strRef>
          </c:cat>
          <c:val>
            <c:numRef>
              <c:f>Results!$W$24:$X$24</c:f>
              <c:numCache>
                <c:formatCode>General</c:formatCode>
                <c:ptCount val="2"/>
                <c:pt idx="0">
                  <c:v>1845.911335956629</c:v>
                </c:pt>
                <c:pt idx="1">
                  <c:v>450.61513951963724</c:v>
                </c:pt>
              </c:numCache>
            </c:numRef>
          </c:val>
        </c:ser>
        <c:ser>
          <c:idx val="1"/>
          <c:order val="1"/>
          <c:tx>
            <c:strRef>
              <c:f>Results!$V$25</c:f>
              <c:strCache>
                <c:ptCount val="1"/>
                <c:pt idx="0">
                  <c:v>exo70b1 -/-</c:v>
                </c:pt>
              </c:strCache>
            </c:strRef>
          </c:tx>
          <c:errBars>
            <c:errBarType val="both"/>
            <c:errValType val="cust"/>
            <c:plus>
              <c:numRef>
                <c:f>Results!$W$28:$X$28</c:f>
                <c:numCache>
                  <c:formatCode>General</c:formatCode>
                  <c:ptCount val="2"/>
                  <c:pt idx="0">
                    <c:v>176.36677936505328</c:v>
                  </c:pt>
                  <c:pt idx="1">
                    <c:v>17.450696780800556</c:v>
                  </c:pt>
                </c:numCache>
              </c:numRef>
            </c:plus>
            <c:minus>
              <c:numRef>
                <c:f>Results!$W$28:$X$28</c:f>
                <c:numCache>
                  <c:formatCode>General</c:formatCode>
                  <c:ptCount val="2"/>
                  <c:pt idx="0">
                    <c:v>176.36677936505328</c:v>
                  </c:pt>
                  <c:pt idx="1">
                    <c:v>17.450696780800556</c:v>
                  </c:pt>
                </c:numCache>
              </c:numRef>
            </c:minus>
          </c:errBars>
          <c:cat>
            <c:strRef>
              <c:f>Results!$W$23:$X$23</c:f>
              <c:strCache>
                <c:ptCount val="2"/>
                <c:pt idx="0">
                  <c:v>SA</c:v>
                </c:pt>
                <c:pt idx="1">
                  <c:v>JA</c:v>
                </c:pt>
              </c:strCache>
            </c:strRef>
          </c:cat>
          <c:val>
            <c:numRef>
              <c:f>Results!$W$25:$X$25</c:f>
              <c:numCache>
                <c:formatCode>General</c:formatCode>
                <c:ptCount val="2"/>
                <c:pt idx="0">
                  <c:v>8538.4572132596913</c:v>
                </c:pt>
                <c:pt idx="1">
                  <c:v>632.1877751501288</c:v>
                </c:pt>
              </c:numCache>
            </c:numRef>
          </c:val>
        </c:ser>
        <c:axId val="69542656"/>
        <c:axId val="69544576"/>
      </c:barChart>
      <c:catAx>
        <c:axId val="69542656"/>
        <c:scaling>
          <c:orientation val="minMax"/>
        </c:scaling>
        <c:axPos val="b"/>
        <c:numFmt formatCode="General" sourceLinked="1"/>
        <c:tickLblPos val="nextTo"/>
        <c:crossAx val="69544576"/>
        <c:crosses val="autoZero"/>
        <c:auto val="1"/>
        <c:lblAlgn val="ctr"/>
        <c:lblOffset val="100"/>
      </c:catAx>
      <c:valAx>
        <c:axId val="69544576"/>
        <c:scaling>
          <c:orientation val="minMax"/>
        </c:scaling>
        <c:axPos val="l"/>
        <c:majorGridlines/>
        <c:title>
          <c:tx>
            <c:rich>
              <a:bodyPr rot="-5400000" vert="horz"/>
              <a:lstStyle/>
              <a:p>
                <a:pPr>
                  <a:defRPr/>
                </a:pPr>
                <a:r>
                  <a:rPr lang="cs-CZ"/>
                  <a:t>pmol/gFW</a:t>
                </a:r>
              </a:p>
            </c:rich>
          </c:tx>
          <c:layout/>
        </c:title>
        <c:numFmt formatCode="General" sourceLinked="1"/>
        <c:tickLblPos val="nextTo"/>
        <c:crossAx val="69542656"/>
        <c:crosses val="autoZero"/>
        <c:crossBetween val="between"/>
      </c:valAx>
    </c:plotArea>
    <c:plotVisOnly val="1"/>
    <c:dispBlanksAs val="gap"/>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270A0E9-C79F-49BE-B5DF-C0E9AF274829}" type="datetimeFigureOut">
              <a:rPr lang="cs-CZ"/>
              <a:pPr>
                <a:defRPr/>
              </a:pPr>
              <a:t>28.11.2012</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cs-CZ" noProof="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noProof="0" smtClean="0"/>
              <a:t>Klepnutím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endParaRPr lang="cs-CZ" noProof="0"/>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DB675010-CA7B-49BE-B314-04236374C629}" type="slidenum">
              <a:rPr lang="cs-CZ"/>
              <a:pPr>
                <a:defRPr/>
              </a:pPr>
              <a:t>‹#›</a:t>
            </a:fld>
            <a:endParaRPr 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1400175" y="914400"/>
            <a:ext cx="4056063" cy="3135313"/>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cs-CZ">
              <a:latin typeface="Calibri" pitchFamily="34" charset="0"/>
            </a:endParaRPr>
          </a:p>
        </p:txBody>
      </p:sp>
      <p:sp>
        <p:nvSpPr>
          <p:cNvPr id="69635" name="Text Box 2"/>
          <p:cNvSpPr>
            <a:spLocks noGrp="1" noChangeArrowheads="1"/>
          </p:cNvSpPr>
          <p:nvPr>
            <p:ph type="body"/>
          </p:nvPr>
        </p:nvSpPr>
        <p:spPr bwMode="auto">
          <a:xfrm>
            <a:off x="1046163" y="4352925"/>
            <a:ext cx="4770437" cy="3478213"/>
          </a:xfrm>
          <a:noFill/>
        </p:spPr>
        <p:txBody>
          <a:bodyPr wrap="square" lIns="0" tIns="0" rIns="0" bIns="0" numCol="1" anchor="t" anchorCtr="0" compatLnSpc="1">
            <a:prstTxWarp prst="textNoShape">
              <a:avLst/>
            </a:prstTxWarp>
          </a:bodyPr>
          <a:lstStyle/>
          <a:p>
            <a:pPr marL="76200" indent="-76200" eaLnBrk="1" hangingPunct="1">
              <a:lnSpc>
                <a:spcPct val="93000"/>
              </a:lnSpc>
              <a:spcBef>
                <a:spcPct val="0"/>
              </a:spcBef>
              <a:buSzPct val="45000"/>
              <a:tabLst>
                <a:tab pos="649288" algn="l"/>
                <a:tab pos="1298575" algn="l"/>
                <a:tab pos="1947863" algn="l"/>
                <a:tab pos="2597150" algn="l"/>
                <a:tab pos="3248025" algn="l"/>
                <a:tab pos="3897313" algn="l"/>
                <a:tab pos="4546600" algn="l"/>
              </a:tabLst>
            </a:pPr>
            <a:r>
              <a:rPr lang="en-GB" smtClean="0">
                <a:latin typeface="Arial" charset="0"/>
                <a:ea typeface="msgothic" charset="0"/>
                <a:cs typeface="msgothic" charset="0"/>
              </a:rPr>
              <a:t>Model for ethylene signal transduction that incorporates biochemical features of the pathway components. Soluble protein domains are shown as circles and predicting transmembrane structures are shown as lines. Confirmed components of the pathway are shown in blue; more recently proposed components are shown in orange. In air, ethylene receptors maintain CTR1 in an active state that serves to repress ethylene responses. In ethylene, the repression is relieved. Binding of ethylene inactivates the receptors, thereby inactivating CTR1. As a result, EIN2 is activated and a transcriptional cascade involving the EIN3/EIL and ERF transcription factors is initiated. Both families of transcription factors are involved in regulating ethylene responses. The protein level of EIN3 is lower in the absence of ethylene than in the presence of ethylene, due to degradation by the ubiquitin-proteasome pathway. The figure also incorporates components about which conflicting data has been reported, namely a MAPK module operating downstream of CTR1, and a two-component signalling pathway (AHP and ARR) functioning independently of the CTR1-mediated pathway.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70659"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korene diktuju, kedy sa zatvoria prieduchy</a:t>
            </a:r>
            <a:endParaRPr lang="cs-CZ" smtClean="0"/>
          </a:p>
        </p:txBody>
      </p:sp>
      <p:sp>
        <p:nvSpPr>
          <p:cNvPr id="67588"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DD8D95-3B82-4FA5-9065-DFB912F00DE6}" type="slidenum">
              <a:rPr lang="cs-CZ" smtClean="0"/>
              <a:pPr fontAlgn="base">
                <a:spcBef>
                  <a:spcPct val="0"/>
                </a:spcBef>
                <a:spcAft>
                  <a:spcPct val="0"/>
                </a:spcAft>
                <a:defRPr/>
              </a:pPr>
              <a:t>57</a:t>
            </a:fld>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6"/>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DB6484D-9EA3-462F-A2AF-465B75CE35D5}" type="slidenum">
              <a:rPr lang="en-GB" smtClean="0"/>
              <a:pPr fontAlgn="base">
                <a:spcBef>
                  <a:spcPct val="0"/>
                </a:spcBef>
                <a:spcAft>
                  <a:spcPct val="0"/>
                </a:spcAft>
                <a:defRPr/>
              </a:pPr>
              <a:t>66</a:t>
            </a:fld>
            <a:endParaRPr lang="en-GB" smtClean="0"/>
          </a:p>
        </p:txBody>
      </p:sp>
      <p:sp>
        <p:nvSpPr>
          <p:cNvPr id="71683" name="Rectangle 1"/>
          <p:cNvSpPr>
            <a:spLocks noGrp="1" noRot="1" noChangeAspect="1" noChangeArrowheads="1" noTextEdit="1"/>
          </p:cNvSpPr>
          <p:nvPr>
            <p:ph type="sldImg"/>
          </p:nvPr>
        </p:nvSpPr>
        <p:spPr bwMode="auto">
          <a:xfrm>
            <a:off x="1143000" y="693738"/>
            <a:ext cx="4572000" cy="3429000"/>
          </a:xfrm>
          <a:solidFill>
            <a:srgbClr val="FFFFFF"/>
          </a:solidFill>
          <a:ln>
            <a:solidFill>
              <a:srgbClr val="000000"/>
            </a:solidFill>
            <a:miter lim="800000"/>
            <a:headEnd/>
            <a:tailEnd/>
          </a:ln>
        </p:spPr>
      </p:sp>
      <p:sp>
        <p:nvSpPr>
          <p:cNvPr id="71684" name="Rectangle 2"/>
          <p:cNvSpPr>
            <a:spLocks noGrp="1" noChangeArrowheads="1"/>
          </p:cNvSpPr>
          <p:nvPr>
            <p:ph type="body" idx="1"/>
          </p:nvPr>
        </p:nvSpPr>
        <p:spPr bwMode="auto">
          <a:xfrm>
            <a:off x="685800" y="4341813"/>
            <a:ext cx="5487988" cy="4032250"/>
          </a:xfrm>
          <a:noFill/>
        </p:spPr>
        <p:txBody>
          <a:bodyPr wrap="none" numCol="1" anchor="ctr" anchorCtr="0" compatLnSpc="1">
            <a:prstTxWarp prst="textNoShape">
              <a:avLst/>
            </a:prstTxWarp>
          </a:bodyPr>
          <a:lstStyle/>
          <a:p>
            <a:pPr eaLnBrk="1" hangingPunct="1">
              <a:spcBef>
                <a:spcPct val="0"/>
              </a:spcBef>
            </a:pP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lvl1pPr>
              <a:defRPr/>
            </a:lvl1pPr>
          </a:lstStyle>
          <a:p>
            <a:pPr>
              <a:defRPr/>
            </a:pPr>
            <a:fld id="{461CC710-1AC4-463D-AD44-69DB5C4DC42C}" type="datetimeFigureOut">
              <a:rPr lang="cs-CZ"/>
              <a:pPr>
                <a:defRPr/>
              </a:pPr>
              <a:t>28.11.2012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44B68100-D8E6-44BF-ACE7-351A9BBE606A}" type="slidenum">
              <a:rPr lang="cs-CZ"/>
              <a:pPr>
                <a:defRPr/>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F6D9E2F3-DE3A-4A90-8E09-34B172C02ED3}" type="datetimeFigureOut">
              <a:rPr lang="cs-CZ"/>
              <a:pPr>
                <a:defRPr/>
              </a:pPr>
              <a:t>28.11.2012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2FCC82A5-73DA-4E37-A903-F7060EAB04A2}" type="slidenum">
              <a:rPr lang="cs-CZ"/>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55515A8-FE83-4F88-9EE9-1C77FAB0218B}" type="datetimeFigureOut">
              <a:rPr lang="cs-CZ"/>
              <a:pPr>
                <a:defRPr/>
              </a:pPr>
              <a:t>28.11.2012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A9A878AE-5C46-4717-8F9E-547FE3D2BD16}" type="slidenum">
              <a:rPr lang="cs-CZ"/>
              <a:pPr>
                <a:defRPr/>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BD65F104-99A2-4C99-BB56-72174A95B58E}" type="datetimeFigureOut">
              <a:rPr lang="cs-CZ"/>
              <a:pPr>
                <a:defRPr/>
              </a:pPr>
              <a:t>28.11.2012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CB26F256-EBFA-4DD2-86DB-98EF41B73D17}" type="slidenum">
              <a:rPr lang="cs-CZ"/>
              <a:pPr>
                <a:defRPr/>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6D00F53B-14FE-40DE-A43E-98FBE03A0C52}" type="datetimeFigureOut">
              <a:rPr lang="cs-CZ"/>
              <a:pPr>
                <a:defRPr/>
              </a:pPr>
              <a:t>28.11.2012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C54DCDA-DECE-4A81-ACD6-3D8405B54BF5}" type="slidenum">
              <a:rPr lang="cs-CZ"/>
              <a:pPr>
                <a:defRPr/>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7CEC74FF-1F71-4999-B11B-F6BE1AFE6FE3}" type="datetimeFigureOut">
              <a:rPr lang="cs-CZ"/>
              <a:pPr>
                <a:defRPr/>
              </a:pPr>
              <a:t>28.11.2012</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514BBC1F-8E97-4B10-8A9D-F3C5DD5CD7F1}" type="slidenum">
              <a:rPr lang="cs-CZ"/>
              <a:pPr>
                <a:defRPr/>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06FB3EDE-48E5-4733-97A3-F4E474435F61}" type="datetimeFigureOut">
              <a:rPr lang="cs-CZ"/>
              <a:pPr>
                <a:defRPr/>
              </a:pPr>
              <a:t>28.11.2012</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D3B267C4-3085-44ED-B70F-53B4C9757BD5}" type="slidenum">
              <a:rPr lang="cs-CZ"/>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3"/>
          <p:cNvSpPr>
            <a:spLocks noGrp="1"/>
          </p:cNvSpPr>
          <p:nvPr>
            <p:ph type="dt" sz="half" idx="10"/>
          </p:nvPr>
        </p:nvSpPr>
        <p:spPr/>
        <p:txBody>
          <a:bodyPr/>
          <a:lstStyle>
            <a:lvl1pPr>
              <a:defRPr/>
            </a:lvl1pPr>
          </a:lstStyle>
          <a:p>
            <a:pPr>
              <a:defRPr/>
            </a:pPr>
            <a:fld id="{573B38AD-FB08-46C7-AC52-2185D13C0E98}" type="datetimeFigureOut">
              <a:rPr lang="cs-CZ"/>
              <a:pPr>
                <a:defRPr/>
              </a:pPr>
              <a:t>28.11.2012</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1753AF41-44DE-498B-95C9-B3D19569F6CC}" type="slidenum">
              <a:rPr lang="cs-CZ"/>
              <a:pPr>
                <a:defRPr/>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6392F914-463F-4F54-BF25-D4E717FDD79C}" type="datetimeFigureOut">
              <a:rPr lang="cs-CZ"/>
              <a:pPr>
                <a:defRPr/>
              </a:pPr>
              <a:t>28.11.2012</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AC3C02A0-1161-4667-A49C-168E5A50ABDC}" type="slidenum">
              <a:rPr lang="cs-CZ"/>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E8BD86F0-665D-4C04-BE5A-3B64205DFB51}" type="datetimeFigureOut">
              <a:rPr lang="cs-CZ"/>
              <a:pPr>
                <a:defRPr/>
              </a:pPr>
              <a:t>28.11.2012</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97ED2BD4-FA99-4B9E-A170-60B42E84CF4B}" type="slidenum">
              <a:rPr lang="cs-CZ"/>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89316FC6-3917-4822-8141-22ACBDAB979A}" type="datetimeFigureOut">
              <a:rPr lang="cs-CZ"/>
              <a:pPr>
                <a:defRPr/>
              </a:pPr>
              <a:t>28.11.2012</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CC2209F7-3E5E-45BD-97A0-033E57608425}" type="slidenum">
              <a:rPr lang="cs-CZ"/>
              <a:pPr>
                <a:defRPr/>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smtClean="0"/>
              <a:t>Klepnutím lze upravit styl předlohy nadpisů.</a:t>
            </a:r>
          </a:p>
        </p:txBody>
      </p:sp>
      <p:sp>
        <p:nvSpPr>
          <p:cNvPr id="1027" name="Zástupný symbol pro text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38592B1-AF8A-4648-94A0-ED75D614EDCE}" type="datetimeFigureOut">
              <a:rPr lang="cs-CZ"/>
              <a:pPr>
                <a:defRPr/>
              </a:pPr>
              <a:t>28.11.2012</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F70A734-3105-43F8-8839-37876E444D19}"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video" Target="file:///C:\Users\Ivanac\Google%20Drive\vykuka%202012\auxin2.avi"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video" Target="file:///C:\Users\Ivanac\Google%20Drive\vykuka%202012\auxin1.avi"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video" Target="file:///C:\Users\Ivanac\Google%20Drive\vykuka%202012\inhibit.cjb2006.video1%20(1).mp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video" Target="file:///C:\Users\Ivanac\Google%20Drive\vykuka%202012\phyllo.pnas2006.video4.m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video" Target="file:///C:\Users\Ivanac\Google%20Drive\vykuka%202012\phyllo.pnas2006.video1.mpg"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5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74.jpeg"/><Relationship Id="rId4" Type="http://schemas.openxmlformats.org/officeDocument/2006/relationships/image" Target="../media/image73.jpeg"/></Relationships>
</file>

<file path=ppt/slides/_rels/slide5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4.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cs-CZ" dirty="0"/>
          </a:p>
        </p:txBody>
      </p:sp>
      <p:pic>
        <p:nvPicPr>
          <p:cNvPr id="9219" name="Picture 2" descr="Unfortunately we are unable to provide accessible alternative text for this. If you require assistance to access this image, or to obtain a text description, please contact npg@nature.com"/>
          <p:cNvPicPr>
            <a:picLocks noChangeAspect="1" noChangeArrowheads="1"/>
          </p:cNvPicPr>
          <p:nvPr/>
        </p:nvPicPr>
        <p:blipFill>
          <a:blip r:embed="rId2" cstate="print"/>
          <a:srcRect/>
          <a:stretch>
            <a:fillRect/>
          </a:stretch>
        </p:blipFill>
        <p:spPr bwMode="auto">
          <a:xfrm>
            <a:off x="1763713" y="733425"/>
            <a:ext cx="5715000" cy="6124575"/>
          </a:xfrm>
          <a:prstGeom prst="rect">
            <a:avLst/>
          </a:prstGeom>
          <a:noFill/>
          <a:ln w="9525">
            <a:noFill/>
            <a:miter lim="800000"/>
            <a:headEnd/>
            <a:tailEnd/>
          </a:ln>
        </p:spPr>
      </p:pic>
      <p:sp>
        <p:nvSpPr>
          <p:cNvPr id="9220" name="Nadpis 1"/>
          <p:cNvSpPr>
            <a:spLocks noGrp="1"/>
          </p:cNvSpPr>
          <p:nvPr>
            <p:ph type="ctrTitle"/>
          </p:nvPr>
        </p:nvSpPr>
        <p:spPr>
          <a:xfrm>
            <a:off x="-1765300" y="0"/>
            <a:ext cx="7772400" cy="1470025"/>
          </a:xfrm>
        </p:spPr>
        <p:txBody>
          <a:bodyPr/>
          <a:lstStyle/>
          <a:p>
            <a:pPr eaLnBrk="1" hangingPunct="1"/>
            <a:r>
              <a:rPr lang="en-US" dirty="0" smtClean="0"/>
              <a:t>Phytohormones</a:t>
            </a:r>
            <a:endParaRPr lang="cs-CZ" dirty="0" smtClean="0"/>
          </a:p>
        </p:txBody>
      </p:sp>
      <p:sp>
        <p:nvSpPr>
          <p:cNvPr id="9221" name="Obdélník 4"/>
          <p:cNvSpPr>
            <a:spLocks noChangeArrowheads="1"/>
          </p:cNvSpPr>
          <p:nvPr/>
        </p:nvSpPr>
        <p:spPr bwMode="auto">
          <a:xfrm>
            <a:off x="0" y="6488113"/>
            <a:ext cx="4357688" cy="369887"/>
          </a:xfrm>
          <a:prstGeom prst="rect">
            <a:avLst/>
          </a:prstGeom>
          <a:noFill/>
          <a:ln w="9525">
            <a:noFill/>
            <a:miter lim="800000"/>
            <a:headEnd/>
            <a:tailEnd/>
          </a:ln>
        </p:spPr>
        <p:txBody>
          <a:bodyPr wrap="none">
            <a:spAutoFit/>
          </a:bodyPr>
          <a:lstStyle/>
          <a:p>
            <a:r>
              <a:rPr lang="en-US" i="1" dirty="0">
                <a:latin typeface="Calibri" pitchFamily="34" charset="0"/>
              </a:rPr>
              <a:t>Nature Chemical Biology</a:t>
            </a:r>
            <a:r>
              <a:rPr lang="en-US" dirty="0">
                <a:latin typeface="Calibri" pitchFamily="34" charset="0"/>
              </a:rPr>
              <a:t> </a:t>
            </a:r>
            <a:r>
              <a:rPr lang="en-US" b="1" dirty="0">
                <a:latin typeface="Calibri" pitchFamily="34" charset="0"/>
              </a:rPr>
              <a:t>5</a:t>
            </a:r>
            <a:r>
              <a:rPr lang="en-US" dirty="0">
                <a:latin typeface="Calibri" pitchFamily="34" charset="0"/>
              </a:rPr>
              <a:t>, 301 - 307 (2009) </a:t>
            </a:r>
            <a:endParaRPr lang="cs-CZ" dirty="0">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dpis 1"/>
          <p:cNvSpPr>
            <a:spLocks noGrp="1"/>
          </p:cNvSpPr>
          <p:nvPr>
            <p:ph type="title"/>
          </p:nvPr>
        </p:nvSpPr>
        <p:spPr/>
        <p:txBody>
          <a:bodyPr/>
          <a:lstStyle/>
          <a:p>
            <a:pPr eaLnBrk="1" hangingPunct="1"/>
            <a:endParaRPr lang="cs-CZ" smtClean="0"/>
          </a:p>
        </p:txBody>
      </p:sp>
      <p:sp>
        <p:nvSpPr>
          <p:cNvPr id="20483" name="Zástupný symbol pro obsah 2"/>
          <p:cNvSpPr>
            <a:spLocks noGrp="1"/>
          </p:cNvSpPr>
          <p:nvPr>
            <p:ph idx="1"/>
          </p:nvPr>
        </p:nvSpPr>
        <p:spPr/>
        <p:txBody>
          <a:bodyPr/>
          <a:lstStyle/>
          <a:p>
            <a:pPr eaLnBrk="1" hangingPunct="1"/>
            <a:endParaRPr lang="cs-CZ" smtClean="0"/>
          </a:p>
        </p:txBody>
      </p:sp>
      <p:pic>
        <p:nvPicPr>
          <p:cNvPr id="20484" name="Picture 2" descr="http://www.hort.purdue.edu/rhodcv/hort640c/secprod/sec1.gif"/>
          <p:cNvPicPr>
            <a:picLocks noChangeAspect="1" noChangeArrowheads="1"/>
          </p:cNvPicPr>
          <p:nvPr/>
        </p:nvPicPr>
        <p:blipFill>
          <a:blip r:embed="rId2" cstate="print"/>
          <a:srcRect/>
          <a:stretch>
            <a:fillRect/>
          </a:stretch>
        </p:blipFill>
        <p:spPr bwMode="auto">
          <a:xfrm>
            <a:off x="468313" y="517525"/>
            <a:ext cx="8404225" cy="6007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1"/>
          <p:cNvSpPr>
            <a:spLocks noGrp="1"/>
          </p:cNvSpPr>
          <p:nvPr>
            <p:ph type="title"/>
          </p:nvPr>
        </p:nvSpPr>
        <p:spPr/>
        <p:txBody>
          <a:bodyPr/>
          <a:lstStyle/>
          <a:p>
            <a:pPr eaLnBrk="1" hangingPunct="1"/>
            <a:endParaRPr lang="cs-CZ" smtClean="0"/>
          </a:p>
        </p:txBody>
      </p:sp>
      <p:pic>
        <p:nvPicPr>
          <p:cNvPr id="21507" name="Picture 2"/>
          <p:cNvPicPr>
            <a:picLocks noChangeAspect="1" noChangeArrowheads="1"/>
          </p:cNvPicPr>
          <p:nvPr/>
        </p:nvPicPr>
        <p:blipFill>
          <a:blip r:embed="rId2" cstate="print"/>
          <a:srcRect r="4662"/>
          <a:stretch>
            <a:fillRect/>
          </a:stretch>
        </p:blipFill>
        <p:spPr bwMode="auto">
          <a:xfrm>
            <a:off x="0" y="116632"/>
            <a:ext cx="7272338" cy="3670300"/>
          </a:xfrm>
          <a:prstGeom prst="rect">
            <a:avLst/>
          </a:prstGeom>
          <a:noFill/>
          <a:ln w="9525">
            <a:noFill/>
            <a:miter lim="800000"/>
            <a:headEnd/>
            <a:tailEnd/>
          </a:ln>
        </p:spPr>
      </p:pic>
      <p:pic>
        <p:nvPicPr>
          <p:cNvPr id="21508" name="Picture 2"/>
          <p:cNvPicPr>
            <a:picLocks noChangeAspect="1" noChangeArrowheads="1"/>
          </p:cNvPicPr>
          <p:nvPr/>
        </p:nvPicPr>
        <p:blipFill>
          <a:blip r:embed="rId3" cstate="print"/>
          <a:srcRect/>
          <a:stretch>
            <a:fillRect/>
          </a:stretch>
        </p:blipFill>
        <p:spPr bwMode="auto">
          <a:xfrm>
            <a:off x="1450975" y="3619500"/>
            <a:ext cx="6289675" cy="3238500"/>
          </a:xfrm>
          <a:prstGeom prst="rect">
            <a:avLst/>
          </a:prstGeom>
          <a:noFill/>
          <a:ln w="9525">
            <a:noFill/>
            <a:miter lim="800000"/>
            <a:headEnd/>
            <a:tailEnd/>
          </a:ln>
        </p:spPr>
      </p:pic>
      <p:pic>
        <p:nvPicPr>
          <p:cNvPr id="21509" name="Picture 5"/>
          <p:cNvPicPr>
            <a:picLocks noChangeAspect="1" noChangeArrowheads="1"/>
          </p:cNvPicPr>
          <p:nvPr/>
        </p:nvPicPr>
        <p:blipFill>
          <a:blip r:embed="rId4" cstate="print"/>
          <a:srcRect/>
          <a:stretch>
            <a:fillRect/>
          </a:stretch>
        </p:blipFill>
        <p:spPr bwMode="auto">
          <a:xfrm>
            <a:off x="5580112" y="0"/>
            <a:ext cx="2301551" cy="2376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Zástupný symbol pro obsah 2"/>
          <p:cNvSpPr>
            <a:spLocks noGrp="1"/>
          </p:cNvSpPr>
          <p:nvPr>
            <p:ph idx="1"/>
          </p:nvPr>
        </p:nvSpPr>
        <p:spPr/>
        <p:txBody>
          <a:bodyPr/>
          <a:lstStyle/>
          <a:p>
            <a:pPr eaLnBrk="1" hangingPunct="1"/>
            <a:endParaRPr lang="cs-CZ" smtClean="0"/>
          </a:p>
        </p:txBody>
      </p:sp>
      <p:pic>
        <p:nvPicPr>
          <p:cNvPr id="22532" name="Picture 1"/>
          <p:cNvPicPr>
            <a:picLocks noChangeAspect="1" noChangeArrowheads="1"/>
          </p:cNvPicPr>
          <p:nvPr/>
        </p:nvPicPr>
        <p:blipFill>
          <a:blip r:embed="rId2" cstate="print"/>
          <a:srcRect/>
          <a:stretch>
            <a:fillRect/>
          </a:stretch>
        </p:blipFill>
        <p:spPr bwMode="auto">
          <a:xfrm>
            <a:off x="1259632" y="836712"/>
            <a:ext cx="6626225" cy="5721350"/>
          </a:xfrm>
          <a:prstGeom prst="rect">
            <a:avLst/>
          </a:prstGeom>
          <a:noFill/>
          <a:ln w="9525">
            <a:noFill/>
            <a:miter lim="800000"/>
            <a:headEnd/>
            <a:tailEnd/>
          </a:ln>
        </p:spPr>
      </p:pic>
      <p:sp>
        <p:nvSpPr>
          <p:cNvPr id="6" name="TextovéPole 5"/>
          <p:cNvSpPr txBox="1"/>
          <p:nvPr/>
        </p:nvSpPr>
        <p:spPr>
          <a:xfrm>
            <a:off x="2267744" y="188640"/>
            <a:ext cx="4536504" cy="707886"/>
          </a:xfrm>
          <a:prstGeom prst="rect">
            <a:avLst/>
          </a:prstGeom>
          <a:noFill/>
        </p:spPr>
        <p:txBody>
          <a:bodyPr wrap="square" rtlCol="0">
            <a:spAutoFit/>
          </a:bodyPr>
          <a:lstStyle/>
          <a:p>
            <a:r>
              <a:rPr lang="en-US" sz="4000" b="1" dirty="0" smtClean="0"/>
              <a:t>PIN Transporters </a:t>
            </a:r>
            <a:endParaRPr lang="cs-CZ" sz="40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Nadpis 1"/>
          <p:cNvSpPr>
            <a:spLocks noGrp="1"/>
          </p:cNvSpPr>
          <p:nvPr>
            <p:ph type="title"/>
          </p:nvPr>
        </p:nvSpPr>
        <p:spPr/>
        <p:txBody>
          <a:bodyPr/>
          <a:lstStyle/>
          <a:p>
            <a:pPr eaLnBrk="1" hangingPunct="1"/>
            <a:endParaRPr lang="cs-CZ" smtClean="0"/>
          </a:p>
        </p:txBody>
      </p:sp>
      <p:sp>
        <p:nvSpPr>
          <p:cNvPr id="23555" name="Zástupný symbol pro obsah 2"/>
          <p:cNvSpPr>
            <a:spLocks noGrp="1"/>
          </p:cNvSpPr>
          <p:nvPr>
            <p:ph idx="1"/>
          </p:nvPr>
        </p:nvSpPr>
        <p:spPr/>
        <p:txBody>
          <a:bodyPr/>
          <a:lstStyle/>
          <a:p>
            <a:pPr eaLnBrk="1" hangingPunct="1"/>
            <a:endParaRPr lang="cs-CZ" smtClean="0"/>
          </a:p>
        </p:txBody>
      </p:sp>
      <p:pic>
        <p:nvPicPr>
          <p:cNvPr id="23556" name="Picture 2"/>
          <p:cNvPicPr>
            <a:picLocks noChangeAspect="1" noChangeArrowheads="1"/>
          </p:cNvPicPr>
          <p:nvPr/>
        </p:nvPicPr>
        <p:blipFill>
          <a:blip r:embed="rId2" cstate="print"/>
          <a:srcRect/>
          <a:stretch>
            <a:fillRect/>
          </a:stretch>
        </p:blipFill>
        <p:spPr bwMode="auto">
          <a:xfrm>
            <a:off x="539750" y="549275"/>
            <a:ext cx="8469313" cy="56880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Zástupný symbol pro obsah 2"/>
          <p:cNvSpPr>
            <a:spLocks noGrp="1"/>
          </p:cNvSpPr>
          <p:nvPr>
            <p:ph idx="1"/>
          </p:nvPr>
        </p:nvSpPr>
        <p:spPr>
          <a:xfrm>
            <a:off x="251520" y="332656"/>
            <a:ext cx="8229600" cy="4525963"/>
          </a:xfrm>
        </p:spPr>
        <p:txBody>
          <a:bodyPr/>
          <a:lstStyle/>
          <a:p>
            <a:pPr eaLnBrk="1" hangingPunct="1">
              <a:buNone/>
            </a:pPr>
            <a:r>
              <a:rPr lang="en-US" dirty="0" smtClean="0"/>
              <a:t>ATP dependent transporters of </a:t>
            </a:r>
            <a:r>
              <a:rPr lang="en-US" dirty="0" err="1" smtClean="0"/>
              <a:t>auxin</a:t>
            </a:r>
            <a:r>
              <a:rPr lang="en-US" dirty="0" smtClean="0"/>
              <a:t> IAA</a:t>
            </a:r>
            <a:endParaRPr lang="cs-CZ" dirty="0" smtClean="0"/>
          </a:p>
        </p:txBody>
      </p:sp>
      <p:pic>
        <p:nvPicPr>
          <p:cNvPr id="24580" name="Picture 2"/>
          <p:cNvPicPr>
            <a:picLocks noChangeAspect="1" noChangeArrowheads="1"/>
          </p:cNvPicPr>
          <p:nvPr/>
        </p:nvPicPr>
        <p:blipFill>
          <a:blip r:embed="rId2" cstate="print"/>
          <a:srcRect/>
          <a:stretch>
            <a:fillRect/>
          </a:stretch>
        </p:blipFill>
        <p:spPr bwMode="auto">
          <a:xfrm>
            <a:off x="4518595" y="1124744"/>
            <a:ext cx="4733925" cy="5651500"/>
          </a:xfrm>
          <a:prstGeom prst="rect">
            <a:avLst/>
          </a:prstGeom>
          <a:noFill/>
          <a:ln w="9525">
            <a:noFill/>
            <a:miter lim="800000"/>
            <a:headEnd/>
            <a:tailEnd/>
          </a:ln>
        </p:spPr>
      </p:pic>
      <p:pic>
        <p:nvPicPr>
          <p:cNvPr id="24581" name="Picture 2"/>
          <p:cNvPicPr>
            <a:picLocks noChangeAspect="1" noChangeArrowheads="1"/>
          </p:cNvPicPr>
          <p:nvPr/>
        </p:nvPicPr>
        <p:blipFill>
          <a:blip r:embed="rId3" cstate="print"/>
          <a:srcRect/>
          <a:stretch>
            <a:fillRect/>
          </a:stretch>
        </p:blipFill>
        <p:spPr bwMode="auto">
          <a:xfrm>
            <a:off x="0" y="2780928"/>
            <a:ext cx="4419600" cy="2867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4" name="Picture 2"/>
          <p:cNvPicPr>
            <a:picLocks noChangeAspect="1" noChangeArrowheads="1"/>
          </p:cNvPicPr>
          <p:nvPr/>
        </p:nvPicPr>
        <p:blipFill>
          <a:blip r:embed="rId2" cstate="print"/>
          <a:srcRect/>
          <a:stretch>
            <a:fillRect/>
          </a:stretch>
        </p:blipFill>
        <p:spPr bwMode="auto">
          <a:xfrm>
            <a:off x="685800" y="1111250"/>
            <a:ext cx="7772400" cy="46355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dpis 1"/>
          <p:cNvSpPr>
            <a:spLocks noGrp="1"/>
          </p:cNvSpPr>
          <p:nvPr>
            <p:ph type="title"/>
          </p:nvPr>
        </p:nvSpPr>
        <p:spPr>
          <a:xfrm>
            <a:off x="0" y="-387350"/>
            <a:ext cx="9144000" cy="1143000"/>
          </a:xfrm>
        </p:spPr>
        <p:txBody>
          <a:bodyPr/>
          <a:lstStyle/>
          <a:p>
            <a:pPr eaLnBrk="1" hangingPunct="1"/>
            <a:r>
              <a:rPr lang="en-US" sz="3200" smtClean="0"/>
              <a:t>Fast auxin responses are resulting in acid growth</a:t>
            </a:r>
            <a:endParaRPr lang="cs-CZ" sz="3200" smtClean="0"/>
          </a:p>
        </p:txBody>
      </p:sp>
      <p:pic>
        <p:nvPicPr>
          <p:cNvPr id="25603" name="Picture 2"/>
          <p:cNvPicPr>
            <a:picLocks noChangeAspect="1" noChangeArrowheads="1"/>
          </p:cNvPicPr>
          <p:nvPr/>
        </p:nvPicPr>
        <p:blipFill>
          <a:blip r:embed="rId2" cstate="print"/>
          <a:srcRect/>
          <a:stretch>
            <a:fillRect/>
          </a:stretch>
        </p:blipFill>
        <p:spPr bwMode="auto">
          <a:xfrm>
            <a:off x="1908175" y="476250"/>
            <a:ext cx="5343525" cy="4752975"/>
          </a:xfrm>
          <a:prstGeom prst="rect">
            <a:avLst/>
          </a:prstGeom>
          <a:noFill/>
          <a:ln w="9525">
            <a:noFill/>
            <a:miter lim="800000"/>
            <a:headEnd/>
            <a:tailEnd/>
          </a:ln>
        </p:spPr>
      </p:pic>
      <p:pic>
        <p:nvPicPr>
          <p:cNvPr id="25604" name="Picture 3"/>
          <p:cNvPicPr>
            <a:picLocks noChangeAspect="1" noChangeArrowheads="1"/>
          </p:cNvPicPr>
          <p:nvPr/>
        </p:nvPicPr>
        <p:blipFill>
          <a:blip r:embed="rId3" cstate="print"/>
          <a:srcRect/>
          <a:stretch>
            <a:fillRect/>
          </a:stretch>
        </p:blipFill>
        <p:spPr bwMode="auto">
          <a:xfrm>
            <a:off x="1763713" y="5238750"/>
            <a:ext cx="5438775" cy="1619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p:cNvSpPr>
            <a:spLocks noGrp="1"/>
          </p:cNvSpPr>
          <p:nvPr>
            <p:ph type="title"/>
          </p:nvPr>
        </p:nvSpPr>
        <p:spPr/>
        <p:txBody>
          <a:bodyPr/>
          <a:lstStyle/>
          <a:p>
            <a:pPr eaLnBrk="1" hangingPunct="1"/>
            <a:endParaRPr lang="cs-CZ" smtClean="0"/>
          </a:p>
        </p:txBody>
      </p:sp>
      <p:sp>
        <p:nvSpPr>
          <p:cNvPr id="17411" name="Zástupný symbol pro obsah 2"/>
          <p:cNvSpPr>
            <a:spLocks noGrp="1"/>
          </p:cNvSpPr>
          <p:nvPr>
            <p:ph idx="1"/>
          </p:nvPr>
        </p:nvSpPr>
        <p:spPr/>
        <p:txBody>
          <a:bodyPr/>
          <a:lstStyle/>
          <a:p>
            <a:pPr eaLnBrk="1" hangingPunct="1"/>
            <a:endParaRPr lang="cs-CZ" smtClean="0"/>
          </a:p>
        </p:txBody>
      </p:sp>
      <p:pic>
        <p:nvPicPr>
          <p:cNvPr id="17412" name="Picture 2"/>
          <p:cNvPicPr>
            <a:picLocks noChangeAspect="1" noChangeArrowheads="1"/>
          </p:cNvPicPr>
          <p:nvPr/>
        </p:nvPicPr>
        <p:blipFill>
          <a:blip r:embed="rId2" cstate="print"/>
          <a:srcRect/>
          <a:stretch>
            <a:fillRect/>
          </a:stretch>
        </p:blipFill>
        <p:spPr bwMode="auto">
          <a:xfrm>
            <a:off x="179388" y="765175"/>
            <a:ext cx="8677275" cy="5327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8313" y="0"/>
            <a:ext cx="8229600" cy="1143000"/>
          </a:xfrm>
        </p:spPr>
        <p:txBody>
          <a:bodyPr rtlCol="0">
            <a:normAutofit fontScale="90000"/>
          </a:bodyPr>
          <a:lstStyle/>
          <a:p>
            <a:pPr eaLnBrk="1" fontAlgn="auto" hangingPunct="1">
              <a:spcAft>
                <a:spcPts val="0"/>
              </a:spcAft>
              <a:defRPr/>
            </a:pPr>
            <a:r>
              <a:rPr lang="en-US" dirty="0" smtClean="0"/>
              <a:t>Slow </a:t>
            </a:r>
            <a:r>
              <a:rPr lang="en-US" dirty="0" err="1" smtClean="0"/>
              <a:t>auxin</a:t>
            </a:r>
            <a:r>
              <a:rPr lang="en-US" dirty="0" smtClean="0"/>
              <a:t> response via its receptor TIR1 – an F-Box protein</a:t>
            </a:r>
            <a:endParaRPr lang="cs-CZ" dirty="0"/>
          </a:p>
        </p:txBody>
      </p:sp>
      <p:pic>
        <p:nvPicPr>
          <p:cNvPr id="26627" name="Picture 2" descr="http://openwetware.org/images/5/5e/Auxin_signaling.jpg"/>
          <p:cNvPicPr>
            <a:picLocks noChangeAspect="1" noChangeArrowheads="1"/>
          </p:cNvPicPr>
          <p:nvPr/>
        </p:nvPicPr>
        <p:blipFill>
          <a:blip r:embed="rId2" cstate="print"/>
          <a:srcRect/>
          <a:stretch>
            <a:fillRect/>
          </a:stretch>
        </p:blipFill>
        <p:spPr bwMode="auto">
          <a:xfrm>
            <a:off x="1476375" y="1196975"/>
            <a:ext cx="6130925" cy="5661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4" name="Picture 4"/>
          <p:cNvPicPr>
            <a:picLocks noChangeAspect="1" noChangeArrowheads="1"/>
          </p:cNvPicPr>
          <p:nvPr/>
        </p:nvPicPr>
        <p:blipFill>
          <a:blip r:embed="rId2" cstate="print"/>
          <a:srcRect/>
          <a:stretch>
            <a:fillRect/>
          </a:stretch>
        </p:blipFill>
        <p:spPr bwMode="auto">
          <a:xfrm>
            <a:off x="380256" y="42997"/>
            <a:ext cx="8763744" cy="68150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p:cNvSpPr>
            <a:spLocks noGrp="1"/>
          </p:cNvSpPr>
          <p:nvPr>
            <p:ph type="title"/>
          </p:nvPr>
        </p:nvSpPr>
        <p:spPr/>
        <p:txBody>
          <a:bodyPr/>
          <a:lstStyle/>
          <a:p>
            <a:pPr eaLnBrk="1" hangingPunct="1"/>
            <a:endParaRPr lang="cs-CZ" dirty="0" smtClean="0"/>
          </a:p>
        </p:txBody>
      </p:sp>
      <p:sp>
        <p:nvSpPr>
          <p:cNvPr id="11267" name="Zástupný symbol pro obsah 2"/>
          <p:cNvSpPr>
            <a:spLocks noGrp="1"/>
          </p:cNvSpPr>
          <p:nvPr>
            <p:ph idx="1"/>
          </p:nvPr>
        </p:nvSpPr>
        <p:spPr/>
        <p:txBody>
          <a:bodyPr/>
          <a:lstStyle/>
          <a:p>
            <a:pPr eaLnBrk="1" hangingPunct="1"/>
            <a:endParaRPr lang="cs-CZ" dirty="0" smtClean="0"/>
          </a:p>
        </p:txBody>
      </p:sp>
      <p:pic>
        <p:nvPicPr>
          <p:cNvPr id="5" name="Picture 2"/>
          <p:cNvPicPr>
            <a:picLocks noChangeAspect="1" noChangeArrowheads="1"/>
          </p:cNvPicPr>
          <p:nvPr/>
        </p:nvPicPr>
        <p:blipFill>
          <a:blip r:embed="rId2" cstate="print"/>
          <a:srcRect/>
          <a:stretch>
            <a:fillRect/>
          </a:stretch>
        </p:blipFill>
        <p:spPr bwMode="auto">
          <a:xfrm>
            <a:off x="0" y="1628800"/>
            <a:ext cx="8767331" cy="347471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Effects of </a:t>
            </a:r>
            <a:r>
              <a:rPr lang="en-US" dirty="0" err="1" smtClean="0"/>
              <a:t>auxins</a:t>
            </a:r>
            <a:r>
              <a:rPr lang="en-US" dirty="0" smtClean="0"/>
              <a:t> on plant morphogenesis</a:t>
            </a:r>
            <a:endParaRPr lang="cs-CZ" dirty="0"/>
          </a:p>
        </p:txBody>
      </p:sp>
      <p:pic>
        <p:nvPicPr>
          <p:cNvPr id="83970" name="Picture 2"/>
          <p:cNvPicPr>
            <a:picLocks noGrp="1" noChangeAspect="1" noChangeArrowheads="1"/>
          </p:cNvPicPr>
          <p:nvPr>
            <p:ph idx="1"/>
          </p:nvPr>
        </p:nvPicPr>
        <p:blipFill>
          <a:blip r:embed="rId2" cstate="print"/>
          <a:srcRect/>
          <a:stretch>
            <a:fillRect/>
          </a:stretch>
        </p:blipFill>
        <p:spPr bwMode="auto">
          <a:xfrm>
            <a:off x="2915816" y="1988840"/>
            <a:ext cx="3816424" cy="42914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auxin2.avi">
            <a:hlinkClick r:id="" action="ppaction://media"/>
          </p:cNvPr>
          <p:cNvPicPr>
            <a:picLocks noGrp="1" noRot="1" noChangeAspect="1"/>
          </p:cNvPicPr>
          <p:nvPr>
            <p:ph idx="1"/>
            <a:videoFile r:link="rId1"/>
          </p:nvPr>
        </p:nvPicPr>
        <p:blipFill>
          <a:blip r:embed="rId3" cstate="print"/>
          <a:stretch>
            <a:fillRect/>
          </a:stretch>
        </p:blipFill>
        <p:spPr>
          <a:xfrm>
            <a:off x="2195736" y="620688"/>
            <a:ext cx="4632325" cy="6096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4" name="auxin1.avi">
            <a:hlinkClick r:id="" action="ppaction://media"/>
          </p:cNvPr>
          <p:cNvPicPr>
            <a:picLocks noRot="1" noChangeAspect="1"/>
          </p:cNvPicPr>
          <p:nvPr>
            <a:videoFile r:link="rId1"/>
          </p:nvPr>
        </p:nvPicPr>
        <p:blipFill>
          <a:blip r:embed="rId3" cstate="print"/>
          <a:stretch>
            <a:fillRect/>
          </a:stretch>
        </p:blipFill>
        <p:spPr>
          <a:xfrm>
            <a:off x="395536" y="620688"/>
            <a:ext cx="8208912" cy="5910845"/>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p:cNvSpPr>
            <a:spLocks noGrp="1"/>
          </p:cNvSpPr>
          <p:nvPr>
            <p:ph type="title"/>
          </p:nvPr>
        </p:nvSpPr>
        <p:spPr/>
        <p:txBody>
          <a:bodyPr/>
          <a:lstStyle/>
          <a:p>
            <a:pPr eaLnBrk="1" hangingPunct="1"/>
            <a:r>
              <a:rPr lang="en-US" smtClean="0"/>
              <a:t>Auxins determine phylotaxis</a:t>
            </a:r>
            <a:endParaRPr lang="cs-CZ" smtClean="0"/>
          </a:p>
        </p:txBody>
      </p:sp>
      <p:sp>
        <p:nvSpPr>
          <p:cNvPr id="27653" name="Obdélník 5"/>
          <p:cNvSpPr>
            <a:spLocks noChangeArrowheads="1"/>
          </p:cNvSpPr>
          <p:nvPr/>
        </p:nvSpPr>
        <p:spPr bwMode="auto">
          <a:xfrm>
            <a:off x="0" y="6488113"/>
            <a:ext cx="3759200" cy="369887"/>
          </a:xfrm>
          <a:prstGeom prst="rect">
            <a:avLst/>
          </a:prstGeom>
          <a:noFill/>
          <a:ln w="9525">
            <a:noFill/>
            <a:miter lim="800000"/>
            <a:headEnd/>
            <a:tailEnd/>
          </a:ln>
        </p:spPr>
        <p:txBody>
          <a:bodyPr wrap="none">
            <a:spAutoFit/>
          </a:bodyPr>
          <a:lstStyle/>
          <a:p>
            <a:r>
              <a:rPr lang="de-DE">
                <a:latin typeface="Calibri" pitchFamily="34" charset="0"/>
              </a:rPr>
              <a:t>Can. J. Bot. </a:t>
            </a:r>
            <a:r>
              <a:rPr lang="de-DE" b="1">
                <a:latin typeface="Calibri" pitchFamily="34" charset="0"/>
              </a:rPr>
              <a:t>84</a:t>
            </a:r>
            <a:r>
              <a:rPr lang="de-DE">
                <a:latin typeface="Calibri" pitchFamily="34" charset="0"/>
              </a:rPr>
              <a:t>(11): 1635–1649 (2006) </a:t>
            </a:r>
            <a:endParaRPr lang="cs-CZ">
              <a:latin typeface="Calibri" pitchFamily="34" charset="0"/>
            </a:endParaRPr>
          </a:p>
        </p:txBody>
      </p:sp>
      <p:sp>
        <p:nvSpPr>
          <p:cNvPr id="27654" name="Obdélník 6"/>
          <p:cNvSpPr>
            <a:spLocks noChangeArrowheads="1"/>
          </p:cNvSpPr>
          <p:nvPr/>
        </p:nvSpPr>
        <p:spPr bwMode="auto">
          <a:xfrm>
            <a:off x="4211638" y="6488113"/>
            <a:ext cx="5076825" cy="369887"/>
          </a:xfrm>
          <a:prstGeom prst="rect">
            <a:avLst/>
          </a:prstGeom>
          <a:noFill/>
          <a:ln w="9525">
            <a:noFill/>
            <a:miter lim="800000"/>
            <a:headEnd/>
            <a:tailEnd/>
          </a:ln>
        </p:spPr>
        <p:txBody>
          <a:bodyPr>
            <a:spAutoFit/>
          </a:bodyPr>
          <a:lstStyle/>
          <a:p>
            <a:r>
              <a:rPr lang="cs-CZ">
                <a:latin typeface="Calibri" pitchFamily="34" charset="0"/>
              </a:rPr>
              <a:t>PNAS January 31, 2006 vol. 103 no. 5 1301-1306</a:t>
            </a:r>
          </a:p>
        </p:txBody>
      </p:sp>
      <p:pic>
        <p:nvPicPr>
          <p:cNvPr id="8" name="inhibit.cjb2006.video1 (1).mpg">
            <a:hlinkClick r:id="" action="ppaction://media"/>
          </p:cNvPr>
          <p:cNvPicPr>
            <a:picLocks noRot="1" noChangeAspect="1"/>
          </p:cNvPicPr>
          <p:nvPr>
            <a:videoFile r:link="rId1"/>
          </p:nvPr>
        </p:nvPicPr>
        <p:blipFill>
          <a:blip r:embed="rId3" cstate="print"/>
          <a:stretch>
            <a:fillRect/>
          </a:stretch>
        </p:blipFill>
        <p:spPr>
          <a:xfrm>
            <a:off x="2195736" y="1268760"/>
            <a:ext cx="4968552" cy="496855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6" name="phyllo.pnas2006.video4.mpg">
            <a:hlinkClick r:id="" action="ppaction://media"/>
          </p:cNvPr>
          <p:cNvPicPr>
            <a:picLocks noGrp="1" noRot="1" noChangeAspect="1"/>
          </p:cNvPicPr>
          <p:nvPr>
            <p:ph idx="1"/>
            <a:videoFile r:link="rId1"/>
          </p:nvPr>
        </p:nvPicPr>
        <p:blipFill>
          <a:blip r:embed="rId3" cstate="print"/>
          <a:stretch>
            <a:fillRect/>
          </a:stretch>
        </p:blipFill>
        <p:spPr>
          <a:xfrm>
            <a:off x="0" y="0"/>
            <a:ext cx="9144000" cy="6858000"/>
          </a:xfrm>
          <a:prstGeom prst="rect">
            <a:avLst/>
          </a:prstGeom>
        </p:spPr>
      </p:pic>
      <p:sp>
        <p:nvSpPr>
          <p:cNvPr id="7" name="Obdélník 6"/>
          <p:cNvSpPr/>
          <p:nvPr/>
        </p:nvSpPr>
        <p:spPr>
          <a:xfrm>
            <a:off x="0" y="6488668"/>
            <a:ext cx="8244408" cy="369332"/>
          </a:xfrm>
          <a:prstGeom prst="rect">
            <a:avLst/>
          </a:prstGeom>
        </p:spPr>
        <p:txBody>
          <a:bodyPr wrap="square">
            <a:spAutoFit/>
          </a:bodyPr>
          <a:lstStyle/>
          <a:p>
            <a:r>
              <a:rPr lang="en-US" i="1" dirty="0" smtClean="0">
                <a:solidFill>
                  <a:schemeClr val="bg1"/>
                </a:solidFill>
              </a:rPr>
              <a:t>PNAS</a:t>
            </a:r>
            <a:r>
              <a:rPr lang="en-US" dirty="0">
                <a:solidFill>
                  <a:schemeClr val="bg1"/>
                </a:solidFill>
              </a:rPr>
              <a:t> 103 (5), pp. 1301-1306.</a:t>
            </a:r>
            <a:endParaRPr lang="cs-CZ" dirty="0">
              <a:solidFill>
                <a:schemeClr val="bg1"/>
              </a:solidFil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8" name="phyllo.pnas2006.video1.mpg">
            <a:hlinkClick r:id="" action="ppaction://media"/>
          </p:cNvPr>
          <p:cNvPicPr>
            <a:picLocks noGrp="1" noRot="1" noChangeAspect="1"/>
          </p:cNvPicPr>
          <p:nvPr>
            <p:ph idx="1"/>
            <a:videoFile r:link="rId1"/>
          </p:nvPr>
        </p:nvPicPr>
        <p:blipFill>
          <a:blip r:embed="rId3" cstate="print"/>
          <a:stretch>
            <a:fillRect/>
          </a:stretch>
        </p:blipFill>
        <p:spPr>
          <a:xfrm>
            <a:off x="0" y="0"/>
            <a:ext cx="9144000" cy="6858000"/>
          </a:xfrm>
          <a:prstGeom prst="rect">
            <a:avLst/>
          </a:prstGeom>
        </p:spPr>
      </p:pic>
      <p:sp>
        <p:nvSpPr>
          <p:cNvPr id="9" name="Obdélník 8"/>
          <p:cNvSpPr/>
          <p:nvPr/>
        </p:nvSpPr>
        <p:spPr>
          <a:xfrm>
            <a:off x="0" y="6488668"/>
            <a:ext cx="8244408" cy="369332"/>
          </a:xfrm>
          <a:prstGeom prst="rect">
            <a:avLst/>
          </a:prstGeom>
        </p:spPr>
        <p:txBody>
          <a:bodyPr wrap="square">
            <a:spAutoFit/>
          </a:bodyPr>
          <a:lstStyle/>
          <a:p>
            <a:r>
              <a:rPr lang="en-US" i="1" dirty="0" smtClean="0">
                <a:solidFill>
                  <a:schemeClr val="bg1"/>
                </a:solidFill>
              </a:rPr>
              <a:t>PNAS</a:t>
            </a:r>
            <a:r>
              <a:rPr lang="en-US" dirty="0">
                <a:solidFill>
                  <a:schemeClr val="bg1"/>
                </a:solidFill>
              </a:rPr>
              <a:t> 103 (5), pp. 1301-1306.</a:t>
            </a:r>
            <a:endParaRPr lang="cs-CZ"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58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84996" name="Picture 4" descr="http://images.anagrammer.com/a/u/x/i/n/-/01.thumbnail.iaafrrp.gif"/>
          <p:cNvPicPr>
            <a:picLocks noChangeAspect="1" noChangeArrowheads="1"/>
          </p:cNvPicPr>
          <p:nvPr/>
        </p:nvPicPr>
        <p:blipFill>
          <a:blip r:embed="rId2" cstate="print"/>
          <a:srcRect/>
          <a:stretch>
            <a:fillRect/>
          </a:stretch>
        </p:blipFill>
        <p:spPr bwMode="auto">
          <a:xfrm>
            <a:off x="539552" y="1484784"/>
            <a:ext cx="8104778" cy="4248472"/>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p:cNvSpPr>
            <a:spLocks noGrp="1"/>
          </p:cNvSpPr>
          <p:nvPr>
            <p:ph type="title"/>
          </p:nvPr>
        </p:nvSpPr>
        <p:spPr/>
        <p:txBody>
          <a:bodyPr/>
          <a:lstStyle/>
          <a:p>
            <a:pPr eaLnBrk="1" hangingPunct="1"/>
            <a:endParaRPr lang="cs-CZ" smtClean="0"/>
          </a:p>
        </p:txBody>
      </p:sp>
      <p:sp>
        <p:nvSpPr>
          <p:cNvPr id="11267" name="Zástupný symbol pro obsah 2"/>
          <p:cNvSpPr>
            <a:spLocks noGrp="1"/>
          </p:cNvSpPr>
          <p:nvPr>
            <p:ph idx="1"/>
          </p:nvPr>
        </p:nvSpPr>
        <p:spPr/>
        <p:txBody>
          <a:bodyPr/>
          <a:lstStyle/>
          <a:p>
            <a:pPr eaLnBrk="1" hangingPunct="1"/>
            <a:endParaRPr lang="cs-CZ" smtClean="0"/>
          </a:p>
        </p:txBody>
      </p:sp>
      <p:pic>
        <p:nvPicPr>
          <p:cNvPr id="11268" name="Picture 2"/>
          <p:cNvPicPr>
            <a:picLocks noChangeAspect="1" noChangeArrowheads="1"/>
          </p:cNvPicPr>
          <p:nvPr/>
        </p:nvPicPr>
        <p:blipFill>
          <a:blip r:embed="rId2" cstate="print"/>
          <a:srcRect/>
          <a:stretch>
            <a:fillRect/>
          </a:stretch>
        </p:blipFill>
        <p:spPr bwMode="auto">
          <a:xfrm>
            <a:off x="0" y="2708275"/>
            <a:ext cx="9113838" cy="3516313"/>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1043608" y="332656"/>
            <a:ext cx="6768752" cy="2682629"/>
          </a:xfrm>
          <a:prstGeom prst="rect">
            <a:avLst/>
          </a:prstGeom>
          <a:noFill/>
          <a:ln w="9525">
            <a:noFill/>
            <a:miter lim="800000"/>
            <a:headEnd/>
            <a:tailEnd/>
          </a:ln>
        </p:spPr>
      </p:pic>
      <p:sp>
        <p:nvSpPr>
          <p:cNvPr id="6" name="Obdélník 5"/>
          <p:cNvSpPr/>
          <p:nvPr/>
        </p:nvSpPr>
        <p:spPr>
          <a:xfrm>
            <a:off x="0" y="6488668"/>
            <a:ext cx="6858000" cy="369332"/>
          </a:xfrm>
          <a:prstGeom prst="rect">
            <a:avLst/>
          </a:prstGeom>
        </p:spPr>
        <p:txBody>
          <a:bodyPr wrap="square">
            <a:spAutoFit/>
          </a:bodyPr>
          <a:lstStyle/>
          <a:p>
            <a:r>
              <a:rPr lang="en-US" i="1" dirty="0" err="1"/>
              <a:t>Eurographics</a:t>
            </a:r>
            <a:r>
              <a:rPr lang="en-US" i="1" dirty="0"/>
              <a:t> Workshop on Natural Phenomena 2007</a:t>
            </a:r>
            <a:r>
              <a:rPr lang="en-US" dirty="0"/>
              <a:t>, pp. 63-70.</a:t>
            </a:r>
            <a:endParaRPr lang="cs-CZ"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p:cNvSpPr>
            <a:spLocks noGrp="1"/>
          </p:cNvSpPr>
          <p:nvPr>
            <p:ph type="title"/>
          </p:nvPr>
        </p:nvSpPr>
        <p:spPr/>
        <p:txBody>
          <a:bodyPr/>
          <a:lstStyle/>
          <a:p>
            <a:pPr eaLnBrk="1" hangingPunct="1"/>
            <a:endParaRPr lang="cs-CZ" smtClean="0"/>
          </a:p>
        </p:txBody>
      </p:sp>
      <p:pic>
        <p:nvPicPr>
          <p:cNvPr id="12291" name="Picture 2"/>
          <p:cNvPicPr>
            <a:picLocks noChangeAspect="1" noChangeArrowheads="1"/>
          </p:cNvPicPr>
          <p:nvPr/>
        </p:nvPicPr>
        <p:blipFill>
          <a:blip r:embed="rId2" cstate="print"/>
          <a:srcRect/>
          <a:stretch>
            <a:fillRect/>
          </a:stretch>
        </p:blipFill>
        <p:spPr bwMode="auto">
          <a:xfrm>
            <a:off x="0" y="252413"/>
            <a:ext cx="3851275" cy="3321050"/>
          </a:xfrm>
          <a:prstGeom prst="rect">
            <a:avLst/>
          </a:prstGeom>
          <a:noFill/>
          <a:ln w="9525">
            <a:noFill/>
            <a:miter lim="800000"/>
            <a:headEnd/>
            <a:tailEnd/>
          </a:ln>
        </p:spPr>
      </p:pic>
      <p:pic>
        <p:nvPicPr>
          <p:cNvPr id="12292" name="Picture 3"/>
          <p:cNvPicPr>
            <a:picLocks noGrp="1" noChangeAspect="1" noChangeArrowheads="1"/>
          </p:cNvPicPr>
          <p:nvPr>
            <p:ph idx="1"/>
          </p:nvPr>
        </p:nvPicPr>
        <p:blipFill>
          <a:blip r:embed="rId3" cstate="print"/>
          <a:srcRect/>
          <a:stretch>
            <a:fillRect/>
          </a:stretch>
        </p:blipFill>
        <p:spPr>
          <a:xfrm>
            <a:off x="3563938" y="0"/>
            <a:ext cx="3024187" cy="3597275"/>
          </a:xfrm>
          <a:noFill/>
        </p:spPr>
      </p:pic>
      <p:pic>
        <p:nvPicPr>
          <p:cNvPr id="12293" name="Picture 4"/>
          <p:cNvPicPr>
            <a:picLocks noChangeAspect="1" noChangeArrowheads="1"/>
          </p:cNvPicPr>
          <p:nvPr/>
        </p:nvPicPr>
        <p:blipFill>
          <a:blip r:embed="rId4" cstate="print"/>
          <a:srcRect/>
          <a:stretch>
            <a:fillRect/>
          </a:stretch>
        </p:blipFill>
        <p:spPr bwMode="auto">
          <a:xfrm>
            <a:off x="6273800" y="115888"/>
            <a:ext cx="2762250" cy="3457575"/>
          </a:xfrm>
          <a:prstGeom prst="rect">
            <a:avLst/>
          </a:prstGeom>
          <a:noFill/>
          <a:ln w="9525">
            <a:noFill/>
            <a:miter lim="800000"/>
            <a:headEnd/>
            <a:tailEnd/>
          </a:ln>
        </p:spPr>
      </p:pic>
      <p:pic>
        <p:nvPicPr>
          <p:cNvPr id="12294" name="Picture 5"/>
          <p:cNvPicPr>
            <a:picLocks noChangeAspect="1" noChangeArrowheads="1"/>
          </p:cNvPicPr>
          <p:nvPr/>
        </p:nvPicPr>
        <p:blipFill>
          <a:blip r:embed="rId5" cstate="print"/>
          <a:srcRect/>
          <a:stretch>
            <a:fillRect/>
          </a:stretch>
        </p:blipFill>
        <p:spPr bwMode="auto">
          <a:xfrm>
            <a:off x="0" y="3822700"/>
            <a:ext cx="9144000" cy="2724150"/>
          </a:xfrm>
          <a:prstGeom prst="rect">
            <a:avLst/>
          </a:prstGeom>
          <a:noFill/>
          <a:ln w="9525">
            <a:noFill/>
            <a:miter lim="800000"/>
            <a:headEnd/>
            <a:tailEnd/>
          </a:ln>
        </p:spPr>
      </p:pic>
      <p:sp>
        <p:nvSpPr>
          <p:cNvPr id="7" name="Obdélník 6"/>
          <p:cNvSpPr/>
          <p:nvPr/>
        </p:nvSpPr>
        <p:spPr>
          <a:xfrm>
            <a:off x="0" y="6488668"/>
            <a:ext cx="7758608" cy="369332"/>
          </a:xfrm>
          <a:prstGeom prst="rect">
            <a:avLst/>
          </a:prstGeom>
        </p:spPr>
        <p:txBody>
          <a:bodyPr wrap="square">
            <a:spAutoFit/>
          </a:bodyPr>
          <a:lstStyle/>
          <a:p>
            <a:r>
              <a:rPr lang="en-US" i="1" dirty="0" err="1"/>
              <a:t>Eurographics</a:t>
            </a:r>
            <a:r>
              <a:rPr lang="en-US" i="1" dirty="0"/>
              <a:t> Workshop on Natural Phenomena 2007</a:t>
            </a:r>
            <a:r>
              <a:rPr lang="en-US" dirty="0"/>
              <a:t>, pp. 63-70.</a:t>
            </a:r>
            <a:endParaRPr lang="cs-CZ"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Zástupný symbol pro obsah 2"/>
          <p:cNvSpPr>
            <a:spLocks noGrp="1"/>
          </p:cNvSpPr>
          <p:nvPr>
            <p:ph idx="1"/>
          </p:nvPr>
        </p:nvSpPr>
        <p:spPr/>
        <p:txBody>
          <a:bodyPr/>
          <a:lstStyle/>
          <a:p>
            <a:pPr eaLnBrk="1" hangingPunct="1"/>
            <a:r>
              <a:rPr lang="en-US" smtClean="0"/>
              <a:t>natural forms:</a:t>
            </a:r>
          </a:p>
          <a:p>
            <a:pPr eaLnBrk="1" hangingPunct="1"/>
            <a:r>
              <a:rPr lang="en-US" smtClean="0"/>
              <a:t>cis/trans-zeatin, trans form is more effective</a:t>
            </a:r>
          </a:p>
          <a:p>
            <a:pPr eaLnBrk="1" hangingPunct="1"/>
            <a:r>
              <a:rPr lang="en-US" smtClean="0"/>
              <a:t>dihydrozeatin</a:t>
            </a:r>
          </a:p>
          <a:p>
            <a:pPr eaLnBrk="1" hangingPunct="1"/>
            <a:r>
              <a:rPr lang="en-US" smtClean="0"/>
              <a:t>isopentenyladenin</a:t>
            </a:r>
          </a:p>
          <a:p>
            <a:pPr eaLnBrk="1" hangingPunct="1"/>
            <a:endParaRPr lang="en-US" smtClean="0"/>
          </a:p>
          <a:p>
            <a:pPr eaLnBrk="1" hangingPunct="1"/>
            <a:r>
              <a:rPr lang="en-US" smtClean="0"/>
              <a:t>synthetic – kinetin</a:t>
            </a:r>
          </a:p>
          <a:p>
            <a:pPr eaLnBrk="1" hangingPunct="1">
              <a:buFont typeface="Arial" charset="0"/>
              <a:buNone/>
            </a:pPr>
            <a:endParaRPr lang="en-US" smtClean="0"/>
          </a:p>
          <a:p>
            <a:pPr eaLnBrk="1" hangingPunct="1"/>
            <a:endParaRPr lang="cs-CZ" smtClean="0"/>
          </a:p>
        </p:txBody>
      </p:sp>
      <p:pic>
        <p:nvPicPr>
          <p:cNvPr id="28675" name="Picture 2"/>
          <p:cNvPicPr>
            <a:picLocks noChangeAspect="1" noChangeArrowheads="1"/>
          </p:cNvPicPr>
          <p:nvPr/>
        </p:nvPicPr>
        <p:blipFill>
          <a:blip r:embed="rId2" cstate="print"/>
          <a:srcRect/>
          <a:stretch>
            <a:fillRect/>
          </a:stretch>
        </p:blipFill>
        <p:spPr bwMode="auto">
          <a:xfrm>
            <a:off x="4427538" y="2708275"/>
            <a:ext cx="4457700" cy="2038350"/>
          </a:xfrm>
          <a:prstGeom prst="rect">
            <a:avLst/>
          </a:prstGeom>
          <a:noFill/>
          <a:ln w="9525">
            <a:noFill/>
            <a:miter lim="800000"/>
            <a:headEnd/>
            <a:tailEnd/>
          </a:ln>
        </p:spPr>
      </p:pic>
      <p:pic>
        <p:nvPicPr>
          <p:cNvPr id="28676" name="Picture 4"/>
          <p:cNvPicPr>
            <a:picLocks noChangeAspect="1" noChangeArrowheads="1"/>
          </p:cNvPicPr>
          <p:nvPr/>
        </p:nvPicPr>
        <p:blipFill>
          <a:blip r:embed="rId3" cstate="print"/>
          <a:srcRect/>
          <a:stretch>
            <a:fillRect/>
          </a:stretch>
        </p:blipFill>
        <p:spPr bwMode="auto">
          <a:xfrm>
            <a:off x="4427538" y="4762500"/>
            <a:ext cx="2724150" cy="2095500"/>
          </a:xfrm>
          <a:prstGeom prst="rect">
            <a:avLst/>
          </a:prstGeom>
          <a:noFill/>
          <a:ln w="9525">
            <a:noFill/>
            <a:miter lim="800000"/>
            <a:headEnd/>
            <a:tailEnd/>
          </a:ln>
        </p:spPr>
      </p:pic>
      <p:sp>
        <p:nvSpPr>
          <p:cNvPr id="7" name="Nadpis 1"/>
          <p:cNvSpPr txBox="1">
            <a:spLocks/>
          </p:cNvSpPr>
          <p:nvPr/>
        </p:nvSpPr>
        <p:spPr>
          <a:xfrm>
            <a:off x="609600" y="188913"/>
            <a:ext cx="8229600" cy="1143000"/>
          </a:xfrm>
          <a:prstGeom prst="rect">
            <a:avLst/>
          </a:prstGeom>
        </p:spPr>
        <p:txBody>
          <a:bodyPr anchor="ctr">
            <a:normAutofit/>
          </a:bodyPr>
          <a:lstStyle/>
          <a:p>
            <a:pPr algn="ctr" fontAlgn="auto">
              <a:spcAft>
                <a:spcPts val="0"/>
              </a:spcAft>
              <a:defRPr/>
            </a:pPr>
            <a:r>
              <a:rPr lang="en-US" sz="4400" dirty="0" err="1">
                <a:latin typeface="+mj-lt"/>
                <a:ea typeface="+mj-ea"/>
                <a:cs typeface="+mj-cs"/>
              </a:rPr>
              <a:t>Cytokinins</a:t>
            </a:r>
            <a:endParaRPr lang="cs-CZ" sz="4400" dirty="0">
              <a:latin typeface="+mj-lt"/>
              <a:ea typeface="+mj-ea"/>
              <a:cs typeface="+mj-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p:cNvSpPr>
            <a:spLocks noGrp="1"/>
          </p:cNvSpPr>
          <p:nvPr>
            <p:ph type="title"/>
          </p:nvPr>
        </p:nvSpPr>
        <p:spPr>
          <a:xfrm>
            <a:off x="395288" y="-242888"/>
            <a:ext cx="8229600" cy="1143001"/>
          </a:xfrm>
        </p:spPr>
        <p:txBody>
          <a:bodyPr/>
          <a:lstStyle/>
          <a:p>
            <a:pPr eaLnBrk="1" hangingPunct="1"/>
            <a:r>
              <a:rPr lang="en-US" dirty="0" err="1" smtClean="0"/>
              <a:t>Auxins</a:t>
            </a:r>
            <a:endParaRPr lang="cs-CZ" smtClean="0"/>
          </a:p>
        </p:txBody>
      </p:sp>
      <p:pic>
        <p:nvPicPr>
          <p:cNvPr id="13315" name="Picture 2"/>
          <p:cNvPicPr>
            <a:picLocks noGrp="1" noChangeAspect="1" noChangeArrowheads="1"/>
          </p:cNvPicPr>
          <p:nvPr>
            <p:ph idx="1"/>
          </p:nvPr>
        </p:nvPicPr>
        <p:blipFill>
          <a:blip r:embed="rId2" cstate="print"/>
          <a:srcRect l="1779" r="1779"/>
          <a:stretch>
            <a:fillRect/>
          </a:stretch>
        </p:blipFill>
        <p:spPr>
          <a:xfrm>
            <a:off x="-11113" y="1412875"/>
            <a:ext cx="9153526" cy="4325938"/>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p:cNvSpPr>
            <a:spLocks noGrp="1"/>
          </p:cNvSpPr>
          <p:nvPr>
            <p:ph type="title"/>
          </p:nvPr>
        </p:nvSpPr>
        <p:spPr/>
        <p:txBody>
          <a:bodyPr/>
          <a:lstStyle/>
          <a:p>
            <a:pPr eaLnBrk="1" hangingPunct="1"/>
            <a:endParaRPr lang="cs-CZ" smtClean="0"/>
          </a:p>
        </p:txBody>
      </p:sp>
      <p:sp>
        <p:nvSpPr>
          <p:cNvPr id="32771" name="Zástupný symbol pro obsah 2"/>
          <p:cNvSpPr>
            <a:spLocks noGrp="1"/>
          </p:cNvSpPr>
          <p:nvPr>
            <p:ph idx="1"/>
          </p:nvPr>
        </p:nvSpPr>
        <p:spPr/>
        <p:txBody>
          <a:bodyPr/>
          <a:lstStyle/>
          <a:p>
            <a:pPr eaLnBrk="1" hangingPunct="1"/>
            <a:endParaRPr lang="cs-CZ" smtClean="0"/>
          </a:p>
        </p:txBody>
      </p:sp>
      <p:pic>
        <p:nvPicPr>
          <p:cNvPr id="32772" name="Picture 2"/>
          <p:cNvPicPr>
            <a:picLocks noChangeAspect="1" noChangeArrowheads="1"/>
          </p:cNvPicPr>
          <p:nvPr/>
        </p:nvPicPr>
        <p:blipFill>
          <a:blip r:embed="rId2" cstate="print"/>
          <a:srcRect/>
          <a:stretch>
            <a:fillRect/>
          </a:stretch>
        </p:blipFill>
        <p:spPr bwMode="auto">
          <a:xfrm>
            <a:off x="0" y="115888"/>
            <a:ext cx="9144000" cy="6867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dirty="0"/>
          </a:p>
        </p:txBody>
      </p:sp>
      <p:pic>
        <p:nvPicPr>
          <p:cNvPr id="1026" name="Picture 2"/>
          <p:cNvPicPr>
            <a:picLocks noChangeAspect="1" noChangeArrowheads="1"/>
          </p:cNvPicPr>
          <p:nvPr/>
        </p:nvPicPr>
        <p:blipFill>
          <a:blip r:embed="rId2" cstate="print"/>
          <a:srcRect/>
          <a:stretch>
            <a:fillRect/>
          </a:stretch>
        </p:blipFill>
        <p:spPr bwMode="auto">
          <a:xfrm>
            <a:off x="661988" y="582613"/>
            <a:ext cx="7818437" cy="5692775"/>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Grp="1" noChangeAspect="1" noChangeArrowheads="1"/>
          </p:cNvPicPr>
          <p:nvPr>
            <p:ph idx="1"/>
          </p:nvPr>
        </p:nvPicPr>
        <p:blipFill>
          <a:blip r:embed="rId2" cstate="print"/>
          <a:srcRect/>
          <a:stretch>
            <a:fillRect/>
          </a:stretch>
        </p:blipFill>
        <p:spPr>
          <a:xfrm>
            <a:off x="107950" y="1989138"/>
            <a:ext cx="8053388" cy="2303462"/>
          </a:xfrm>
        </p:spPr>
      </p:pic>
      <p:sp>
        <p:nvSpPr>
          <p:cNvPr id="30723" name="Obdélník 4"/>
          <p:cNvSpPr>
            <a:spLocks noChangeArrowheads="1"/>
          </p:cNvSpPr>
          <p:nvPr/>
        </p:nvSpPr>
        <p:spPr bwMode="auto">
          <a:xfrm>
            <a:off x="684213" y="4724400"/>
            <a:ext cx="7704137" cy="1201738"/>
          </a:xfrm>
          <a:prstGeom prst="rect">
            <a:avLst/>
          </a:prstGeom>
          <a:noFill/>
          <a:ln w="9525">
            <a:noFill/>
            <a:miter lim="800000"/>
            <a:headEnd/>
            <a:tailEnd/>
          </a:ln>
        </p:spPr>
        <p:txBody>
          <a:bodyPr>
            <a:spAutoFit/>
          </a:bodyPr>
          <a:lstStyle/>
          <a:p>
            <a:r>
              <a:rPr lang="en-US" sz="3600">
                <a:latin typeface="Calibri" pitchFamily="34" charset="0"/>
              </a:rPr>
              <a:t>cytokinin and auxin interact to control organ regeneration in cultured tissue</a:t>
            </a:r>
            <a:endParaRPr lang="cs-CZ" sz="3600">
              <a:latin typeface="Calibri" pitchFamily="34" charset="0"/>
            </a:endParaRPr>
          </a:p>
        </p:txBody>
      </p:sp>
      <p:sp>
        <p:nvSpPr>
          <p:cNvPr id="30724" name="Nadpis 5"/>
          <p:cNvSpPr>
            <a:spLocks noGrp="1"/>
          </p:cNvSpPr>
          <p:nvPr>
            <p:ph type="title"/>
          </p:nvPr>
        </p:nvSpPr>
        <p:spPr/>
        <p:txBody>
          <a:bodyPr/>
          <a:lstStyle/>
          <a:p>
            <a:pPr eaLnBrk="1" hangingPunct="1"/>
            <a:endParaRPr lang="cs-CZ"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Nadpis 1"/>
          <p:cNvSpPr>
            <a:spLocks noGrp="1"/>
          </p:cNvSpPr>
          <p:nvPr>
            <p:ph type="title"/>
          </p:nvPr>
        </p:nvSpPr>
        <p:spPr>
          <a:xfrm>
            <a:off x="467544" y="-243408"/>
            <a:ext cx="8229600" cy="1143000"/>
          </a:xfrm>
        </p:spPr>
        <p:txBody>
          <a:bodyPr/>
          <a:lstStyle/>
          <a:p>
            <a:pPr eaLnBrk="1" hangingPunct="1"/>
            <a:r>
              <a:rPr lang="en-US" dirty="0" err="1" smtClean="0"/>
              <a:t>Cytokinin</a:t>
            </a:r>
            <a:r>
              <a:rPr lang="en-US" dirty="0" smtClean="0"/>
              <a:t> biosynthesis</a:t>
            </a:r>
            <a:endParaRPr lang="cs-CZ" dirty="0" smtClean="0"/>
          </a:p>
        </p:txBody>
      </p:sp>
      <p:sp>
        <p:nvSpPr>
          <p:cNvPr id="29699" name="Zástupný symbol pro obsah 2"/>
          <p:cNvSpPr>
            <a:spLocks noGrp="1"/>
          </p:cNvSpPr>
          <p:nvPr>
            <p:ph idx="1"/>
          </p:nvPr>
        </p:nvSpPr>
        <p:spPr>
          <a:xfrm>
            <a:off x="107504" y="620688"/>
            <a:ext cx="8229600" cy="4525963"/>
          </a:xfrm>
        </p:spPr>
        <p:txBody>
          <a:bodyPr/>
          <a:lstStyle/>
          <a:p>
            <a:pPr eaLnBrk="1" hangingPunct="1">
              <a:buFontTx/>
              <a:buChar char="-"/>
            </a:pPr>
            <a:r>
              <a:rPr lang="en-US" sz="2400" dirty="0" smtClean="0"/>
              <a:t>from ATP/ADP and </a:t>
            </a:r>
            <a:r>
              <a:rPr lang="en-US" sz="2400" dirty="0" err="1" smtClean="0"/>
              <a:t>isopentenyl</a:t>
            </a:r>
            <a:r>
              <a:rPr lang="en-US" sz="2400" dirty="0" smtClean="0"/>
              <a:t> group (from isoprene)</a:t>
            </a:r>
          </a:p>
          <a:p>
            <a:pPr eaLnBrk="1" hangingPunct="1">
              <a:buFontTx/>
              <a:buChar char="-"/>
            </a:pPr>
            <a:r>
              <a:rPr lang="en-US" sz="2400" dirty="0" smtClean="0"/>
              <a:t>Addition of </a:t>
            </a:r>
            <a:r>
              <a:rPr lang="en-US" sz="2400" dirty="0" err="1" smtClean="0"/>
              <a:t>isopentenyl</a:t>
            </a:r>
            <a:r>
              <a:rPr lang="en-US" sz="2400" dirty="0" smtClean="0"/>
              <a:t> group is catalyzed by </a:t>
            </a:r>
            <a:r>
              <a:rPr lang="en-US" sz="2400" b="1" dirty="0" err="1" smtClean="0"/>
              <a:t>isopentenyl</a:t>
            </a:r>
            <a:r>
              <a:rPr lang="en-US" sz="2400" b="1" dirty="0" smtClean="0"/>
              <a:t> </a:t>
            </a:r>
            <a:r>
              <a:rPr lang="en-US" sz="2400" b="1" dirty="0" err="1" smtClean="0"/>
              <a:t>transferase</a:t>
            </a:r>
            <a:r>
              <a:rPr lang="en-US" sz="2400" b="1" dirty="0" smtClean="0"/>
              <a:t> – IPT. </a:t>
            </a:r>
            <a:r>
              <a:rPr lang="en-US" sz="2400" dirty="0" err="1" smtClean="0"/>
              <a:t>Overexpression</a:t>
            </a:r>
            <a:r>
              <a:rPr lang="en-US" sz="2400" dirty="0" smtClean="0"/>
              <a:t> of its gene results in increase of </a:t>
            </a:r>
            <a:r>
              <a:rPr lang="en-US" sz="2400" dirty="0" err="1" smtClean="0"/>
              <a:t>cytokinin</a:t>
            </a:r>
            <a:r>
              <a:rPr lang="en-US" sz="2400" dirty="0" smtClean="0"/>
              <a:t> synthesis</a:t>
            </a:r>
          </a:p>
          <a:p>
            <a:pPr eaLnBrk="1" hangingPunct="1">
              <a:buFontTx/>
              <a:buChar char="-"/>
            </a:pPr>
            <a:r>
              <a:rPr lang="en-US" sz="2400" dirty="0" err="1" smtClean="0"/>
              <a:t>cytokinin</a:t>
            </a:r>
            <a:r>
              <a:rPr lang="en-US" sz="2400" dirty="0" smtClean="0"/>
              <a:t> </a:t>
            </a:r>
            <a:r>
              <a:rPr lang="en-US" sz="2400" dirty="0" err="1" smtClean="0"/>
              <a:t>oxidase</a:t>
            </a:r>
            <a:r>
              <a:rPr lang="en-US" sz="2400" dirty="0" smtClean="0"/>
              <a:t> </a:t>
            </a:r>
            <a:r>
              <a:rPr lang="en-US" sz="2400" dirty="0" err="1" smtClean="0"/>
              <a:t>degradates</a:t>
            </a:r>
            <a:r>
              <a:rPr lang="en-US" sz="2400" dirty="0" smtClean="0"/>
              <a:t> </a:t>
            </a:r>
            <a:r>
              <a:rPr lang="en-US" sz="2400" dirty="0" err="1" smtClean="0"/>
              <a:t>citokinins</a:t>
            </a:r>
            <a:endParaRPr lang="cs-CZ" sz="2400" dirty="0" smtClean="0"/>
          </a:p>
        </p:txBody>
      </p:sp>
      <p:pic>
        <p:nvPicPr>
          <p:cNvPr id="29700" name="Picture 1"/>
          <p:cNvPicPr>
            <a:picLocks noChangeAspect="1" noChangeArrowheads="1"/>
          </p:cNvPicPr>
          <p:nvPr/>
        </p:nvPicPr>
        <p:blipFill>
          <a:blip r:embed="rId2" cstate="print"/>
          <a:srcRect/>
          <a:stretch>
            <a:fillRect/>
          </a:stretch>
        </p:blipFill>
        <p:spPr bwMode="auto">
          <a:xfrm>
            <a:off x="6588224" y="2993384"/>
            <a:ext cx="2555776" cy="3864616"/>
          </a:xfrm>
          <a:prstGeom prst="rect">
            <a:avLst/>
          </a:prstGeom>
          <a:noFill/>
          <a:ln w="9525">
            <a:noFill/>
            <a:miter lim="800000"/>
            <a:headEnd/>
            <a:tailEnd/>
          </a:ln>
        </p:spPr>
      </p:pic>
      <p:sp>
        <p:nvSpPr>
          <p:cNvPr id="5" name="Šipka doprava 4"/>
          <p:cNvSpPr/>
          <p:nvPr/>
        </p:nvSpPr>
        <p:spPr>
          <a:xfrm>
            <a:off x="5652120" y="6021288"/>
            <a:ext cx="864096"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TextovéPole 5"/>
          <p:cNvSpPr txBox="1"/>
          <p:nvPr/>
        </p:nvSpPr>
        <p:spPr>
          <a:xfrm>
            <a:off x="2339752" y="5805264"/>
            <a:ext cx="3570208" cy="369332"/>
          </a:xfrm>
          <a:prstGeom prst="rect">
            <a:avLst/>
          </a:prstGeom>
          <a:noFill/>
        </p:spPr>
        <p:txBody>
          <a:bodyPr wrap="none" rtlCol="0">
            <a:spAutoFit/>
          </a:bodyPr>
          <a:lstStyle/>
          <a:p>
            <a:r>
              <a:rPr lang="en-US" dirty="0" err="1" smtClean="0"/>
              <a:t>cytokinin</a:t>
            </a:r>
            <a:r>
              <a:rPr lang="en-US" dirty="0" smtClean="0"/>
              <a:t> </a:t>
            </a:r>
            <a:r>
              <a:rPr lang="en-US" dirty="0" err="1" smtClean="0"/>
              <a:t>oxidase</a:t>
            </a:r>
            <a:r>
              <a:rPr lang="en-US" dirty="0" smtClean="0"/>
              <a:t> </a:t>
            </a:r>
            <a:r>
              <a:rPr lang="en-US" dirty="0" err="1" smtClean="0"/>
              <a:t>overexpression</a:t>
            </a:r>
            <a:endParaRPr lang="cs-CZ" dirty="0"/>
          </a:p>
        </p:txBody>
      </p:sp>
      <p:pic>
        <p:nvPicPr>
          <p:cNvPr id="8" name="Picture 2"/>
          <p:cNvPicPr>
            <a:picLocks noChangeAspect="1" noChangeArrowheads="1"/>
          </p:cNvPicPr>
          <p:nvPr/>
        </p:nvPicPr>
        <p:blipFill>
          <a:blip r:embed="rId3" cstate="print"/>
          <a:srcRect/>
          <a:stretch>
            <a:fillRect/>
          </a:stretch>
        </p:blipFill>
        <p:spPr bwMode="auto">
          <a:xfrm>
            <a:off x="395536" y="2996952"/>
            <a:ext cx="1944216" cy="3734278"/>
          </a:xfrm>
          <a:prstGeom prst="rect">
            <a:avLst/>
          </a:prstGeom>
          <a:noFill/>
          <a:ln w="9525">
            <a:noFill/>
            <a:miter lim="800000"/>
            <a:headEnd/>
            <a:tailEnd/>
          </a:ln>
        </p:spPr>
      </p:pic>
      <p:sp>
        <p:nvSpPr>
          <p:cNvPr id="9" name="Šipka doprava 8"/>
          <p:cNvSpPr/>
          <p:nvPr/>
        </p:nvSpPr>
        <p:spPr>
          <a:xfrm rot="10800000">
            <a:off x="2627784" y="4653136"/>
            <a:ext cx="864096"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TextovéPole 9"/>
          <p:cNvSpPr txBox="1"/>
          <p:nvPr/>
        </p:nvSpPr>
        <p:spPr>
          <a:xfrm>
            <a:off x="3491880" y="4725144"/>
            <a:ext cx="2168222" cy="369332"/>
          </a:xfrm>
          <a:prstGeom prst="rect">
            <a:avLst/>
          </a:prstGeom>
          <a:noFill/>
        </p:spPr>
        <p:txBody>
          <a:bodyPr wrap="none" rtlCol="0">
            <a:spAutoFit/>
          </a:bodyPr>
          <a:lstStyle/>
          <a:p>
            <a:r>
              <a:rPr lang="en-US" dirty="0" smtClean="0"/>
              <a:t>IPT </a:t>
            </a:r>
            <a:r>
              <a:rPr lang="en-US" dirty="0" err="1" smtClean="0"/>
              <a:t>overexpression</a:t>
            </a:r>
            <a:endParaRPr lang="cs-CZ"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3" name="Picture 5"/>
          <p:cNvPicPr>
            <a:picLocks noGrp="1" noChangeAspect="1" noChangeArrowheads="1"/>
          </p:cNvPicPr>
          <p:nvPr>
            <p:ph idx="1"/>
          </p:nvPr>
        </p:nvPicPr>
        <p:blipFill>
          <a:blip r:embed="rId2" cstate="print"/>
          <a:srcRect/>
          <a:stretch>
            <a:fillRect/>
          </a:stretch>
        </p:blipFill>
        <p:spPr bwMode="auto">
          <a:xfrm>
            <a:off x="35496" y="1340768"/>
            <a:ext cx="9052435" cy="1584176"/>
          </a:xfrm>
          <a:prstGeom prst="rect">
            <a:avLst/>
          </a:prstGeom>
          <a:noFill/>
          <a:ln w="9525">
            <a:noFill/>
            <a:miter lim="800000"/>
            <a:headEnd/>
            <a:tailEnd/>
          </a:ln>
        </p:spPr>
      </p:pic>
      <p:sp>
        <p:nvSpPr>
          <p:cNvPr id="8" name="Nadpis 1"/>
          <p:cNvSpPr txBox="1">
            <a:spLocks/>
          </p:cNvSpPr>
          <p:nvPr/>
        </p:nvSpPr>
        <p:spPr bwMode="auto">
          <a:xfrm>
            <a:off x="-252536" y="0"/>
            <a:ext cx="9217024" cy="115699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4000" dirty="0">
                <a:latin typeface="+mj-lt"/>
                <a:ea typeface="+mj-ea"/>
                <a:cs typeface="+mj-cs"/>
              </a:rPr>
              <a:t>E</a:t>
            </a:r>
            <a:r>
              <a:rPr kumimoji="0" lang="en-US" sz="4000" b="0" i="0" u="none" strike="noStrike" kern="1200" cap="none" spc="0" normalizeH="0" baseline="0" noProof="0" dirty="0" err="1" smtClean="0">
                <a:ln>
                  <a:noFill/>
                </a:ln>
                <a:solidFill>
                  <a:schemeClr val="tx1"/>
                </a:solidFill>
                <a:effectLst/>
                <a:uLnTx/>
                <a:uFillTx/>
                <a:latin typeface="+mj-lt"/>
                <a:ea typeface="+mj-ea"/>
                <a:cs typeface="+mj-cs"/>
              </a:rPr>
              <a:t>ffects</a:t>
            </a:r>
            <a:r>
              <a:rPr kumimoji="0" lang="en-US" sz="4000" b="0" i="0" u="none" strike="noStrike" kern="1200" cap="none" spc="0" normalizeH="0" noProof="0" dirty="0" smtClean="0">
                <a:ln>
                  <a:noFill/>
                </a:ln>
                <a:solidFill>
                  <a:schemeClr val="tx1"/>
                </a:solidFill>
                <a:effectLst/>
                <a:uLnTx/>
                <a:uFillTx/>
                <a:latin typeface="+mj-lt"/>
                <a:ea typeface="+mj-ea"/>
                <a:cs typeface="+mj-cs"/>
              </a:rPr>
              <a:t> of </a:t>
            </a:r>
            <a:r>
              <a:rPr kumimoji="0" lang="en-US" sz="4000" b="0" i="0" u="none" strike="noStrike" kern="1200" cap="none" spc="0" normalizeH="0" baseline="0" noProof="0" dirty="0" err="1" smtClean="0">
                <a:ln>
                  <a:noFill/>
                </a:ln>
                <a:solidFill>
                  <a:schemeClr val="tx1"/>
                </a:solidFill>
                <a:effectLst/>
                <a:uLnTx/>
                <a:uFillTx/>
                <a:latin typeface="+mj-lt"/>
                <a:ea typeface="+mj-ea"/>
                <a:cs typeface="+mj-cs"/>
              </a:rPr>
              <a:t>cytokinins</a:t>
            </a:r>
            <a:r>
              <a:rPr kumimoji="0" lang="en-US" sz="4000" b="0" i="0" u="none" strike="noStrike" kern="1200" cap="none" spc="0" normalizeH="0" baseline="0" noProof="0" dirty="0" smtClean="0">
                <a:ln>
                  <a:noFill/>
                </a:ln>
                <a:solidFill>
                  <a:schemeClr val="tx1"/>
                </a:solidFill>
                <a:effectLst/>
                <a:uLnTx/>
                <a:uFillTx/>
                <a:latin typeface="+mj-lt"/>
                <a:ea typeface="+mj-ea"/>
                <a:cs typeface="+mj-cs"/>
              </a:rPr>
              <a:t> can be partly complemented by CYCD3</a:t>
            </a:r>
            <a:r>
              <a:rPr kumimoji="0" lang="en-US" sz="4000" b="0" i="0" u="none" strike="noStrike" kern="1200" cap="none" spc="0" normalizeH="0" noProof="0" dirty="0" smtClean="0">
                <a:ln>
                  <a:noFill/>
                </a:ln>
                <a:solidFill>
                  <a:schemeClr val="tx1"/>
                </a:solidFill>
                <a:effectLst/>
                <a:uLnTx/>
                <a:uFillTx/>
                <a:latin typeface="+mj-lt"/>
                <a:ea typeface="+mj-ea"/>
                <a:cs typeface="+mj-cs"/>
              </a:rPr>
              <a:t> </a:t>
            </a:r>
            <a:r>
              <a:rPr kumimoji="0" lang="en-US" sz="4000" b="0" i="0" u="none" strike="noStrike" kern="1200" cap="none" spc="0" normalizeH="0" noProof="0" dirty="0" err="1" smtClean="0">
                <a:ln>
                  <a:noFill/>
                </a:ln>
                <a:solidFill>
                  <a:schemeClr val="tx1"/>
                </a:solidFill>
                <a:effectLst/>
                <a:uLnTx/>
                <a:uFillTx/>
                <a:latin typeface="+mj-lt"/>
                <a:ea typeface="+mj-ea"/>
                <a:cs typeface="+mj-cs"/>
              </a:rPr>
              <a:t>overexpression</a:t>
            </a:r>
            <a:endParaRPr kumimoji="0" lang="cs-CZ" sz="4000" b="0" i="0" u="none" strike="noStrike" kern="1200" cap="none" spc="0" normalizeH="0" baseline="0" noProof="0" dirty="0">
              <a:ln>
                <a:noFill/>
              </a:ln>
              <a:solidFill>
                <a:schemeClr val="tx1"/>
              </a:solidFill>
              <a:effectLst/>
              <a:uLnTx/>
              <a:uFillTx/>
              <a:latin typeface="+mj-lt"/>
              <a:ea typeface="+mj-ea"/>
              <a:cs typeface="+mj-cs"/>
            </a:endParaRPr>
          </a:p>
        </p:txBody>
      </p:sp>
      <p:pic>
        <p:nvPicPr>
          <p:cNvPr id="104454" name="Picture 6"/>
          <p:cNvPicPr>
            <a:picLocks noChangeAspect="1" noChangeArrowheads="1"/>
          </p:cNvPicPr>
          <p:nvPr/>
        </p:nvPicPr>
        <p:blipFill>
          <a:blip r:embed="rId3" cstate="print"/>
          <a:srcRect/>
          <a:stretch>
            <a:fillRect/>
          </a:stretch>
        </p:blipFill>
        <p:spPr bwMode="auto">
          <a:xfrm>
            <a:off x="179512" y="4221088"/>
            <a:ext cx="5671025" cy="2088232"/>
          </a:xfrm>
          <a:prstGeom prst="rect">
            <a:avLst/>
          </a:prstGeom>
          <a:noFill/>
          <a:ln w="9525">
            <a:noFill/>
            <a:miter lim="800000"/>
            <a:headEnd/>
            <a:tailEnd/>
          </a:ln>
        </p:spPr>
      </p:pic>
      <p:sp>
        <p:nvSpPr>
          <p:cNvPr id="10" name="Nadpis 9"/>
          <p:cNvSpPr>
            <a:spLocks noGrp="1"/>
          </p:cNvSpPr>
          <p:nvPr>
            <p:ph type="title"/>
          </p:nvPr>
        </p:nvSpPr>
        <p:spPr>
          <a:xfrm>
            <a:off x="179512" y="3068960"/>
            <a:ext cx="5976664" cy="1143000"/>
          </a:xfrm>
        </p:spPr>
        <p:txBody>
          <a:bodyPr/>
          <a:lstStyle/>
          <a:p>
            <a:pPr algn="l"/>
            <a:r>
              <a:rPr lang="en-US" sz="3200" dirty="0" err="1" smtClean="0"/>
              <a:t>Cytokinins</a:t>
            </a:r>
            <a:r>
              <a:rPr lang="en-US" sz="3200" dirty="0" smtClean="0"/>
              <a:t> increase sink power </a:t>
            </a:r>
            <a:br>
              <a:rPr lang="en-US" sz="3200" dirty="0" smtClean="0"/>
            </a:br>
            <a:r>
              <a:rPr lang="en-US" sz="3200" dirty="0" smtClean="0"/>
              <a:t>and delay senescence</a:t>
            </a:r>
            <a:endParaRPr lang="cs-CZ" sz="32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fontScale="90000"/>
          </a:bodyPr>
          <a:lstStyle/>
          <a:p>
            <a:pPr eaLnBrk="1" fontAlgn="auto" hangingPunct="1">
              <a:spcAft>
                <a:spcPts val="0"/>
              </a:spcAft>
              <a:defRPr/>
            </a:pPr>
            <a:r>
              <a:rPr lang="en-US" dirty="0" err="1" smtClean="0"/>
              <a:t>Cytokinin</a:t>
            </a:r>
            <a:r>
              <a:rPr lang="en-US" dirty="0" smtClean="0"/>
              <a:t> receptors are </a:t>
            </a:r>
            <a:r>
              <a:rPr lang="en-US" dirty="0" err="1" smtClean="0"/>
              <a:t>phosphorelay</a:t>
            </a:r>
            <a:r>
              <a:rPr lang="en-US" dirty="0" smtClean="0"/>
              <a:t> </a:t>
            </a:r>
            <a:r>
              <a:rPr lang="en-US" dirty="0" err="1" smtClean="0"/>
              <a:t>histidine</a:t>
            </a:r>
            <a:r>
              <a:rPr lang="en-US" dirty="0" smtClean="0"/>
              <a:t> </a:t>
            </a:r>
            <a:r>
              <a:rPr lang="en-US" dirty="0" err="1" smtClean="0"/>
              <a:t>kinases</a:t>
            </a:r>
            <a:r>
              <a:rPr lang="en-US" dirty="0" smtClean="0"/>
              <a:t> </a:t>
            </a:r>
            <a:endParaRPr lang="cs-CZ" dirty="0"/>
          </a:p>
        </p:txBody>
      </p:sp>
      <p:sp>
        <p:nvSpPr>
          <p:cNvPr id="33795" name="Zástupný symbol pro obsah 2"/>
          <p:cNvSpPr>
            <a:spLocks noGrp="1"/>
          </p:cNvSpPr>
          <p:nvPr>
            <p:ph idx="1"/>
          </p:nvPr>
        </p:nvSpPr>
        <p:spPr/>
        <p:txBody>
          <a:bodyPr/>
          <a:lstStyle/>
          <a:p>
            <a:pPr eaLnBrk="1" hangingPunct="1"/>
            <a:endParaRPr lang="cs-CZ" smtClean="0"/>
          </a:p>
        </p:txBody>
      </p:sp>
      <p:pic>
        <p:nvPicPr>
          <p:cNvPr id="33796" name="Picture 2"/>
          <p:cNvPicPr>
            <a:picLocks noChangeAspect="1" noChangeArrowheads="1"/>
          </p:cNvPicPr>
          <p:nvPr/>
        </p:nvPicPr>
        <p:blipFill>
          <a:blip r:embed="rId2" cstate="print"/>
          <a:srcRect/>
          <a:stretch>
            <a:fillRect/>
          </a:stretch>
        </p:blipFill>
        <p:spPr bwMode="auto">
          <a:xfrm>
            <a:off x="395288" y="1557338"/>
            <a:ext cx="8277225" cy="3686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fontScale="90000"/>
          </a:bodyPr>
          <a:lstStyle/>
          <a:p>
            <a:pPr eaLnBrk="1" fontAlgn="auto" hangingPunct="1">
              <a:spcAft>
                <a:spcPts val="0"/>
              </a:spcAft>
              <a:defRPr/>
            </a:pPr>
            <a:r>
              <a:rPr lang="en-US" dirty="0" err="1" smtClean="0"/>
              <a:t>Auxin-cytokinin</a:t>
            </a:r>
            <a:r>
              <a:rPr lang="en-US" dirty="0" smtClean="0"/>
              <a:t> interactions determine degree of apical dominance</a:t>
            </a:r>
            <a:endParaRPr lang="cs-CZ" dirty="0"/>
          </a:p>
        </p:txBody>
      </p:sp>
      <p:sp>
        <p:nvSpPr>
          <p:cNvPr id="31747" name="Zástupný symbol pro obsah 2"/>
          <p:cNvSpPr>
            <a:spLocks noGrp="1"/>
          </p:cNvSpPr>
          <p:nvPr>
            <p:ph idx="1"/>
          </p:nvPr>
        </p:nvSpPr>
        <p:spPr/>
        <p:txBody>
          <a:bodyPr/>
          <a:lstStyle/>
          <a:p>
            <a:pPr eaLnBrk="1" hangingPunct="1"/>
            <a:r>
              <a:rPr lang="cs-CZ" dirty="0" smtClean="0"/>
              <a:t> auxin </a:t>
            </a:r>
            <a:r>
              <a:rPr lang="cs-CZ" dirty="0" err="1" smtClean="0"/>
              <a:t>antagonizes</a:t>
            </a:r>
            <a:r>
              <a:rPr lang="cs-CZ" dirty="0" smtClean="0"/>
              <a:t> cytokinin </a:t>
            </a:r>
            <a:r>
              <a:rPr lang="cs-CZ" dirty="0" err="1" smtClean="0"/>
              <a:t>output</a:t>
            </a:r>
            <a:r>
              <a:rPr lang="cs-CZ" dirty="0" smtClean="0"/>
              <a:t> in </a:t>
            </a:r>
            <a:r>
              <a:rPr lang="cs-CZ" dirty="0" err="1" smtClean="0"/>
              <a:t>the</a:t>
            </a:r>
            <a:r>
              <a:rPr lang="cs-CZ" dirty="0" smtClean="0"/>
              <a:t> </a:t>
            </a:r>
            <a:r>
              <a:rPr lang="cs-CZ" dirty="0" err="1" smtClean="0"/>
              <a:t>basal</a:t>
            </a:r>
            <a:r>
              <a:rPr lang="cs-CZ" dirty="0" smtClean="0"/>
              <a:t> cell </a:t>
            </a:r>
            <a:r>
              <a:rPr lang="cs-CZ" dirty="0" err="1" smtClean="0"/>
              <a:t>lineage</a:t>
            </a:r>
            <a:r>
              <a:rPr lang="cs-CZ" dirty="0" smtClean="0"/>
              <a:t> by </a:t>
            </a:r>
            <a:r>
              <a:rPr lang="cs-CZ" dirty="0" err="1" smtClean="0"/>
              <a:t>direct</a:t>
            </a:r>
            <a:r>
              <a:rPr lang="cs-CZ" dirty="0" smtClean="0"/>
              <a:t> </a:t>
            </a:r>
            <a:r>
              <a:rPr lang="cs-CZ" dirty="0" err="1" smtClean="0"/>
              <a:t>transcriptional</a:t>
            </a:r>
            <a:r>
              <a:rPr lang="cs-CZ" dirty="0" smtClean="0"/>
              <a:t> </a:t>
            </a:r>
            <a:r>
              <a:rPr lang="cs-CZ" dirty="0" err="1" smtClean="0"/>
              <a:t>activation</a:t>
            </a:r>
            <a:r>
              <a:rPr lang="cs-CZ" dirty="0" smtClean="0"/>
              <a:t> </a:t>
            </a:r>
            <a:r>
              <a:rPr lang="cs-CZ" dirty="0" err="1" smtClean="0"/>
              <a:t>of</a:t>
            </a:r>
            <a:r>
              <a:rPr lang="cs-CZ" dirty="0" smtClean="0"/>
              <a:t> ARABIDOPSIS RESPONSE REGULATOR </a:t>
            </a:r>
            <a:r>
              <a:rPr lang="cs-CZ" dirty="0" err="1" smtClean="0"/>
              <a:t>genes</a:t>
            </a:r>
            <a:r>
              <a:rPr lang="cs-CZ" dirty="0" smtClean="0"/>
              <a:t>, ARR7 </a:t>
            </a:r>
            <a:r>
              <a:rPr lang="cs-CZ" dirty="0" err="1" smtClean="0"/>
              <a:t>and</a:t>
            </a:r>
            <a:r>
              <a:rPr lang="cs-CZ" dirty="0" smtClean="0"/>
              <a:t> ARR15, feedback </a:t>
            </a:r>
            <a:r>
              <a:rPr lang="cs-CZ" dirty="0" err="1" smtClean="0"/>
              <a:t>repressors</a:t>
            </a:r>
            <a:r>
              <a:rPr lang="cs-CZ" dirty="0" smtClean="0"/>
              <a:t> </a:t>
            </a:r>
            <a:r>
              <a:rPr lang="cs-CZ" dirty="0" err="1" smtClean="0"/>
              <a:t>of</a:t>
            </a:r>
            <a:r>
              <a:rPr lang="cs-CZ" dirty="0" smtClean="0"/>
              <a:t> cytokinin </a:t>
            </a:r>
            <a:r>
              <a:rPr lang="cs-CZ" dirty="0" err="1" smtClean="0"/>
              <a:t>signalling</a:t>
            </a:r>
            <a:endParaRPr lang="en-US" dirty="0" smtClean="0"/>
          </a:p>
          <a:p>
            <a:pPr eaLnBrk="1" hangingPunct="1"/>
            <a:r>
              <a:rPr lang="en-US" dirty="0" err="1" smtClean="0"/>
              <a:t>cytokinins</a:t>
            </a:r>
            <a:r>
              <a:rPr lang="en-US" dirty="0" smtClean="0"/>
              <a:t> activate expression of </a:t>
            </a:r>
            <a:r>
              <a:rPr lang="en-US" b="1" dirty="0" smtClean="0"/>
              <a:t>CYCD3</a:t>
            </a:r>
            <a:r>
              <a:rPr lang="en-US" dirty="0" smtClean="0"/>
              <a:t> – </a:t>
            </a:r>
            <a:r>
              <a:rPr lang="en-US" b="1" dirty="0" err="1" smtClean="0"/>
              <a:t>cyclin</a:t>
            </a:r>
            <a:r>
              <a:rPr lang="en-US" b="1" dirty="0" smtClean="0"/>
              <a:t> D </a:t>
            </a:r>
            <a:r>
              <a:rPr lang="en-US" dirty="0" smtClean="0"/>
              <a:t>and so </a:t>
            </a:r>
            <a:r>
              <a:rPr lang="en-US" b="1" dirty="0" smtClean="0"/>
              <a:t>stimulate cell division</a:t>
            </a:r>
          </a:p>
          <a:p>
            <a:pPr eaLnBrk="1" hangingPunct="1">
              <a:buFont typeface="Arial" charset="0"/>
              <a:buNone/>
            </a:pPr>
            <a:r>
              <a:rPr lang="en-US" b="1" dirty="0" smtClean="0">
                <a:sym typeface="Wingdings" charset="2"/>
              </a:rPr>
              <a:t> </a:t>
            </a:r>
            <a:r>
              <a:rPr lang="en-US" b="1" dirty="0" err="1" smtClean="0">
                <a:sym typeface="Wingdings" charset="2"/>
              </a:rPr>
              <a:t>auxin</a:t>
            </a:r>
            <a:r>
              <a:rPr lang="en-US" b="1" dirty="0" smtClean="0">
                <a:sym typeface="Wingdings" charset="2"/>
              </a:rPr>
              <a:t> inhibits shoot branching</a:t>
            </a:r>
            <a:endParaRPr lang="en-US" b="1" dirty="0" smtClean="0"/>
          </a:p>
          <a:p>
            <a:pPr eaLnBrk="1" hangingPunct="1"/>
            <a:endParaRPr lang="cs-CZ" dirty="0" smtClean="0"/>
          </a:p>
        </p:txBody>
      </p:sp>
      <p:sp>
        <p:nvSpPr>
          <p:cNvPr id="31748" name="Obdélník 3"/>
          <p:cNvSpPr>
            <a:spLocks noChangeArrowheads="1"/>
          </p:cNvSpPr>
          <p:nvPr/>
        </p:nvSpPr>
        <p:spPr bwMode="auto">
          <a:xfrm>
            <a:off x="5302250" y="6488113"/>
            <a:ext cx="3841750" cy="369887"/>
          </a:xfrm>
          <a:prstGeom prst="rect">
            <a:avLst/>
          </a:prstGeom>
          <a:noFill/>
          <a:ln w="9525">
            <a:noFill/>
            <a:miter lim="800000"/>
            <a:headEnd/>
            <a:tailEnd/>
          </a:ln>
        </p:spPr>
        <p:txBody>
          <a:bodyPr wrap="none">
            <a:spAutoFit/>
          </a:bodyPr>
          <a:lstStyle/>
          <a:p>
            <a:r>
              <a:rPr lang="fr-FR">
                <a:latin typeface="Calibri" pitchFamily="34" charset="0"/>
              </a:rPr>
              <a:t>Nature 453, 1094-1097 (19 June 2008) </a:t>
            </a:r>
            <a:endParaRPr lang="cs-CZ">
              <a:latin typeface="Calibri"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Nadpis 1"/>
          <p:cNvSpPr>
            <a:spLocks noGrp="1"/>
          </p:cNvSpPr>
          <p:nvPr>
            <p:ph type="title"/>
          </p:nvPr>
        </p:nvSpPr>
        <p:spPr/>
        <p:txBody>
          <a:bodyPr/>
          <a:lstStyle/>
          <a:p>
            <a:pPr eaLnBrk="1" hangingPunct="1"/>
            <a:endParaRPr lang="cs-CZ" smtClean="0"/>
          </a:p>
        </p:txBody>
      </p:sp>
      <p:sp>
        <p:nvSpPr>
          <p:cNvPr id="34819" name="Zástupný symbol pro obsah 2"/>
          <p:cNvSpPr>
            <a:spLocks noGrp="1"/>
          </p:cNvSpPr>
          <p:nvPr>
            <p:ph idx="1"/>
          </p:nvPr>
        </p:nvSpPr>
        <p:spPr/>
        <p:txBody>
          <a:bodyPr/>
          <a:lstStyle/>
          <a:p>
            <a:pPr eaLnBrk="1" hangingPunct="1"/>
            <a:endParaRPr lang="cs-CZ" smtClean="0"/>
          </a:p>
        </p:txBody>
      </p:sp>
      <p:pic>
        <p:nvPicPr>
          <p:cNvPr id="34820" name="Picture 2"/>
          <p:cNvPicPr>
            <a:picLocks noChangeAspect="1" noChangeArrowheads="1"/>
          </p:cNvPicPr>
          <p:nvPr/>
        </p:nvPicPr>
        <p:blipFill>
          <a:blip r:embed="rId2" cstate="print"/>
          <a:srcRect/>
          <a:stretch>
            <a:fillRect/>
          </a:stretch>
        </p:blipFill>
        <p:spPr bwMode="auto">
          <a:xfrm>
            <a:off x="1331913" y="0"/>
            <a:ext cx="71183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Nadpis 1"/>
          <p:cNvSpPr>
            <a:spLocks noGrp="1"/>
          </p:cNvSpPr>
          <p:nvPr>
            <p:ph type="title"/>
          </p:nvPr>
        </p:nvSpPr>
        <p:spPr/>
        <p:txBody>
          <a:bodyPr/>
          <a:lstStyle/>
          <a:p>
            <a:pPr eaLnBrk="1" hangingPunct="1"/>
            <a:r>
              <a:rPr lang="en-US" smtClean="0"/>
              <a:t>Gibberellins</a:t>
            </a:r>
            <a:endParaRPr lang="cs-CZ" smtClean="0"/>
          </a:p>
        </p:txBody>
      </p:sp>
      <p:sp>
        <p:nvSpPr>
          <p:cNvPr id="35843" name="Zástupný symbol pro obsah 2"/>
          <p:cNvSpPr>
            <a:spLocks noGrp="1"/>
          </p:cNvSpPr>
          <p:nvPr>
            <p:ph idx="1"/>
          </p:nvPr>
        </p:nvSpPr>
        <p:spPr>
          <a:xfrm>
            <a:off x="323850" y="1557338"/>
            <a:ext cx="8229600" cy="4525962"/>
          </a:xfrm>
        </p:spPr>
        <p:txBody>
          <a:bodyPr/>
          <a:lstStyle/>
          <a:p>
            <a:pPr eaLnBrk="1" hangingPunct="1">
              <a:buFont typeface="Arial" charset="0"/>
              <a:buNone/>
            </a:pPr>
            <a:r>
              <a:rPr lang="en-US" smtClean="0"/>
              <a:t>described as a product of fungus</a:t>
            </a:r>
          </a:p>
          <a:p>
            <a:pPr eaLnBrk="1" hangingPunct="1">
              <a:buFont typeface="Arial" charset="0"/>
              <a:buNone/>
            </a:pPr>
            <a:r>
              <a:rPr lang="cs-CZ" i="1" smtClean="0"/>
              <a:t>Gibberella fujikuroi</a:t>
            </a:r>
            <a:r>
              <a:rPr lang="en-US" i="1" smtClean="0"/>
              <a:t> </a:t>
            </a:r>
            <a:r>
              <a:rPr lang="en-US" smtClean="0"/>
              <a:t>in Japan. Rice</a:t>
            </a:r>
          </a:p>
          <a:p>
            <a:pPr eaLnBrk="1" hangingPunct="1">
              <a:buFont typeface="Arial" charset="0"/>
              <a:buNone/>
            </a:pPr>
            <a:r>
              <a:rPr lang="en-US" smtClean="0"/>
              <a:t>infested by this fungus shows </a:t>
            </a:r>
          </a:p>
          <a:p>
            <a:pPr eaLnBrk="1" hangingPunct="1">
              <a:buFont typeface="Arial" charset="0"/>
              <a:buNone/>
            </a:pPr>
            <a:r>
              <a:rPr lang="en-US" smtClean="0"/>
              <a:t>unusual shoot elongation.</a:t>
            </a:r>
          </a:p>
          <a:p>
            <a:pPr eaLnBrk="1" hangingPunct="1">
              <a:buFont typeface="Arial" charset="0"/>
              <a:buNone/>
            </a:pPr>
            <a:r>
              <a:rPr lang="en-US" smtClean="0"/>
              <a:t>Together with auxins, gibberelins </a:t>
            </a:r>
          </a:p>
          <a:p>
            <a:pPr eaLnBrk="1" hangingPunct="1">
              <a:buFont typeface="Arial" charset="0"/>
              <a:buNone/>
            </a:pPr>
            <a:r>
              <a:rPr lang="en-US" smtClean="0"/>
              <a:t>promote cell elongation and </a:t>
            </a:r>
          </a:p>
          <a:p>
            <a:pPr eaLnBrk="1" hangingPunct="1">
              <a:buFont typeface="Arial" charset="0"/>
              <a:buNone/>
            </a:pPr>
            <a:r>
              <a:rPr lang="en-US" smtClean="0"/>
              <a:t>promote many developmental steps</a:t>
            </a:r>
          </a:p>
          <a:p>
            <a:pPr eaLnBrk="1" hangingPunct="1">
              <a:buFont typeface="Arial" charset="0"/>
              <a:buNone/>
            </a:pPr>
            <a:endParaRPr lang="cs-CZ" smtClean="0"/>
          </a:p>
        </p:txBody>
      </p:sp>
      <p:pic>
        <p:nvPicPr>
          <p:cNvPr id="35844" name="Picture 2"/>
          <p:cNvPicPr>
            <a:picLocks noChangeAspect="1" noChangeArrowheads="1"/>
          </p:cNvPicPr>
          <p:nvPr/>
        </p:nvPicPr>
        <p:blipFill>
          <a:blip r:embed="rId2" cstate="print"/>
          <a:srcRect/>
          <a:stretch>
            <a:fillRect/>
          </a:stretch>
        </p:blipFill>
        <p:spPr bwMode="auto">
          <a:xfrm>
            <a:off x="6443663" y="3644900"/>
            <a:ext cx="2371725" cy="1428750"/>
          </a:xfrm>
          <a:prstGeom prst="rect">
            <a:avLst/>
          </a:prstGeom>
          <a:noFill/>
          <a:ln w="9525">
            <a:noFill/>
            <a:miter lim="800000"/>
            <a:headEnd/>
            <a:tailEnd/>
          </a:ln>
        </p:spPr>
      </p:pic>
      <p:pic>
        <p:nvPicPr>
          <p:cNvPr id="35845" name="Picture 3"/>
          <p:cNvPicPr>
            <a:picLocks noChangeAspect="1" noChangeArrowheads="1"/>
          </p:cNvPicPr>
          <p:nvPr/>
        </p:nvPicPr>
        <p:blipFill>
          <a:blip r:embed="rId3" cstate="print"/>
          <a:srcRect/>
          <a:stretch>
            <a:fillRect/>
          </a:stretch>
        </p:blipFill>
        <p:spPr bwMode="auto">
          <a:xfrm>
            <a:off x="6443663" y="2276475"/>
            <a:ext cx="2352675" cy="144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Nadpis 1"/>
          <p:cNvSpPr>
            <a:spLocks noGrp="1"/>
          </p:cNvSpPr>
          <p:nvPr>
            <p:ph type="title"/>
          </p:nvPr>
        </p:nvSpPr>
        <p:spPr/>
        <p:txBody>
          <a:bodyPr/>
          <a:lstStyle/>
          <a:p>
            <a:pPr eaLnBrk="1" hangingPunct="1"/>
            <a:endParaRPr lang="cs-CZ" smtClean="0"/>
          </a:p>
        </p:txBody>
      </p:sp>
      <p:sp>
        <p:nvSpPr>
          <p:cNvPr id="36867" name="Zástupný symbol pro obsah 2"/>
          <p:cNvSpPr>
            <a:spLocks noGrp="1"/>
          </p:cNvSpPr>
          <p:nvPr>
            <p:ph idx="1"/>
          </p:nvPr>
        </p:nvSpPr>
        <p:spPr>
          <a:xfrm>
            <a:off x="0" y="1628775"/>
            <a:ext cx="8229600" cy="4525963"/>
          </a:xfrm>
        </p:spPr>
        <p:txBody>
          <a:bodyPr/>
          <a:lstStyle/>
          <a:p>
            <a:pPr eaLnBrk="1" hangingPunct="1">
              <a:buFont typeface="Arial" charset="0"/>
              <a:buNone/>
            </a:pPr>
            <a:r>
              <a:rPr lang="en-US" smtClean="0"/>
              <a:t>giberrellin biosynthesis</a:t>
            </a:r>
          </a:p>
          <a:p>
            <a:pPr eaLnBrk="1" hangingPunct="1">
              <a:buFont typeface="Arial" charset="0"/>
              <a:buNone/>
            </a:pPr>
            <a:endParaRPr lang="en-US" smtClean="0"/>
          </a:p>
          <a:p>
            <a:pPr eaLnBrk="1" hangingPunct="1">
              <a:buFont typeface="Arial" charset="0"/>
              <a:buNone/>
            </a:pPr>
            <a:r>
              <a:rPr lang="en-US" smtClean="0"/>
              <a:t>starts from                     </a:t>
            </a:r>
          </a:p>
          <a:p>
            <a:pPr eaLnBrk="1" hangingPunct="1">
              <a:buFont typeface="Arial" charset="0"/>
              <a:buNone/>
            </a:pPr>
            <a:r>
              <a:rPr lang="en-US" smtClean="0"/>
              <a:t>in chloroplasts</a:t>
            </a:r>
            <a:endParaRPr lang="cs-CZ" smtClean="0"/>
          </a:p>
        </p:txBody>
      </p:sp>
      <p:pic>
        <p:nvPicPr>
          <p:cNvPr id="36868" name="Picture 2" descr="Figure 3"/>
          <p:cNvPicPr>
            <a:picLocks noChangeAspect="1" noChangeArrowheads="1"/>
          </p:cNvPicPr>
          <p:nvPr/>
        </p:nvPicPr>
        <p:blipFill>
          <a:blip r:embed="rId2" cstate="print"/>
          <a:srcRect/>
          <a:stretch>
            <a:fillRect/>
          </a:stretch>
        </p:blipFill>
        <p:spPr bwMode="auto">
          <a:xfrm>
            <a:off x="3995738" y="17463"/>
            <a:ext cx="4926012" cy="6840537"/>
          </a:xfrm>
          <a:prstGeom prst="rect">
            <a:avLst/>
          </a:prstGeom>
          <a:noFill/>
          <a:ln w="9525">
            <a:noFill/>
            <a:miter lim="800000"/>
            <a:headEnd/>
            <a:tailEnd/>
          </a:ln>
        </p:spPr>
      </p:pic>
      <p:pic>
        <p:nvPicPr>
          <p:cNvPr id="36869" name="Picture 4" descr="Figure 1"/>
          <p:cNvPicPr>
            <a:picLocks noChangeAspect="1" noChangeArrowheads="1"/>
          </p:cNvPicPr>
          <p:nvPr/>
        </p:nvPicPr>
        <p:blipFill>
          <a:blip r:embed="rId3" cstate="print"/>
          <a:srcRect/>
          <a:stretch>
            <a:fillRect/>
          </a:stretch>
        </p:blipFill>
        <p:spPr bwMode="auto">
          <a:xfrm>
            <a:off x="2081213" y="2420938"/>
            <a:ext cx="1914525" cy="1028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p:cNvSpPr>
          <p:nvPr>
            <p:ph type="title"/>
          </p:nvPr>
        </p:nvSpPr>
        <p:spPr/>
        <p:txBody>
          <a:bodyPr/>
          <a:lstStyle/>
          <a:p>
            <a:pPr eaLnBrk="1" hangingPunct="1"/>
            <a:endParaRPr lang="cs-CZ" smtClean="0"/>
          </a:p>
        </p:txBody>
      </p:sp>
      <p:sp>
        <p:nvSpPr>
          <p:cNvPr id="14339" name="Zástupný symbol pro obsah 2"/>
          <p:cNvSpPr>
            <a:spLocks noGrp="1"/>
          </p:cNvSpPr>
          <p:nvPr>
            <p:ph idx="1"/>
          </p:nvPr>
        </p:nvSpPr>
        <p:spPr/>
        <p:txBody>
          <a:bodyPr/>
          <a:lstStyle/>
          <a:p>
            <a:pPr eaLnBrk="1" hangingPunct="1"/>
            <a:endParaRPr lang="cs-CZ" smtClean="0"/>
          </a:p>
        </p:txBody>
      </p:sp>
      <p:pic>
        <p:nvPicPr>
          <p:cNvPr id="14340" name="Picture 1"/>
          <p:cNvPicPr>
            <a:picLocks noChangeAspect="1" noChangeArrowheads="1"/>
          </p:cNvPicPr>
          <p:nvPr/>
        </p:nvPicPr>
        <p:blipFill>
          <a:blip r:embed="rId2" cstate="print"/>
          <a:srcRect/>
          <a:stretch>
            <a:fillRect/>
          </a:stretch>
        </p:blipFill>
        <p:spPr bwMode="auto">
          <a:xfrm>
            <a:off x="0" y="1422400"/>
            <a:ext cx="9144000" cy="4102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fontScale="90000"/>
          </a:bodyPr>
          <a:lstStyle/>
          <a:p>
            <a:pPr eaLnBrk="1" fontAlgn="auto" hangingPunct="1">
              <a:spcAft>
                <a:spcPts val="0"/>
              </a:spcAft>
              <a:defRPr/>
            </a:pPr>
            <a:r>
              <a:rPr lang="en-US" dirty="0" smtClean="0"/>
              <a:t>Gibberellins can be activated and inactivated</a:t>
            </a:r>
            <a:endParaRPr lang="cs-CZ" dirty="0"/>
          </a:p>
        </p:txBody>
      </p:sp>
      <p:sp>
        <p:nvSpPr>
          <p:cNvPr id="37891" name="Zástupný symbol pro obsah 2"/>
          <p:cNvSpPr>
            <a:spLocks noGrp="1"/>
          </p:cNvSpPr>
          <p:nvPr>
            <p:ph idx="1"/>
          </p:nvPr>
        </p:nvSpPr>
        <p:spPr/>
        <p:txBody>
          <a:bodyPr/>
          <a:lstStyle/>
          <a:p>
            <a:pPr eaLnBrk="1" hangingPunct="1"/>
            <a:r>
              <a:rPr lang="en-US" b="1" smtClean="0"/>
              <a:t>3β-Hydroxylation.</a:t>
            </a:r>
            <a:r>
              <a:rPr lang="en-US" smtClean="0"/>
              <a:t> In Arabidopsis, this converts GA</a:t>
            </a:r>
            <a:r>
              <a:rPr lang="en-US" baseline="-25000" smtClean="0"/>
              <a:t>9</a:t>
            </a:r>
            <a:r>
              <a:rPr lang="en-US" smtClean="0"/>
              <a:t> to </a:t>
            </a:r>
            <a:r>
              <a:rPr lang="en-US" b="1" smtClean="0"/>
              <a:t>the bioactive GA, GA</a:t>
            </a:r>
            <a:r>
              <a:rPr lang="en-US" b="1" baseline="-25000" smtClean="0"/>
              <a:t>4</a:t>
            </a:r>
            <a:r>
              <a:rPr lang="en-US" smtClean="0"/>
              <a:t>. In pea and maize, the 13-OH counterpart of GA</a:t>
            </a:r>
            <a:r>
              <a:rPr lang="en-US" baseline="-25000" smtClean="0"/>
              <a:t>9</a:t>
            </a:r>
            <a:r>
              <a:rPr lang="en-US" smtClean="0"/>
              <a:t>, namely GA</a:t>
            </a:r>
            <a:r>
              <a:rPr lang="en-US" baseline="-25000" smtClean="0"/>
              <a:t>20</a:t>
            </a:r>
            <a:r>
              <a:rPr lang="en-US" smtClean="0"/>
              <a:t>, is converted to bioactive GA</a:t>
            </a:r>
            <a:r>
              <a:rPr lang="en-US" baseline="-25000" smtClean="0"/>
              <a:t>1</a:t>
            </a:r>
            <a:r>
              <a:rPr lang="en-US" smtClean="0"/>
              <a:t>. </a:t>
            </a:r>
          </a:p>
          <a:p>
            <a:pPr eaLnBrk="1" hangingPunct="1"/>
            <a:r>
              <a:rPr lang="en-US" b="1" smtClean="0"/>
              <a:t>2β-Hydroxylation.</a:t>
            </a:r>
            <a:r>
              <a:rPr lang="en-US" smtClean="0"/>
              <a:t> The bioactive GAs can be deactivated by hydroxylation at C-2, converting GA</a:t>
            </a:r>
            <a:r>
              <a:rPr lang="en-US" baseline="-25000" smtClean="0"/>
              <a:t>4</a:t>
            </a:r>
            <a:r>
              <a:rPr lang="en-US" smtClean="0"/>
              <a:t> to GA</a:t>
            </a:r>
            <a:r>
              <a:rPr lang="en-US" baseline="-25000" smtClean="0"/>
              <a:t>34</a:t>
            </a:r>
            <a:r>
              <a:rPr lang="en-US" smtClean="0"/>
              <a:t> in Arabidopsis, and GA</a:t>
            </a:r>
            <a:r>
              <a:rPr lang="en-US" baseline="-25000" smtClean="0"/>
              <a:t>1</a:t>
            </a:r>
            <a:r>
              <a:rPr lang="en-US" smtClean="0"/>
              <a:t> to GA</a:t>
            </a:r>
            <a:r>
              <a:rPr lang="en-US" baseline="-25000" smtClean="0"/>
              <a:t>8</a:t>
            </a:r>
            <a:r>
              <a:rPr lang="en-US" smtClean="0"/>
              <a:t> in pea/maize.</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Nadpis 1"/>
          <p:cNvSpPr>
            <a:spLocks noGrp="1"/>
          </p:cNvSpPr>
          <p:nvPr>
            <p:ph type="title"/>
          </p:nvPr>
        </p:nvSpPr>
        <p:spPr/>
        <p:txBody>
          <a:bodyPr/>
          <a:lstStyle/>
          <a:p>
            <a:pPr eaLnBrk="1" hangingPunct="1"/>
            <a:endParaRPr lang="cs-CZ" smtClean="0"/>
          </a:p>
        </p:txBody>
      </p:sp>
      <p:sp>
        <p:nvSpPr>
          <p:cNvPr id="38915" name="Zástupný symbol pro obsah 2"/>
          <p:cNvSpPr>
            <a:spLocks noGrp="1"/>
          </p:cNvSpPr>
          <p:nvPr>
            <p:ph idx="1"/>
          </p:nvPr>
        </p:nvSpPr>
        <p:spPr/>
        <p:txBody>
          <a:bodyPr/>
          <a:lstStyle/>
          <a:p>
            <a:pPr eaLnBrk="1" hangingPunct="1"/>
            <a:endParaRPr lang="cs-CZ" smtClean="0"/>
          </a:p>
        </p:txBody>
      </p:sp>
      <p:pic>
        <p:nvPicPr>
          <p:cNvPr id="38916" name="Picture 2"/>
          <p:cNvPicPr>
            <a:picLocks noChangeAspect="1" noChangeArrowheads="1"/>
          </p:cNvPicPr>
          <p:nvPr/>
        </p:nvPicPr>
        <p:blipFill>
          <a:blip r:embed="rId2" cstate="print"/>
          <a:srcRect/>
          <a:stretch>
            <a:fillRect/>
          </a:stretch>
        </p:blipFill>
        <p:spPr bwMode="auto">
          <a:xfrm>
            <a:off x="0" y="0"/>
            <a:ext cx="5673725" cy="3319463"/>
          </a:xfrm>
          <a:prstGeom prst="rect">
            <a:avLst/>
          </a:prstGeom>
          <a:noFill/>
          <a:ln w="9525">
            <a:noFill/>
            <a:miter lim="800000"/>
            <a:headEnd/>
            <a:tailEnd/>
          </a:ln>
        </p:spPr>
      </p:pic>
      <p:pic>
        <p:nvPicPr>
          <p:cNvPr id="38917" name="Picture 2"/>
          <p:cNvPicPr>
            <a:picLocks noChangeAspect="1" noChangeArrowheads="1"/>
          </p:cNvPicPr>
          <p:nvPr/>
        </p:nvPicPr>
        <p:blipFill>
          <a:blip r:embed="rId3" cstate="print"/>
          <a:srcRect/>
          <a:stretch>
            <a:fillRect/>
          </a:stretch>
        </p:blipFill>
        <p:spPr bwMode="auto">
          <a:xfrm>
            <a:off x="0" y="3067050"/>
            <a:ext cx="3887788" cy="3790950"/>
          </a:xfrm>
          <a:prstGeom prst="rect">
            <a:avLst/>
          </a:prstGeom>
          <a:noFill/>
          <a:ln w="9525">
            <a:noFill/>
            <a:miter lim="800000"/>
            <a:headEnd/>
            <a:tailEnd/>
          </a:ln>
        </p:spPr>
      </p:pic>
      <p:pic>
        <p:nvPicPr>
          <p:cNvPr id="38918" name="Picture 2"/>
          <p:cNvPicPr>
            <a:picLocks noChangeAspect="1" noChangeArrowheads="1"/>
          </p:cNvPicPr>
          <p:nvPr/>
        </p:nvPicPr>
        <p:blipFill>
          <a:blip r:embed="rId4" cstate="print"/>
          <a:srcRect/>
          <a:stretch>
            <a:fillRect/>
          </a:stretch>
        </p:blipFill>
        <p:spPr bwMode="auto">
          <a:xfrm>
            <a:off x="5651500" y="981075"/>
            <a:ext cx="3286125" cy="5184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Nadpis 1"/>
          <p:cNvSpPr>
            <a:spLocks noGrp="1"/>
          </p:cNvSpPr>
          <p:nvPr>
            <p:ph type="title"/>
          </p:nvPr>
        </p:nvSpPr>
        <p:spPr/>
        <p:txBody>
          <a:bodyPr/>
          <a:lstStyle/>
          <a:p>
            <a:pPr eaLnBrk="1" hangingPunct="1"/>
            <a:endParaRPr lang="cs-CZ" smtClean="0"/>
          </a:p>
        </p:txBody>
      </p:sp>
      <p:sp>
        <p:nvSpPr>
          <p:cNvPr id="39939" name="Zástupný symbol pro obsah 2"/>
          <p:cNvSpPr>
            <a:spLocks noGrp="1"/>
          </p:cNvSpPr>
          <p:nvPr>
            <p:ph idx="1"/>
          </p:nvPr>
        </p:nvSpPr>
        <p:spPr/>
        <p:txBody>
          <a:bodyPr/>
          <a:lstStyle/>
          <a:p>
            <a:pPr eaLnBrk="1" hangingPunct="1"/>
            <a:endParaRPr lang="cs-CZ" smtClean="0"/>
          </a:p>
        </p:txBody>
      </p:sp>
      <p:pic>
        <p:nvPicPr>
          <p:cNvPr id="39940" name="Picture 3"/>
          <p:cNvPicPr>
            <a:picLocks noChangeAspect="1" noChangeArrowheads="1"/>
          </p:cNvPicPr>
          <p:nvPr/>
        </p:nvPicPr>
        <p:blipFill>
          <a:blip r:embed="rId2" cstate="print"/>
          <a:srcRect/>
          <a:stretch>
            <a:fillRect/>
          </a:stretch>
        </p:blipFill>
        <p:spPr bwMode="auto">
          <a:xfrm>
            <a:off x="1979613" y="0"/>
            <a:ext cx="4829175" cy="5657850"/>
          </a:xfrm>
          <a:prstGeom prst="rect">
            <a:avLst/>
          </a:prstGeom>
          <a:noFill/>
          <a:ln w="9525">
            <a:noFill/>
            <a:miter lim="800000"/>
            <a:headEnd/>
            <a:tailEnd/>
          </a:ln>
        </p:spPr>
      </p:pic>
      <p:pic>
        <p:nvPicPr>
          <p:cNvPr id="39941" name="Picture 4"/>
          <p:cNvPicPr>
            <a:picLocks noChangeAspect="1" noChangeArrowheads="1"/>
          </p:cNvPicPr>
          <p:nvPr/>
        </p:nvPicPr>
        <p:blipFill>
          <a:blip r:embed="rId3" cstate="print"/>
          <a:srcRect/>
          <a:stretch>
            <a:fillRect/>
          </a:stretch>
        </p:blipFill>
        <p:spPr bwMode="auto">
          <a:xfrm>
            <a:off x="827088" y="4864100"/>
            <a:ext cx="6273800" cy="1993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3"/>
          <p:cNvPicPr>
            <a:picLocks noChangeAspect="1" noChangeArrowheads="1"/>
          </p:cNvPicPr>
          <p:nvPr/>
        </p:nvPicPr>
        <p:blipFill>
          <a:blip r:embed="rId2" cstate="print"/>
          <a:srcRect/>
          <a:stretch>
            <a:fillRect/>
          </a:stretch>
        </p:blipFill>
        <p:spPr bwMode="auto">
          <a:xfrm>
            <a:off x="3203575" y="260350"/>
            <a:ext cx="5457825" cy="6343650"/>
          </a:xfrm>
          <a:prstGeom prst="rect">
            <a:avLst/>
          </a:prstGeom>
          <a:noFill/>
          <a:ln w="9525">
            <a:noFill/>
            <a:miter lim="800000"/>
            <a:headEnd/>
            <a:tailEnd/>
          </a:ln>
        </p:spPr>
      </p:pic>
      <p:sp>
        <p:nvSpPr>
          <p:cNvPr id="2" name="Nadpis 1"/>
          <p:cNvSpPr>
            <a:spLocks noGrp="1"/>
          </p:cNvSpPr>
          <p:nvPr>
            <p:ph type="title"/>
          </p:nvPr>
        </p:nvSpPr>
        <p:spPr>
          <a:xfrm>
            <a:off x="5651500" y="115888"/>
            <a:ext cx="3492500" cy="1054100"/>
          </a:xfrm>
          <a:solidFill>
            <a:schemeClr val="bg1"/>
          </a:solidFill>
        </p:spPr>
        <p:txBody>
          <a:bodyPr rtlCol="0">
            <a:normAutofit fontScale="90000"/>
          </a:bodyPr>
          <a:lstStyle/>
          <a:p>
            <a:pPr eaLnBrk="1" fontAlgn="auto" hangingPunct="1">
              <a:spcAft>
                <a:spcPts val="0"/>
              </a:spcAft>
              <a:defRPr/>
            </a:pPr>
            <a:r>
              <a:rPr lang="en-US" dirty="0" smtClean="0"/>
              <a:t/>
            </a:r>
            <a:br>
              <a:rPr lang="en-US" dirty="0" smtClean="0"/>
            </a:br>
            <a:endParaRPr lang="cs-CZ" dirty="0"/>
          </a:p>
        </p:txBody>
      </p:sp>
      <p:sp>
        <p:nvSpPr>
          <p:cNvPr id="40964" name="TextovéPole 5"/>
          <p:cNvSpPr txBox="1">
            <a:spLocks noChangeArrowheads="1"/>
          </p:cNvSpPr>
          <p:nvPr/>
        </p:nvSpPr>
        <p:spPr bwMode="auto">
          <a:xfrm>
            <a:off x="0" y="549275"/>
            <a:ext cx="3495675" cy="584200"/>
          </a:xfrm>
          <a:prstGeom prst="rect">
            <a:avLst/>
          </a:prstGeom>
          <a:noFill/>
          <a:ln w="9525">
            <a:noFill/>
            <a:miter lim="800000"/>
            <a:headEnd/>
            <a:tailEnd/>
          </a:ln>
        </p:spPr>
        <p:txBody>
          <a:bodyPr wrap="none">
            <a:spAutoFit/>
          </a:bodyPr>
          <a:lstStyle/>
          <a:p>
            <a:r>
              <a:rPr lang="en-US" sz="3200">
                <a:latin typeface="Calibri" pitchFamily="34" charset="0"/>
              </a:rPr>
              <a:t>Gibberellin mutants</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Nadpis 1"/>
          <p:cNvSpPr>
            <a:spLocks noGrp="1"/>
          </p:cNvSpPr>
          <p:nvPr>
            <p:ph type="title"/>
          </p:nvPr>
        </p:nvSpPr>
        <p:spPr/>
        <p:txBody>
          <a:bodyPr/>
          <a:lstStyle/>
          <a:p>
            <a:pPr eaLnBrk="1" hangingPunct="1"/>
            <a:endParaRPr lang="cs-CZ" smtClean="0"/>
          </a:p>
        </p:txBody>
      </p:sp>
      <p:sp>
        <p:nvSpPr>
          <p:cNvPr id="41987" name="Zástupný symbol pro obsah 2"/>
          <p:cNvSpPr>
            <a:spLocks noGrp="1"/>
          </p:cNvSpPr>
          <p:nvPr>
            <p:ph idx="1"/>
          </p:nvPr>
        </p:nvSpPr>
        <p:spPr/>
        <p:txBody>
          <a:bodyPr/>
          <a:lstStyle/>
          <a:p>
            <a:pPr eaLnBrk="1" hangingPunct="1"/>
            <a:endParaRPr lang="cs-CZ" smtClean="0"/>
          </a:p>
        </p:txBody>
      </p:sp>
      <p:pic>
        <p:nvPicPr>
          <p:cNvPr id="41988" name="Picture 2"/>
          <p:cNvPicPr>
            <a:picLocks noChangeAspect="1" noChangeArrowheads="1"/>
          </p:cNvPicPr>
          <p:nvPr/>
        </p:nvPicPr>
        <p:blipFill>
          <a:blip r:embed="rId2" cstate="print"/>
          <a:srcRect/>
          <a:stretch>
            <a:fillRect/>
          </a:stretch>
        </p:blipFill>
        <p:spPr bwMode="auto">
          <a:xfrm>
            <a:off x="323850" y="1700213"/>
            <a:ext cx="8572500" cy="4657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3074" name="Picture 2"/>
          <p:cNvPicPr>
            <a:picLocks noChangeAspect="1" noChangeArrowheads="1"/>
          </p:cNvPicPr>
          <p:nvPr/>
        </p:nvPicPr>
        <p:blipFill>
          <a:blip r:embed="rId2" cstate="print"/>
          <a:srcRect/>
          <a:stretch>
            <a:fillRect/>
          </a:stretch>
        </p:blipFill>
        <p:spPr bwMode="auto">
          <a:xfrm>
            <a:off x="685800" y="1085850"/>
            <a:ext cx="7772400" cy="4686300"/>
          </a:xfrm>
          <a:prstGeom prst="rect">
            <a:avLst/>
          </a:prstGeom>
          <a:noFill/>
          <a:ln w="9525">
            <a:noFill/>
            <a:miter lim="800000"/>
            <a:headEnd/>
            <a:tailEnd/>
          </a:ln>
        </p:spPr>
      </p:pic>
      <p:sp>
        <p:nvSpPr>
          <p:cNvPr id="5" name="Obdélník 4"/>
          <p:cNvSpPr/>
          <p:nvPr/>
        </p:nvSpPr>
        <p:spPr>
          <a:xfrm>
            <a:off x="323528" y="764704"/>
            <a:ext cx="4320480"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p:cNvSpPr/>
          <p:nvPr/>
        </p:nvSpPr>
        <p:spPr>
          <a:xfrm>
            <a:off x="0" y="2060848"/>
            <a:ext cx="1691680"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Nadpis 1"/>
          <p:cNvSpPr>
            <a:spLocks noGrp="1"/>
          </p:cNvSpPr>
          <p:nvPr>
            <p:ph type="title"/>
          </p:nvPr>
        </p:nvSpPr>
        <p:spPr/>
        <p:txBody>
          <a:bodyPr/>
          <a:lstStyle/>
          <a:p>
            <a:pPr eaLnBrk="1" hangingPunct="1"/>
            <a:endParaRPr lang="cs-CZ" smtClean="0"/>
          </a:p>
        </p:txBody>
      </p:sp>
      <p:sp>
        <p:nvSpPr>
          <p:cNvPr id="43011" name="Zástupný symbol pro obsah 2"/>
          <p:cNvSpPr>
            <a:spLocks noGrp="1"/>
          </p:cNvSpPr>
          <p:nvPr>
            <p:ph idx="1"/>
          </p:nvPr>
        </p:nvSpPr>
        <p:spPr/>
        <p:txBody>
          <a:bodyPr/>
          <a:lstStyle/>
          <a:p>
            <a:pPr eaLnBrk="1" hangingPunct="1"/>
            <a:endParaRPr lang="cs-CZ" smtClean="0"/>
          </a:p>
        </p:txBody>
      </p:sp>
      <p:pic>
        <p:nvPicPr>
          <p:cNvPr id="43012" name="Picture 2"/>
          <p:cNvPicPr>
            <a:picLocks noChangeAspect="1" noChangeArrowheads="1"/>
          </p:cNvPicPr>
          <p:nvPr/>
        </p:nvPicPr>
        <p:blipFill>
          <a:blip r:embed="rId2" cstate="print"/>
          <a:srcRect/>
          <a:stretch>
            <a:fillRect/>
          </a:stretch>
        </p:blipFill>
        <p:spPr bwMode="auto">
          <a:xfrm>
            <a:off x="684213" y="260350"/>
            <a:ext cx="8064500" cy="6230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Nadpis 1"/>
          <p:cNvSpPr>
            <a:spLocks noGrp="1"/>
          </p:cNvSpPr>
          <p:nvPr>
            <p:ph type="title"/>
          </p:nvPr>
        </p:nvSpPr>
        <p:spPr/>
        <p:txBody>
          <a:bodyPr/>
          <a:lstStyle/>
          <a:p>
            <a:pPr eaLnBrk="1" hangingPunct="1"/>
            <a:r>
              <a:rPr lang="en-US" sz="3600" smtClean="0"/>
              <a:t>Gibberellins are crucial for developmental steps - seed germination, juvenile – adult plant transition etc.</a:t>
            </a:r>
            <a:endParaRPr lang="cs-CZ" sz="3600" smtClean="0"/>
          </a:p>
        </p:txBody>
      </p:sp>
      <p:sp>
        <p:nvSpPr>
          <p:cNvPr id="44035" name="Zástupný symbol pro obsah 2"/>
          <p:cNvSpPr>
            <a:spLocks noGrp="1"/>
          </p:cNvSpPr>
          <p:nvPr>
            <p:ph idx="1"/>
          </p:nvPr>
        </p:nvSpPr>
        <p:spPr/>
        <p:txBody>
          <a:bodyPr/>
          <a:lstStyle/>
          <a:p>
            <a:pPr eaLnBrk="1" hangingPunct="1">
              <a:buFont typeface="Arial" charset="0"/>
              <a:buNone/>
            </a:pPr>
            <a:endParaRPr lang="cs-CZ" smtClean="0"/>
          </a:p>
        </p:txBody>
      </p:sp>
      <p:pic>
        <p:nvPicPr>
          <p:cNvPr id="44036" name="Picture 2"/>
          <p:cNvPicPr>
            <a:picLocks noChangeAspect="1" noChangeArrowheads="1"/>
          </p:cNvPicPr>
          <p:nvPr/>
        </p:nvPicPr>
        <p:blipFill>
          <a:blip r:embed="rId2" cstate="print"/>
          <a:srcRect/>
          <a:stretch>
            <a:fillRect/>
          </a:stretch>
        </p:blipFill>
        <p:spPr bwMode="auto">
          <a:xfrm>
            <a:off x="1331913" y="2276475"/>
            <a:ext cx="6673850" cy="4003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Nadpis 1"/>
          <p:cNvSpPr>
            <a:spLocks noGrp="1"/>
          </p:cNvSpPr>
          <p:nvPr>
            <p:ph type="title"/>
          </p:nvPr>
        </p:nvSpPr>
        <p:spPr/>
        <p:txBody>
          <a:bodyPr/>
          <a:lstStyle/>
          <a:p>
            <a:pPr eaLnBrk="1" hangingPunct="1"/>
            <a:r>
              <a:rPr lang="en-US" smtClean="0"/>
              <a:t>Ethylene</a:t>
            </a:r>
            <a:endParaRPr lang="cs-CZ" smtClean="0"/>
          </a:p>
        </p:txBody>
      </p:sp>
      <p:sp>
        <p:nvSpPr>
          <p:cNvPr id="45059" name="Zástupný symbol pro obsah 2"/>
          <p:cNvSpPr>
            <a:spLocks noGrp="1"/>
          </p:cNvSpPr>
          <p:nvPr>
            <p:ph idx="1"/>
          </p:nvPr>
        </p:nvSpPr>
        <p:spPr>
          <a:xfrm>
            <a:off x="0" y="1628775"/>
            <a:ext cx="8229600" cy="4525963"/>
          </a:xfrm>
        </p:spPr>
        <p:txBody>
          <a:bodyPr/>
          <a:lstStyle/>
          <a:p>
            <a:pPr eaLnBrk="1" hangingPunct="1"/>
            <a:r>
              <a:rPr lang="en-US" sz="2400" smtClean="0"/>
              <a:t>gaseous hormone</a:t>
            </a:r>
          </a:p>
          <a:p>
            <a:pPr eaLnBrk="1" hangingPunct="1"/>
            <a:r>
              <a:rPr lang="en-US" sz="2400" smtClean="0"/>
              <a:t>first discovered in 19</a:t>
            </a:r>
            <a:r>
              <a:rPr lang="en-US" sz="2400" baseline="30000" smtClean="0"/>
              <a:t>th</a:t>
            </a:r>
            <a:r>
              <a:rPr lang="en-US" sz="2400" smtClean="0"/>
              <a:t> century</a:t>
            </a:r>
          </a:p>
          <a:p>
            <a:pPr eaLnBrk="1" hangingPunct="1"/>
            <a:r>
              <a:rPr lang="en-US" sz="2400" smtClean="0"/>
              <a:t>promotes fruit  rippening of </a:t>
            </a:r>
          </a:p>
          <a:p>
            <a:pPr eaLnBrk="1" hangingPunct="1">
              <a:buFont typeface="Arial" charset="0"/>
              <a:buNone/>
            </a:pPr>
            <a:r>
              <a:rPr lang="en-US" sz="2400" b="1" smtClean="0"/>
              <a:t>	climacteric</a:t>
            </a:r>
            <a:r>
              <a:rPr lang="en-US" sz="2400" smtClean="0"/>
              <a:t> fruits</a:t>
            </a:r>
          </a:p>
          <a:p>
            <a:pPr eaLnBrk="1" hangingPunct="1"/>
            <a:r>
              <a:rPr lang="en-US" sz="2400" smtClean="0"/>
              <a:t>promotes leaf abscission and </a:t>
            </a:r>
          </a:p>
          <a:p>
            <a:pPr eaLnBrk="1" hangingPunct="1">
              <a:buFont typeface="Arial" charset="0"/>
              <a:buNone/>
            </a:pPr>
            <a:r>
              <a:rPr lang="en-US" sz="2400" smtClean="0"/>
              <a:t>	flower senescence</a:t>
            </a:r>
          </a:p>
          <a:p>
            <a:pPr eaLnBrk="1" hangingPunct="1"/>
            <a:r>
              <a:rPr lang="en-US" sz="2400" smtClean="0"/>
              <a:t>participates at numerous </a:t>
            </a:r>
          </a:p>
          <a:p>
            <a:pPr eaLnBrk="1" hangingPunct="1">
              <a:buFont typeface="Arial" charset="0"/>
              <a:buNone/>
            </a:pPr>
            <a:r>
              <a:rPr lang="en-US" sz="2400" smtClean="0"/>
              <a:t>	stress responses</a:t>
            </a:r>
          </a:p>
          <a:p>
            <a:pPr eaLnBrk="1" hangingPunct="1"/>
            <a:endParaRPr lang="en-US" sz="2400" smtClean="0"/>
          </a:p>
          <a:p>
            <a:pPr eaLnBrk="1" hangingPunct="1"/>
            <a:endParaRPr lang="en-US" sz="2400" smtClean="0"/>
          </a:p>
          <a:p>
            <a:pPr eaLnBrk="1" hangingPunct="1">
              <a:buFont typeface="Arial" charset="0"/>
              <a:buNone/>
            </a:pPr>
            <a:endParaRPr lang="en-US" smtClean="0"/>
          </a:p>
          <a:p>
            <a:pPr eaLnBrk="1" hangingPunct="1">
              <a:buFont typeface="Arial" charset="0"/>
              <a:buNone/>
            </a:pPr>
            <a:endParaRPr lang="en-US" smtClean="0"/>
          </a:p>
          <a:p>
            <a:pPr eaLnBrk="1" hangingPunct="1">
              <a:buFont typeface="Arial" charset="0"/>
              <a:buNone/>
            </a:pPr>
            <a:endParaRPr lang="cs-CZ" smtClean="0"/>
          </a:p>
        </p:txBody>
      </p:sp>
      <p:pic>
        <p:nvPicPr>
          <p:cNvPr id="45060" name="Picture 2"/>
          <p:cNvPicPr>
            <a:picLocks noChangeAspect="1" noChangeArrowheads="1"/>
          </p:cNvPicPr>
          <p:nvPr/>
        </p:nvPicPr>
        <p:blipFill>
          <a:blip r:embed="rId2" cstate="print"/>
          <a:srcRect/>
          <a:stretch>
            <a:fillRect/>
          </a:stretch>
        </p:blipFill>
        <p:spPr bwMode="auto">
          <a:xfrm>
            <a:off x="4714875" y="1844675"/>
            <a:ext cx="4429125" cy="3590925"/>
          </a:xfrm>
          <a:prstGeom prst="rect">
            <a:avLst/>
          </a:prstGeom>
          <a:noFill/>
          <a:ln w="9525">
            <a:noFill/>
            <a:miter lim="800000"/>
            <a:headEnd/>
            <a:tailEnd/>
          </a:ln>
        </p:spPr>
      </p:pic>
      <p:pic>
        <p:nvPicPr>
          <p:cNvPr id="45061" name="Picture 2"/>
          <p:cNvPicPr>
            <a:picLocks noChangeAspect="1" noChangeArrowheads="1"/>
          </p:cNvPicPr>
          <p:nvPr/>
        </p:nvPicPr>
        <p:blipFill>
          <a:blip r:embed="rId3" cstate="print"/>
          <a:srcRect b="35657"/>
          <a:stretch>
            <a:fillRect/>
          </a:stretch>
        </p:blipFill>
        <p:spPr bwMode="auto">
          <a:xfrm rot="-3969632">
            <a:off x="5825332" y="662781"/>
            <a:ext cx="1143000" cy="649287"/>
          </a:xfrm>
          <a:prstGeom prst="rect">
            <a:avLst/>
          </a:prstGeom>
          <a:noFill/>
          <a:ln w="9525">
            <a:noFill/>
            <a:miter lim="800000"/>
            <a:headEnd/>
            <a:tailEnd/>
          </a:ln>
        </p:spPr>
      </p:pic>
      <p:pic>
        <p:nvPicPr>
          <p:cNvPr id="45062" name="Picture 2"/>
          <p:cNvPicPr>
            <a:picLocks noChangeAspect="1" noChangeArrowheads="1"/>
          </p:cNvPicPr>
          <p:nvPr/>
        </p:nvPicPr>
        <p:blipFill>
          <a:blip r:embed="rId3" cstate="print"/>
          <a:srcRect b="35657"/>
          <a:stretch>
            <a:fillRect/>
          </a:stretch>
        </p:blipFill>
        <p:spPr bwMode="auto">
          <a:xfrm>
            <a:off x="7235825" y="260350"/>
            <a:ext cx="1143000" cy="649288"/>
          </a:xfrm>
          <a:prstGeom prst="rect">
            <a:avLst/>
          </a:prstGeom>
          <a:noFill/>
          <a:ln w="9525">
            <a:noFill/>
            <a:miter lim="800000"/>
            <a:headEnd/>
            <a:tailEnd/>
          </a:ln>
        </p:spPr>
      </p:pic>
      <p:pic>
        <p:nvPicPr>
          <p:cNvPr id="45063" name="Picture 2"/>
          <p:cNvPicPr>
            <a:picLocks noChangeAspect="1" noChangeArrowheads="1"/>
          </p:cNvPicPr>
          <p:nvPr/>
        </p:nvPicPr>
        <p:blipFill>
          <a:blip r:embed="rId3" cstate="print"/>
          <a:srcRect b="35657"/>
          <a:stretch>
            <a:fillRect/>
          </a:stretch>
        </p:blipFill>
        <p:spPr bwMode="auto">
          <a:xfrm rot="2178090">
            <a:off x="1116013" y="404813"/>
            <a:ext cx="1143000" cy="649287"/>
          </a:xfrm>
          <a:prstGeom prst="rect">
            <a:avLst/>
          </a:prstGeom>
          <a:noFill/>
          <a:ln w="9525">
            <a:noFill/>
            <a:miter lim="800000"/>
            <a:headEnd/>
            <a:tailEnd/>
          </a:ln>
        </p:spPr>
      </p:pic>
      <p:pic>
        <p:nvPicPr>
          <p:cNvPr id="45064" name="Picture 2"/>
          <p:cNvPicPr>
            <a:picLocks noChangeAspect="1" noChangeArrowheads="1"/>
          </p:cNvPicPr>
          <p:nvPr/>
        </p:nvPicPr>
        <p:blipFill>
          <a:blip r:embed="rId3" cstate="print"/>
          <a:srcRect b="35657"/>
          <a:stretch>
            <a:fillRect/>
          </a:stretch>
        </p:blipFill>
        <p:spPr bwMode="auto">
          <a:xfrm rot="7069175">
            <a:off x="2321719" y="592931"/>
            <a:ext cx="1143000" cy="649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Nadpis 1"/>
          <p:cNvSpPr>
            <a:spLocks noGrp="1"/>
          </p:cNvSpPr>
          <p:nvPr>
            <p:ph type="title"/>
          </p:nvPr>
        </p:nvSpPr>
        <p:spPr/>
        <p:txBody>
          <a:bodyPr/>
          <a:lstStyle/>
          <a:p>
            <a:pPr eaLnBrk="1" hangingPunct="1"/>
            <a:endParaRPr lang="cs-CZ" smtClean="0"/>
          </a:p>
        </p:txBody>
      </p:sp>
      <p:sp>
        <p:nvSpPr>
          <p:cNvPr id="46083" name="Zástupný symbol pro obsah 2"/>
          <p:cNvSpPr>
            <a:spLocks noGrp="1"/>
          </p:cNvSpPr>
          <p:nvPr>
            <p:ph idx="1"/>
          </p:nvPr>
        </p:nvSpPr>
        <p:spPr/>
        <p:txBody>
          <a:bodyPr/>
          <a:lstStyle/>
          <a:p>
            <a:pPr eaLnBrk="1" hangingPunct="1"/>
            <a:endParaRPr lang="cs-CZ" smtClean="0"/>
          </a:p>
        </p:txBody>
      </p:sp>
      <p:pic>
        <p:nvPicPr>
          <p:cNvPr id="46084" name="Picture 3"/>
          <p:cNvPicPr>
            <a:picLocks noChangeAspect="1" noChangeArrowheads="1"/>
          </p:cNvPicPr>
          <p:nvPr/>
        </p:nvPicPr>
        <p:blipFill>
          <a:blip r:embed="rId2" cstate="print"/>
          <a:srcRect/>
          <a:stretch>
            <a:fillRect/>
          </a:stretch>
        </p:blipFill>
        <p:spPr bwMode="auto">
          <a:xfrm>
            <a:off x="539750" y="96838"/>
            <a:ext cx="8604250" cy="6761162"/>
          </a:xfrm>
          <a:prstGeom prst="rect">
            <a:avLst/>
          </a:prstGeom>
          <a:noFill/>
          <a:ln w="9525">
            <a:noFill/>
            <a:miter lim="800000"/>
            <a:headEnd/>
            <a:tailEnd/>
          </a:ln>
        </p:spPr>
      </p:pic>
      <p:sp>
        <p:nvSpPr>
          <p:cNvPr id="6" name="Obdélník 5"/>
          <p:cNvSpPr/>
          <p:nvPr/>
        </p:nvSpPr>
        <p:spPr>
          <a:xfrm>
            <a:off x="0" y="0"/>
            <a:ext cx="3995738" cy="1989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p>
        </p:txBody>
      </p:sp>
      <p:sp>
        <p:nvSpPr>
          <p:cNvPr id="46086" name="TextovéPole 6"/>
          <p:cNvSpPr txBox="1">
            <a:spLocks noChangeArrowheads="1"/>
          </p:cNvSpPr>
          <p:nvPr/>
        </p:nvSpPr>
        <p:spPr bwMode="auto">
          <a:xfrm>
            <a:off x="0" y="0"/>
            <a:ext cx="2879725" cy="1477963"/>
          </a:xfrm>
          <a:prstGeom prst="rect">
            <a:avLst/>
          </a:prstGeom>
          <a:noFill/>
          <a:ln w="9525">
            <a:noFill/>
            <a:miter lim="800000"/>
            <a:headEnd/>
            <a:tailEnd/>
          </a:ln>
        </p:spPr>
        <p:txBody>
          <a:bodyPr>
            <a:spAutoFit/>
          </a:bodyPr>
          <a:lstStyle/>
          <a:p>
            <a:r>
              <a:rPr lang="en-US">
                <a:latin typeface="Calibri" pitchFamily="34" charset="0"/>
              </a:rPr>
              <a:t>Size of ACC pool is the main factor determinig amount of ethylene, together with activity of </a:t>
            </a:r>
            <a:r>
              <a:rPr lang="en-US" b="1">
                <a:latin typeface="Calibri" pitchFamily="34" charset="0"/>
              </a:rPr>
              <a:t>ACC synthase </a:t>
            </a:r>
            <a:r>
              <a:rPr lang="en-US">
                <a:latin typeface="Calibri" pitchFamily="34" charset="0"/>
              </a:rPr>
              <a:t>and </a:t>
            </a:r>
            <a:r>
              <a:rPr lang="en-US" b="1">
                <a:latin typeface="Calibri" pitchFamily="34" charset="0"/>
              </a:rPr>
              <a:t>ACC oxidase</a:t>
            </a:r>
            <a:endParaRPr lang="cs-CZ" b="1">
              <a:latin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Nadpis 1"/>
          <p:cNvSpPr>
            <a:spLocks noGrp="1"/>
          </p:cNvSpPr>
          <p:nvPr>
            <p:ph type="title"/>
          </p:nvPr>
        </p:nvSpPr>
        <p:spPr/>
        <p:txBody>
          <a:bodyPr/>
          <a:lstStyle/>
          <a:p>
            <a:pPr eaLnBrk="1" hangingPunct="1"/>
            <a:endParaRPr lang="cs-CZ" smtClean="0"/>
          </a:p>
        </p:txBody>
      </p:sp>
      <p:sp>
        <p:nvSpPr>
          <p:cNvPr id="15363" name="Zástupný symbol pro obsah 2"/>
          <p:cNvSpPr>
            <a:spLocks noGrp="1"/>
          </p:cNvSpPr>
          <p:nvPr>
            <p:ph idx="1"/>
          </p:nvPr>
        </p:nvSpPr>
        <p:spPr/>
        <p:txBody>
          <a:bodyPr/>
          <a:lstStyle/>
          <a:p>
            <a:pPr eaLnBrk="1" hangingPunct="1"/>
            <a:endParaRPr lang="cs-CZ" smtClean="0"/>
          </a:p>
        </p:txBody>
      </p:sp>
      <p:pic>
        <p:nvPicPr>
          <p:cNvPr id="15364" name="Picture 2"/>
          <p:cNvPicPr>
            <a:picLocks noChangeAspect="1" noChangeArrowheads="1"/>
          </p:cNvPicPr>
          <p:nvPr/>
        </p:nvPicPr>
        <p:blipFill>
          <a:blip r:embed="rId2" cstate="print"/>
          <a:srcRect/>
          <a:stretch>
            <a:fillRect/>
          </a:stretch>
        </p:blipFill>
        <p:spPr bwMode="auto">
          <a:xfrm>
            <a:off x="222250" y="1484784"/>
            <a:ext cx="8921750" cy="4032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Nadpis 1"/>
          <p:cNvSpPr>
            <a:spLocks noGrp="1"/>
          </p:cNvSpPr>
          <p:nvPr>
            <p:ph type="title"/>
          </p:nvPr>
        </p:nvSpPr>
        <p:spPr/>
        <p:txBody>
          <a:bodyPr/>
          <a:lstStyle/>
          <a:p>
            <a:pPr eaLnBrk="1" hangingPunct="1"/>
            <a:endParaRPr lang="cs-CZ" smtClean="0"/>
          </a:p>
        </p:txBody>
      </p:sp>
      <p:sp>
        <p:nvSpPr>
          <p:cNvPr id="47107" name="Zástupný symbol pro obsah 2"/>
          <p:cNvSpPr>
            <a:spLocks noGrp="1"/>
          </p:cNvSpPr>
          <p:nvPr>
            <p:ph idx="1"/>
          </p:nvPr>
        </p:nvSpPr>
        <p:spPr>
          <a:xfrm>
            <a:off x="4716463" y="2924175"/>
            <a:ext cx="4427537" cy="865188"/>
          </a:xfrm>
        </p:spPr>
        <p:txBody>
          <a:bodyPr/>
          <a:lstStyle/>
          <a:p>
            <a:pPr eaLnBrk="1" hangingPunct="1">
              <a:buFont typeface="Arial" charset="0"/>
              <a:buNone/>
            </a:pPr>
            <a:r>
              <a:rPr lang="en-US" sz="2000" smtClean="0"/>
              <a:t>Effects of ethlylene aplication. Treated (right) vs non treated (left)</a:t>
            </a:r>
            <a:endParaRPr lang="cs-CZ" sz="2000" smtClean="0"/>
          </a:p>
        </p:txBody>
      </p:sp>
      <p:pic>
        <p:nvPicPr>
          <p:cNvPr id="47108" name="Picture 2"/>
          <p:cNvPicPr>
            <a:picLocks noChangeAspect="1" noChangeArrowheads="1"/>
          </p:cNvPicPr>
          <p:nvPr/>
        </p:nvPicPr>
        <p:blipFill>
          <a:blip r:embed="rId2" cstate="print"/>
          <a:srcRect/>
          <a:stretch>
            <a:fillRect/>
          </a:stretch>
        </p:blipFill>
        <p:spPr bwMode="auto">
          <a:xfrm>
            <a:off x="0" y="0"/>
            <a:ext cx="4781550" cy="6362700"/>
          </a:xfrm>
          <a:prstGeom prst="rect">
            <a:avLst/>
          </a:prstGeom>
          <a:noFill/>
          <a:ln w="9525">
            <a:noFill/>
            <a:miter lim="800000"/>
            <a:headEnd/>
            <a:tailEnd/>
          </a:ln>
        </p:spPr>
      </p:pic>
      <p:pic>
        <p:nvPicPr>
          <p:cNvPr id="47109" name="Picture 3"/>
          <p:cNvPicPr>
            <a:picLocks noChangeAspect="1" noChangeArrowheads="1"/>
          </p:cNvPicPr>
          <p:nvPr/>
        </p:nvPicPr>
        <p:blipFill>
          <a:blip r:embed="rId3" cstate="print"/>
          <a:srcRect/>
          <a:stretch>
            <a:fillRect/>
          </a:stretch>
        </p:blipFill>
        <p:spPr bwMode="auto">
          <a:xfrm>
            <a:off x="4751388" y="-100013"/>
            <a:ext cx="4392612" cy="3097213"/>
          </a:xfrm>
          <a:prstGeom prst="rect">
            <a:avLst/>
          </a:prstGeom>
          <a:noFill/>
          <a:ln w="9525">
            <a:noFill/>
            <a:miter lim="800000"/>
            <a:headEnd/>
            <a:tailEnd/>
          </a:ln>
        </p:spPr>
      </p:pic>
      <p:pic>
        <p:nvPicPr>
          <p:cNvPr id="47110" name="Picture 2"/>
          <p:cNvPicPr>
            <a:picLocks noChangeAspect="1" noChangeArrowheads="1"/>
          </p:cNvPicPr>
          <p:nvPr/>
        </p:nvPicPr>
        <p:blipFill>
          <a:blip r:embed="rId4" cstate="print"/>
          <a:srcRect/>
          <a:stretch>
            <a:fillRect/>
          </a:stretch>
        </p:blipFill>
        <p:spPr bwMode="auto">
          <a:xfrm>
            <a:off x="4932363" y="3600450"/>
            <a:ext cx="3816350" cy="3257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Nadpis 1"/>
          <p:cNvSpPr>
            <a:spLocks noGrp="1"/>
          </p:cNvSpPr>
          <p:nvPr>
            <p:ph type="title"/>
          </p:nvPr>
        </p:nvSpPr>
        <p:spPr/>
        <p:txBody>
          <a:bodyPr/>
          <a:lstStyle/>
          <a:p>
            <a:pPr eaLnBrk="1" hangingPunct="1"/>
            <a:endParaRPr lang="cs-CZ" smtClean="0"/>
          </a:p>
        </p:txBody>
      </p:sp>
      <p:pic>
        <p:nvPicPr>
          <p:cNvPr id="48131" name="Picture 3"/>
          <p:cNvPicPr>
            <a:picLocks noChangeAspect="1" noChangeArrowheads="1"/>
          </p:cNvPicPr>
          <p:nvPr/>
        </p:nvPicPr>
        <p:blipFill>
          <a:blip r:embed="rId2" cstate="print"/>
          <a:srcRect/>
          <a:stretch>
            <a:fillRect/>
          </a:stretch>
        </p:blipFill>
        <p:spPr bwMode="auto">
          <a:xfrm>
            <a:off x="0" y="2133600"/>
            <a:ext cx="6804025" cy="3136900"/>
          </a:xfrm>
          <a:prstGeom prst="rect">
            <a:avLst/>
          </a:prstGeom>
          <a:noFill/>
          <a:ln w="9525">
            <a:noFill/>
            <a:miter lim="800000"/>
            <a:headEnd/>
            <a:tailEnd/>
          </a:ln>
        </p:spPr>
      </p:pic>
      <p:pic>
        <p:nvPicPr>
          <p:cNvPr id="48132" name="Picture 4"/>
          <p:cNvPicPr>
            <a:picLocks noChangeAspect="1" noChangeArrowheads="1"/>
          </p:cNvPicPr>
          <p:nvPr/>
        </p:nvPicPr>
        <p:blipFill>
          <a:blip r:embed="rId3" cstate="print"/>
          <a:srcRect/>
          <a:stretch>
            <a:fillRect/>
          </a:stretch>
        </p:blipFill>
        <p:spPr bwMode="auto">
          <a:xfrm>
            <a:off x="7002463" y="1268413"/>
            <a:ext cx="2141537" cy="4532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Nadpis 1"/>
          <p:cNvSpPr>
            <a:spLocks noGrp="1"/>
          </p:cNvSpPr>
          <p:nvPr>
            <p:ph type="title"/>
          </p:nvPr>
        </p:nvSpPr>
        <p:spPr/>
        <p:txBody>
          <a:bodyPr/>
          <a:lstStyle/>
          <a:p>
            <a:pPr eaLnBrk="1" hangingPunct="1"/>
            <a:r>
              <a:rPr lang="en-US" smtClean="0"/>
              <a:t>Ethylene mutants</a:t>
            </a:r>
            <a:endParaRPr lang="cs-CZ" smtClean="0"/>
          </a:p>
        </p:txBody>
      </p:sp>
      <p:pic>
        <p:nvPicPr>
          <p:cNvPr id="49155" name="Picture 2"/>
          <p:cNvPicPr>
            <a:picLocks noChangeAspect="1" noChangeArrowheads="1"/>
          </p:cNvPicPr>
          <p:nvPr/>
        </p:nvPicPr>
        <p:blipFill>
          <a:blip r:embed="rId2" cstate="print"/>
          <a:srcRect/>
          <a:stretch>
            <a:fillRect/>
          </a:stretch>
        </p:blipFill>
        <p:spPr bwMode="auto">
          <a:xfrm>
            <a:off x="395288" y="2028825"/>
            <a:ext cx="3938587" cy="4829175"/>
          </a:xfrm>
          <a:prstGeom prst="rect">
            <a:avLst/>
          </a:prstGeom>
          <a:noFill/>
          <a:ln w="9525">
            <a:noFill/>
            <a:miter lim="800000"/>
            <a:headEnd/>
            <a:tailEnd/>
          </a:ln>
        </p:spPr>
      </p:pic>
      <p:pic>
        <p:nvPicPr>
          <p:cNvPr id="49156" name="Picture 3"/>
          <p:cNvPicPr>
            <a:picLocks noChangeAspect="1" noChangeArrowheads="1"/>
          </p:cNvPicPr>
          <p:nvPr/>
        </p:nvPicPr>
        <p:blipFill>
          <a:blip r:embed="rId3" cstate="print"/>
          <a:srcRect/>
          <a:stretch>
            <a:fillRect/>
          </a:stretch>
        </p:blipFill>
        <p:spPr bwMode="auto">
          <a:xfrm>
            <a:off x="4572000" y="3284984"/>
            <a:ext cx="4448175" cy="3086100"/>
          </a:xfrm>
          <a:prstGeom prst="rect">
            <a:avLst/>
          </a:prstGeom>
          <a:noFill/>
          <a:ln w="9525">
            <a:noFill/>
            <a:miter lim="800000"/>
            <a:headEnd/>
            <a:tailEnd/>
          </a:ln>
        </p:spPr>
      </p:pic>
      <p:sp>
        <p:nvSpPr>
          <p:cNvPr id="49157" name="TextovéPole 5"/>
          <p:cNvSpPr txBox="1">
            <a:spLocks noChangeArrowheads="1"/>
          </p:cNvSpPr>
          <p:nvPr/>
        </p:nvSpPr>
        <p:spPr bwMode="auto">
          <a:xfrm>
            <a:off x="4751387" y="6488112"/>
            <a:ext cx="4392613" cy="369888"/>
          </a:xfrm>
          <a:prstGeom prst="rect">
            <a:avLst/>
          </a:prstGeom>
          <a:noFill/>
          <a:ln w="9525">
            <a:noFill/>
            <a:miter lim="800000"/>
            <a:headEnd/>
            <a:tailEnd/>
          </a:ln>
        </p:spPr>
        <p:txBody>
          <a:bodyPr>
            <a:spAutoFit/>
          </a:bodyPr>
          <a:lstStyle/>
          <a:p>
            <a:r>
              <a:rPr lang="en-US" dirty="0">
                <a:latin typeface="Calibri" pitchFamily="34" charset="0"/>
              </a:rPr>
              <a:t>CTR mutants – constitutive triple response</a:t>
            </a:r>
            <a:endParaRPr lang="cs-CZ" dirty="0">
              <a:latin typeface="Calibri" pitchFamily="34" charset="0"/>
            </a:endParaRPr>
          </a:p>
        </p:txBody>
      </p:sp>
      <p:sp>
        <p:nvSpPr>
          <p:cNvPr id="49158" name="TextovéPole 6"/>
          <p:cNvSpPr txBox="1">
            <a:spLocks noChangeArrowheads="1"/>
          </p:cNvSpPr>
          <p:nvPr/>
        </p:nvSpPr>
        <p:spPr bwMode="auto">
          <a:xfrm>
            <a:off x="684213" y="1700213"/>
            <a:ext cx="3497262" cy="369887"/>
          </a:xfrm>
          <a:prstGeom prst="rect">
            <a:avLst/>
          </a:prstGeom>
          <a:noFill/>
          <a:ln w="9525">
            <a:noFill/>
            <a:miter lim="800000"/>
            <a:headEnd/>
            <a:tailEnd/>
          </a:ln>
        </p:spPr>
        <p:txBody>
          <a:bodyPr wrap="none">
            <a:spAutoFit/>
          </a:bodyPr>
          <a:lstStyle/>
          <a:p>
            <a:r>
              <a:rPr lang="en-US" dirty="0">
                <a:latin typeface="Calibri" pitchFamily="34" charset="0"/>
              </a:rPr>
              <a:t>EIN mutants – ethylene insensitive</a:t>
            </a:r>
            <a:endParaRPr lang="cs-CZ" dirty="0">
              <a:latin typeface="Calibri" pitchFamily="34" charset="0"/>
            </a:endParaRPr>
          </a:p>
        </p:txBody>
      </p:sp>
      <p:sp>
        <p:nvSpPr>
          <p:cNvPr id="7" name="TextovéPole 6"/>
          <p:cNvSpPr txBox="1"/>
          <p:nvPr/>
        </p:nvSpPr>
        <p:spPr>
          <a:xfrm>
            <a:off x="4644008" y="1700808"/>
            <a:ext cx="4104456" cy="1200329"/>
          </a:xfrm>
          <a:prstGeom prst="rect">
            <a:avLst/>
          </a:prstGeom>
          <a:noFill/>
        </p:spPr>
        <p:txBody>
          <a:bodyPr wrap="square" rtlCol="0">
            <a:spAutoFit/>
          </a:bodyPr>
          <a:lstStyle/>
          <a:p>
            <a:r>
              <a:rPr lang="en-US" dirty="0" smtClean="0"/>
              <a:t>- shoot stops elongation and swells</a:t>
            </a:r>
          </a:p>
          <a:p>
            <a:r>
              <a:rPr lang="en-US" dirty="0" smtClean="0"/>
              <a:t>- root stops elongation</a:t>
            </a:r>
          </a:p>
          <a:p>
            <a:r>
              <a:rPr lang="en-US" dirty="0" smtClean="0"/>
              <a:t>- apical hook </a:t>
            </a:r>
            <a:r>
              <a:rPr lang="en-US" dirty="0" err="1" smtClean="0"/>
              <a:t>exaggregation</a:t>
            </a:r>
            <a:endParaRPr lang="en-US" dirty="0" smtClean="0"/>
          </a:p>
          <a:p>
            <a:endParaRPr lang="cs-CZ"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Nadpis 1"/>
          <p:cNvSpPr>
            <a:spLocks noGrp="1"/>
          </p:cNvSpPr>
          <p:nvPr>
            <p:ph type="title"/>
          </p:nvPr>
        </p:nvSpPr>
        <p:spPr/>
        <p:txBody>
          <a:bodyPr/>
          <a:lstStyle/>
          <a:p>
            <a:pPr eaLnBrk="1" hangingPunct="1"/>
            <a:endParaRPr lang="cs-CZ" smtClean="0"/>
          </a:p>
        </p:txBody>
      </p:sp>
      <p:sp>
        <p:nvSpPr>
          <p:cNvPr id="51203" name="Zástupný symbol pro obsah 2"/>
          <p:cNvSpPr>
            <a:spLocks noGrp="1"/>
          </p:cNvSpPr>
          <p:nvPr>
            <p:ph idx="1"/>
          </p:nvPr>
        </p:nvSpPr>
        <p:spPr/>
        <p:txBody>
          <a:bodyPr/>
          <a:lstStyle/>
          <a:p>
            <a:pPr eaLnBrk="1" hangingPunct="1"/>
            <a:endParaRPr lang="cs-CZ" dirty="0" smtClean="0"/>
          </a:p>
        </p:txBody>
      </p:sp>
      <p:pic>
        <p:nvPicPr>
          <p:cNvPr id="51204" name="Picture 2"/>
          <p:cNvPicPr>
            <a:picLocks noChangeAspect="1" noChangeArrowheads="1"/>
          </p:cNvPicPr>
          <p:nvPr/>
        </p:nvPicPr>
        <p:blipFill>
          <a:blip r:embed="rId2" cstate="print"/>
          <a:srcRect/>
          <a:stretch>
            <a:fillRect/>
          </a:stretch>
        </p:blipFill>
        <p:spPr bwMode="auto">
          <a:xfrm>
            <a:off x="1547813" y="0"/>
            <a:ext cx="5976937" cy="6891338"/>
          </a:xfrm>
          <a:prstGeom prst="rect">
            <a:avLst/>
          </a:prstGeom>
          <a:noFill/>
          <a:ln w="9525">
            <a:noFill/>
            <a:miter lim="800000"/>
            <a:headEnd/>
            <a:tailEnd/>
          </a:ln>
        </p:spPr>
      </p:pic>
      <p:sp>
        <p:nvSpPr>
          <p:cNvPr id="5" name="Obdélník 4"/>
          <p:cNvSpPr/>
          <p:nvPr/>
        </p:nvSpPr>
        <p:spPr>
          <a:xfrm>
            <a:off x="250825" y="4868863"/>
            <a:ext cx="2844800" cy="19891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1"/>
          <p:cNvSpPr txBox="1">
            <a:spLocks noChangeArrowheads="1"/>
          </p:cNvSpPr>
          <p:nvPr/>
        </p:nvSpPr>
        <p:spPr bwMode="auto">
          <a:xfrm>
            <a:off x="325438" y="381000"/>
            <a:ext cx="8493125" cy="415925"/>
          </a:xfrm>
          <a:prstGeom prst="rect">
            <a:avLst/>
          </a:prstGeom>
          <a:noFill/>
          <a:ln w="9525">
            <a:noFill/>
            <a:round/>
            <a:headEnd/>
            <a:tailEnd/>
          </a:ln>
        </p:spPr>
        <p:txBody>
          <a:bodyPr lIns="0" tIns="0" rIns="0" bIns="0"/>
          <a:lstStyle/>
          <a:p>
            <a:pPr algn="ct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en-GB" sz="1500" b="1">
                <a:solidFill>
                  <a:srgbClr val="000000"/>
                </a:solidFill>
              </a:rPr>
              <a:t>Model for ethylene signal transduction that incorporates biochemical features of the pathway components.</a:t>
            </a:r>
          </a:p>
        </p:txBody>
      </p:sp>
      <p:pic>
        <p:nvPicPr>
          <p:cNvPr id="52227" name="Picture 2"/>
          <p:cNvPicPr>
            <a:picLocks noChangeAspect="1" noChangeArrowheads="1"/>
          </p:cNvPicPr>
          <p:nvPr/>
        </p:nvPicPr>
        <p:blipFill>
          <a:blip r:embed="rId3" cstate="print"/>
          <a:srcRect/>
          <a:stretch>
            <a:fillRect/>
          </a:stretch>
        </p:blipFill>
        <p:spPr bwMode="auto">
          <a:xfrm>
            <a:off x="6527800" y="6283325"/>
            <a:ext cx="2533650" cy="504825"/>
          </a:xfrm>
          <a:prstGeom prst="rect">
            <a:avLst/>
          </a:prstGeom>
          <a:noFill/>
          <a:ln w="9525">
            <a:noFill/>
            <a:round/>
            <a:headEnd/>
            <a:tailEnd/>
          </a:ln>
        </p:spPr>
      </p:pic>
      <p:pic>
        <p:nvPicPr>
          <p:cNvPr id="52228" name="Picture 3"/>
          <p:cNvPicPr>
            <a:picLocks noChangeAspect="1" noChangeArrowheads="1"/>
          </p:cNvPicPr>
          <p:nvPr/>
        </p:nvPicPr>
        <p:blipFill>
          <a:blip r:embed="rId4" cstate="print"/>
          <a:srcRect/>
          <a:stretch>
            <a:fillRect/>
          </a:stretch>
        </p:blipFill>
        <p:spPr bwMode="auto">
          <a:xfrm>
            <a:off x="611188" y="1052513"/>
            <a:ext cx="2225675" cy="4894262"/>
          </a:xfrm>
          <a:prstGeom prst="rect">
            <a:avLst/>
          </a:prstGeom>
          <a:noFill/>
          <a:ln w="9525">
            <a:noFill/>
            <a:round/>
            <a:headEnd/>
            <a:tailEnd/>
          </a:ln>
        </p:spPr>
      </p:pic>
      <p:sp>
        <p:nvSpPr>
          <p:cNvPr id="52229" name="Text Box 4"/>
          <p:cNvSpPr txBox="1">
            <a:spLocks noChangeArrowheads="1"/>
          </p:cNvSpPr>
          <p:nvPr/>
        </p:nvSpPr>
        <p:spPr bwMode="auto">
          <a:xfrm>
            <a:off x="3462338" y="5972175"/>
            <a:ext cx="3917950" cy="231775"/>
          </a:xfrm>
          <a:prstGeom prst="rect">
            <a:avLst/>
          </a:prstGeom>
          <a:noFill/>
          <a:ln w="9525">
            <a:noFill/>
            <a:round/>
            <a:headEnd/>
            <a:tailEnd/>
          </a:ln>
        </p:spPr>
        <p:txBody>
          <a:bodyPr lIns="0" tIns="0" rIns="0" bIns="0"/>
          <a:lstStyle/>
          <a:p>
            <a:pPr>
              <a:tabLst>
                <a:tab pos="655638" algn="l"/>
                <a:tab pos="1312863" algn="l"/>
                <a:tab pos="1968500" algn="l"/>
                <a:tab pos="2625725" algn="l"/>
                <a:tab pos="3282950" algn="l"/>
              </a:tabLst>
            </a:pPr>
            <a:r>
              <a:rPr lang="en-GB" sz="1100" b="1">
                <a:solidFill>
                  <a:srgbClr val="000000"/>
                </a:solidFill>
              </a:rPr>
              <a:t>CHEN Y et al. Ann Bot 2005;95:901-915</a:t>
            </a:r>
          </a:p>
        </p:txBody>
      </p:sp>
      <p:sp>
        <p:nvSpPr>
          <p:cNvPr id="52230" name="Text Box 5"/>
          <p:cNvSpPr txBox="1">
            <a:spLocks noChangeArrowheads="1"/>
          </p:cNvSpPr>
          <p:nvPr/>
        </p:nvSpPr>
        <p:spPr bwMode="auto">
          <a:xfrm>
            <a:off x="98425" y="6450013"/>
            <a:ext cx="4930775" cy="3471862"/>
          </a:xfrm>
          <a:prstGeom prst="rect">
            <a:avLst/>
          </a:prstGeom>
          <a:noFill/>
          <a:ln w="9525">
            <a:noFill/>
            <a:round/>
            <a:headEnd/>
            <a:tailEnd/>
          </a:ln>
        </p:spPr>
        <p:txBody>
          <a:bodyPr lIns="0" tIns="0" rIns="0" bIns="0"/>
          <a:lstStyle/>
          <a:p>
            <a:pPr marL="76200" indent="-76200">
              <a:tabLst>
                <a:tab pos="655638" algn="l"/>
                <a:tab pos="1312863" algn="l"/>
                <a:tab pos="1968500" algn="l"/>
                <a:tab pos="2625725" algn="l"/>
                <a:tab pos="3282950" algn="l"/>
                <a:tab pos="3938588" algn="l"/>
                <a:tab pos="4595813" algn="l"/>
              </a:tabLst>
            </a:pPr>
            <a:r>
              <a:rPr lang="en-GB" sz="900">
                <a:solidFill>
                  <a:srgbClr val="000000"/>
                </a:solidFill>
              </a:rPr>
              <a:t>© The Author 2005. Published by Oxford University Press on behalf of the Annals of Botany Company. All rights reserved. For Permissions, please email: journals.permissions@oupjournals.org</a:t>
            </a:r>
          </a:p>
        </p:txBody>
      </p:sp>
      <p:pic>
        <p:nvPicPr>
          <p:cNvPr id="52231" name="Picture 3"/>
          <p:cNvPicPr>
            <a:picLocks noChangeAspect="1" noChangeArrowheads="1"/>
          </p:cNvPicPr>
          <p:nvPr/>
        </p:nvPicPr>
        <p:blipFill>
          <a:blip r:embed="rId5" cstate="print"/>
          <a:srcRect/>
          <a:stretch>
            <a:fillRect/>
          </a:stretch>
        </p:blipFill>
        <p:spPr bwMode="auto">
          <a:xfrm>
            <a:off x="3059113" y="1341438"/>
            <a:ext cx="5902325" cy="4319587"/>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Nadpis 1"/>
          <p:cNvSpPr>
            <a:spLocks noGrp="1"/>
          </p:cNvSpPr>
          <p:nvPr>
            <p:ph type="title"/>
          </p:nvPr>
        </p:nvSpPr>
        <p:spPr/>
        <p:txBody>
          <a:bodyPr/>
          <a:lstStyle/>
          <a:p>
            <a:pPr eaLnBrk="1" hangingPunct="1"/>
            <a:endParaRPr lang="cs-CZ" smtClean="0"/>
          </a:p>
        </p:txBody>
      </p:sp>
      <p:sp>
        <p:nvSpPr>
          <p:cNvPr id="53251" name="Zástupný symbol pro obsah 2"/>
          <p:cNvSpPr>
            <a:spLocks noGrp="1"/>
          </p:cNvSpPr>
          <p:nvPr>
            <p:ph idx="1"/>
          </p:nvPr>
        </p:nvSpPr>
        <p:spPr/>
        <p:txBody>
          <a:bodyPr/>
          <a:lstStyle/>
          <a:p>
            <a:pPr eaLnBrk="1" hangingPunct="1"/>
            <a:endParaRPr lang="cs-CZ" dirty="0" smtClean="0"/>
          </a:p>
        </p:txBody>
      </p:sp>
      <p:pic>
        <p:nvPicPr>
          <p:cNvPr id="53252" name="Picture 2"/>
          <p:cNvPicPr>
            <a:picLocks noChangeAspect="1" noChangeArrowheads="1"/>
          </p:cNvPicPr>
          <p:nvPr/>
        </p:nvPicPr>
        <p:blipFill>
          <a:blip r:embed="rId2" cstate="print"/>
          <a:srcRect/>
          <a:stretch>
            <a:fillRect/>
          </a:stretch>
        </p:blipFill>
        <p:spPr bwMode="auto">
          <a:xfrm>
            <a:off x="2087563" y="0"/>
            <a:ext cx="5221287" cy="6721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Nadpis 1"/>
          <p:cNvSpPr>
            <a:spLocks noGrp="1"/>
          </p:cNvSpPr>
          <p:nvPr>
            <p:ph type="title"/>
          </p:nvPr>
        </p:nvSpPr>
        <p:spPr>
          <a:xfrm>
            <a:off x="395288" y="0"/>
            <a:ext cx="8229600" cy="1143000"/>
          </a:xfrm>
        </p:spPr>
        <p:txBody>
          <a:bodyPr/>
          <a:lstStyle/>
          <a:p>
            <a:pPr eaLnBrk="1" hangingPunct="1"/>
            <a:r>
              <a:rPr lang="en-US" smtClean="0"/>
              <a:t>Abscisic acid (ABA)</a:t>
            </a:r>
            <a:endParaRPr lang="cs-CZ" smtClean="0"/>
          </a:p>
        </p:txBody>
      </p:sp>
      <p:sp>
        <p:nvSpPr>
          <p:cNvPr id="54275" name="Zástupný symbol pro obsah 2"/>
          <p:cNvSpPr>
            <a:spLocks noGrp="1"/>
          </p:cNvSpPr>
          <p:nvPr>
            <p:ph idx="1"/>
          </p:nvPr>
        </p:nvSpPr>
        <p:spPr>
          <a:xfrm>
            <a:off x="395288" y="1268413"/>
            <a:ext cx="8229600" cy="4525962"/>
          </a:xfrm>
        </p:spPr>
        <p:txBody>
          <a:bodyPr/>
          <a:lstStyle/>
          <a:p>
            <a:pPr eaLnBrk="1" hangingPunct="1">
              <a:buFontTx/>
              <a:buChar char="-"/>
            </a:pPr>
            <a:r>
              <a:rPr lang="en-US" sz="2400" dirty="0" smtClean="0"/>
              <a:t>first called </a:t>
            </a:r>
            <a:r>
              <a:rPr lang="en-US" sz="2400" b="1" dirty="0" err="1" smtClean="0"/>
              <a:t>dormin</a:t>
            </a:r>
            <a:r>
              <a:rPr lang="en-US" sz="2400" dirty="0" smtClean="0"/>
              <a:t>, because it was isolated from leaves of trees entering dormancy</a:t>
            </a:r>
          </a:p>
          <a:p>
            <a:pPr eaLnBrk="1" hangingPunct="1">
              <a:buFontTx/>
              <a:buChar char="-"/>
            </a:pPr>
            <a:r>
              <a:rPr lang="en-US" sz="2400" dirty="0" err="1" smtClean="0"/>
              <a:t>abscisic</a:t>
            </a:r>
            <a:r>
              <a:rPr lang="en-US" sz="2400" dirty="0" smtClean="0"/>
              <a:t> acid – named due to its ability to </a:t>
            </a:r>
            <a:r>
              <a:rPr lang="en-US" sz="2400" b="1" dirty="0" smtClean="0"/>
              <a:t>promote </a:t>
            </a:r>
            <a:r>
              <a:rPr lang="en-US" sz="2400" b="1" dirty="0" err="1" smtClean="0"/>
              <a:t>abscision</a:t>
            </a:r>
            <a:r>
              <a:rPr lang="en-US" sz="2400" b="1" dirty="0" smtClean="0"/>
              <a:t> of cotton fruits</a:t>
            </a:r>
          </a:p>
          <a:p>
            <a:pPr eaLnBrk="1" hangingPunct="1">
              <a:buFontTx/>
              <a:buChar char="-"/>
            </a:pPr>
            <a:r>
              <a:rPr lang="en-US" sz="2400" dirty="0" smtClean="0"/>
              <a:t>synthesized from </a:t>
            </a:r>
            <a:r>
              <a:rPr lang="en-US" sz="2400" b="1" dirty="0" smtClean="0"/>
              <a:t>IPP</a:t>
            </a:r>
            <a:r>
              <a:rPr lang="en-US" sz="2400" dirty="0" smtClean="0"/>
              <a:t> and </a:t>
            </a:r>
            <a:r>
              <a:rPr lang="en-US" sz="2400" dirty="0" err="1" smtClean="0"/>
              <a:t>carotenoids</a:t>
            </a:r>
            <a:r>
              <a:rPr lang="en-US" sz="2400" dirty="0" smtClean="0"/>
              <a:t> (</a:t>
            </a:r>
            <a:r>
              <a:rPr lang="en-US" sz="2400" dirty="0" err="1" smtClean="0"/>
              <a:t>zeaxanthin</a:t>
            </a:r>
            <a:r>
              <a:rPr lang="en-US" sz="2400" dirty="0" smtClean="0"/>
              <a:t>)</a:t>
            </a:r>
          </a:p>
          <a:p>
            <a:pPr eaLnBrk="1" hangingPunct="1">
              <a:buFontTx/>
              <a:buChar char="-"/>
            </a:pPr>
            <a:r>
              <a:rPr lang="en-US" sz="2400" dirty="0" smtClean="0"/>
              <a:t>inactivated by oxidation or</a:t>
            </a:r>
          </a:p>
          <a:p>
            <a:pPr eaLnBrk="1" hangingPunct="1">
              <a:buFont typeface="Arial" charset="0"/>
              <a:buNone/>
            </a:pPr>
            <a:r>
              <a:rPr lang="en-US" sz="2400" dirty="0" smtClean="0"/>
              <a:t>	conjugation with sugars</a:t>
            </a:r>
          </a:p>
          <a:p>
            <a:pPr eaLnBrk="1" hangingPunct="1">
              <a:buFontTx/>
              <a:buChar char="-"/>
            </a:pPr>
            <a:endParaRPr lang="en-US" sz="2400" dirty="0" smtClean="0"/>
          </a:p>
          <a:p>
            <a:pPr eaLnBrk="1" hangingPunct="1">
              <a:buFontTx/>
              <a:buChar char="-"/>
            </a:pPr>
            <a:endParaRPr lang="en-US" dirty="0" smtClean="0"/>
          </a:p>
          <a:p>
            <a:pPr eaLnBrk="1" hangingPunct="1">
              <a:buFontTx/>
              <a:buChar char="-"/>
            </a:pPr>
            <a:endParaRPr lang="en-US" dirty="0" smtClean="0"/>
          </a:p>
          <a:p>
            <a:pPr eaLnBrk="1" hangingPunct="1">
              <a:buFontTx/>
              <a:buChar char="-"/>
            </a:pPr>
            <a:endParaRPr lang="cs-CZ" dirty="0" smtClean="0"/>
          </a:p>
        </p:txBody>
      </p:sp>
      <p:pic>
        <p:nvPicPr>
          <p:cNvPr id="54276" name="Picture 1"/>
          <p:cNvPicPr>
            <a:picLocks noChangeAspect="1" noChangeArrowheads="1"/>
          </p:cNvPicPr>
          <p:nvPr/>
        </p:nvPicPr>
        <p:blipFill>
          <a:blip r:embed="rId2" cstate="print"/>
          <a:srcRect/>
          <a:stretch>
            <a:fillRect/>
          </a:stretch>
        </p:blipFill>
        <p:spPr bwMode="auto">
          <a:xfrm>
            <a:off x="4356100" y="3371850"/>
            <a:ext cx="4600575" cy="3486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Nadpis 1"/>
          <p:cNvSpPr>
            <a:spLocks noGrp="1"/>
          </p:cNvSpPr>
          <p:nvPr>
            <p:ph type="title"/>
          </p:nvPr>
        </p:nvSpPr>
        <p:spPr>
          <a:xfrm>
            <a:off x="539750" y="0"/>
            <a:ext cx="8229600" cy="1143000"/>
          </a:xfrm>
        </p:spPr>
        <p:txBody>
          <a:bodyPr/>
          <a:lstStyle/>
          <a:p>
            <a:pPr eaLnBrk="1" hangingPunct="1"/>
            <a:r>
              <a:rPr lang="en-US" smtClean="0"/>
              <a:t>ABA and water stress</a:t>
            </a:r>
            <a:endParaRPr lang="cs-CZ" smtClean="0"/>
          </a:p>
        </p:txBody>
      </p:sp>
      <p:sp>
        <p:nvSpPr>
          <p:cNvPr id="3" name="Zástupný symbol pro obsah 2"/>
          <p:cNvSpPr>
            <a:spLocks noGrp="1"/>
          </p:cNvSpPr>
          <p:nvPr>
            <p:ph idx="1"/>
          </p:nvPr>
        </p:nvSpPr>
        <p:spPr>
          <a:xfrm>
            <a:off x="0" y="908050"/>
            <a:ext cx="8229600" cy="5473700"/>
          </a:xfrm>
        </p:spPr>
        <p:txBody>
          <a:bodyPr rtlCol="0">
            <a:normAutofit fontScale="92500" lnSpcReduction="10000"/>
          </a:bodyPr>
          <a:lstStyle/>
          <a:p>
            <a:pPr eaLnBrk="1" fontAlgn="auto" hangingPunct="1">
              <a:spcAft>
                <a:spcPts val="0"/>
              </a:spcAft>
              <a:buFont typeface="Arial" pitchFamily="34" charset="0"/>
              <a:buChar char="•"/>
              <a:defRPr/>
            </a:pPr>
            <a:r>
              <a:rPr lang="en-US" dirty="0" smtClean="0"/>
              <a:t>concentration of ABA in leaves is very variable. It can increase 50-fold in few hours under </a:t>
            </a:r>
            <a:r>
              <a:rPr lang="en-US" b="1" dirty="0" smtClean="0"/>
              <a:t>water stress. </a:t>
            </a:r>
          </a:p>
          <a:p>
            <a:pPr eaLnBrk="1" fontAlgn="auto" hangingPunct="1">
              <a:spcAft>
                <a:spcPts val="0"/>
              </a:spcAft>
              <a:buFont typeface="Arial" pitchFamily="34" charset="0"/>
              <a:buChar char="•"/>
              <a:defRPr/>
            </a:pPr>
            <a:r>
              <a:rPr lang="en-US" sz="2800" dirty="0" smtClean="0"/>
              <a:t>it is not only synthesized</a:t>
            </a:r>
          </a:p>
          <a:p>
            <a:pPr eaLnBrk="1" fontAlgn="auto" hangingPunct="1">
              <a:spcAft>
                <a:spcPts val="0"/>
              </a:spcAft>
              <a:buFont typeface="Arial" pitchFamily="34" charset="0"/>
              <a:buNone/>
              <a:defRPr/>
            </a:pPr>
            <a:r>
              <a:rPr lang="en-US" sz="2800" dirty="0" smtClean="0"/>
              <a:t> de novo, but also restored</a:t>
            </a:r>
          </a:p>
          <a:p>
            <a:pPr eaLnBrk="1" fontAlgn="auto" hangingPunct="1">
              <a:spcAft>
                <a:spcPts val="0"/>
              </a:spcAft>
              <a:buFont typeface="Arial" pitchFamily="34" charset="0"/>
              <a:buNone/>
              <a:defRPr/>
            </a:pPr>
            <a:r>
              <a:rPr lang="en-US" sz="2800" dirty="0" smtClean="0"/>
              <a:t> from ABA </a:t>
            </a:r>
            <a:r>
              <a:rPr lang="en-US" sz="2800" dirty="0" err="1" smtClean="0"/>
              <a:t>glucosyl</a:t>
            </a:r>
            <a:r>
              <a:rPr lang="en-US" sz="2800" dirty="0" smtClean="0"/>
              <a:t> esters</a:t>
            </a:r>
          </a:p>
          <a:p>
            <a:pPr eaLnBrk="1" fontAlgn="auto" hangingPunct="1">
              <a:spcAft>
                <a:spcPts val="0"/>
              </a:spcAft>
              <a:buFont typeface="Arial" pitchFamily="34" charset="0"/>
              <a:buNone/>
              <a:defRPr/>
            </a:pPr>
            <a:r>
              <a:rPr lang="en-US" sz="2800" dirty="0" smtClean="0"/>
              <a:t> and transported from </a:t>
            </a:r>
          </a:p>
          <a:p>
            <a:pPr eaLnBrk="1" fontAlgn="auto" hangingPunct="1">
              <a:spcAft>
                <a:spcPts val="0"/>
              </a:spcAft>
              <a:buFont typeface="Arial" pitchFamily="34" charset="0"/>
              <a:buNone/>
              <a:defRPr/>
            </a:pPr>
            <a:r>
              <a:rPr lang="en-US" sz="2800" dirty="0" smtClean="0"/>
              <a:t>roots via xylem. </a:t>
            </a:r>
          </a:p>
          <a:p>
            <a:pPr eaLnBrk="1" fontAlgn="auto" hangingPunct="1">
              <a:spcAft>
                <a:spcPts val="0"/>
              </a:spcAft>
              <a:buFont typeface="Arial" pitchFamily="34" charset="0"/>
              <a:buNone/>
              <a:defRPr/>
            </a:pPr>
            <a:r>
              <a:rPr lang="en-US" b="1" dirty="0" smtClean="0"/>
              <a:t>During water stress, </a:t>
            </a:r>
          </a:p>
          <a:p>
            <a:pPr eaLnBrk="1" fontAlgn="auto" hangingPunct="1">
              <a:spcAft>
                <a:spcPts val="0"/>
              </a:spcAft>
              <a:buFont typeface="Arial" pitchFamily="34" charset="0"/>
              <a:buNone/>
              <a:defRPr/>
            </a:pPr>
            <a:r>
              <a:rPr lang="en-US" sz="2800" b="1" dirty="0" smtClean="0"/>
              <a:t>concentration of ABA in xylem</a:t>
            </a:r>
          </a:p>
          <a:p>
            <a:pPr eaLnBrk="1" fontAlgn="auto" hangingPunct="1">
              <a:spcAft>
                <a:spcPts val="0"/>
              </a:spcAft>
              <a:buFont typeface="Arial" pitchFamily="34" charset="0"/>
              <a:buNone/>
              <a:defRPr/>
            </a:pPr>
            <a:r>
              <a:rPr lang="en-US" sz="2800" b="1" dirty="0" smtClean="0"/>
              <a:t>can rise from</a:t>
            </a:r>
          </a:p>
          <a:p>
            <a:pPr eaLnBrk="1" fontAlgn="auto" hangingPunct="1">
              <a:spcAft>
                <a:spcPts val="0"/>
              </a:spcAft>
              <a:buFont typeface="Arial" pitchFamily="34" charset="0"/>
              <a:buNone/>
              <a:defRPr/>
            </a:pPr>
            <a:r>
              <a:rPr lang="en-US" sz="2800" b="1" dirty="0" smtClean="0"/>
              <a:t> 10nM to 3000nM</a:t>
            </a:r>
          </a:p>
        </p:txBody>
      </p:sp>
      <p:pic>
        <p:nvPicPr>
          <p:cNvPr id="55300" name="Picture 3"/>
          <p:cNvPicPr>
            <a:picLocks noChangeAspect="1" noChangeArrowheads="1"/>
          </p:cNvPicPr>
          <p:nvPr/>
        </p:nvPicPr>
        <p:blipFill>
          <a:blip r:embed="rId3" cstate="print"/>
          <a:srcRect/>
          <a:stretch>
            <a:fillRect/>
          </a:stretch>
        </p:blipFill>
        <p:spPr bwMode="auto">
          <a:xfrm>
            <a:off x="4552950" y="2324100"/>
            <a:ext cx="4591050" cy="4533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fontScale="90000"/>
          </a:bodyPr>
          <a:lstStyle/>
          <a:p>
            <a:pPr eaLnBrk="1" fontAlgn="auto" hangingPunct="1">
              <a:spcAft>
                <a:spcPts val="0"/>
              </a:spcAft>
              <a:defRPr/>
            </a:pPr>
            <a:r>
              <a:rPr lang="en-US" dirty="0" smtClean="0"/>
              <a:t>ABA reaches guard cells faster in its anion form </a:t>
            </a:r>
            <a:endParaRPr lang="cs-CZ" dirty="0"/>
          </a:p>
        </p:txBody>
      </p:sp>
      <p:sp>
        <p:nvSpPr>
          <p:cNvPr id="56323" name="Zástupný symbol pro obsah 2"/>
          <p:cNvSpPr>
            <a:spLocks noGrp="1"/>
          </p:cNvSpPr>
          <p:nvPr>
            <p:ph idx="1"/>
          </p:nvPr>
        </p:nvSpPr>
        <p:spPr/>
        <p:txBody>
          <a:bodyPr/>
          <a:lstStyle/>
          <a:p>
            <a:pPr eaLnBrk="1" hangingPunct="1"/>
            <a:endParaRPr lang="cs-CZ" smtClean="0"/>
          </a:p>
        </p:txBody>
      </p:sp>
      <p:pic>
        <p:nvPicPr>
          <p:cNvPr id="56324" name="Picture 2"/>
          <p:cNvPicPr>
            <a:picLocks noChangeAspect="1" noChangeArrowheads="1"/>
          </p:cNvPicPr>
          <p:nvPr/>
        </p:nvPicPr>
        <p:blipFill>
          <a:blip r:embed="rId2" cstate="print"/>
          <a:srcRect/>
          <a:stretch>
            <a:fillRect/>
          </a:stretch>
        </p:blipFill>
        <p:spPr bwMode="auto">
          <a:xfrm>
            <a:off x="395288" y="1412875"/>
            <a:ext cx="8362950" cy="502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Nadpis 1"/>
          <p:cNvSpPr>
            <a:spLocks noGrp="1"/>
          </p:cNvSpPr>
          <p:nvPr>
            <p:ph type="title"/>
          </p:nvPr>
        </p:nvSpPr>
        <p:spPr/>
        <p:txBody>
          <a:bodyPr/>
          <a:lstStyle/>
          <a:p>
            <a:pPr eaLnBrk="1" hangingPunct="1"/>
            <a:endParaRPr lang="cs-CZ" smtClean="0"/>
          </a:p>
        </p:txBody>
      </p:sp>
      <p:sp>
        <p:nvSpPr>
          <p:cNvPr id="57347" name="Zástupný symbol pro obsah 2"/>
          <p:cNvSpPr>
            <a:spLocks noGrp="1"/>
          </p:cNvSpPr>
          <p:nvPr>
            <p:ph idx="1"/>
          </p:nvPr>
        </p:nvSpPr>
        <p:spPr/>
        <p:txBody>
          <a:bodyPr/>
          <a:lstStyle/>
          <a:p>
            <a:pPr eaLnBrk="1" hangingPunct="1"/>
            <a:endParaRPr lang="cs-CZ" smtClean="0"/>
          </a:p>
        </p:txBody>
      </p:sp>
      <p:pic>
        <p:nvPicPr>
          <p:cNvPr id="57348" name="Picture 2"/>
          <p:cNvPicPr>
            <a:picLocks noChangeAspect="1" noChangeArrowheads="1"/>
          </p:cNvPicPr>
          <p:nvPr/>
        </p:nvPicPr>
        <p:blipFill>
          <a:blip r:embed="rId2" cstate="print"/>
          <a:srcRect/>
          <a:stretch>
            <a:fillRect/>
          </a:stretch>
        </p:blipFill>
        <p:spPr bwMode="auto">
          <a:xfrm>
            <a:off x="971550" y="1125538"/>
            <a:ext cx="7272338" cy="5273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adpis 1"/>
          <p:cNvSpPr>
            <a:spLocks noGrp="1"/>
          </p:cNvSpPr>
          <p:nvPr>
            <p:ph type="title"/>
          </p:nvPr>
        </p:nvSpPr>
        <p:spPr/>
        <p:txBody>
          <a:bodyPr/>
          <a:lstStyle/>
          <a:p>
            <a:pPr eaLnBrk="1" hangingPunct="1"/>
            <a:endParaRPr lang="cs-CZ" smtClean="0"/>
          </a:p>
        </p:txBody>
      </p:sp>
      <p:sp>
        <p:nvSpPr>
          <p:cNvPr id="16387" name="Zástupný symbol pro obsah 2"/>
          <p:cNvSpPr>
            <a:spLocks noGrp="1"/>
          </p:cNvSpPr>
          <p:nvPr>
            <p:ph idx="1"/>
          </p:nvPr>
        </p:nvSpPr>
        <p:spPr/>
        <p:txBody>
          <a:bodyPr/>
          <a:lstStyle/>
          <a:p>
            <a:pPr eaLnBrk="1" hangingPunct="1"/>
            <a:endParaRPr lang="cs-CZ" smtClean="0"/>
          </a:p>
        </p:txBody>
      </p:sp>
      <p:pic>
        <p:nvPicPr>
          <p:cNvPr id="16388" name="Picture 2"/>
          <p:cNvPicPr>
            <a:picLocks noChangeAspect="1" noChangeArrowheads="1"/>
          </p:cNvPicPr>
          <p:nvPr/>
        </p:nvPicPr>
        <p:blipFill>
          <a:blip r:embed="rId2" cstate="print"/>
          <a:srcRect/>
          <a:stretch>
            <a:fillRect/>
          </a:stretch>
        </p:blipFill>
        <p:spPr bwMode="auto">
          <a:xfrm>
            <a:off x="2051050" y="188913"/>
            <a:ext cx="4975225" cy="4679950"/>
          </a:xfrm>
          <a:prstGeom prst="rect">
            <a:avLst/>
          </a:prstGeom>
          <a:noFill/>
          <a:ln w="9525">
            <a:noFill/>
            <a:miter lim="800000"/>
            <a:headEnd/>
            <a:tailEnd/>
          </a:ln>
        </p:spPr>
      </p:pic>
      <p:pic>
        <p:nvPicPr>
          <p:cNvPr id="16389" name="Picture 3"/>
          <p:cNvPicPr>
            <a:picLocks noChangeAspect="1" noChangeArrowheads="1"/>
          </p:cNvPicPr>
          <p:nvPr/>
        </p:nvPicPr>
        <p:blipFill>
          <a:blip r:embed="rId3" cstate="print"/>
          <a:srcRect/>
          <a:stretch>
            <a:fillRect/>
          </a:stretch>
        </p:blipFill>
        <p:spPr bwMode="auto">
          <a:xfrm>
            <a:off x="1476375" y="4868863"/>
            <a:ext cx="6457950" cy="223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fontScale="90000"/>
          </a:bodyPr>
          <a:lstStyle/>
          <a:p>
            <a:pPr eaLnBrk="1" fontAlgn="auto" hangingPunct="1">
              <a:spcAft>
                <a:spcPts val="0"/>
              </a:spcAft>
              <a:defRPr/>
            </a:pPr>
            <a:r>
              <a:rPr lang="en-US" dirty="0" smtClean="0"/>
              <a:t>ABA promotes seed and bud dormancy</a:t>
            </a:r>
            <a:endParaRPr lang="cs-CZ" dirty="0"/>
          </a:p>
        </p:txBody>
      </p:sp>
      <p:sp>
        <p:nvSpPr>
          <p:cNvPr id="58371" name="Zástupný symbol pro obsah 2"/>
          <p:cNvSpPr>
            <a:spLocks noGrp="1"/>
          </p:cNvSpPr>
          <p:nvPr>
            <p:ph idx="1"/>
          </p:nvPr>
        </p:nvSpPr>
        <p:spPr/>
        <p:txBody>
          <a:bodyPr/>
          <a:lstStyle/>
          <a:p>
            <a:pPr eaLnBrk="1" hangingPunct="1">
              <a:buFont typeface="Arial" charset="0"/>
              <a:buNone/>
            </a:pPr>
            <a:r>
              <a:rPr lang="en-US" smtClean="0"/>
              <a:t>During late stages of embryogenesis,</a:t>
            </a:r>
          </a:p>
          <a:p>
            <a:pPr eaLnBrk="1" hangingPunct="1">
              <a:buFont typeface="Arial" charset="0"/>
              <a:buNone/>
            </a:pPr>
            <a:r>
              <a:rPr lang="en-US" smtClean="0"/>
              <a:t>ABA induces synthesis of </a:t>
            </a:r>
            <a:r>
              <a:rPr lang="en-US" b="1" smtClean="0"/>
              <a:t>LEA proteins </a:t>
            </a:r>
            <a:r>
              <a:rPr lang="en-US" smtClean="0"/>
              <a:t>(late embryo abundant). These provide tolerance to desiccation, before seed loses most of its water content.</a:t>
            </a:r>
            <a:endParaRPr lang="cs-CZ"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Obdélník 3"/>
          <p:cNvSpPr>
            <a:spLocks noChangeArrowheads="1"/>
          </p:cNvSpPr>
          <p:nvPr/>
        </p:nvSpPr>
        <p:spPr bwMode="auto">
          <a:xfrm>
            <a:off x="395288" y="1196975"/>
            <a:ext cx="8353425" cy="4524375"/>
          </a:xfrm>
          <a:prstGeom prst="rect">
            <a:avLst/>
          </a:prstGeom>
          <a:noFill/>
          <a:ln w="9525">
            <a:noFill/>
            <a:miter lim="800000"/>
            <a:headEnd/>
            <a:tailEnd/>
          </a:ln>
        </p:spPr>
        <p:txBody>
          <a:bodyPr>
            <a:spAutoFit/>
          </a:bodyPr>
          <a:lstStyle/>
          <a:p>
            <a:r>
              <a:rPr lang="en-US" sz="2400" b="1" i="1" dirty="0" err="1">
                <a:latin typeface="Calibri" pitchFamily="34" charset="0"/>
              </a:rPr>
              <a:t>Afterripening</a:t>
            </a:r>
            <a:r>
              <a:rPr lang="en-US" sz="2400" b="1" i="1" dirty="0">
                <a:latin typeface="Calibri" pitchFamily="34" charset="0"/>
              </a:rPr>
              <a:t>. </a:t>
            </a:r>
            <a:r>
              <a:rPr lang="en-US" sz="2400" i="1" dirty="0">
                <a:latin typeface="Calibri" pitchFamily="34" charset="0"/>
              </a:rPr>
              <a:t>Many seeds lose their dormancy when</a:t>
            </a:r>
          </a:p>
          <a:p>
            <a:r>
              <a:rPr lang="en-US" sz="2400" dirty="0">
                <a:latin typeface="Calibri" pitchFamily="34" charset="0"/>
              </a:rPr>
              <a:t>their moisture content is reduced to a certain level by</a:t>
            </a:r>
          </a:p>
          <a:p>
            <a:r>
              <a:rPr lang="en-US" sz="2400" dirty="0">
                <a:latin typeface="Calibri" pitchFamily="34" charset="0"/>
              </a:rPr>
              <a:t>drying—a phenomenon known as </a:t>
            </a:r>
            <a:r>
              <a:rPr lang="en-US" sz="2400" b="1" dirty="0" err="1">
                <a:latin typeface="Calibri" pitchFamily="34" charset="0"/>
              </a:rPr>
              <a:t>afterripening</a:t>
            </a:r>
            <a:r>
              <a:rPr lang="en-US" sz="2400" b="1" dirty="0">
                <a:latin typeface="Calibri" pitchFamily="34" charset="0"/>
              </a:rPr>
              <a:t>.</a:t>
            </a:r>
          </a:p>
          <a:p>
            <a:r>
              <a:rPr lang="en-US" sz="2400" dirty="0">
                <a:latin typeface="Calibri" pitchFamily="34" charset="0"/>
              </a:rPr>
              <a:t>2</a:t>
            </a:r>
            <a:r>
              <a:rPr lang="en-US" sz="2400" b="1" dirty="0">
                <a:latin typeface="Calibri" pitchFamily="34" charset="0"/>
              </a:rPr>
              <a:t>. </a:t>
            </a:r>
            <a:r>
              <a:rPr lang="en-US" sz="2400" b="1" i="1" dirty="0">
                <a:latin typeface="Calibri" pitchFamily="34" charset="0"/>
              </a:rPr>
              <a:t>Chilling. Low temperature</a:t>
            </a:r>
            <a:r>
              <a:rPr lang="en-US" sz="2400" i="1" dirty="0">
                <a:latin typeface="Calibri" pitchFamily="34" charset="0"/>
              </a:rPr>
              <a:t>, or </a:t>
            </a:r>
            <a:r>
              <a:rPr lang="en-US" sz="2400" b="1" i="1" dirty="0">
                <a:latin typeface="Calibri" pitchFamily="34" charset="0"/>
              </a:rPr>
              <a:t>chilling, can release</a:t>
            </a:r>
          </a:p>
          <a:p>
            <a:r>
              <a:rPr lang="en-US" sz="2400" dirty="0">
                <a:latin typeface="Calibri" pitchFamily="34" charset="0"/>
              </a:rPr>
              <a:t>seeds from dormancy. Many seeds require a period of</a:t>
            </a:r>
          </a:p>
          <a:p>
            <a:r>
              <a:rPr lang="en-US" sz="2400" dirty="0">
                <a:latin typeface="Calibri" pitchFamily="34" charset="0"/>
              </a:rPr>
              <a:t>cold (0–10°C) while in a fully hydrated (imbibed)</a:t>
            </a:r>
          </a:p>
          <a:p>
            <a:r>
              <a:rPr lang="en-US" sz="2400" dirty="0">
                <a:latin typeface="Calibri" pitchFamily="34" charset="0"/>
              </a:rPr>
              <a:t>state in order to germinate.</a:t>
            </a:r>
          </a:p>
          <a:p>
            <a:r>
              <a:rPr lang="en-US" sz="2400" dirty="0">
                <a:latin typeface="Calibri" pitchFamily="34" charset="0"/>
              </a:rPr>
              <a:t>3. </a:t>
            </a:r>
            <a:r>
              <a:rPr lang="en-US" sz="2400" b="1" i="1" dirty="0">
                <a:latin typeface="Calibri" pitchFamily="34" charset="0"/>
              </a:rPr>
              <a:t>Light</a:t>
            </a:r>
            <a:r>
              <a:rPr lang="en-US" sz="2400" i="1" dirty="0">
                <a:latin typeface="Calibri" pitchFamily="34" charset="0"/>
              </a:rPr>
              <a:t>. </a:t>
            </a:r>
            <a:r>
              <a:rPr lang="en-US" sz="2400" dirty="0">
                <a:latin typeface="Calibri" pitchFamily="34" charset="0"/>
              </a:rPr>
              <a:t>Many seeds have a light requirement for germination,</a:t>
            </a:r>
          </a:p>
          <a:p>
            <a:r>
              <a:rPr lang="en-US" sz="2400" dirty="0">
                <a:latin typeface="Calibri" pitchFamily="34" charset="0"/>
              </a:rPr>
              <a:t>which may involve only a brief exposure,</a:t>
            </a:r>
          </a:p>
          <a:p>
            <a:r>
              <a:rPr lang="en-US" sz="2400" dirty="0">
                <a:latin typeface="Calibri" pitchFamily="34" charset="0"/>
              </a:rPr>
              <a:t>as in the case of lettuce, an intermittent treatment</a:t>
            </a:r>
          </a:p>
          <a:p>
            <a:r>
              <a:rPr lang="en-US" sz="2400" dirty="0">
                <a:latin typeface="Calibri" pitchFamily="34" charset="0"/>
              </a:rPr>
              <a:t>(e.g., succulents of the genus </a:t>
            </a:r>
            <a:r>
              <a:rPr lang="en-US" sz="2400" i="1" dirty="0" err="1">
                <a:latin typeface="Calibri" pitchFamily="34" charset="0"/>
              </a:rPr>
              <a:t>Kalanchoe</a:t>
            </a:r>
            <a:r>
              <a:rPr lang="en-US" sz="2400" i="1" dirty="0">
                <a:latin typeface="Calibri" pitchFamily="34" charset="0"/>
              </a:rPr>
              <a:t>),</a:t>
            </a:r>
            <a:r>
              <a:rPr lang="en-US" sz="2400" dirty="0">
                <a:latin typeface="Calibri" pitchFamily="34" charset="0"/>
              </a:rPr>
              <a:t> or even a</a:t>
            </a:r>
          </a:p>
          <a:p>
            <a:r>
              <a:rPr lang="en-US" sz="2400" dirty="0">
                <a:latin typeface="Calibri" pitchFamily="34" charset="0"/>
              </a:rPr>
              <a:t>specific photoperiod involving short or long days.</a:t>
            </a:r>
            <a:endParaRPr lang="cs-CZ" sz="2400" dirty="0">
              <a:latin typeface="Calibri" pitchFamily="34"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Nadpis 1"/>
          <p:cNvSpPr>
            <a:spLocks noGrp="1"/>
          </p:cNvSpPr>
          <p:nvPr>
            <p:ph type="title"/>
          </p:nvPr>
        </p:nvSpPr>
        <p:spPr/>
        <p:txBody>
          <a:bodyPr/>
          <a:lstStyle/>
          <a:p>
            <a:pPr eaLnBrk="1" hangingPunct="1"/>
            <a:endParaRPr lang="cs-CZ" smtClean="0"/>
          </a:p>
        </p:txBody>
      </p:sp>
      <p:sp>
        <p:nvSpPr>
          <p:cNvPr id="60419" name="Zástupný symbol pro obsah 2"/>
          <p:cNvSpPr>
            <a:spLocks noGrp="1"/>
          </p:cNvSpPr>
          <p:nvPr>
            <p:ph idx="1"/>
          </p:nvPr>
        </p:nvSpPr>
        <p:spPr/>
        <p:txBody>
          <a:bodyPr/>
          <a:lstStyle/>
          <a:p>
            <a:pPr eaLnBrk="1" hangingPunct="1"/>
            <a:endParaRPr lang="cs-CZ" smtClean="0"/>
          </a:p>
        </p:txBody>
      </p:sp>
      <p:pic>
        <p:nvPicPr>
          <p:cNvPr id="60420" name="Picture 2" descr="Model for seed dormancy and germination"/>
          <p:cNvPicPr>
            <a:picLocks noChangeAspect="1" noChangeArrowheads="1"/>
          </p:cNvPicPr>
          <p:nvPr/>
        </p:nvPicPr>
        <p:blipFill>
          <a:blip r:embed="rId2" cstate="print"/>
          <a:srcRect/>
          <a:stretch>
            <a:fillRect/>
          </a:stretch>
        </p:blipFill>
        <p:spPr bwMode="auto">
          <a:xfrm>
            <a:off x="1116013" y="260350"/>
            <a:ext cx="7272337" cy="6157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Salicylic acid</a:t>
            </a:r>
            <a:endParaRPr lang="cs-CZ" dirty="0"/>
          </a:p>
        </p:txBody>
      </p:sp>
      <p:sp>
        <p:nvSpPr>
          <p:cNvPr id="3" name="Zástupný symbol pro obsah 2"/>
          <p:cNvSpPr>
            <a:spLocks noGrp="1"/>
          </p:cNvSpPr>
          <p:nvPr>
            <p:ph idx="1"/>
          </p:nvPr>
        </p:nvSpPr>
        <p:spPr/>
        <p:txBody>
          <a:bodyPr/>
          <a:lstStyle/>
          <a:p>
            <a:endParaRPr lang="cs-CZ" dirty="0"/>
          </a:p>
        </p:txBody>
      </p:sp>
      <p:pic>
        <p:nvPicPr>
          <p:cNvPr id="105474" name="Picture 2"/>
          <p:cNvPicPr>
            <a:picLocks noChangeAspect="1" noChangeArrowheads="1"/>
          </p:cNvPicPr>
          <p:nvPr/>
        </p:nvPicPr>
        <p:blipFill>
          <a:blip r:embed="rId2" cstate="print"/>
          <a:srcRect/>
          <a:stretch>
            <a:fillRect/>
          </a:stretch>
        </p:blipFill>
        <p:spPr bwMode="auto">
          <a:xfrm>
            <a:off x="1331640" y="1628800"/>
            <a:ext cx="6272213" cy="4770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Salicylic acid</a:t>
            </a:r>
            <a:endParaRPr lang="cs-CZ" dirty="0"/>
          </a:p>
        </p:txBody>
      </p:sp>
      <p:graphicFrame>
        <p:nvGraphicFramePr>
          <p:cNvPr id="4" name="Graf 3"/>
          <p:cNvGraphicFramePr>
            <a:graphicFrameLocks/>
          </p:cNvGraphicFramePr>
          <p:nvPr/>
        </p:nvGraphicFramePr>
        <p:xfrm>
          <a:off x="2339752" y="2924944"/>
          <a:ext cx="4610100" cy="263652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Nadpis 1"/>
          <p:cNvSpPr>
            <a:spLocks noGrp="1"/>
          </p:cNvSpPr>
          <p:nvPr>
            <p:ph type="title"/>
          </p:nvPr>
        </p:nvSpPr>
        <p:spPr>
          <a:xfrm>
            <a:off x="-1620838" y="333375"/>
            <a:ext cx="8229601" cy="1143000"/>
          </a:xfrm>
        </p:spPr>
        <p:txBody>
          <a:bodyPr/>
          <a:lstStyle/>
          <a:p>
            <a:pPr eaLnBrk="1" hangingPunct="1"/>
            <a:r>
              <a:rPr lang="en-US" smtClean="0"/>
              <a:t>Jasmonates</a:t>
            </a:r>
            <a:endParaRPr lang="cs-CZ" smtClean="0"/>
          </a:p>
        </p:txBody>
      </p:sp>
      <p:sp>
        <p:nvSpPr>
          <p:cNvPr id="64515" name="Zástupný symbol pro obsah 2"/>
          <p:cNvSpPr>
            <a:spLocks noGrp="1"/>
          </p:cNvSpPr>
          <p:nvPr>
            <p:ph idx="1"/>
          </p:nvPr>
        </p:nvSpPr>
        <p:spPr/>
        <p:txBody>
          <a:bodyPr/>
          <a:lstStyle/>
          <a:p>
            <a:pPr eaLnBrk="1" hangingPunct="1"/>
            <a:r>
              <a:rPr lang="en-US" dirty="0" smtClean="0"/>
              <a:t>stress hormone, includes </a:t>
            </a:r>
            <a:r>
              <a:rPr lang="en-US" dirty="0" err="1" smtClean="0"/>
              <a:t>jasmonic</a:t>
            </a:r>
            <a:r>
              <a:rPr lang="en-US" dirty="0" smtClean="0"/>
              <a:t> acid, its </a:t>
            </a:r>
            <a:r>
              <a:rPr lang="en-US" dirty="0" err="1" smtClean="0"/>
              <a:t>methylester</a:t>
            </a:r>
            <a:r>
              <a:rPr lang="en-US" dirty="0" smtClean="0"/>
              <a:t> and </a:t>
            </a:r>
            <a:r>
              <a:rPr lang="en-US" dirty="0" err="1" smtClean="0"/>
              <a:t>isoleucin</a:t>
            </a:r>
            <a:r>
              <a:rPr lang="en-US" dirty="0" smtClean="0"/>
              <a:t> conjugate</a:t>
            </a:r>
          </a:p>
          <a:p>
            <a:pPr eaLnBrk="1" hangingPunct="1"/>
            <a:r>
              <a:rPr lang="en-US" dirty="0" smtClean="0"/>
              <a:t>is induced by </a:t>
            </a:r>
            <a:r>
              <a:rPr lang="en-US" b="1" dirty="0" err="1" smtClean="0"/>
              <a:t>systemin</a:t>
            </a:r>
            <a:r>
              <a:rPr lang="en-US" dirty="0" smtClean="0"/>
              <a:t> – signal peptide produced at the place of wounding</a:t>
            </a:r>
          </a:p>
          <a:p>
            <a:pPr eaLnBrk="1" hangingPunct="1"/>
            <a:r>
              <a:rPr lang="en-US" dirty="0" err="1" smtClean="0"/>
              <a:t>jasmonate</a:t>
            </a:r>
            <a:r>
              <a:rPr lang="en-US" dirty="0" smtClean="0"/>
              <a:t> signals promote expression of protease inhibitors, slowing down pathogen progress</a:t>
            </a:r>
          </a:p>
          <a:p>
            <a:pPr eaLnBrk="1" hangingPunct="1"/>
            <a:endParaRPr lang="en-US" dirty="0" smtClean="0"/>
          </a:p>
          <a:p>
            <a:pPr eaLnBrk="1" hangingPunct="1"/>
            <a:endParaRPr lang="en-US" dirty="0" smtClean="0"/>
          </a:p>
          <a:p>
            <a:pPr eaLnBrk="1" hangingPunct="1"/>
            <a:endParaRPr lang="cs-CZ" dirty="0" smtClean="0"/>
          </a:p>
        </p:txBody>
      </p:sp>
      <p:pic>
        <p:nvPicPr>
          <p:cNvPr id="64516" name="Picture 1"/>
          <p:cNvPicPr>
            <a:picLocks noChangeAspect="1" noChangeArrowheads="1"/>
          </p:cNvPicPr>
          <p:nvPr/>
        </p:nvPicPr>
        <p:blipFill>
          <a:blip r:embed="rId2" cstate="print"/>
          <a:srcRect/>
          <a:stretch>
            <a:fillRect/>
          </a:stretch>
        </p:blipFill>
        <p:spPr bwMode="auto">
          <a:xfrm>
            <a:off x="2555875" y="4841875"/>
            <a:ext cx="3878263" cy="2016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noChangeArrowheads="1"/>
          </p:cNvPicPr>
          <p:nvPr/>
        </p:nvPicPr>
        <p:blipFill>
          <a:blip r:embed="rId3" cstate="print"/>
          <a:srcRect/>
          <a:stretch>
            <a:fillRect/>
          </a:stretch>
        </p:blipFill>
        <p:spPr bwMode="auto">
          <a:xfrm>
            <a:off x="7086600" y="152400"/>
            <a:ext cx="1870075" cy="355600"/>
          </a:xfrm>
          <a:prstGeom prst="rect">
            <a:avLst/>
          </a:prstGeom>
          <a:noFill/>
          <a:ln w="9525">
            <a:noFill/>
            <a:round/>
            <a:headEnd/>
            <a:tailEnd/>
          </a:ln>
        </p:spPr>
      </p:pic>
      <p:sp>
        <p:nvSpPr>
          <p:cNvPr id="65539" name="AutoShape 2"/>
          <p:cNvSpPr>
            <a:spLocks noChangeArrowheads="1"/>
          </p:cNvSpPr>
          <p:nvPr/>
        </p:nvSpPr>
        <p:spPr bwMode="auto">
          <a:xfrm>
            <a:off x="609600" y="4648200"/>
            <a:ext cx="8077200" cy="1935163"/>
          </a:xfrm>
          <a:custGeom>
            <a:avLst/>
            <a:gdLst>
              <a:gd name="T0" fmla="*/ 2147483647 w 21600"/>
              <a:gd name="T1" fmla="*/ 2147483647 h 21600"/>
              <a:gd name="T2" fmla="*/ 2147483647 w 21600"/>
              <a:gd name="T3" fmla="*/ 2147483647 h 21600"/>
              <a:gd name="T4" fmla="*/ 0 w 21600"/>
              <a:gd name="T5" fmla="*/ 2147483647 h 21600"/>
              <a:gd name="T6" fmla="*/ 2147483647 w 21600"/>
              <a:gd name="T7" fmla="*/ 0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0" y="21600"/>
                </a:lnTo>
                <a:lnTo>
                  <a:pt x="21600" y="21600"/>
                </a:lnTo>
                <a:lnTo>
                  <a:pt x="21600" y="0"/>
                </a:lnTo>
                <a:close/>
              </a:path>
            </a:pathLst>
          </a:custGeom>
          <a:noFill/>
          <a:ln w="9525">
            <a:noFill/>
            <a:round/>
            <a:headEnd/>
            <a:tailEnd/>
          </a:ln>
        </p:spPr>
        <p:txBody>
          <a:bodyPr lIns="90000" tIns="46800" rIns="90000" bIns="46800">
            <a:spAutoFit/>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1100" dirty="0">
                <a:solidFill>
                  <a:srgbClr val="000000"/>
                </a:solidFill>
                <a:latin typeface="Calibri" pitchFamily="34" charset="0"/>
              </a:rPr>
              <a:t>Model of </a:t>
            </a:r>
            <a:r>
              <a:rPr lang="en-GB" sz="1100" dirty="0" err="1">
                <a:solidFill>
                  <a:srgbClr val="000000"/>
                </a:solidFill>
                <a:latin typeface="Calibri" pitchFamily="34" charset="0"/>
              </a:rPr>
              <a:t>jasmonate</a:t>
            </a:r>
            <a:r>
              <a:rPr lang="en-GB" sz="1100" dirty="0">
                <a:solidFill>
                  <a:srgbClr val="000000"/>
                </a:solidFill>
                <a:latin typeface="Calibri" pitchFamily="34" charset="0"/>
              </a:rPr>
              <a:t> perception and regulation of </a:t>
            </a:r>
            <a:r>
              <a:rPr lang="en-GB" sz="1100" dirty="0" err="1">
                <a:solidFill>
                  <a:srgbClr val="000000"/>
                </a:solidFill>
                <a:latin typeface="Calibri" pitchFamily="34" charset="0"/>
              </a:rPr>
              <a:t>jasmonate</a:t>
            </a:r>
            <a:r>
              <a:rPr lang="en-GB" sz="1100" dirty="0">
                <a:solidFill>
                  <a:srgbClr val="000000"/>
                </a:solidFill>
                <a:latin typeface="Calibri" pitchFamily="34" charset="0"/>
              </a:rPr>
              <a:t> responsive gene expression. At low level of JA-Ile, transcription factors (</a:t>
            </a:r>
            <a:r>
              <a:rPr lang="en-GB" sz="1100" i="1" dirty="0">
                <a:solidFill>
                  <a:srgbClr val="000000"/>
                </a:solidFill>
                <a:latin typeface="Calibri" pitchFamily="34" charset="0"/>
              </a:rPr>
              <a:t>e.g.</a:t>
            </a:r>
            <a:r>
              <a:rPr lang="en-GB" sz="1100" dirty="0">
                <a:solidFill>
                  <a:srgbClr val="000000"/>
                </a:solidFill>
                <a:latin typeface="Calibri" pitchFamily="34" charset="0"/>
              </a:rPr>
              <a:t>, MYC2) are bound to their target sequence at the promoter of </a:t>
            </a:r>
            <a:r>
              <a:rPr lang="en-GB" sz="1100" dirty="0" err="1">
                <a:solidFill>
                  <a:srgbClr val="000000"/>
                </a:solidFill>
                <a:latin typeface="Calibri" pitchFamily="34" charset="0"/>
              </a:rPr>
              <a:t>jasmonate</a:t>
            </a:r>
            <a:r>
              <a:rPr lang="en-GB" sz="1100" dirty="0">
                <a:solidFill>
                  <a:srgbClr val="000000"/>
                </a:solidFill>
                <a:latin typeface="Calibri" pitchFamily="34" charset="0"/>
              </a:rPr>
              <a:t>-responsive gene (</a:t>
            </a:r>
            <a:r>
              <a:rPr lang="en-GB" sz="1100" i="1" dirty="0">
                <a:solidFill>
                  <a:srgbClr val="000000"/>
                </a:solidFill>
                <a:latin typeface="Calibri" pitchFamily="34" charset="0"/>
              </a:rPr>
              <a:t>e.g.</a:t>
            </a:r>
            <a:r>
              <a:rPr lang="en-GB" sz="1100" dirty="0">
                <a:solidFill>
                  <a:srgbClr val="000000"/>
                </a:solidFill>
                <a:latin typeface="Calibri" pitchFamily="34" charset="0"/>
              </a:rPr>
              <a:t>, G-box), but their activity is repressed by homo- or </a:t>
            </a:r>
            <a:r>
              <a:rPr lang="en-GB" sz="1100" dirty="0" err="1">
                <a:solidFill>
                  <a:srgbClr val="000000"/>
                </a:solidFill>
                <a:latin typeface="Calibri" pitchFamily="34" charset="0"/>
              </a:rPr>
              <a:t>heterodimers</a:t>
            </a:r>
            <a:r>
              <a:rPr lang="en-GB" sz="1100" dirty="0">
                <a:solidFill>
                  <a:srgbClr val="000000"/>
                </a:solidFill>
                <a:latin typeface="Calibri" pitchFamily="34" charset="0"/>
              </a:rPr>
              <a:t> of JAZ proteins. Upon stress or developmental cues, (+)-7</a:t>
            </a:r>
            <a:r>
              <a:rPr lang="en-GB" sz="1100" i="1" dirty="0">
                <a:solidFill>
                  <a:srgbClr val="000000"/>
                </a:solidFill>
                <a:latin typeface="Calibri" pitchFamily="34" charset="0"/>
              </a:rPr>
              <a:t>-iso</a:t>
            </a:r>
            <a:r>
              <a:rPr lang="en-GB" sz="1100" dirty="0">
                <a:solidFill>
                  <a:srgbClr val="000000"/>
                </a:solidFill>
                <a:latin typeface="Calibri" pitchFamily="34" charset="0"/>
              </a:rPr>
              <a:t>-JA (</a:t>
            </a:r>
            <a:r>
              <a:rPr lang="en-GB" sz="1100" b="1" dirty="0">
                <a:solidFill>
                  <a:srgbClr val="000000"/>
                </a:solidFill>
                <a:latin typeface="Calibri" pitchFamily="34" charset="0"/>
              </a:rPr>
              <a:t>1</a:t>
            </a:r>
            <a:r>
              <a:rPr lang="en-GB" sz="1100" dirty="0">
                <a:solidFill>
                  <a:srgbClr val="000000"/>
                </a:solidFill>
                <a:latin typeface="Calibri" pitchFamily="34" charset="0"/>
              </a:rPr>
              <a:t>) is synthesized </a:t>
            </a:r>
            <a:r>
              <a:rPr lang="en-GB" sz="1100" i="1" dirty="0">
                <a:solidFill>
                  <a:srgbClr val="000000"/>
                </a:solidFill>
                <a:latin typeface="Calibri" pitchFamily="34" charset="0"/>
              </a:rPr>
              <a:t>de novo</a:t>
            </a:r>
            <a:r>
              <a:rPr lang="en-GB" sz="1100" dirty="0">
                <a:solidFill>
                  <a:srgbClr val="000000"/>
                </a:solidFill>
                <a:latin typeface="Calibri" pitchFamily="34" charset="0"/>
              </a:rPr>
              <a:t> and conjugated with </a:t>
            </a:r>
            <a:r>
              <a:rPr lang="en-GB" sz="1100" dirty="0" err="1">
                <a:solidFill>
                  <a:srgbClr val="000000"/>
                </a:solidFill>
                <a:latin typeface="Calibri" pitchFamily="34" charset="0"/>
              </a:rPr>
              <a:t>isoleucine</a:t>
            </a:r>
            <a:r>
              <a:rPr lang="en-GB" sz="1100" dirty="0">
                <a:solidFill>
                  <a:srgbClr val="000000"/>
                </a:solidFill>
                <a:latin typeface="Calibri" pitchFamily="34" charset="0"/>
              </a:rPr>
              <a:t> by JAR1. The resulting high level of (+)-7</a:t>
            </a:r>
            <a:r>
              <a:rPr lang="en-GB" sz="1100" i="1" dirty="0">
                <a:solidFill>
                  <a:srgbClr val="000000"/>
                </a:solidFill>
                <a:latin typeface="Calibri" pitchFamily="34" charset="0"/>
              </a:rPr>
              <a:t>-iso-</a:t>
            </a:r>
            <a:r>
              <a:rPr lang="en-GB" sz="1100" dirty="0">
                <a:solidFill>
                  <a:srgbClr val="000000"/>
                </a:solidFill>
                <a:latin typeface="Calibri" pitchFamily="34" charset="0"/>
              </a:rPr>
              <a:t>JA-l-Ile (</a:t>
            </a:r>
            <a:r>
              <a:rPr lang="en-GB" sz="1100" b="1" dirty="0">
                <a:solidFill>
                  <a:srgbClr val="000000"/>
                </a:solidFill>
                <a:latin typeface="Calibri" pitchFamily="34" charset="0"/>
              </a:rPr>
              <a:t>4</a:t>
            </a:r>
            <a:r>
              <a:rPr lang="en-GB" sz="1100" dirty="0">
                <a:solidFill>
                  <a:srgbClr val="000000"/>
                </a:solidFill>
                <a:latin typeface="Calibri" pitchFamily="34" charset="0"/>
              </a:rPr>
              <a:t>) ((3</a:t>
            </a:r>
            <a:r>
              <a:rPr lang="en-GB" sz="1100" i="1" dirty="0">
                <a:solidFill>
                  <a:srgbClr val="000000"/>
                </a:solidFill>
                <a:latin typeface="Calibri" pitchFamily="34" charset="0"/>
              </a:rPr>
              <a:t>R</a:t>
            </a:r>
            <a:r>
              <a:rPr lang="en-GB" sz="1100" dirty="0">
                <a:solidFill>
                  <a:srgbClr val="000000"/>
                </a:solidFill>
                <a:latin typeface="Calibri" pitchFamily="34" charset="0"/>
              </a:rPr>
              <a:t>,7</a:t>
            </a:r>
            <a:r>
              <a:rPr lang="en-GB" sz="1100" i="1" dirty="0">
                <a:solidFill>
                  <a:srgbClr val="000000"/>
                </a:solidFill>
                <a:latin typeface="Calibri" pitchFamily="34" charset="0"/>
              </a:rPr>
              <a:t>S</a:t>
            </a:r>
            <a:r>
              <a:rPr lang="en-GB" sz="1100" dirty="0">
                <a:solidFill>
                  <a:srgbClr val="000000"/>
                </a:solidFill>
                <a:latin typeface="Calibri" pitchFamily="34" charset="0"/>
              </a:rPr>
              <a:t>)-JA-l-Ile) leads to binding by the </a:t>
            </a:r>
            <a:r>
              <a:rPr lang="en-GB" sz="1100" dirty="0" err="1">
                <a:solidFill>
                  <a:srgbClr val="000000"/>
                </a:solidFill>
                <a:latin typeface="Calibri" pitchFamily="34" charset="0"/>
              </a:rPr>
              <a:t>jasmonate</a:t>
            </a:r>
            <a:r>
              <a:rPr lang="en-GB" sz="1100" dirty="0">
                <a:solidFill>
                  <a:srgbClr val="000000"/>
                </a:solidFill>
                <a:latin typeface="Calibri" pitchFamily="34" charset="0"/>
              </a:rPr>
              <a:t> receptor COI1 (F-box protein with LRR domains), which is part of the SCFCOI1 complex, comprising the protein components ASK1, </a:t>
            </a:r>
            <a:r>
              <a:rPr lang="en-GB" sz="1100" dirty="0" err="1">
                <a:solidFill>
                  <a:srgbClr val="000000"/>
                </a:solidFill>
                <a:latin typeface="Calibri" pitchFamily="34" charset="0"/>
              </a:rPr>
              <a:t>Cullin</a:t>
            </a:r>
            <a:r>
              <a:rPr lang="en-GB" sz="1100" dirty="0">
                <a:solidFill>
                  <a:srgbClr val="000000"/>
                </a:solidFill>
                <a:latin typeface="Calibri" pitchFamily="34" charset="0"/>
              </a:rPr>
              <a:t>, </a:t>
            </a:r>
            <a:r>
              <a:rPr lang="en-GB" sz="1100" dirty="0" err="1">
                <a:solidFill>
                  <a:srgbClr val="000000"/>
                </a:solidFill>
                <a:latin typeface="Calibri" pitchFamily="34" charset="0"/>
              </a:rPr>
              <a:t>Rbx</a:t>
            </a:r>
            <a:r>
              <a:rPr lang="en-GB" sz="1100" dirty="0">
                <a:solidFill>
                  <a:srgbClr val="000000"/>
                </a:solidFill>
                <a:latin typeface="Calibri" pitchFamily="34" charset="0"/>
              </a:rPr>
              <a:t>, and the E2 </a:t>
            </a:r>
            <a:r>
              <a:rPr lang="en-GB" sz="1100" dirty="0" err="1">
                <a:solidFill>
                  <a:srgbClr val="000000"/>
                </a:solidFill>
                <a:latin typeface="Calibri" pitchFamily="34" charset="0"/>
              </a:rPr>
              <a:t>ubiquitin</a:t>
            </a:r>
            <a:r>
              <a:rPr lang="en-GB" sz="1100" dirty="0">
                <a:solidFill>
                  <a:srgbClr val="000000"/>
                </a:solidFill>
                <a:latin typeface="Calibri" pitchFamily="34" charset="0"/>
              </a:rPr>
              <a:t>-conjugating enzyme. Subsequently, JAZ proteins are recruited from their initial binding site to the COI1-JA-Ile unit of the SCFCOI1 complex, which acts as an E3 </a:t>
            </a:r>
            <a:r>
              <a:rPr lang="en-GB" sz="1100" dirty="0" err="1">
                <a:solidFill>
                  <a:srgbClr val="000000"/>
                </a:solidFill>
                <a:latin typeface="Calibri" pitchFamily="34" charset="0"/>
              </a:rPr>
              <a:t>ubiquitin</a:t>
            </a:r>
            <a:r>
              <a:rPr lang="en-GB" sz="1100" dirty="0">
                <a:solidFill>
                  <a:srgbClr val="000000"/>
                </a:solidFill>
                <a:latin typeface="Calibri" pitchFamily="34" charset="0"/>
              </a:rPr>
              <a:t> </a:t>
            </a:r>
            <a:r>
              <a:rPr lang="en-GB" sz="1100" dirty="0" err="1">
                <a:solidFill>
                  <a:srgbClr val="000000"/>
                </a:solidFill>
                <a:latin typeface="Calibri" pitchFamily="34" charset="0"/>
              </a:rPr>
              <a:t>ligase</a:t>
            </a:r>
            <a:r>
              <a:rPr lang="en-GB" sz="1100" dirty="0">
                <a:solidFill>
                  <a:srgbClr val="000000"/>
                </a:solidFill>
                <a:latin typeface="Calibri" pitchFamily="34" charset="0"/>
              </a:rPr>
              <a:t> transferring </a:t>
            </a:r>
            <a:r>
              <a:rPr lang="en-GB" sz="1100" dirty="0" err="1">
                <a:solidFill>
                  <a:srgbClr val="000000"/>
                </a:solidFill>
                <a:latin typeface="Calibri" pitchFamily="34" charset="0"/>
              </a:rPr>
              <a:t>ubiquitin</a:t>
            </a:r>
            <a:r>
              <a:rPr lang="en-GB" sz="1100" dirty="0">
                <a:solidFill>
                  <a:srgbClr val="000000"/>
                </a:solidFill>
                <a:latin typeface="Calibri" pitchFamily="34" charset="0"/>
              </a:rPr>
              <a:t> (</a:t>
            </a:r>
            <a:r>
              <a:rPr lang="en-GB" sz="1100" dirty="0" err="1">
                <a:solidFill>
                  <a:srgbClr val="000000"/>
                </a:solidFill>
                <a:latin typeface="Calibri" pitchFamily="34" charset="0"/>
              </a:rPr>
              <a:t>Ub</a:t>
            </a:r>
            <a:r>
              <a:rPr lang="en-GB" sz="1100" dirty="0">
                <a:solidFill>
                  <a:srgbClr val="000000"/>
                </a:solidFill>
                <a:latin typeface="Calibri" pitchFamily="34" charset="0"/>
              </a:rPr>
              <a:t>) from the E2 </a:t>
            </a:r>
            <a:r>
              <a:rPr lang="en-GB" sz="1100" dirty="0" err="1">
                <a:solidFill>
                  <a:srgbClr val="000000"/>
                </a:solidFill>
                <a:latin typeface="Calibri" pitchFamily="34" charset="0"/>
              </a:rPr>
              <a:t>ubiquitin</a:t>
            </a:r>
            <a:r>
              <a:rPr lang="en-GB" sz="1100" dirty="0">
                <a:solidFill>
                  <a:srgbClr val="000000"/>
                </a:solidFill>
                <a:latin typeface="Calibri" pitchFamily="34" charset="0"/>
              </a:rPr>
              <a:t>-conjugating enzyme to the COI1-interacting JAZ proteins. Upon </a:t>
            </a:r>
            <a:r>
              <a:rPr lang="en-GB" sz="1100" dirty="0" err="1">
                <a:solidFill>
                  <a:srgbClr val="000000"/>
                </a:solidFill>
                <a:latin typeface="Calibri" pitchFamily="34" charset="0"/>
              </a:rPr>
              <a:t>polyubiquitination</a:t>
            </a:r>
            <a:r>
              <a:rPr lang="en-GB" sz="1100" dirty="0">
                <a:solidFill>
                  <a:srgbClr val="000000"/>
                </a:solidFill>
                <a:latin typeface="Calibri" pitchFamily="34" charset="0"/>
              </a:rPr>
              <a:t>, JAZ proteins are directed to the 26S </a:t>
            </a:r>
            <a:r>
              <a:rPr lang="en-GB" sz="1100" dirty="0" err="1">
                <a:solidFill>
                  <a:srgbClr val="000000"/>
                </a:solidFill>
                <a:latin typeface="Calibri" pitchFamily="34" charset="0"/>
              </a:rPr>
              <a:t>proteasome</a:t>
            </a:r>
            <a:r>
              <a:rPr lang="en-GB" sz="1100" dirty="0">
                <a:solidFill>
                  <a:srgbClr val="000000"/>
                </a:solidFill>
                <a:latin typeface="Calibri" pitchFamily="34" charset="0"/>
              </a:rPr>
              <a:t> for degradation, releasing the repression of MYC2, thereby activating expression of JA responsive genes, including those encoding JAZ proteins. Synthesis of new JAZ repressors results in termination of JA gene expression.</a:t>
            </a:r>
          </a:p>
        </p:txBody>
      </p:sp>
      <p:sp>
        <p:nvSpPr>
          <p:cNvPr id="65540" name="AutoShape 3"/>
          <p:cNvSpPr>
            <a:spLocks noChangeArrowheads="1"/>
          </p:cNvSpPr>
          <p:nvPr/>
        </p:nvSpPr>
        <p:spPr bwMode="auto">
          <a:xfrm>
            <a:off x="533400" y="5867400"/>
            <a:ext cx="8382000" cy="990600"/>
          </a:xfrm>
          <a:custGeom>
            <a:avLst/>
            <a:gdLst>
              <a:gd name="T0" fmla="*/ 2147483647 w 21600"/>
              <a:gd name="T1" fmla="*/ 1041734762 h 21600"/>
              <a:gd name="T2" fmla="*/ 2147483647 w 21600"/>
              <a:gd name="T3" fmla="*/ 2083469524 h 21600"/>
              <a:gd name="T4" fmla="*/ 0 w 21600"/>
              <a:gd name="T5" fmla="*/ 1041734762 h 21600"/>
              <a:gd name="T6" fmla="*/ 2147483647 w 21600"/>
              <a:gd name="T7" fmla="*/ 0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0" y="21600"/>
                </a:lnTo>
                <a:lnTo>
                  <a:pt x="21600" y="21600"/>
                </a:lnTo>
                <a:lnTo>
                  <a:pt x="21600" y="0"/>
                </a:lnTo>
                <a:close/>
              </a:path>
            </a:pathLst>
          </a:custGeom>
          <a:noFill/>
          <a:ln w="9525">
            <a:noFill/>
            <a:round/>
            <a:headEnd/>
            <a:tailEnd/>
          </a:ln>
        </p:spPr>
        <p:txBody>
          <a:bodyPr lIns="90000" tIns="46800" rIns="90000" bIns="46800" anchor="b"/>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1000">
                <a:solidFill>
                  <a:srgbClr val="000000"/>
                </a:solidFill>
                <a:latin typeface="Calibri" pitchFamily="34" charset="0"/>
              </a:rPr>
              <a:t>Published in: Claus Wasternack; Erich Kombrink; </a:t>
            </a:r>
            <a:r>
              <a:rPr lang="en-GB" sz="1000" i="1">
                <a:solidFill>
                  <a:srgbClr val="000000"/>
                </a:solidFill>
                <a:latin typeface="Calibri" pitchFamily="34" charset="0"/>
              </a:rPr>
              <a:t>ACS Chem. Biol.</a:t>
            </a:r>
            <a:r>
              <a:rPr lang="en-GB" sz="1000">
                <a:solidFill>
                  <a:srgbClr val="000000"/>
                </a:solidFill>
                <a:latin typeface="Calibri" pitchFamily="34" charset="0"/>
              </a:rPr>
              <a:t> </a:t>
            </a:r>
            <a:r>
              <a:rPr lang="en-GB" sz="1000" b="1">
                <a:solidFill>
                  <a:srgbClr val="000000"/>
                </a:solidFill>
                <a:latin typeface="Calibri" pitchFamily="34" charset="0"/>
              </a:rPr>
              <a:t> 2010, </a:t>
            </a:r>
            <a:r>
              <a:rPr lang="en-GB" sz="1000">
                <a:solidFill>
                  <a:srgbClr val="000000"/>
                </a:solidFill>
                <a:latin typeface="Calibri" pitchFamily="34" charset="0"/>
              </a:rPr>
              <a:t>5, 63-77.</a:t>
            </a:r>
          </a:p>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1000">
                <a:solidFill>
                  <a:srgbClr val="000000"/>
                </a:solidFill>
                <a:latin typeface="Calibri" pitchFamily="34" charset="0"/>
              </a:rPr>
              <a:t>DOI: 10.1021/cb900269u</a:t>
            </a:r>
          </a:p>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1000">
                <a:solidFill>
                  <a:srgbClr val="000000"/>
                </a:solidFill>
                <a:latin typeface="Calibri" pitchFamily="34" charset="0"/>
              </a:rPr>
              <a:t>Copyright © 2009 American Chemical Society</a:t>
            </a:r>
          </a:p>
        </p:txBody>
      </p:sp>
      <p:sp>
        <p:nvSpPr>
          <p:cNvPr id="65541" name="Line 4"/>
          <p:cNvSpPr>
            <a:spLocks noChangeShapeType="1"/>
          </p:cNvSpPr>
          <p:nvPr/>
        </p:nvSpPr>
        <p:spPr bwMode="auto">
          <a:xfrm>
            <a:off x="457200" y="6170613"/>
            <a:ext cx="8382000" cy="1587"/>
          </a:xfrm>
          <a:prstGeom prst="line">
            <a:avLst/>
          </a:prstGeom>
          <a:noFill/>
          <a:ln w="3240">
            <a:solidFill>
              <a:srgbClr val="000000"/>
            </a:solidFill>
            <a:miter lim="800000"/>
            <a:headEnd/>
            <a:tailEnd/>
          </a:ln>
        </p:spPr>
        <p:txBody>
          <a:bodyPr/>
          <a:lstStyle/>
          <a:p>
            <a:endParaRPr lang="cs-CZ"/>
          </a:p>
        </p:txBody>
      </p:sp>
      <p:pic>
        <p:nvPicPr>
          <p:cNvPr id="65542" name="Picture 5"/>
          <p:cNvPicPr>
            <a:picLocks noChangeAspect="1" noChangeArrowheads="1"/>
          </p:cNvPicPr>
          <p:nvPr/>
        </p:nvPicPr>
        <p:blipFill>
          <a:blip r:embed="rId4" cstate="print"/>
          <a:srcRect/>
          <a:stretch>
            <a:fillRect/>
          </a:stretch>
        </p:blipFill>
        <p:spPr bwMode="auto">
          <a:xfrm>
            <a:off x="2046288" y="762000"/>
            <a:ext cx="5102225" cy="3810000"/>
          </a:xfrm>
          <a:prstGeom prst="rect">
            <a:avLst/>
          </a:prstGeom>
          <a:noFill/>
          <a:ln w="9525">
            <a:noFill/>
            <a:round/>
            <a:headEnd/>
            <a:tailEnd/>
          </a:ln>
        </p:spPr>
      </p:pic>
      <p:sp>
        <p:nvSpPr>
          <p:cNvPr id="65543" name="TextovéPole 6"/>
          <p:cNvSpPr txBox="1">
            <a:spLocks noChangeArrowheads="1"/>
          </p:cNvSpPr>
          <p:nvPr/>
        </p:nvSpPr>
        <p:spPr bwMode="auto">
          <a:xfrm>
            <a:off x="250825" y="115888"/>
            <a:ext cx="6992938" cy="401637"/>
          </a:xfrm>
          <a:prstGeom prst="rect">
            <a:avLst/>
          </a:prstGeom>
          <a:noFill/>
          <a:ln w="9525">
            <a:noFill/>
            <a:miter lim="800000"/>
            <a:headEnd/>
            <a:tailEnd/>
          </a:ln>
        </p:spPr>
        <p:txBody>
          <a:bodyPr wrap="none">
            <a:spAutoFit/>
          </a:bodyPr>
          <a:lstStyle/>
          <a:p>
            <a:r>
              <a:rPr lang="en-US" sz="2000">
                <a:latin typeface="Calibri" pitchFamily="34" charset="0"/>
              </a:rPr>
              <a:t>Jasmonate signalling pathway involves an COI1 –  F-box protein</a:t>
            </a:r>
            <a:endParaRPr lang="cs-CZ" sz="2000">
              <a:latin typeface="Calibri" pitchFamily="34" charset="0"/>
            </a:endParaRPr>
          </a:p>
        </p:txBody>
      </p:sp>
    </p:spTree>
  </p:cSld>
  <p:clrMapOvr>
    <a:masterClrMapping/>
  </p:clrMapOvr>
  <p:transition>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Nadpis 1"/>
          <p:cNvSpPr>
            <a:spLocks noGrp="1"/>
          </p:cNvSpPr>
          <p:nvPr>
            <p:ph type="title"/>
          </p:nvPr>
        </p:nvSpPr>
        <p:spPr/>
        <p:txBody>
          <a:bodyPr/>
          <a:lstStyle/>
          <a:p>
            <a:pPr eaLnBrk="1" hangingPunct="1"/>
            <a:r>
              <a:rPr lang="en-US" dirty="0" err="1" smtClean="0"/>
              <a:t>Brassinostereoids</a:t>
            </a:r>
            <a:endParaRPr lang="cs-CZ" dirty="0" smtClean="0"/>
          </a:p>
        </p:txBody>
      </p:sp>
      <p:sp>
        <p:nvSpPr>
          <p:cNvPr id="61443" name="Zástupný symbol pro obsah 2"/>
          <p:cNvSpPr>
            <a:spLocks noGrp="1"/>
          </p:cNvSpPr>
          <p:nvPr>
            <p:ph idx="1"/>
          </p:nvPr>
        </p:nvSpPr>
        <p:spPr/>
        <p:txBody>
          <a:bodyPr/>
          <a:lstStyle/>
          <a:p>
            <a:pPr eaLnBrk="1" hangingPunct="1">
              <a:buFontTx/>
              <a:buChar char="-"/>
            </a:pPr>
            <a:r>
              <a:rPr lang="en-US" smtClean="0"/>
              <a:t>brassinolid and 60 other stereoid hormones</a:t>
            </a:r>
          </a:p>
          <a:p>
            <a:pPr eaLnBrk="1" hangingPunct="1">
              <a:buFontTx/>
              <a:buChar char="-"/>
            </a:pPr>
            <a:r>
              <a:rPr lang="en-US" smtClean="0"/>
              <a:t>regulate numerous processes. Mutants are extreme dwarfs</a:t>
            </a:r>
          </a:p>
          <a:p>
            <a:pPr eaLnBrk="1" hangingPunct="1">
              <a:buFontTx/>
              <a:buChar char="-"/>
            </a:pPr>
            <a:r>
              <a:rPr lang="en-US" smtClean="0"/>
              <a:t>synthesis from IPP and cykloartenol – precursor of all stereodid compounds in plants.</a:t>
            </a:r>
          </a:p>
          <a:p>
            <a:pPr eaLnBrk="1" hangingPunct="1">
              <a:buFontTx/>
              <a:buChar char="-"/>
            </a:pPr>
            <a:endParaRPr lang="cs-CZ" smtClean="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fontScale="90000"/>
          </a:bodyPr>
          <a:lstStyle/>
          <a:p>
            <a:pPr eaLnBrk="1" fontAlgn="auto" hangingPunct="1">
              <a:spcAft>
                <a:spcPts val="0"/>
              </a:spcAft>
              <a:defRPr/>
            </a:pPr>
            <a:r>
              <a:rPr lang="en-US" dirty="0" smtClean="0"/>
              <a:t>Biological functions of </a:t>
            </a:r>
            <a:r>
              <a:rPr lang="en-US" dirty="0" err="1" smtClean="0"/>
              <a:t>brassinostereoids</a:t>
            </a:r>
            <a:endParaRPr lang="cs-CZ" dirty="0"/>
          </a:p>
        </p:txBody>
      </p:sp>
      <p:sp>
        <p:nvSpPr>
          <p:cNvPr id="62467" name="Zástupný symbol pro obsah 2"/>
          <p:cNvSpPr>
            <a:spLocks noGrp="1"/>
          </p:cNvSpPr>
          <p:nvPr>
            <p:ph idx="1"/>
          </p:nvPr>
        </p:nvSpPr>
        <p:spPr/>
        <p:txBody>
          <a:bodyPr/>
          <a:lstStyle/>
          <a:p>
            <a:pPr eaLnBrk="1" hangingPunct="1">
              <a:buFont typeface="Arial" charset="0"/>
              <a:buNone/>
            </a:pPr>
            <a:r>
              <a:rPr lang="en-US" smtClean="0"/>
              <a:t>like cytokinins, brassinostereoids induce </a:t>
            </a:r>
            <a:r>
              <a:rPr lang="en-US" b="1" smtClean="0"/>
              <a:t>cyclin D3 </a:t>
            </a:r>
            <a:r>
              <a:rPr lang="en-US" smtClean="0"/>
              <a:t>and stimulate cell proliferation. It also induces expression of </a:t>
            </a:r>
            <a:r>
              <a:rPr lang="en-US" b="1" smtClean="0"/>
              <a:t>expansins</a:t>
            </a:r>
            <a:r>
              <a:rPr lang="en-US" smtClean="0"/>
              <a:t> and </a:t>
            </a:r>
            <a:r>
              <a:rPr lang="en-US" b="1" smtClean="0"/>
              <a:t>xyloglucanases</a:t>
            </a:r>
            <a:r>
              <a:rPr lang="en-US" smtClean="0"/>
              <a:t> and so induces cell growth.</a:t>
            </a:r>
          </a:p>
          <a:p>
            <a:pPr eaLnBrk="1" hangingPunct="1">
              <a:buFont typeface="Arial" charset="0"/>
              <a:buNone/>
            </a:pPr>
            <a:endParaRPr lang="en-US" smtClean="0"/>
          </a:p>
          <a:p>
            <a:pPr eaLnBrk="1" hangingPunct="1">
              <a:buFont typeface="Arial" charset="0"/>
              <a:buNone/>
            </a:pPr>
            <a:endParaRPr lang="cs-CZ"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Nadpis 1"/>
          <p:cNvSpPr>
            <a:spLocks noGrp="1"/>
          </p:cNvSpPr>
          <p:nvPr>
            <p:ph type="title"/>
          </p:nvPr>
        </p:nvSpPr>
        <p:spPr/>
        <p:txBody>
          <a:bodyPr/>
          <a:lstStyle/>
          <a:p>
            <a:pPr eaLnBrk="1" hangingPunct="1"/>
            <a:endParaRPr lang="cs-CZ" smtClean="0"/>
          </a:p>
        </p:txBody>
      </p:sp>
      <p:sp>
        <p:nvSpPr>
          <p:cNvPr id="63491" name="Zástupný symbol pro obsah 2"/>
          <p:cNvSpPr>
            <a:spLocks noGrp="1"/>
          </p:cNvSpPr>
          <p:nvPr>
            <p:ph idx="1"/>
          </p:nvPr>
        </p:nvSpPr>
        <p:spPr/>
        <p:txBody>
          <a:bodyPr/>
          <a:lstStyle/>
          <a:p>
            <a:pPr eaLnBrk="1" hangingPunct="1"/>
            <a:endParaRPr lang="cs-CZ" smtClean="0"/>
          </a:p>
        </p:txBody>
      </p:sp>
      <p:pic>
        <p:nvPicPr>
          <p:cNvPr id="63492" name="Picture 4" descr="http://www.qiagen.com/GeneGlobe/Pathways/Brassinosteroid%20Signaling%20in%20Arabidopsis.jpg"/>
          <p:cNvPicPr>
            <a:picLocks noChangeAspect="1" noChangeArrowheads="1"/>
          </p:cNvPicPr>
          <p:nvPr/>
        </p:nvPicPr>
        <p:blipFill>
          <a:blip r:embed="rId2" cstate="print"/>
          <a:srcRect b="10320"/>
          <a:stretch>
            <a:fillRect/>
          </a:stretch>
        </p:blipFill>
        <p:spPr bwMode="auto">
          <a:xfrm>
            <a:off x="1763713" y="115888"/>
            <a:ext cx="6143625" cy="6597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p:cNvSpPr>
            <a:spLocks noGrp="1"/>
          </p:cNvSpPr>
          <p:nvPr>
            <p:ph type="title"/>
          </p:nvPr>
        </p:nvSpPr>
        <p:spPr/>
        <p:txBody>
          <a:bodyPr/>
          <a:lstStyle/>
          <a:p>
            <a:pPr eaLnBrk="1" hangingPunct="1"/>
            <a:endParaRPr lang="cs-CZ" smtClean="0"/>
          </a:p>
        </p:txBody>
      </p:sp>
      <p:sp>
        <p:nvSpPr>
          <p:cNvPr id="17411" name="Zástupný symbol pro obsah 2"/>
          <p:cNvSpPr>
            <a:spLocks noGrp="1"/>
          </p:cNvSpPr>
          <p:nvPr>
            <p:ph idx="1"/>
          </p:nvPr>
        </p:nvSpPr>
        <p:spPr/>
        <p:txBody>
          <a:bodyPr/>
          <a:lstStyle/>
          <a:p>
            <a:pPr eaLnBrk="1" hangingPunct="1"/>
            <a:endParaRPr lang="cs-CZ" smtClean="0"/>
          </a:p>
        </p:txBody>
      </p:sp>
      <p:pic>
        <p:nvPicPr>
          <p:cNvPr id="17412" name="Picture 2"/>
          <p:cNvPicPr>
            <a:picLocks noChangeAspect="1" noChangeArrowheads="1"/>
          </p:cNvPicPr>
          <p:nvPr/>
        </p:nvPicPr>
        <p:blipFill>
          <a:blip r:embed="rId2" cstate="print"/>
          <a:srcRect/>
          <a:stretch>
            <a:fillRect/>
          </a:stretch>
        </p:blipFill>
        <p:spPr bwMode="auto">
          <a:xfrm>
            <a:off x="179388" y="765175"/>
            <a:ext cx="8677275" cy="5327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p:cNvSpPr>
            <a:spLocks noGrp="1"/>
          </p:cNvSpPr>
          <p:nvPr>
            <p:ph type="title"/>
          </p:nvPr>
        </p:nvSpPr>
        <p:spPr/>
        <p:txBody>
          <a:bodyPr/>
          <a:lstStyle/>
          <a:p>
            <a:pPr eaLnBrk="1" hangingPunct="1"/>
            <a:r>
              <a:rPr lang="en-US" smtClean="0"/>
              <a:t>Natural auxins</a:t>
            </a:r>
            <a:endParaRPr lang="cs-CZ" smtClean="0"/>
          </a:p>
        </p:txBody>
      </p:sp>
      <p:pic>
        <p:nvPicPr>
          <p:cNvPr id="18435" name="Picture 3"/>
          <p:cNvPicPr>
            <a:picLocks noChangeAspect="1" noChangeArrowheads="1"/>
          </p:cNvPicPr>
          <p:nvPr/>
        </p:nvPicPr>
        <p:blipFill>
          <a:blip r:embed="rId2" cstate="print"/>
          <a:srcRect/>
          <a:stretch>
            <a:fillRect/>
          </a:stretch>
        </p:blipFill>
        <p:spPr bwMode="auto">
          <a:xfrm>
            <a:off x="395288" y="1700213"/>
            <a:ext cx="8534400" cy="2254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p:cNvSpPr>
            <a:spLocks noGrp="1"/>
          </p:cNvSpPr>
          <p:nvPr>
            <p:ph type="title"/>
          </p:nvPr>
        </p:nvSpPr>
        <p:spPr/>
        <p:txBody>
          <a:bodyPr/>
          <a:lstStyle/>
          <a:p>
            <a:pPr eaLnBrk="1" hangingPunct="1"/>
            <a:r>
              <a:rPr lang="en-US" smtClean="0"/>
              <a:t>Synthetic auxins</a:t>
            </a:r>
            <a:endParaRPr lang="cs-CZ" smtClean="0"/>
          </a:p>
        </p:txBody>
      </p:sp>
      <p:sp>
        <p:nvSpPr>
          <p:cNvPr id="19459" name="Zástupný symbol pro obsah 2"/>
          <p:cNvSpPr>
            <a:spLocks noGrp="1"/>
          </p:cNvSpPr>
          <p:nvPr>
            <p:ph idx="1"/>
          </p:nvPr>
        </p:nvSpPr>
        <p:spPr/>
        <p:txBody>
          <a:bodyPr/>
          <a:lstStyle/>
          <a:p>
            <a:pPr eaLnBrk="1" hangingPunct="1"/>
            <a:endParaRPr lang="cs-CZ" smtClean="0"/>
          </a:p>
        </p:txBody>
      </p:sp>
      <p:pic>
        <p:nvPicPr>
          <p:cNvPr id="19460" name="Picture 2" descr="http://plantcellbiology.masters.grkraj.org/html/Plant_Growth_And_Development3-Plant_Hormones-Auxins_files/image015.jpg"/>
          <p:cNvPicPr>
            <a:picLocks noChangeAspect="1" noChangeArrowheads="1"/>
          </p:cNvPicPr>
          <p:nvPr/>
        </p:nvPicPr>
        <p:blipFill>
          <a:blip r:embed="rId2" cstate="print"/>
          <a:srcRect/>
          <a:stretch>
            <a:fillRect/>
          </a:stretch>
        </p:blipFill>
        <p:spPr bwMode="auto">
          <a:xfrm>
            <a:off x="1116013" y="1341438"/>
            <a:ext cx="6343650" cy="5276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3197</TotalTime>
  <Words>1247</Words>
  <Application>Microsoft Office PowerPoint</Application>
  <PresentationFormat>Předvádění na obrazovce (4:3)</PresentationFormat>
  <Paragraphs>138</Paragraphs>
  <Slides>69</Slides>
  <Notes>3</Notes>
  <HiddenSlides>0</HiddenSlides>
  <MMClips>5</MMClips>
  <ScaleCrop>false</ScaleCrop>
  <HeadingPairs>
    <vt:vector size="4" baseType="variant">
      <vt:variant>
        <vt:lpstr>Motiv</vt:lpstr>
      </vt:variant>
      <vt:variant>
        <vt:i4>1</vt:i4>
      </vt:variant>
      <vt:variant>
        <vt:lpstr>Nadpisy snímků</vt:lpstr>
      </vt:variant>
      <vt:variant>
        <vt:i4>69</vt:i4>
      </vt:variant>
    </vt:vector>
  </HeadingPairs>
  <TitlesOfParts>
    <vt:vector size="70" baseType="lpstr">
      <vt:lpstr>Motiv sady Office</vt:lpstr>
      <vt:lpstr>Phytohormones</vt:lpstr>
      <vt:lpstr>Snímek 2</vt:lpstr>
      <vt:lpstr>Auxins</vt:lpstr>
      <vt:lpstr>Snímek 4</vt:lpstr>
      <vt:lpstr>Snímek 5</vt:lpstr>
      <vt:lpstr>Snímek 6</vt:lpstr>
      <vt:lpstr>Snímek 7</vt:lpstr>
      <vt:lpstr>Natural auxins</vt:lpstr>
      <vt:lpstr>Synthetic auxins</vt:lpstr>
      <vt:lpstr>Snímek 10</vt:lpstr>
      <vt:lpstr>Snímek 11</vt:lpstr>
      <vt:lpstr>Snímek 12</vt:lpstr>
      <vt:lpstr>Snímek 13</vt:lpstr>
      <vt:lpstr>Snímek 14</vt:lpstr>
      <vt:lpstr>Snímek 15</vt:lpstr>
      <vt:lpstr>Fast auxin responses are resulting in acid growth</vt:lpstr>
      <vt:lpstr>Snímek 17</vt:lpstr>
      <vt:lpstr>Slow auxin response via its receptor TIR1 – an F-Box protein</vt:lpstr>
      <vt:lpstr>Snímek 19</vt:lpstr>
      <vt:lpstr>Effects of auxins on plant morphogenesis</vt:lpstr>
      <vt:lpstr>Snímek 21</vt:lpstr>
      <vt:lpstr>Snímek 22</vt:lpstr>
      <vt:lpstr>Auxins determine phylotaxis</vt:lpstr>
      <vt:lpstr>Snímek 24</vt:lpstr>
      <vt:lpstr>Snímek 25</vt:lpstr>
      <vt:lpstr>Snímek 26</vt:lpstr>
      <vt:lpstr>Snímek 27</vt:lpstr>
      <vt:lpstr>Snímek 28</vt:lpstr>
      <vt:lpstr>Snímek 29</vt:lpstr>
      <vt:lpstr>Snímek 30</vt:lpstr>
      <vt:lpstr>Snímek 31</vt:lpstr>
      <vt:lpstr>Snímek 32</vt:lpstr>
      <vt:lpstr>Cytokinin biosynthesis</vt:lpstr>
      <vt:lpstr>Cytokinins increase sink power  and delay senescence</vt:lpstr>
      <vt:lpstr>Cytokinin receptors are phosphorelay histidine kinases </vt:lpstr>
      <vt:lpstr>Auxin-cytokinin interactions determine degree of apical dominance</vt:lpstr>
      <vt:lpstr>Snímek 37</vt:lpstr>
      <vt:lpstr>Gibberellins</vt:lpstr>
      <vt:lpstr>Snímek 39</vt:lpstr>
      <vt:lpstr>Gibberellins can be activated and inactivated</vt:lpstr>
      <vt:lpstr>Snímek 41</vt:lpstr>
      <vt:lpstr>Snímek 42</vt:lpstr>
      <vt:lpstr> </vt:lpstr>
      <vt:lpstr>Snímek 44</vt:lpstr>
      <vt:lpstr>Snímek 45</vt:lpstr>
      <vt:lpstr>Snímek 46</vt:lpstr>
      <vt:lpstr>Gibberellins are crucial for developmental steps - seed germination, juvenile – adult plant transition etc.</vt:lpstr>
      <vt:lpstr>Ethylene</vt:lpstr>
      <vt:lpstr>Snímek 49</vt:lpstr>
      <vt:lpstr>Snímek 50</vt:lpstr>
      <vt:lpstr>Snímek 51</vt:lpstr>
      <vt:lpstr>Ethylene mutants</vt:lpstr>
      <vt:lpstr>Snímek 53</vt:lpstr>
      <vt:lpstr>Snímek 54</vt:lpstr>
      <vt:lpstr>Snímek 55</vt:lpstr>
      <vt:lpstr>Abscisic acid (ABA)</vt:lpstr>
      <vt:lpstr>ABA and water stress</vt:lpstr>
      <vt:lpstr>ABA reaches guard cells faster in its anion form </vt:lpstr>
      <vt:lpstr>Snímek 59</vt:lpstr>
      <vt:lpstr>ABA promotes seed and bud dormancy</vt:lpstr>
      <vt:lpstr>Snímek 61</vt:lpstr>
      <vt:lpstr>Snímek 62</vt:lpstr>
      <vt:lpstr>Salicylic acid</vt:lpstr>
      <vt:lpstr>Salicylic acid</vt:lpstr>
      <vt:lpstr>Jasmonates</vt:lpstr>
      <vt:lpstr>Snímek 66</vt:lpstr>
      <vt:lpstr>Brassinostereoids</vt:lpstr>
      <vt:lpstr>Biological functions of brassinostereoids</vt:lpstr>
      <vt:lpstr>Snímek 69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Fytohormony</dc:title>
  <dc:creator>Ivanac</dc:creator>
  <cp:lastModifiedBy>Ivanac</cp:lastModifiedBy>
  <cp:revision>204</cp:revision>
  <dcterms:created xsi:type="dcterms:W3CDTF">2010-12-10T12:15:57Z</dcterms:created>
  <dcterms:modified xsi:type="dcterms:W3CDTF">2012-11-28T12:07:02Z</dcterms:modified>
</cp:coreProperties>
</file>