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1" r:id="rId4"/>
    <p:sldId id="263" r:id="rId5"/>
    <p:sldId id="280" r:id="rId6"/>
    <p:sldId id="286" r:id="rId7"/>
    <p:sldId id="266" r:id="rId8"/>
    <p:sldId id="265" r:id="rId9"/>
    <p:sldId id="269" r:id="rId10"/>
    <p:sldId id="258" r:id="rId11"/>
    <p:sldId id="260" r:id="rId12"/>
    <p:sldId id="281" r:id="rId13"/>
    <p:sldId id="282" r:id="rId14"/>
    <p:sldId id="283" r:id="rId15"/>
    <p:sldId id="284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4" autoAdjust="0"/>
    <p:restoredTop sz="91255" autoAdjust="0"/>
  </p:normalViewPr>
  <p:slideViewPr>
    <p:cSldViewPr>
      <p:cViewPr varScale="1">
        <p:scale>
          <a:sx n="71" d="100"/>
          <a:sy n="71" d="100"/>
        </p:scale>
        <p:origin x="-96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98570-9489-4118-A8DB-B945E173EFE5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975E2-98C4-49FC-B73C-B7357BE5C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2776F6-015A-4B73-A567-EEAAF1505802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 </a:t>
            </a:r>
            <a:r>
              <a:rPr lang="en-US" dirty="0" err="1" smtClean="0"/>
              <a:t>Hrom</a:t>
            </a:r>
            <a:r>
              <a:rPr lang="cs-CZ" dirty="0" smtClean="0"/>
              <a:t>ádková, </a:t>
            </a:r>
            <a:r>
              <a:rPr lang="en-US" dirty="0" smtClean="0"/>
              <a:t>9.12.2010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810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Applied Econometrics JEM007, IES</a:t>
            </a:r>
            <a:endParaRPr lang="cs-CZ" dirty="0"/>
          </a:p>
          <a:p>
            <a:r>
              <a:rPr lang="cs-CZ" dirty="0" smtClean="0"/>
              <a:t>Lecture </a:t>
            </a:r>
            <a:r>
              <a:rPr lang="en-US" dirty="0" smtClean="0"/>
              <a:t>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r>
              <a:rPr lang="en-US" sz="2700" dirty="0" smtClean="0"/>
              <a:t>Parametric estimates I.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accent2"/>
                </a:solidFill>
              </a:rPr>
              <a:t>Exponential distribution:</a:t>
            </a:r>
          </a:p>
          <a:p>
            <a:pPr lvl="1"/>
            <a:r>
              <a:rPr lang="en-GB" sz="2100" dirty="0" smtClean="0"/>
              <a:t>h(t) = </a:t>
            </a:r>
            <a:r>
              <a:rPr lang="el-GR" sz="2100" dirty="0" smtClean="0">
                <a:latin typeface="Arial"/>
                <a:cs typeface="Arial"/>
              </a:rPr>
              <a:t>λ</a:t>
            </a:r>
            <a:r>
              <a:rPr lang="en-US" sz="2100" dirty="0" smtClean="0">
                <a:latin typeface="Arial"/>
                <a:cs typeface="Arial"/>
              </a:rPr>
              <a:t> – constant prob. of leaving state, </a:t>
            </a:r>
            <a:r>
              <a:rPr lang="en-US" sz="2100" dirty="0" err="1" smtClean="0">
                <a:latin typeface="Arial"/>
                <a:cs typeface="Arial"/>
              </a:rPr>
              <a:t>memoryless</a:t>
            </a:r>
            <a:r>
              <a:rPr lang="en-US" sz="2100" dirty="0" smtClean="0">
                <a:latin typeface="Arial"/>
                <a:cs typeface="Arial"/>
              </a:rPr>
              <a:t> property</a:t>
            </a:r>
          </a:p>
          <a:p>
            <a:pPr lvl="1"/>
            <a:r>
              <a:rPr lang="en-US" sz="2100" dirty="0" smtClean="0">
                <a:latin typeface="Arial"/>
                <a:cs typeface="Arial"/>
              </a:rPr>
              <a:t>Survival function: S(t) = e</a:t>
            </a:r>
            <a:r>
              <a:rPr lang="en-US" sz="2100" baseline="30000" dirty="0" smtClean="0">
                <a:latin typeface="Arial"/>
                <a:cs typeface="Arial"/>
              </a:rPr>
              <a:t>-</a:t>
            </a:r>
            <a:r>
              <a:rPr lang="el-GR" sz="2100" baseline="30000" dirty="0" smtClean="0">
                <a:latin typeface="Arial"/>
                <a:cs typeface="Arial"/>
              </a:rPr>
              <a:t>λ</a:t>
            </a:r>
            <a:r>
              <a:rPr lang="en-US" sz="2100" baseline="30000" dirty="0" smtClean="0">
                <a:latin typeface="Arial"/>
                <a:cs typeface="Arial"/>
              </a:rPr>
              <a:t>t</a:t>
            </a:r>
            <a:endParaRPr lang="en-GB" sz="2100" baseline="30000" dirty="0" smtClean="0"/>
          </a:p>
          <a:p>
            <a:r>
              <a:rPr lang="en-GB" sz="2400" dirty="0" err="1" smtClean="0">
                <a:solidFill>
                  <a:schemeClr val="accent2"/>
                </a:solidFill>
              </a:rPr>
              <a:t>Weibull</a:t>
            </a:r>
            <a:r>
              <a:rPr lang="en-GB" sz="2400" dirty="0" smtClean="0">
                <a:solidFill>
                  <a:schemeClr val="accent2"/>
                </a:solidFill>
              </a:rPr>
              <a:t> distribution: </a:t>
            </a:r>
            <a:r>
              <a:rPr lang="en-GB" sz="2400" dirty="0" smtClean="0"/>
              <a:t>more general</a:t>
            </a:r>
          </a:p>
          <a:p>
            <a:pPr lvl="1"/>
            <a:r>
              <a:rPr lang="en-GB" sz="2100" dirty="0" smtClean="0"/>
              <a:t>h(t)=</a:t>
            </a:r>
            <a:r>
              <a:rPr lang="el-GR" sz="2100" dirty="0" smtClean="0">
                <a:latin typeface="Arial"/>
                <a:cs typeface="Arial"/>
              </a:rPr>
              <a:t>λα</a:t>
            </a:r>
            <a:r>
              <a:rPr lang="en-US" sz="2100" dirty="0" smtClean="0">
                <a:latin typeface="Arial"/>
                <a:cs typeface="Arial"/>
              </a:rPr>
              <a:t>t</a:t>
            </a:r>
            <a:r>
              <a:rPr lang="el-GR" sz="2100" baseline="30000" dirty="0" smtClean="0">
                <a:latin typeface="Arial"/>
                <a:cs typeface="Arial"/>
              </a:rPr>
              <a:t>α</a:t>
            </a:r>
            <a:r>
              <a:rPr lang="en-US" sz="2100" baseline="30000" dirty="0" smtClean="0">
                <a:latin typeface="Arial"/>
                <a:cs typeface="Arial"/>
              </a:rPr>
              <a:t>-1; </a:t>
            </a:r>
            <a:r>
              <a:rPr lang="en-US" sz="2100" dirty="0" smtClean="0">
                <a:latin typeface="Arial"/>
                <a:cs typeface="Arial"/>
              </a:rPr>
              <a:t>S(t) = e</a:t>
            </a:r>
            <a:r>
              <a:rPr lang="en-US" sz="2100" baseline="30000" dirty="0" smtClean="0">
                <a:latin typeface="Arial"/>
                <a:cs typeface="Arial"/>
              </a:rPr>
              <a:t>-</a:t>
            </a:r>
            <a:r>
              <a:rPr lang="el-GR" sz="2100" baseline="30000" dirty="0" smtClean="0">
                <a:latin typeface="Arial"/>
                <a:cs typeface="Arial"/>
              </a:rPr>
              <a:t>λ</a:t>
            </a:r>
            <a:r>
              <a:rPr lang="en-US" sz="2100" baseline="30000" dirty="0" smtClean="0">
                <a:latin typeface="Arial"/>
                <a:cs typeface="Arial"/>
              </a:rPr>
              <a:t>t</a:t>
            </a:r>
            <a:r>
              <a:rPr lang="el-GR" sz="2100" baseline="50000" dirty="0" smtClean="0">
                <a:latin typeface="Arial"/>
                <a:cs typeface="Arial"/>
              </a:rPr>
              <a:t>α</a:t>
            </a:r>
            <a:endParaRPr lang="en-US" sz="2100" baseline="50000" dirty="0" smtClean="0">
              <a:latin typeface="Arial"/>
              <a:cs typeface="Arial"/>
            </a:endParaRPr>
          </a:p>
          <a:p>
            <a:pPr lvl="1"/>
            <a:r>
              <a:rPr lang="el-GR" sz="2100" dirty="0" smtClean="0">
                <a:latin typeface="Arial"/>
                <a:cs typeface="Arial"/>
              </a:rPr>
              <a:t>α</a:t>
            </a:r>
            <a:r>
              <a:rPr lang="en-US" sz="2100" dirty="0" smtClean="0">
                <a:latin typeface="Arial"/>
                <a:cs typeface="Arial"/>
              </a:rPr>
              <a:t>&gt;1 – h(t) is increasing, </a:t>
            </a:r>
            <a:r>
              <a:rPr lang="el-GR" sz="2100" dirty="0" smtClean="0">
                <a:latin typeface="Arial"/>
                <a:cs typeface="Arial"/>
              </a:rPr>
              <a:t>α</a:t>
            </a:r>
            <a:r>
              <a:rPr lang="en-US" sz="2100" dirty="0" smtClean="0">
                <a:latin typeface="Arial"/>
                <a:cs typeface="Arial"/>
              </a:rPr>
              <a:t>&lt;1 – h(t) is decreasing</a:t>
            </a:r>
            <a:endParaRPr lang="en-GB" sz="2100" dirty="0" smtClean="0"/>
          </a:p>
          <a:p>
            <a:endParaRPr lang="en-GB" sz="2000" dirty="0" smtClean="0"/>
          </a:p>
          <a:p>
            <a:r>
              <a:rPr lang="en-GB" sz="2000" dirty="0" smtClean="0"/>
              <a:t>Other: </a:t>
            </a:r>
            <a:r>
              <a:rPr lang="en-GB" sz="2000" dirty="0" err="1" smtClean="0"/>
              <a:t>Gomperts</a:t>
            </a:r>
            <a:r>
              <a:rPr lang="en-GB" sz="2000" dirty="0" smtClean="0"/>
              <a:t> (biostatistics); log-normal &amp; log-logistic (hazard first increases and then decreases with t); gamma</a:t>
            </a:r>
          </a:p>
          <a:p>
            <a:r>
              <a:rPr lang="en-GB" sz="2000" dirty="0" err="1" smtClean="0"/>
              <a:t>Regressors</a:t>
            </a:r>
            <a:r>
              <a:rPr lang="en-GB" sz="2000" dirty="0" smtClean="0"/>
              <a:t> are introduced by letting </a:t>
            </a:r>
            <a:r>
              <a:rPr lang="el-GR" sz="2000" dirty="0" smtClean="0">
                <a:latin typeface="Arial"/>
                <a:cs typeface="Arial"/>
              </a:rPr>
              <a:t>λ</a:t>
            </a:r>
            <a:r>
              <a:rPr lang="en-US" sz="2000" dirty="0" smtClean="0">
                <a:latin typeface="Arial"/>
                <a:cs typeface="Arial"/>
              </a:rPr>
              <a:t>= e</a:t>
            </a:r>
            <a:r>
              <a:rPr lang="en-US" sz="2000" baseline="30000" dirty="0" smtClean="0">
                <a:latin typeface="Arial"/>
                <a:cs typeface="Arial"/>
              </a:rPr>
              <a:t>x</a:t>
            </a:r>
            <a:r>
              <a:rPr lang="el-GR" sz="2000" baseline="30000" dirty="0" smtClean="0">
                <a:latin typeface="Arial"/>
                <a:cs typeface="Arial"/>
              </a:rPr>
              <a:t>β</a:t>
            </a:r>
            <a:r>
              <a:rPr lang="en-US" sz="2000" baseline="30000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with </a:t>
            </a:r>
            <a:r>
              <a:rPr lang="el-GR" sz="2000" dirty="0" smtClean="0">
                <a:latin typeface="Arial"/>
                <a:cs typeface="Arial"/>
              </a:rPr>
              <a:t>α </a:t>
            </a:r>
            <a:r>
              <a:rPr lang="en-US" sz="2000" dirty="0" smtClean="0">
                <a:latin typeface="Arial"/>
                <a:cs typeface="Arial"/>
              </a:rPr>
              <a:t>left as constant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r>
              <a:rPr lang="en-US" sz="2700" dirty="0" smtClean="0"/>
              <a:t>Maximum Likelihood Estimation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Assumption: </a:t>
            </a:r>
            <a:r>
              <a:rPr lang="en-US" sz="2400" dirty="0" smtClean="0"/>
              <a:t>time invariant </a:t>
            </a:r>
            <a:r>
              <a:rPr lang="en-US" sz="2400" dirty="0" err="1" smtClean="0"/>
              <a:t>regressors</a:t>
            </a:r>
            <a:r>
              <a:rPr lang="en-US" sz="2400" dirty="0" smtClean="0"/>
              <a:t> X (vary over individuals, not over the length of spell)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/>
                <a:cs typeface="Arial"/>
              </a:rPr>
              <a:t>Uncensored data are observed with </a:t>
            </a:r>
            <a:r>
              <a:rPr lang="en-US" sz="2400" dirty="0" err="1" smtClean="0">
                <a:latin typeface="Arial"/>
                <a:cs typeface="Arial"/>
              </a:rPr>
              <a:t>prob</a:t>
            </a:r>
            <a:r>
              <a:rPr lang="en-US" sz="2400" dirty="0" smtClean="0">
                <a:latin typeface="Arial"/>
                <a:cs typeface="Arial"/>
              </a:rPr>
              <a:t>  f(</a:t>
            </a:r>
            <a:r>
              <a:rPr lang="en-US" sz="2400" dirty="0" err="1" smtClean="0">
                <a:latin typeface="Arial"/>
                <a:cs typeface="Arial"/>
              </a:rPr>
              <a:t>t|x</a:t>
            </a:r>
            <a:r>
              <a:rPr lang="en-US" sz="2400" dirty="0" smtClean="0">
                <a:latin typeface="Arial"/>
                <a:cs typeface="Arial"/>
              </a:rPr>
              <a:t>,</a:t>
            </a:r>
            <a:r>
              <a:rPr lang="el-GR" sz="2400" dirty="0" smtClean="0">
                <a:latin typeface="Arial"/>
                <a:cs typeface="Arial"/>
              </a:rPr>
              <a:t>θ</a:t>
            </a:r>
            <a:r>
              <a:rPr lang="en-US" sz="2400" dirty="0" smtClean="0">
                <a:latin typeface="Arial"/>
                <a:cs typeface="Arial"/>
              </a:rPr>
              <a:t>) 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/>
                <a:cs typeface="Arial"/>
              </a:rPr>
              <a:t>Censored data are observed with </a:t>
            </a:r>
            <a:r>
              <a:rPr lang="en-US" sz="2400" dirty="0" err="1" smtClean="0">
                <a:latin typeface="Arial"/>
                <a:cs typeface="Arial"/>
              </a:rPr>
              <a:t>prob</a:t>
            </a:r>
            <a:r>
              <a:rPr lang="en-US" sz="2400" dirty="0" smtClean="0">
                <a:latin typeface="Arial"/>
                <a:cs typeface="Arial"/>
              </a:rPr>
              <a:t> P(T&gt;t)= S(</a:t>
            </a:r>
            <a:r>
              <a:rPr lang="en-US" sz="2400" dirty="0" err="1" smtClean="0">
                <a:latin typeface="Arial"/>
                <a:cs typeface="Arial"/>
              </a:rPr>
              <a:t>t|x</a:t>
            </a:r>
            <a:r>
              <a:rPr lang="en-US" sz="2400" dirty="0" smtClean="0">
                <a:latin typeface="Arial"/>
                <a:cs typeface="Arial"/>
              </a:rPr>
              <a:t>,</a:t>
            </a:r>
            <a:r>
              <a:rPr lang="el-GR" sz="2400" dirty="0" smtClean="0">
                <a:latin typeface="Arial"/>
                <a:cs typeface="Arial"/>
              </a:rPr>
              <a:t>θ</a:t>
            </a:r>
            <a:r>
              <a:rPr lang="en-US" sz="2400" dirty="0" smtClean="0">
                <a:latin typeface="Arial"/>
                <a:cs typeface="Arial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/>
                <a:cs typeface="Arial"/>
              </a:rPr>
              <a:t>Thus, probability of each observation is:</a:t>
            </a:r>
          </a:p>
          <a:p>
            <a:pPr>
              <a:lnSpc>
                <a:spcPct val="110000"/>
              </a:lnSpc>
              <a:buNone/>
            </a:pPr>
            <a:r>
              <a:rPr lang="en-US" sz="2400" dirty="0" smtClean="0">
                <a:latin typeface="Arial"/>
                <a:cs typeface="Arial"/>
              </a:rPr>
              <a:t>	 f(</a:t>
            </a:r>
            <a:r>
              <a:rPr lang="en-US" sz="2400" dirty="0" err="1" smtClean="0">
                <a:latin typeface="Arial"/>
                <a:cs typeface="Arial"/>
              </a:rPr>
              <a:t>t|x</a:t>
            </a:r>
            <a:r>
              <a:rPr lang="en-US" sz="2400" dirty="0" smtClean="0">
                <a:latin typeface="Arial"/>
                <a:cs typeface="Arial"/>
              </a:rPr>
              <a:t>,</a:t>
            </a:r>
            <a:r>
              <a:rPr lang="el-GR" sz="2400" dirty="0" smtClean="0">
                <a:latin typeface="Arial"/>
                <a:cs typeface="Arial"/>
              </a:rPr>
              <a:t>θ</a:t>
            </a:r>
            <a:r>
              <a:rPr lang="en-US" sz="2400" dirty="0" smtClean="0">
                <a:latin typeface="Arial"/>
                <a:cs typeface="Arial"/>
              </a:rPr>
              <a:t>)</a:t>
            </a:r>
            <a:r>
              <a:rPr lang="el-GR" sz="2400" baseline="30000" dirty="0" smtClean="0">
                <a:latin typeface="Arial"/>
                <a:cs typeface="Arial"/>
              </a:rPr>
              <a:t>δ</a:t>
            </a:r>
            <a:r>
              <a:rPr lang="en-US" sz="2000" baseline="30000" dirty="0" err="1" smtClean="0">
                <a:latin typeface="Arial"/>
                <a:cs typeface="Arial"/>
              </a:rPr>
              <a:t>i</a:t>
            </a:r>
            <a:r>
              <a:rPr lang="en-US" sz="2400" baseline="3000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x S(</a:t>
            </a:r>
            <a:r>
              <a:rPr lang="en-US" sz="2400" dirty="0" err="1" smtClean="0">
                <a:latin typeface="Arial"/>
                <a:cs typeface="Arial"/>
              </a:rPr>
              <a:t>t|x</a:t>
            </a:r>
            <a:r>
              <a:rPr lang="en-US" sz="2400" dirty="0" smtClean="0">
                <a:latin typeface="Arial"/>
                <a:cs typeface="Arial"/>
              </a:rPr>
              <a:t>,</a:t>
            </a:r>
            <a:r>
              <a:rPr lang="el-GR" sz="2400" dirty="0" smtClean="0">
                <a:latin typeface="Arial"/>
                <a:cs typeface="Arial"/>
              </a:rPr>
              <a:t>θ</a:t>
            </a:r>
            <a:r>
              <a:rPr lang="en-US" sz="2400" dirty="0" smtClean="0">
                <a:latin typeface="Arial"/>
                <a:cs typeface="Arial"/>
              </a:rPr>
              <a:t>)</a:t>
            </a:r>
            <a:r>
              <a:rPr lang="en-US" sz="2400" baseline="30000" dirty="0" smtClean="0">
                <a:latin typeface="Arial"/>
                <a:cs typeface="Arial"/>
              </a:rPr>
              <a:t>1-</a:t>
            </a:r>
            <a:r>
              <a:rPr lang="el-GR" sz="2400" baseline="30000" dirty="0" smtClean="0">
                <a:latin typeface="Arial"/>
                <a:cs typeface="Arial"/>
              </a:rPr>
              <a:t>δ</a:t>
            </a:r>
            <a:r>
              <a:rPr lang="en-US" sz="2000" baseline="30000" dirty="0" err="1" smtClean="0">
                <a:latin typeface="Arial"/>
                <a:cs typeface="Arial"/>
              </a:rPr>
              <a:t>i</a:t>
            </a:r>
            <a:r>
              <a:rPr lang="en-US" sz="2400" baseline="30000" dirty="0" smtClean="0">
                <a:latin typeface="Arial"/>
                <a:cs typeface="Arial"/>
              </a:rPr>
              <a:t>  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1800" dirty="0" smtClean="0">
                <a:latin typeface="Arial"/>
                <a:cs typeface="Arial"/>
              </a:rPr>
              <a:t>where </a:t>
            </a:r>
            <a:r>
              <a:rPr lang="el-GR" sz="1800" dirty="0" smtClean="0">
                <a:latin typeface="Arial"/>
                <a:cs typeface="Arial"/>
              </a:rPr>
              <a:t>δ</a:t>
            </a:r>
            <a:r>
              <a:rPr lang="en-US" sz="1800" baseline="-25000" dirty="0" err="1" smtClean="0">
                <a:latin typeface="Arial"/>
                <a:cs typeface="Arial"/>
              </a:rPr>
              <a:t>i</a:t>
            </a:r>
            <a:r>
              <a:rPr lang="en-US" sz="1800" dirty="0" smtClean="0">
                <a:latin typeface="Arial"/>
                <a:cs typeface="Arial"/>
              </a:rPr>
              <a:t>=1 if no censoring</a:t>
            </a:r>
            <a:endParaRPr lang="en-US" sz="2400" baseline="30000" dirty="0" smtClean="0"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/>
                <a:cs typeface="Arial"/>
              </a:rPr>
              <a:t>We are trying to find </a:t>
            </a:r>
            <a:r>
              <a:rPr lang="el-GR" sz="2400" dirty="0" smtClean="0">
                <a:latin typeface="Arial"/>
                <a:cs typeface="Arial"/>
              </a:rPr>
              <a:t>θ</a:t>
            </a:r>
            <a:r>
              <a:rPr lang="en-US" sz="2400" dirty="0" smtClean="0">
                <a:latin typeface="Arial"/>
                <a:cs typeface="Arial"/>
              </a:rPr>
              <a:t> that maximizes sum of probabilities – i.e. likelihood that we observed current actual realization</a:t>
            </a:r>
          </a:p>
          <a:p>
            <a:pPr>
              <a:lnSpc>
                <a:spcPct val="110000"/>
              </a:lnSpc>
              <a:buNone/>
            </a:pPr>
            <a:r>
              <a:rPr lang="en-US" sz="2400" dirty="0" smtClean="0">
                <a:latin typeface="Arial"/>
                <a:cs typeface="Arial"/>
              </a:rPr>
              <a:t>	</a:t>
            </a:r>
            <a:r>
              <a:rPr lang="en-US" sz="2400" dirty="0" err="1" smtClean="0">
                <a:latin typeface="Arial"/>
                <a:cs typeface="Arial"/>
              </a:rPr>
              <a:t>ln</a:t>
            </a:r>
            <a:r>
              <a:rPr lang="en-US" sz="2400" dirty="0" smtClean="0">
                <a:latin typeface="Arial"/>
                <a:cs typeface="Arial"/>
              </a:rPr>
              <a:t> L(</a:t>
            </a:r>
            <a:r>
              <a:rPr lang="el-GR" sz="2400" dirty="0" smtClean="0">
                <a:latin typeface="Arial"/>
                <a:cs typeface="Arial"/>
              </a:rPr>
              <a:t>θ</a:t>
            </a:r>
            <a:r>
              <a:rPr lang="en-US" sz="2400" dirty="0" smtClean="0">
                <a:latin typeface="Arial"/>
                <a:cs typeface="Arial"/>
              </a:rPr>
              <a:t>) = </a:t>
            </a:r>
            <a:r>
              <a:rPr lang="el-GR" sz="2400" dirty="0" smtClean="0">
                <a:latin typeface="Arial"/>
                <a:cs typeface="Arial"/>
              </a:rPr>
              <a:t>Σ</a:t>
            </a:r>
            <a:r>
              <a:rPr lang="en-US" sz="2400" baseline="-25000" dirty="0" err="1" smtClean="0">
                <a:latin typeface="Arial"/>
                <a:cs typeface="Arial"/>
              </a:rPr>
              <a:t>i</a:t>
            </a:r>
            <a:r>
              <a:rPr lang="en-US" sz="2400" baseline="-25000" dirty="0" smtClean="0">
                <a:latin typeface="Arial"/>
                <a:cs typeface="Arial"/>
              </a:rPr>
              <a:t>=1,…, N</a:t>
            </a:r>
            <a:r>
              <a:rPr lang="en-US" sz="2400" dirty="0" smtClean="0">
                <a:latin typeface="Arial"/>
                <a:cs typeface="Arial"/>
              </a:rPr>
              <a:t>[</a:t>
            </a:r>
            <a:r>
              <a:rPr lang="el-GR" sz="2400" dirty="0" smtClean="0">
                <a:latin typeface="Arial"/>
                <a:cs typeface="Arial"/>
              </a:rPr>
              <a:t>δ</a:t>
            </a:r>
            <a:r>
              <a:rPr lang="en-US" sz="2400" baseline="-25000" dirty="0" err="1" smtClean="0">
                <a:latin typeface="Arial"/>
                <a:cs typeface="Arial"/>
              </a:rPr>
              <a:t>i</a:t>
            </a:r>
            <a:r>
              <a:rPr lang="en-US" sz="2400" baseline="-250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ln</a:t>
            </a:r>
            <a:r>
              <a:rPr lang="en-US" sz="2400" dirty="0" smtClean="0">
                <a:latin typeface="Arial"/>
                <a:cs typeface="Arial"/>
              </a:rPr>
              <a:t> f(</a:t>
            </a:r>
            <a:r>
              <a:rPr lang="en-US" sz="2400" dirty="0" err="1" smtClean="0">
                <a:latin typeface="Arial"/>
                <a:cs typeface="Arial"/>
              </a:rPr>
              <a:t>t</a:t>
            </a:r>
            <a:r>
              <a:rPr lang="en-US" sz="2400" baseline="-25000" dirty="0" err="1" smtClean="0">
                <a:latin typeface="Arial"/>
                <a:cs typeface="Arial"/>
              </a:rPr>
              <a:t>i</a:t>
            </a:r>
            <a:r>
              <a:rPr lang="en-US" sz="2400" dirty="0" err="1" smtClean="0">
                <a:latin typeface="Arial"/>
                <a:cs typeface="Arial"/>
              </a:rPr>
              <a:t>|x</a:t>
            </a:r>
            <a:r>
              <a:rPr lang="en-US" sz="2400" baseline="-25000" dirty="0" err="1" smtClean="0">
                <a:latin typeface="Arial"/>
                <a:cs typeface="Arial"/>
              </a:rPr>
              <a:t>i</a:t>
            </a:r>
            <a:r>
              <a:rPr lang="en-US" sz="2400" dirty="0" smtClean="0">
                <a:latin typeface="Arial"/>
                <a:cs typeface="Arial"/>
              </a:rPr>
              <a:t>,</a:t>
            </a:r>
            <a:r>
              <a:rPr lang="el-GR" sz="2400" dirty="0" smtClean="0">
                <a:latin typeface="Arial"/>
                <a:cs typeface="Arial"/>
              </a:rPr>
              <a:t>θ</a:t>
            </a:r>
            <a:r>
              <a:rPr lang="en-US" sz="2400" dirty="0" smtClean="0">
                <a:latin typeface="Arial"/>
                <a:cs typeface="Arial"/>
              </a:rPr>
              <a:t>) + (1-</a:t>
            </a:r>
            <a:r>
              <a:rPr lang="el-GR" sz="2400" dirty="0" smtClean="0">
                <a:latin typeface="Arial"/>
                <a:cs typeface="Arial"/>
              </a:rPr>
              <a:t>δ</a:t>
            </a:r>
            <a:r>
              <a:rPr lang="en-US" sz="2400" baseline="-25000" dirty="0" err="1" smtClean="0">
                <a:latin typeface="Arial"/>
                <a:cs typeface="Arial"/>
              </a:rPr>
              <a:t>i</a:t>
            </a:r>
            <a:r>
              <a:rPr lang="en-US" sz="2400" dirty="0" smtClean="0">
                <a:latin typeface="Arial"/>
                <a:cs typeface="Arial"/>
              </a:rPr>
              <a:t>)</a:t>
            </a:r>
            <a:r>
              <a:rPr lang="en-US" sz="2400" dirty="0" err="1" smtClean="0">
                <a:latin typeface="Arial"/>
                <a:cs typeface="Arial"/>
              </a:rPr>
              <a:t>ln</a:t>
            </a:r>
            <a:r>
              <a:rPr lang="en-US" sz="2400" dirty="0" smtClean="0">
                <a:latin typeface="Arial"/>
                <a:cs typeface="Arial"/>
              </a:rPr>
              <a:t> S(</a:t>
            </a:r>
            <a:r>
              <a:rPr lang="en-US" sz="2400" dirty="0" err="1" smtClean="0">
                <a:latin typeface="Arial"/>
                <a:cs typeface="Arial"/>
              </a:rPr>
              <a:t>t</a:t>
            </a:r>
            <a:r>
              <a:rPr lang="en-US" sz="2400" baseline="-25000" dirty="0" err="1" smtClean="0">
                <a:latin typeface="Arial"/>
                <a:cs typeface="Arial"/>
              </a:rPr>
              <a:t>i</a:t>
            </a:r>
            <a:r>
              <a:rPr lang="en-US" sz="2400" dirty="0" err="1" smtClean="0">
                <a:latin typeface="Arial"/>
                <a:cs typeface="Arial"/>
              </a:rPr>
              <a:t>|x</a:t>
            </a:r>
            <a:r>
              <a:rPr lang="en-US" sz="2400" baseline="-25000" dirty="0" err="1" smtClean="0">
                <a:latin typeface="Arial"/>
                <a:cs typeface="Arial"/>
              </a:rPr>
              <a:t>i</a:t>
            </a:r>
            <a:r>
              <a:rPr lang="en-US" sz="2400" dirty="0" smtClean="0">
                <a:latin typeface="Arial"/>
                <a:cs typeface="Arial"/>
              </a:rPr>
              <a:t>,</a:t>
            </a:r>
            <a:r>
              <a:rPr lang="el-GR" sz="2400" dirty="0" smtClean="0">
                <a:latin typeface="Arial"/>
                <a:cs typeface="Arial"/>
              </a:rPr>
              <a:t>θ</a:t>
            </a:r>
            <a:r>
              <a:rPr lang="en-US" sz="2400" dirty="0" smtClean="0">
                <a:latin typeface="Arial"/>
                <a:cs typeface="Arial"/>
              </a:rPr>
              <a:t>)] </a:t>
            </a:r>
          </a:p>
          <a:p>
            <a:pPr lvl="1">
              <a:lnSpc>
                <a:spcPct val="90000"/>
              </a:lnSpc>
              <a:buFontTx/>
              <a:buChar char="-"/>
            </a:pPr>
            <a:endParaRPr lang="en-US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r>
              <a:rPr lang="en-US" sz="2700" dirty="0" smtClean="0"/>
              <a:t>Maximum Likelihood Estimation II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Components of Likelihood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/>
                <a:cs typeface="Arial"/>
              </a:rPr>
              <a:t>Each type of observation contributes to likelihood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Complete durations:		f(t)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Left truncated at 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L</a:t>
            </a:r>
            <a:r>
              <a:rPr lang="en-US" sz="2000" dirty="0" smtClean="0">
                <a:latin typeface="Arial"/>
                <a:cs typeface="Arial"/>
              </a:rPr>
              <a:t> (t&gt;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L</a:t>
            </a:r>
            <a:r>
              <a:rPr lang="en-US" sz="2000" dirty="0" smtClean="0">
                <a:latin typeface="Arial"/>
                <a:cs typeface="Arial"/>
              </a:rPr>
              <a:t>):		f(t)/S(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L</a:t>
            </a:r>
            <a:r>
              <a:rPr lang="en-US" sz="2000" dirty="0" smtClean="0">
                <a:latin typeface="Arial"/>
                <a:cs typeface="Arial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Left censored at 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CL</a:t>
            </a:r>
            <a:r>
              <a:rPr lang="en-US" sz="2000" dirty="0" smtClean="0">
                <a:latin typeface="Arial"/>
                <a:cs typeface="Arial"/>
              </a:rPr>
              <a:t>:		1-S(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CL</a:t>
            </a:r>
            <a:r>
              <a:rPr lang="en-US" sz="2000" dirty="0" smtClean="0">
                <a:latin typeface="Arial"/>
                <a:cs typeface="Arial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Right censored at 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CR</a:t>
            </a:r>
            <a:r>
              <a:rPr lang="en-US" sz="2000" dirty="0" smtClean="0">
                <a:latin typeface="Arial"/>
                <a:cs typeface="Arial"/>
              </a:rPr>
              <a:t>:		S(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CR</a:t>
            </a:r>
            <a:r>
              <a:rPr lang="en-US" sz="2000" dirty="0" smtClean="0">
                <a:latin typeface="Arial"/>
                <a:cs typeface="Arial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Right truncated at 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  (t&lt;</a:t>
            </a:r>
            <a:r>
              <a:rPr lang="en-US" sz="2000" dirty="0" err="1" smtClean="0">
                <a:latin typeface="Arial"/>
                <a:cs typeface="Arial"/>
              </a:rPr>
              <a:t>tr</a:t>
            </a:r>
            <a:r>
              <a:rPr lang="en-US" sz="2000" dirty="0" smtClean="0">
                <a:latin typeface="Arial"/>
                <a:cs typeface="Arial"/>
              </a:rPr>
              <a:t>):		f(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)/[1-S(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)]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Interval censored at 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CL</a:t>
            </a:r>
            <a:r>
              <a:rPr lang="en-US" sz="2000" dirty="0" smtClean="0">
                <a:latin typeface="Arial"/>
                <a:cs typeface="Arial"/>
              </a:rPr>
              <a:t>, 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CR</a:t>
            </a:r>
            <a:r>
              <a:rPr lang="en-US" sz="2000" dirty="0" smtClean="0">
                <a:latin typeface="Arial"/>
                <a:cs typeface="Arial"/>
              </a:rPr>
              <a:t>:	S(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CL</a:t>
            </a:r>
            <a:r>
              <a:rPr lang="en-US" sz="2000" dirty="0" smtClean="0">
                <a:latin typeface="Arial"/>
                <a:cs typeface="Arial"/>
              </a:rPr>
              <a:t>)-S(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baseline="-25000" dirty="0" err="1" smtClean="0">
                <a:latin typeface="Arial"/>
                <a:cs typeface="Arial"/>
              </a:rPr>
              <a:t>CR</a:t>
            </a:r>
            <a:r>
              <a:rPr lang="en-US" sz="2000" dirty="0" smtClean="0">
                <a:latin typeface="Arial"/>
                <a:cs typeface="Arial"/>
              </a:rPr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r>
              <a:rPr lang="en-US" sz="2700" dirty="0" smtClean="0"/>
              <a:t>Cox model 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Proportional hazard model: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	</a:t>
            </a:r>
            <a:r>
              <a:rPr lang="el-GR" sz="2400" dirty="0" smtClean="0">
                <a:latin typeface="Arial"/>
                <a:cs typeface="Arial"/>
              </a:rPr>
              <a:t>λ</a:t>
            </a:r>
            <a:r>
              <a:rPr lang="en-US" sz="2400" spc="300" dirty="0" smtClean="0">
                <a:latin typeface="Arial"/>
                <a:cs typeface="Arial"/>
              </a:rPr>
              <a:t>(</a:t>
            </a:r>
            <a:r>
              <a:rPr lang="en-US" sz="2400" spc="300" dirty="0" err="1" smtClean="0">
                <a:latin typeface="Arial"/>
                <a:cs typeface="Arial"/>
              </a:rPr>
              <a:t>t|x</a:t>
            </a:r>
            <a:r>
              <a:rPr lang="en-US" sz="2400" spc="300" dirty="0" smtClean="0">
                <a:latin typeface="Arial"/>
                <a:cs typeface="Arial"/>
              </a:rPr>
              <a:t>,</a:t>
            </a:r>
            <a:r>
              <a:rPr lang="el-GR" sz="2400" dirty="0" smtClean="0">
                <a:latin typeface="Arial"/>
                <a:cs typeface="Arial"/>
              </a:rPr>
              <a:t>β</a:t>
            </a:r>
            <a:r>
              <a:rPr lang="en-US" sz="2400" dirty="0" smtClean="0">
                <a:latin typeface="Arial"/>
                <a:cs typeface="Arial"/>
              </a:rPr>
              <a:t>) = </a:t>
            </a:r>
            <a:r>
              <a:rPr lang="el-GR" sz="2400" dirty="0" smtClean="0">
                <a:latin typeface="Arial"/>
                <a:cs typeface="Arial"/>
              </a:rPr>
              <a:t>λ</a:t>
            </a:r>
            <a:r>
              <a:rPr lang="en-US" sz="2400" baseline="-25000" dirty="0" smtClean="0">
                <a:latin typeface="Arial"/>
                <a:cs typeface="Arial"/>
              </a:rPr>
              <a:t>0</a:t>
            </a:r>
            <a:r>
              <a:rPr lang="en-US" sz="2400" dirty="0" smtClean="0">
                <a:latin typeface="Arial"/>
                <a:cs typeface="Arial"/>
              </a:rPr>
              <a:t>(t) </a:t>
            </a:r>
            <a:r>
              <a:rPr lang="el-GR" sz="2400" dirty="0" smtClean="0">
                <a:latin typeface="Arial"/>
                <a:cs typeface="Arial"/>
              </a:rPr>
              <a:t>Φ</a:t>
            </a:r>
            <a:r>
              <a:rPr lang="en-US" sz="2400" dirty="0" smtClean="0">
                <a:latin typeface="Arial"/>
                <a:cs typeface="Arial"/>
              </a:rPr>
              <a:t>(x,</a:t>
            </a:r>
            <a:r>
              <a:rPr lang="el-GR" sz="2400" dirty="0" smtClean="0">
                <a:latin typeface="Arial"/>
                <a:cs typeface="Arial"/>
              </a:rPr>
              <a:t>β</a:t>
            </a:r>
            <a:r>
              <a:rPr lang="en-US" sz="2400" dirty="0" smtClean="0">
                <a:latin typeface="Arial"/>
                <a:cs typeface="Arial"/>
              </a:rPr>
              <a:t>)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1"/>
                </a:solidFill>
              </a:rPr>
              <a:t>Semi-parametric model: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Functional form for baseline hazard </a:t>
            </a:r>
            <a:r>
              <a:rPr lang="el-GR" sz="2000" dirty="0" smtClean="0">
                <a:latin typeface="Arial"/>
                <a:cs typeface="Arial"/>
              </a:rPr>
              <a:t>λ</a:t>
            </a:r>
            <a:r>
              <a:rPr lang="en-US" sz="2000" baseline="-25000" dirty="0" smtClean="0">
                <a:latin typeface="Arial"/>
                <a:cs typeface="Arial"/>
              </a:rPr>
              <a:t>0</a:t>
            </a:r>
            <a:r>
              <a:rPr lang="en-US" sz="2000" dirty="0" smtClean="0">
                <a:latin typeface="Arial"/>
                <a:cs typeface="Arial"/>
              </a:rPr>
              <a:t>(t)</a:t>
            </a:r>
            <a:r>
              <a:rPr lang="en-US" sz="2000" dirty="0" smtClean="0"/>
              <a:t> is unspecified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Functional form for </a:t>
            </a:r>
            <a:r>
              <a:rPr lang="el-GR" sz="2000" dirty="0" smtClean="0">
                <a:latin typeface="Arial"/>
                <a:cs typeface="Arial"/>
              </a:rPr>
              <a:t>Φ</a:t>
            </a:r>
            <a:r>
              <a:rPr lang="en-US" sz="2000" dirty="0" smtClean="0">
                <a:latin typeface="Arial"/>
                <a:cs typeface="Arial"/>
              </a:rPr>
              <a:t>(x,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en-US" sz="2000" dirty="0" smtClean="0">
                <a:latin typeface="Arial"/>
                <a:cs typeface="Arial"/>
              </a:rPr>
              <a:t>) is fully specified – usually exponential form exp(x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en-US" sz="2000" dirty="0" smtClean="0">
                <a:latin typeface="Arial"/>
                <a:cs typeface="Arial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1"/>
                </a:solidFill>
                <a:latin typeface="Arial"/>
                <a:cs typeface="Arial"/>
              </a:rPr>
              <a:t>Interpretation of coefficients: </a:t>
            </a:r>
            <a:r>
              <a:rPr lang="en-US" sz="2400" dirty="0" smtClean="0">
                <a:latin typeface="Arial"/>
                <a:cs typeface="Arial"/>
              </a:rPr>
              <a:t>change in 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Discreet: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>
                <a:latin typeface="Arial"/>
                <a:cs typeface="Arial"/>
              </a:rPr>
              <a:t>	</a:t>
            </a:r>
            <a:r>
              <a:rPr lang="el-GR" sz="2000" dirty="0" smtClean="0">
                <a:latin typeface="Arial"/>
                <a:cs typeface="Arial"/>
              </a:rPr>
              <a:t>λ</a:t>
            </a:r>
            <a:r>
              <a:rPr lang="en-US" sz="2000" dirty="0" smtClean="0">
                <a:latin typeface="Arial"/>
                <a:cs typeface="Arial"/>
              </a:rPr>
              <a:t>(</a:t>
            </a:r>
            <a:r>
              <a:rPr lang="en-US" sz="2000" dirty="0" err="1" smtClean="0">
                <a:latin typeface="Arial"/>
                <a:cs typeface="Arial"/>
              </a:rPr>
              <a:t>t|x</a:t>
            </a:r>
            <a:r>
              <a:rPr lang="en-US" sz="2000" baseline="-25000" dirty="0" err="1" smtClean="0">
                <a:latin typeface="Arial"/>
                <a:cs typeface="Arial"/>
              </a:rPr>
              <a:t>new</a:t>
            </a:r>
            <a:r>
              <a:rPr lang="en-US" sz="2000" dirty="0" smtClean="0">
                <a:latin typeface="Arial"/>
                <a:cs typeface="Arial"/>
              </a:rPr>
              <a:t>,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en-US" sz="2000" dirty="0" smtClean="0">
                <a:latin typeface="Arial"/>
                <a:cs typeface="Arial"/>
              </a:rPr>
              <a:t>) =</a:t>
            </a:r>
            <a:r>
              <a:rPr lang="el-GR" sz="2000" dirty="0" smtClean="0">
                <a:latin typeface="Arial"/>
                <a:cs typeface="Arial"/>
              </a:rPr>
              <a:t> λ</a:t>
            </a:r>
            <a:r>
              <a:rPr lang="en-US" sz="2000" baseline="-25000" dirty="0" smtClean="0">
                <a:latin typeface="Arial"/>
                <a:cs typeface="Arial"/>
              </a:rPr>
              <a:t>0</a:t>
            </a:r>
            <a:r>
              <a:rPr lang="en-US" sz="2000" dirty="0" smtClean="0">
                <a:latin typeface="Arial"/>
                <a:cs typeface="Arial"/>
              </a:rPr>
              <a:t>(t) exp(x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en-US" sz="2000" dirty="0" smtClean="0">
                <a:latin typeface="Arial"/>
                <a:cs typeface="Arial"/>
              </a:rPr>
              <a:t>+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en-US" sz="2000" baseline="-25000" dirty="0" smtClean="0">
                <a:latin typeface="Arial"/>
                <a:cs typeface="Arial"/>
              </a:rPr>
              <a:t>j</a:t>
            </a:r>
            <a:r>
              <a:rPr lang="en-US" sz="2000" dirty="0" smtClean="0">
                <a:latin typeface="Arial"/>
                <a:cs typeface="Arial"/>
              </a:rPr>
              <a:t>) = exp(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en-US" sz="2000" baseline="-25000" dirty="0" smtClean="0">
                <a:latin typeface="Arial"/>
                <a:cs typeface="Arial"/>
              </a:rPr>
              <a:t>j</a:t>
            </a:r>
            <a:r>
              <a:rPr lang="en-US" sz="2000" dirty="0" smtClean="0">
                <a:latin typeface="Arial"/>
                <a:cs typeface="Arial"/>
              </a:rPr>
              <a:t>) </a:t>
            </a:r>
            <a:r>
              <a:rPr lang="el-GR" sz="2000" dirty="0" smtClean="0">
                <a:latin typeface="Arial"/>
                <a:cs typeface="Arial"/>
              </a:rPr>
              <a:t>λ</a:t>
            </a:r>
            <a:r>
              <a:rPr lang="en-US" sz="2000" spc="300" dirty="0" smtClean="0">
                <a:latin typeface="Arial"/>
                <a:cs typeface="Arial"/>
              </a:rPr>
              <a:t>(</a:t>
            </a:r>
            <a:r>
              <a:rPr lang="en-US" sz="2000" spc="300" dirty="0" err="1" smtClean="0">
                <a:latin typeface="Arial"/>
                <a:cs typeface="Arial"/>
              </a:rPr>
              <a:t>t|x</a:t>
            </a:r>
            <a:r>
              <a:rPr lang="en-US" sz="2000" spc="300" dirty="0" smtClean="0">
                <a:latin typeface="Arial"/>
                <a:cs typeface="Arial"/>
              </a:rPr>
              <a:t>,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en-US" sz="2000" dirty="0" smtClean="0">
                <a:latin typeface="Arial"/>
                <a:cs typeface="Arial"/>
              </a:rPr>
              <a:t>)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Continuous: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>
                <a:latin typeface="Arial"/>
                <a:cs typeface="Arial"/>
              </a:rPr>
              <a:t>	d</a:t>
            </a:r>
            <a:r>
              <a:rPr lang="el-GR" sz="2000" dirty="0" smtClean="0">
                <a:latin typeface="Arial"/>
                <a:cs typeface="Arial"/>
              </a:rPr>
              <a:t>λ</a:t>
            </a:r>
            <a:r>
              <a:rPr lang="en-US" sz="2000" dirty="0" smtClean="0">
                <a:latin typeface="Arial"/>
                <a:cs typeface="Arial"/>
              </a:rPr>
              <a:t>(</a:t>
            </a:r>
            <a:r>
              <a:rPr lang="en-US" sz="2000" dirty="0" err="1" smtClean="0">
                <a:latin typeface="Arial"/>
                <a:cs typeface="Arial"/>
              </a:rPr>
              <a:t>t|x</a:t>
            </a:r>
            <a:r>
              <a:rPr lang="en-US" sz="2000" dirty="0" smtClean="0">
                <a:latin typeface="Arial"/>
                <a:cs typeface="Arial"/>
              </a:rPr>
              <a:t>,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en-US" sz="2000" dirty="0" smtClean="0">
                <a:latin typeface="Arial"/>
                <a:cs typeface="Arial"/>
              </a:rPr>
              <a:t>) /</a:t>
            </a:r>
            <a:r>
              <a:rPr lang="en-US" sz="2000" dirty="0" err="1" smtClean="0">
                <a:latin typeface="Arial"/>
                <a:cs typeface="Arial"/>
              </a:rPr>
              <a:t>dx</a:t>
            </a:r>
            <a:r>
              <a:rPr lang="en-US" sz="2000" baseline="-25000" dirty="0" err="1" smtClean="0">
                <a:latin typeface="Arial"/>
                <a:cs typeface="Arial"/>
              </a:rPr>
              <a:t>j</a:t>
            </a:r>
            <a:r>
              <a:rPr lang="en-US" sz="2000" baseline="-25000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=</a:t>
            </a:r>
            <a:r>
              <a:rPr lang="el-GR" sz="2000" dirty="0" smtClean="0">
                <a:latin typeface="Arial"/>
                <a:cs typeface="Arial"/>
              </a:rPr>
              <a:t> λ</a:t>
            </a:r>
            <a:r>
              <a:rPr lang="en-US" sz="2000" baseline="-25000" dirty="0" smtClean="0">
                <a:latin typeface="Arial"/>
                <a:cs typeface="Arial"/>
              </a:rPr>
              <a:t>0</a:t>
            </a:r>
            <a:r>
              <a:rPr lang="en-US" sz="2000" dirty="0" smtClean="0">
                <a:latin typeface="Arial"/>
                <a:cs typeface="Arial"/>
              </a:rPr>
              <a:t>(t) exp(x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en-US" sz="2000" dirty="0" smtClean="0">
                <a:latin typeface="Arial"/>
                <a:cs typeface="Arial"/>
              </a:rPr>
              <a:t>)*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en-US" sz="2000" baseline="-25000" dirty="0" smtClean="0">
                <a:latin typeface="Arial"/>
                <a:cs typeface="Arial"/>
              </a:rPr>
              <a:t>j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r>
              <a:rPr lang="en-US" sz="2700" dirty="0" smtClean="0"/>
              <a:t>Cox model II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Set-up: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&lt; 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&lt;…&lt;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&lt;…&lt;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– k discreet failure times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R(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) = {l: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l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&gt;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}	- set of spells at risk at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D(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) = {l: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l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=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}	- set of spells completed at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err="1" smtClean="0"/>
              <a:t>dj</a:t>
            </a:r>
            <a:r>
              <a:rPr lang="en-US" sz="2400" dirty="0" smtClean="0"/>
              <a:t>=</a:t>
            </a:r>
            <a:r>
              <a:rPr lang="el-GR" sz="2400" dirty="0" smtClean="0">
                <a:latin typeface="Arial"/>
                <a:cs typeface="Arial"/>
              </a:rPr>
              <a:t>Σ</a:t>
            </a:r>
            <a:r>
              <a:rPr lang="en-US" sz="2400" baseline="-25000" dirty="0" smtClean="0"/>
              <a:t>l</a:t>
            </a:r>
            <a:r>
              <a:rPr lang="en-US" sz="2400" dirty="0" smtClean="0"/>
              <a:t>1(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l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=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)	- # of spells completed at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endParaRPr lang="en-US" sz="2400" baseline="-25000" dirty="0" smtClean="0"/>
          </a:p>
          <a:p>
            <a:pPr>
              <a:lnSpc>
                <a:spcPct val="90000"/>
              </a:lnSpc>
              <a:buNone/>
            </a:pPr>
            <a:endParaRPr lang="en-US" sz="2400" baseline="-25000" dirty="0" smtClean="0"/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Probability of a particular spell at risk ending at time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Baseline hazard dropped out!!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" y="4419600"/>
          <a:ext cx="6921196" cy="1066800"/>
        </p:xfrm>
        <a:graphic>
          <a:graphicData uri="http://schemas.openxmlformats.org/presentationml/2006/ole">
            <p:oleObj spid="_x0000_s33794" name="Equation" r:id="rId3" imgW="3377880" imgH="520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r>
              <a:rPr lang="en-US" sz="2700" dirty="0" smtClean="0"/>
              <a:t>Cox model III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We must control for </a:t>
            </a:r>
            <a:r>
              <a:rPr lang="en-US" sz="2400" dirty="0" smtClean="0">
                <a:solidFill>
                  <a:schemeClr val="accent2"/>
                </a:solidFill>
              </a:rPr>
              <a:t>tied durations </a:t>
            </a:r>
            <a:r>
              <a:rPr lang="en-US" sz="2400" dirty="0" smtClean="0"/>
              <a:t>(i.e. more than 1 failure at a given time)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10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 smtClean="0"/>
              <a:t>Product of individual probabilities within R(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Partial likelihood function: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joint product of failure probabilities over failure times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endParaRPr lang="en-US" sz="2000" dirty="0" smtClean="0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1523999" y="1981201"/>
          <a:ext cx="5410201" cy="1298910"/>
        </p:xfrm>
        <a:graphic>
          <a:graphicData uri="http://schemas.openxmlformats.org/presentationml/2006/ole">
            <p:oleObj spid="_x0000_s34818" name="Equation" r:id="rId3" imgW="2539800" imgH="60948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609600" y="4551363"/>
          <a:ext cx="7680326" cy="2306637"/>
        </p:xfrm>
        <a:graphic>
          <a:graphicData uri="http://schemas.openxmlformats.org/presentationml/2006/ole">
            <p:oleObj spid="_x0000_s34819" name="Equation" r:id="rId4" imgW="3555720" imgH="1066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r>
              <a:rPr lang="en-US" sz="2700" dirty="0" smtClean="0"/>
              <a:t>Time varying coefficients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Problem: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the time variation is endogenous – feedback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	duration of unemployment </a:t>
            </a:r>
            <a:r>
              <a:rPr lang="en-US" sz="2400" dirty="0" smtClean="0">
                <a:sym typeface="Wingdings" pitchFamily="2" charset="2"/>
              </a:rPr>
              <a:t> job search strategy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ym typeface="Wingdings" pitchFamily="2" charset="2"/>
              </a:rPr>
              <a:t>Basic case: 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external</a:t>
            </a:r>
            <a:r>
              <a:rPr lang="en-US" sz="2400" dirty="0" smtClean="0">
                <a:sym typeface="Wingdings" pitchFamily="2" charset="2"/>
              </a:rPr>
              <a:t> time variation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accent2"/>
                </a:solidFill>
                <a:sym typeface="Wingdings" pitchFamily="2" charset="2"/>
              </a:rPr>
              <a:t>Solution: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ym typeface="Wingdings" pitchFamily="2" charset="2"/>
              </a:rPr>
              <a:t>Very rough: replace variable by average value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ym typeface="Wingdings" pitchFamily="2" charset="2"/>
              </a:rPr>
              <a:t>Within Cox approach, what matters at each failure time </a:t>
            </a:r>
            <a:r>
              <a:rPr lang="en-US" sz="2400" dirty="0" err="1" smtClean="0">
                <a:sym typeface="Wingdings" pitchFamily="2" charset="2"/>
              </a:rPr>
              <a:t>tj</a:t>
            </a:r>
            <a:r>
              <a:rPr lang="en-US" sz="2400" dirty="0" smtClean="0">
                <a:sym typeface="Wingdings" pitchFamily="2" charset="2"/>
              </a:rPr>
              <a:t> is the value of </a:t>
            </a:r>
            <a:r>
              <a:rPr lang="en-US" sz="2400" dirty="0" err="1" smtClean="0">
                <a:sym typeface="Wingdings" pitchFamily="2" charset="2"/>
              </a:rPr>
              <a:t>regressor</a:t>
            </a:r>
            <a:r>
              <a:rPr lang="en-US" sz="2400" dirty="0" smtClean="0">
                <a:sym typeface="Wingdings" pitchFamily="2" charset="2"/>
              </a:rPr>
              <a:t> x(</a:t>
            </a:r>
            <a:r>
              <a:rPr lang="en-US" sz="2400" dirty="0" err="1" smtClean="0">
                <a:sym typeface="Wingdings" pitchFamily="2" charset="2"/>
              </a:rPr>
              <a:t>t</a:t>
            </a:r>
            <a:r>
              <a:rPr lang="en-US" sz="2400" baseline="-25000" dirty="0" err="1" smtClean="0">
                <a:sym typeface="Wingdings" pitchFamily="2" charset="2"/>
              </a:rPr>
              <a:t>j</a:t>
            </a:r>
            <a:r>
              <a:rPr lang="en-US" sz="2400" dirty="0" smtClean="0">
                <a:sym typeface="Wingdings" pitchFamily="2" charset="2"/>
              </a:rPr>
              <a:t>) for those observations in the risk set R(</a:t>
            </a:r>
            <a:r>
              <a:rPr lang="en-US" sz="2400" dirty="0" err="1" smtClean="0">
                <a:sym typeface="Wingdings" pitchFamily="2" charset="2"/>
              </a:rPr>
              <a:t>t</a:t>
            </a:r>
            <a:r>
              <a:rPr lang="en-US" sz="2400" baseline="-25000" dirty="0" err="1" smtClean="0">
                <a:sym typeface="Wingdings" pitchFamily="2" charset="2"/>
              </a:rPr>
              <a:t>j</a:t>
            </a:r>
            <a:r>
              <a:rPr lang="en-US" sz="2400" dirty="0" smtClean="0">
                <a:sym typeface="Wingdings" pitchFamily="2" charset="2"/>
              </a:rPr>
              <a:t>)  multiple observations for each subject</a:t>
            </a: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endParaRPr lang="en-US" sz="2000" dirty="0" smtClean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04800" y="5486400"/>
          <a:ext cx="8585200" cy="960437"/>
        </p:xfrm>
        <a:graphic>
          <a:graphicData uri="http://schemas.openxmlformats.org/presentationml/2006/ole">
            <p:oleObj spid="_x0000_s35842" name="Equation" r:id="rId3" imgW="39747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700" dirty="0" smtClean="0"/>
              <a:t>Introduction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dirty="0" smtClean="0"/>
              <a:t>Model the length of time spent in a given state before transition to another state - </a:t>
            </a:r>
            <a:r>
              <a:rPr lang="en-US" sz="2600" dirty="0" smtClean="0">
                <a:solidFill>
                  <a:schemeClr val="accent2"/>
                </a:solidFill>
              </a:rPr>
              <a:t>spell duration</a:t>
            </a:r>
          </a:p>
          <a:p>
            <a:pPr lvl="1"/>
            <a:r>
              <a:rPr lang="en-US" sz="2200" dirty="0" smtClean="0"/>
              <a:t>Unemployment, life, insurance status</a:t>
            </a:r>
          </a:p>
          <a:p>
            <a:pPr lvl="1"/>
            <a:r>
              <a:rPr lang="en-US" sz="2200" dirty="0" smtClean="0"/>
              <a:t>Nice application of </a:t>
            </a:r>
            <a:r>
              <a:rPr lang="en-US" sz="2200" dirty="0" smtClean="0">
                <a:solidFill>
                  <a:schemeClr val="accent1"/>
                </a:solidFill>
              </a:rPr>
              <a:t>panel data</a:t>
            </a:r>
          </a:p>
          <a:p>
            <a:r>
              <a:rPr lang="en-US" sz="2600" dirty="0" smtClean="0"/>
              <a:t>Issues:</a:t>
            </a:r>
          </a:p>
          <a:p>
            <a:pPr lvl="1"/>
            <a:r>
              <a:rPr lang="en-US" sz="2200" dirty="0" smtClean="0"/>
              <a:t>1. </a:t>
            </a:r>
            <a:r>
              <a:rPr lang="en-US" sz="2200" dirty="0" smtClean="0">
                <a:solidFill>
                  <a:schemeClr val="accent2"/>
                </a:solidFill>
              </a:rPr>
              <a:t>Distributional assumptions </a:t>
            </a:r>
            <a:r>
              <a:rPr lang="en-US" sz="2200" dirty="0" smtClean="0"/>
              <a:t>on probability of transition (increasing/decreasing with time, etc.)</a:t>
            </a:r>
          </a:p>
          <a:p>
            <a:pPr lvl="1"/>
            <a:r>
              <a:rPr lang="en-US" sz="2200" dirty="0" smtClean="0"/>
              <a:t>2. Sa</a:t>
            </a:r>
            <a:r>
              <a:rPr lang="en-US" sz="2200" dirty="0" smtClean="0">
                <a:solidFill>
                  <a:schemeClr val="accent2"/>
                </a:solidFill>
              </a:rPr>
              <a:t>mpling schemes</a:t>
            </a:r>
          </a:p>
          <a:p>
            <a:pPr lvl="2"/>
            <a:r>
              <a:rPr lang="en-US" sz="1900" dirty="0" smtClean="0"/>
              <a:t>Flow sampling: e.g. sample of those who enter unemployment in a given period</a:t>
            </a:r>
          </a:p>
          <a:p>
            <a:pPr lvl="2"/>
            <a:r>
              <a:rPr lang="en-US" sz="1900" dirty="0" smtClean="0"/>
              <a:t>Stock sampling: e.g. people unemployed in a given period</a:t>
            </a:r>
          </a:p>
          <a:p>
            <a:pPr lvl="2"/>
            <a:r>
              <a:rPr lang="en-US" sz="1900" dirty="0" smtClean="0"/>
              <a:t>Population sampling: e.g. all people regardless of employment status</a:t>
            </a:r>
          </a:p>
          <a:p>
            <a:pPr lvl="1"/>
            <a:endParaRPr lang="en-US" sz="2500" dirty="0" smtClean="0"/>
          </a:p>
          <a:p>
            <a:pPr>
              <a:buNone/>
            </a:pP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Duration analysis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Introduction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8153400" cy="449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Issues (continued):</a:t>
            </a:r>
          </a:p>
          <a:p>
            <a:pPr lvl="1"/>
            <a:r>
              <a:rPr lang="en-US" sz="2100" dirty="0" smtClean="0"/>
              <a:t>3. info about duration can be censored: in some cases we do not observe “end”</a:t>
            </a:r>
          </a:p>
          <a:p>
            <a:pPr lvl="1"/>
            <a:r>
              <a:rPr lang="en-US" sz="2100" dirty="0" smtClean="0"/>
              <a:t>4. possibility of multiple states (</a:t>
            </a:r>
            <a:r>
              <a:rPr lang="en-US" sz="2100" dirty="0" err="1" smtClean="0"/>
              <a:t>unemp</a:t>
            </a:r>
            <a:r>
              <a:rPr lang="en-US" sz="2100" dirty="0" smtClean="0"/>
              <a:t>, </a:t>
            </a:r>
            <a:r>
              <a:rPr lang="en-US" sz="2100" dirty="0" err="1" smtClean="0"/>
              <a:t>emp</a:t>
            </a:r>
            <a:r>
              <a:rPr lang="en-US" sz="2100" dirty="0" smtClean="0"/>
              <a:t>, out-of LF)</a:t>
            </a:r>
          </a:p>
          <a:p>
            <a:pPr lvl="1"/>
            <a:r>
              <a:rPr lang="en-US" sz="2100" dirty="0" smtClean="0"/>
              <a:t>5. possibility of multiple spells</a:t>
            </a:r>
          </a:p>
          <a:p>
            <a:pPr lvl="1"/>
            <a:r>
              <a:rPr lang="en-US" sz="2100" dirty="0" smtClean="0"/>
              <a:t>6. different applications have different focus: biostatistics – survival time, physics – failure time, economics – recidivism, length of match (employment, marriage,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>Basic concepts</a:t>
            </a:r>
            <a:endParaRPr lang="en-US" sz="2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Duration of spell </a:t>
            </a:r>
            <a:r>
              <a:rPr lang="en-US" sz="2400" dirty="0" smtClean="0"/>
              <a:t>T – nonnegative random variable</a:t>
            </a:r>
          </a:p>
          <a:p>
            <a:pPr lvl="1"/>
            <a:r>
              <a:rPr lang="en-US" sz="2000" dirty="0" smtClean="0"/>
              <a:t>Cumulative distribution function – F(t</a:t>
            </a:r>
            <a:r>
              <a:rPr lang="en-US" sz="2000" dirty="0" smtClean="0">
                <a:solidFill>
                  <a:schemeClr val="accent1"/>
                </a:solidFill>
              </a:rPr>
              <a:t>) (picture)</a:t>
            </a:r>
          </a:p>
          <a:p>
            <a:pPr lvl="1"/>
            <a:r>
              <a:rPr lang="en-US" sz="2000" dirty="0" smtClean="0"/>
              <a:t>Density function – </a:t>
            </a:r>
            <a:r>
              <a:rPr lang="en-US" sz="2000" dirty="0" err="1" smtClean="0"/>
              <a:t>dF</a:t>
            </a:r>
            <a:r>
              <a:rPr lang="en-US" sz="2000" dirty="0" smtClean="0"/>
              <a:t>(t)/</a:t>
            </a:r>
            <a:r>
              <a:rPr lang="en-US" sz="2000" dirty="0" err="1" smtClean="0"/>
              <a:t>dt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1"/>
                </a:solidFill>
              </a:rPr>
              <a:t>(picture)</a:t>
            </a:r>
          </a:p>
          <a:p>
            <a:r>
              <a:rPr lang="en-US" sz="2400" dirty="0" err="1" smtClean="0"/>
              <a:t>Prob</a:t>
            </a:r>
            <a:r>
              <a:rPr lang="en-US" sz="2400" dirty="0" smtClean="0"/>
              <a:t> (duration of spell is less than t ) = F(t) = P(T&lt;t)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Survivor function </a:t>
            </a:r>
            <a:r>
              <a:rPr lang="en-US" sz="2400" dirty="0" smtClean="0"/>
              <a:t>- </a:t>
            </a:r>
            <a:r>
              <a:rPr lang="en-US" sz="2400" dirty="0" err="1" smtClean="0"/>
              <a:t>Prob</a:t>
            </a:r>
            <a:r>
              <a:rPr lang="en-US" sz="2400" dirty="0" smtClean="0"/>
              <a:t> (duration of spell is more than t) </a:t>
            </a:r>
          </a:p>
          <a:p>
            <a:pPr lvl="1"/>
            <a:r>
              <a:rPr lang="en-US" sz="2000" dirty="0" smtClean="0"/>
              <a:t>S(t)=P(T&gt;t)=1-F(t)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Hazard function </a:t>
            </a:r>
            <a:r>
              <a:rPr lang="el-GR" sz="2400" dirty="0" smtClean="0">
                <a:latin typeface="Arial"/>
                <a:cs typeface="Arial"/>
              </a:rPr>
              <a:t>λ</a:t>
            </a:r>
            <a:r>
              <a:rPr lang="en-US" sz="2400" dirty="0" smtClean="0">
                <a:latin typeface="Arial"/>
                <a:cs typeface="Arial"/>
              </a:rPr>
              <a:t>(t)</a:t>
            </a:r>
            <a:r>
              <a:rPr lang="en-US" sz="2400" dirty="0" smtClean="0"/>
              <a:t> – instantaneous probability of leaving a state conditional on survival to time t</a:t>
            </a:r>
          </a:p>
          <a:p>
            <a:pPr lvl="1"/>
            <a:r>
              <a:rPr lang="en-US" sz="2000" dirty="0" smtClean="0"/>
              <a:t>Cumulative hazard function</a:t>
            </a:r>
          </a:p>
          <a:p>
            <a:pPr lvl="1"/>
            <a:r>
              <a:rPr lang="en-US" sz="2000" dirty="0" smtClean="0"/>
              <a:t>Different for discreet data (years, weeks)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9218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>Censoring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700" dirty="0" smtClean="0">
                <a:solidFill>
                  <a:schemeClr val="accent2"/>
                </a:solidFill>
              </a:rPr>
              <a:t>Types:</a:t>
            </a:r>
          </a:p>
          <a:p>
            <a:pPr lvl="1"/>
            <a:r>
              <a:rPr lang="en-US" sz="2100" dirty="0" smtClean="0">
                <a:solidFill>
                  <a:schemeClr val="accent2"/>
                </a:solidFill>
              </a:rPr>
              <a:t>Right: </a:t>
            </a:r>
            <a:r>
              <a:rPr lang="en-US" sz="2100" dirty="0" smtClean="0"/>
              <a:t>duration of spell is above certain value, but we do not know by how much (e.g. we don’t observe the end)</a:t>
            </a:r>
          </a:p>
          <a:p>
            <a:pPr lvl="1"/>
            <a:r>
              <a:rPr lang="en-US" sz="2100" dirty="0" smtClean="0">
                <a:solidFill>
                  <a:schemeClr val="accent2"/>
                </a:solidFill>
              </a:rPr>
              <a:t>Left: </a:t>
            </a:r>
            <a:r>
              <a:rPr lang="en-US" sz="2100" dirty="0" smtClean="0"/>
              <a:t>duration of spell is below a certain value, but we do not know by how much (e.g. we don’t observe the beginning)</a:t>
            </a:r>
          </a:p>
          <a:p>
            <a:pPr lvl="1"/>
            <a:r>
              <a:rPr lang="en-US" sz="2100" dirty="0" smtClean="0">
                <a:solidFill>
                  <a:schemeClr val="accent2"/>
                </a:solidFill>
              </a:rPr>
              <a:t>Interval: </a:t>
            </a:r>
            <a:r>
              <a:rPr lang="en-US" sz="2100" dirty="0" smtClean="0"/>
              <a:t>duration of spell falls in the time interval</a:t>
            </a:r>
          </a:p>
          <a:p>
            <a:pPr lvl="1"/>
            <a:r>
              <a:rPr lang="en-US" sz="2100" dirty="0" smtClean="0">
                <a:solidFill>
                  <a:schemeClr val="accent2"/>
                </a:solidFill>
              </a:rPr>
              <a:t>Type I censoring: </a:t>
            </a:r>
            <a:r>
              <a:rPr lang="en-US" sz="2100" dirty="0" smtClean="0"/>
              <a:t>all durations are censored above fixed time </a:t>
            </a:r>
            <a:r>
              <a:rPr lang="en-US" sz="2100" dirty="0" err="1" smtClean="0"/>
              <a:t>t</a:t>
            </a:r>
            <a:r>
              <a:rPr lang="en-US" sz="1400" dirty="0" err="1" smtClean="0"/>
              <a:t>c</a:t>
            </a:r>
            <a:r>
              <a:rPr lang="en-US" sz="2100" dirty="0" smtClean="0"/>
              <a:t>, e.g. 5000 x testing for light bulbs</a:t>
            </a:r>
          </a:p>
          <a:p>
            <a:pPr lvl="1"/>
            <a:r>
              <a:rPr lang="en-US" sz="2100" dirty="0" smtClean="0">
                <a:solidFill>
                  <a:schemeClr val="accent2"/>
                </a:solidFill>
              </a:rPr>
              <a:t>Type II censoring: </a:t>
            </a:r>
            <a:r>
              <a:rPr lang="en-US" sz="2100" dirty="0" smtClean="0"/>
              <a:t>study ceases after </a:t>
            </a:r>
            <a:r>
              <a:rPr lang="en-US" sz="2100" dirty="0" err="1" smtClean="0"/>
              <a:t>kth</a:t>
            </a:r>
            <a:r>
              <a:rPr lang="en-US" sz="2100" dirty="0" smtClean="0"/>
              <a:t> failure =&gt; only k complete spells and all other censored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r>
              <a:rPr lang="en-US" sz="2700" dirty="0" smtClean="0"/>
              <a:t>Censoring </a:t>
            </a:r>
            <a:r>
              <a:rPr lang="en-US" sz="2700" dirty="0" smtClean="0"/>
              <a:t>II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828800"/>
            <a:ext cx="3843338" cy="432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r>
              <a:rPr lang="en-US" sz="2700" dirty="0" smtClean="0"/>
              <a:t>Censoring </a:t>
            </a:r>
            <a:r>
              <a:rPr lang="en-US" sz="2700" dirty="0" smtClean="0"/>
              <a:t>III</a:t>
            </a:r>
            <a:endParaRPr lang="en-US" sz="270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Random censoring:</a:t>
            </a:r>
          </a:p>
          <a:p>
            <a:pPr lvl="1"/>
            <a:r>
              <a:rPr lang="en-US" dirty="0" smtClean="0"/>
              <a:t>Observed T</a:t>
            </a:r>
            <a:r>
              <a:rPr lang="en-US" baseline="-25000" dirty="0" smtClean="0"/>
              <a:t>i</a:t>
            </a:r>
            <a:r>
              <a:rPr lang="en-US" dirty="0" smtClean="0"/>
              <a:t> = min(T</a:t>
            </a:r>
            <a:r>
              <a:rPr lang="en-US" baseline="30000" dirty="0" smtClean="0"/>
              <a:t>*</a:t>
            </a:r>
            <a:r>
              <a:rPr lang="en-US" baseline="-25000" dirty="0" err="1" smtClean="0"/>
              <a:t>i</a:t>
            </a:r>
            <a:r>
              <a:rPr lang="en-US" dirty="0" smtClean="0"/>
              <a:t>, C</a:t>
            </a:r>
            <a:r>
              <a:rPr lang="en-US" baseline="30000" dirty="0" smtClean="0"/>
              <a:t>*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Indicator for non-censoring: </a:t>
            </a:r>
            <a:r>
              <a:rPr lang="el-GR" dirty="0" smtClean="0">
                <a:latin typeface="Arial"/>
                <a:cs typeface="Arial"/>
              </a:rPr>
              <a:t>δ</a:t>
            </a:r>
            <a:r>
              <a:rPr lang="en-US" baseline="-25000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=1[T</a:t>
            </a:r>
            <a:r>
              <a:rPr lang="en-US" baseline="30000" dirty="0" smtClean="0">
                <a:latin typeface="Arial"/>
                <a:cs typeface="Arial"/>
              </a:rPr>
              <a:t>*</a:t>
            </a:r>
            <a:r>
              <a:rPr lang="en-US" baseline="-25000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&lt;C</a:t>
            </a:r>
            <a:r>
              <a:rPr lang="en-US" baseline="30000" dirty="0" smtClean="0">
                <a:latin typeface="Arial"/>
                <a:cs typeface="Arial"/>
              </a:rPr>
              <a:t>*</a:t>
            </a:r>
            <a:r>
              <a:rPr lang="en-US" baseline="-25000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]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Each individual has (potential) duration spell </a:t>
            </a:r>
            <a:r>
              <a:rPr lang="en-US" dirty="0" smtClean="0"/>
              <a:t>T</a:t>
            </a:r>
            <a:r>
              <a:rPr lang="en-US" baseline="30000" dirty="0" smtClean="0"/>
              <a:t>*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 </a:t>
            </a:r>
            <a:r>
              <a:rPr lang="en-US" dirty="0" smtClean="0"/>
              <a:t>and censoring time </a:t>
            </a:r>
            <a:r>
              <a:rPr lang="en-US" dirty="0" smtClean="0">
                <a:latin typeface="Arial"/>
                <a:cs typeface="Arial"/>
              </a:rPr>
              <a:t>C</a:t>
            </a:r>
            <a:r>
              <a:rPr lang="en-US" baseline="30000" dirty="0" smtClean="0">
                <a:latin typeface="Arial"/>
                <a:cs typeface="Arial"/>
              </a:rPr>
              <a:t>*</a:t>
            </a:r>
            <a:r>
              <a:rPr lang="en-US" baseline="-25000" dirty="0" err="1" smtClean="0">
                <a:latin typeface="Arial"/>
                <a:cs typeface="Arial"/>
              </a:rPr>
              <a:t>i</a:t>
            </a:r>
            <a:r>
              <a:rPr lang="en-US" dirty="0" smtClean="0"/>
              <a:t>  </a:t>
            </a:r>
            <a:endParaRPr lang="en-US" baseline="-25000" dirty="0" smtClean="0"/>
          </a:p>
          <a:p>
            <a:pPr lvl="1"/>
            <a:r>
              <a:rPr lang="en-US" dirty="0" smtClean="0"/>
              <a:t>Independent: determinants of censoring aren’t informative about duration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2800" dirty="0" smtClean="0"/>
              <a:t>useful for descriptive statistics: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Without censoring:</a:t>
            </a:r>
          </a:p>
          <a:p>
            <a:pPr>
              <a:lnSpc>
                <a:spcPct val="120000"/>
              </a:lnSpc>
              <a:buNone/>
            </a:pPr>
            <a:r>
              <a:rPr lang="en-US" sz="2800" dirty="0" smtClean="0"/>
              <a:t>	 survival function S(t) = # spells of duration &lt;t/N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With censoring: 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&lt;t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&lt;…&lt;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&lt;…&lt;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 -failure time</a:t>
            </a:r>
          </a:p>
          <a:p>
            <a:pPr lvl="1">
              <a:lnSpc>
                <a:spcPct val="120000"/>
              </a:lnSpc>
            </a:pPr>
            <a:r>
              <a:rPr lang="en-US" sz="2500" dirty="0" err="1" smtClean="0"/>
              <a:t>d</a:t>
            </a:r>
            <a:r>
              <a:rPr lang="en-US" sz="2500" baseline="-25000" dirty="0" err="1" smtClean="0"/>
              <a:t>j</a:t>
            </a:r>
            <a:r>
              <a:rPr lang="en-US" sz="2500" dirty="0" smtClean="0"/>
              <a:t> - # spells ending at time </a:t>
            </a:r>
            <a:r>
              <a:rPr lang="en-US" sz="2500" dirty="0" err="1" smtClean="0"/>
              <a:t>t</a:t>
            </a:r>
            <a:r>
              <a:rPr lang="en-US" sz="2500" baseline="-25000" dirty="0" err="1" smtClean="0"/>
              <a:t>j</a:t>
            </a:r>
            <a:endParaRPr lang="en-US" sz="2500" baseline="-25000" dirty="0" smtClean="0"/>
          </a:p>
          <a:p>
            <a:pPr lvl="1">
              <a:lnSpc>
                <a:spcPct val="120000"/>
              </a:lnSpc>
            </a:pPr>
            <a:r>
              <a:rPr lang="en-US" sz="2500" dirty="0" err="1" smtClean="0"/>
              <a:t>m</a:t>
            </a:r>
            <a:r>
              <a:rPr lang="en-US" sz="2500" baseline="-25000" dirty="0" err="1" smtClean="0"/>
              <a:t>j</a:t>
            </a:r>
            <a:r>
              <a:rPr lang="en-US" sz="2500" dirty="0" smtClean="0"/>
              <a:t> - # of spells right-censored at t</a:t>
            </a:r>
            <a:r>
              <a:rPr lang="en-US" sz="2500" baseline="-25000" dirty="0" smtClean="0"/>
              <a:t>j</a:t>
            </a:r>
            <a:r>
              <a:rPr lang="en-US" sz="2500" dirty="0" smtClean="0"/>
              <a:t>-t</a:t>
            </a:r>
            <a:r>
              <a:rPr lang="en-US" sz="2500" baseline="-25000" dirty="0" smtClean="0"/>
              <a:t>j+1</a:t>
            </a:r>
          </a:p>
          <a:p>
            <a:pPr lvl="1">
              <a:lnSpc>
                <a:spcPct val="120000"/>
              </a:lnSpc>
            </a:pPr>
            <a:r>
              <a:rPr lang="en-US" sz="2500" dirty="0" err="1" smtClean="0"/>
              <a:t>r</a:t>
            </a:r>
            <a:r>
              <a:rPr lang="en-US" sz="2500" baseline="-25000" dirty="0" err="1" smtClean="0"/>
              <a:t>j</a:t>
            </a:r>
            <a:r>
              <a:rPr lang="en-US" sz="2500" dirty="0" smtClean="0"/>
              <a:t> - # of spells at risk at time </a:t>
            </a:r>
            <a:r>
              <a:rPr lang="en-US" sz="2500" dirty="0" err="1" smtClean="0"/>
              <a:t>t</a:t>
            </a:r>
            <a:r>
              <a:rPr lang="en-US" sz="2500" baseline="-25000" dirty="0" err="1" smtClean="0"/>
              <a:t>j</a:t>
            </a:r>
            <a:endParaRPr lang="en-US" sz="2500" baseline="-25000" dirty="0" smtClean="0"/>
          </a:p>
          <a:p>
            <a:pPr lvl="1">
              <a:lnSpc>
                <a:spcPct val="120000"/>
              </a:lnSpc>
              <a:buNone/>
            </a:pPr>
            <a:r>
              <a:rPr lang="en-US" sz="2500" dirty="0" smtClean="0"/>
              <a:t>	 </a:t>
            </a:r>
            <a:r>
              <a:rPr lang="en-US" sz="2500" dirty="0" err="1" smtClean="0"/>
              <a:t>r</a:t>
            </a:r>
            <a:r>
              <a:rPr lang="en-US" sz="2500" baseline="-25000" dirty="0" err="1" smtClean="0"/>
              <a:t>j</a:t>
            </a:r>
            <a:r>
              <a:rPr lang="en-US" sz="2500" baseline="-25000" dirty="0" smtClean="0"/>
              <a:t> </a:t>
            </a:r>
            <a:r>
              <a:rPr lang="en-US" sz="2500" dirty="0" smtClean="0"/>
              <a:t>= (</a:t>
            </a:r>
            <a:r>
              <a:rPr lang="en-US" sz="2500" dirty="0" err="1" smtClean="0"/>
              <a:t>d</a:t>
            </a:r>
            <a:r>
              <a:rPr lang="en-US" sz="2500" baseline="-25000" dirty="0" err="1" smtClean="0"/>
              <a:t>j</a:t>
            </a:r>
            <a:r>
              <a:rPr lang="en-US" sz="2500" dirty="0" smtClean="0"/>
              <a:t> + </a:t>
            </a:r>
            <a:r>
              <a:rPr lang="en-US" sz="2500" dirty="0" err="1" smtClean="0"/>
              <a:t>m</a:t>
            </a:r>
            <a:r>
              <a:rPr lang="en-US" sz="2500" baseline="-25000" dirty="0" err="1" smtClean="0"/>
              <a:t>j</a:t>
            </a:r>
            <a:r>
              <a:rPr lang="en-US" sz="2500" dirty="0" smtClean="0"/>
              <a:t>) + … + (</a:t>
            </a:r>
            <a:r>
              <a:rPr lang="en-US" sz="2500" dirty="0" err="1" smtClean="0"/>
              <a:t>d</a:t>
            </a:r>
            <a:r>
              <a:rPr lang="en-US" sz="2500" baseline="-25000" dirty="0" err="1" smtClean="0"/>
              <a:t>k</a:t>
            </a:r>
            <a:r>
              <a:rPr lang="en-US" sz="2500" dirty="0" smtClean="0"/>
              <a:t> + </a:t>
            </a:r>
            <a:r>
              <a:rPr lang="en-US" sz="2500" dirty="0" err="1" smtClean="0"/>
              <a:t>m</a:t>
            </a:r>
            <a:r>
              <a:rPr lang="en-US" sz="2500" baseline="-25000" dirty="0" err="1" smtClean="0"/>
              <a:t>k</a:t>
            </a:r>
            <a:r>
              <a:rPr lang="en-US" sz="2500" dirty="0" smtClean="0"/>
              <a:t>)  = </a:t>
            </a:r>
            <a:r>
              <a:rPr lang="el-GR" sz="2500" dirty="0" smtClean="0">
                <a:latin typeface="Arial"/>
                <a:cs typeface="Arial"/>
              </a:rPr>
              <a:t>Σ</a:t>
            </a:r>
            <a:r>
              <a:rPr lang="en-US" sz="2500" baseline="-25000" dirty="0" smtClean="0">
                <a:latin typeface="Arial"/>
                <a:cs typeface="Arial"/>
              </a:rPr>
              <a:t>l&gt;j</a:t>
            </a:r>
            <a:r>
              <a:rPr lang="en-US" sz="2500" dirty="0" smtClean="0">
                <a:latin typeface="Arial"/>
                <a:cs typeface="Arial"/>
              </a:rPr>
              <a:t> </a:t>
            </a:r>
            <a:r>
              <a:rPr lang="en-US" sz="2500" dirty="0" smtClean="0"/>
              <a:t>(d</a:t>
            </a:r>
            <a:r>
              <a:rPr lang="en-US" sz="2500" baseline="-25000" dirty="0" smtClean="0"/>
              <a:t>l</a:t>
            </a:r>
            <a:r>
              <a:rPr lang="en-US" sz="2500" dirty="0" smtClean="0"/>
              <a:t> + m</a:t>
            </a:r>
            <a:r>
              <a:rPr lang="en-US" sz="2500" baseline="-25000" dirty="0" smtClean="0"/>
              <a:t>l</a:t>
            </a:r>
            <a:r>
              <a:rPr lang="en-US" sz="2500" dirty="0" smtClean="0"/>
              <a:t>)</a:t>
            </a:r>
          </a:p>
          <a:p>
            <a:pPr>
              <a:lnSpc>
                <a:spcPct val="120000"/>
              </a:lnSpc>
            </a:pPr>
            <a:endParaRPr lang="en-US" sz="2100" dirty="0" smtClean="0"/>
          </a:p>
          <a:p>
            <a:pPr lvl="1">
              <a:lnSpc>
                <a:spcPct val="120000"/>
              </a:lnSpc>
            </a:pPr>
            <a:endParaRPr lang="en-US" sz="18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r>
              <a:rPr lang="en-US" sz="2700" dirty="0" smtClean="0"/>
              <a:t>Non-parametric estimates I.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Duration analysis</a:t>
            </a:r>
            <a:br>
              <a:rPr lang="en-US" dirty="0" smtClean="0"/>
            </a:br>
            <a:r>
              <a:rPr lang="en-US" sz="2700" dirty="0" smtClean="0"/>
              <a:t>Non-parametric estimates II.</a:t>
            </a:r>
            <a:endParaRPr lang="en-US" sz="2700" dirty="0"/>
          </a:p>
        </p:txBody>
      </p:sp>
      <p:sp>
        <p:nvSpPr>
          <p:cNvPr id="20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/>
              <a:t>Hazard function: </a:t>
            </a:r>
            <a:r>
              <a:rPr lang="el-GR" sz="2600" dirty="0" smtClean="0">
                <a:latin typeface="Arial"/>
                <a:cs typeface="Arial"/>
              </a:rPr>
              <a:t>λ</a:t>
            </a:r>
            <a:r>
              <a:rPr lang="en-US" sz="2600" baseline="-25000" dirty="0" smtClean="0">
                <a:latin typeface="Arial"/>
                <a:cs typeface="Arial"/>
              </a:rPr>
              <a:t>j</a:t>
            </a:r>
            <a:r>
              <a:rPr lang="en-US" sz="2600" dirty="0" smtClean="0">
                <a:latin typeface="Arial"/>
                <a:cs typeface="Arial"/>
              </a:rPr>
              <a:t>=</a:t>
            </a:r>
            <a:r>
              <a:rPr lang="en-US" sz="2600" dirty="0" err="1" smtClean="0">
                <a:latin typeface="Arial"/>
                <a:cs typeface="Arial"/>
              </a:rPr>
              <a:t>d</a:t>
            </a:r>
            <a:r>
              <a:rPr lang="en-US" sz="2600" baseline="-25000" dirty="0" err="1" smtClean="0">
                <a:latin typeface="Arial"/>
                <a:cs typeface="Arial"/>
              </a:rPr>
              <a:t>j</a:t>
            </a:r>
            <a:r>
              <a:rPr lang="en-US" sz="2600" dirty="0" smtClean="0">
                <a:latin typeface="Arial"/>
                <a:cs typeface="Arial"/>
              </a:rPr>
              <a:t>/</a:t>
            </a:r>
            <a:r>
              <a:rPr lang="en-US" sz="2600" dirty="0" err="1" smtClean="0">
                <a:latin typeface="Arial"/>
                <a:cs typeface="Arial"/>
              </a:rPr>
              <a:t>r</a:t>
            </a:r>
            <a:r>
              <a:rPr lang="en-US" sz="2600" baseline="-25000" dirty="0" err="1" smtClean="0">
                <a:latin typeface="Arial"/>
                <a:cs typeface="Arial"/>
              </a:rPr>
              <a:t>j</a:t>
            </a:r>
            <a:endParaRPr lang="en-US" sz="2600" baseline="-25000" dirty="0" smtClean="0">
              <a:latin typeface="Arial"/>
              <a:cs typeface="Arial"/>
            </a:endParaRPr>
          </a:p>
          <a:p>
            <a:pPr lvl="1">
              <a:lnSpc>
                <a:spcPct val="150000"/>
              </a:lnSpc>
            </a:pPr>
            <a:r>
              <a:rPr lang="en-US" sz="2200" dirty="0" smtClean="0">
                <a:latin typeface="Arial"/>
                <a:cs typeface="Arial"/>
              </a:rPr>
              <a:t># spells ending at time </a:t>
            </a:r>
            <a:r>
              <a:rPr lang="en-US" sz="2200" dirty="0" err="1" smtClean="0">
                <a:latin typeface="Arial"/>
                <a:cs typeface="Arial"/>
              </a:rPr>
              <a:t>t</a:t>
            </a:r>
            <a:r>
              <a:rPr lang="en-US" sz="2200" baseline="-25000" dirty="0" err="1" smtClean="0">
                <a:latin typeface="Arial"/>
                <a:cs typeface="Arial"/>
              </a:rPr>
              <a:t>j</a:t>
            </a:r>
            <a:r>
              <a:rPr lang="en-US" sz="2200" dirty="0" smtClean="0">
                <a:latin typeface="Arial"/>
                <a:cs typeface="Arial"/>
              </a:rPr>
              <a:t> out of all that have been at risk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latin typeface="Arial"/>
                <a:cs typeface="Arial"/>
              </a:rPr>
              <a:t>Survival function – Kaplan Meier estimator: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>
                <a:latin typeface="Arial"/>
                <a:cs typeface="Arial"/>
              </a:rPr>
              <a:t>S(t) = </a:t>
            </a:r>
            <a:r>
              <a:rPr lang="el-GR" sz="2200" dirty="0" smtClean="0">
                <a:latin typeface="Arial"/>
                <a:cs typeface="Arial"/>
              </a:rPr>
              <a:t>Π</a:t>
            </a:r>
            <a:r>
              <a:rPr lang="en-US" sz="2200" baseline="-25000" dirty="0" smtClean="0">
                <a:latin typeface="Arial"/>
                <a:cs typeface="Arial"/>
              </a:rPr>
              <a:t>j | </a:t>
            </a:r>
            <a:r>
              <a:rPr lang="en-US" sz="2200" baseline="-25000" dirty="0" err="1" smtClean="0">
                <a:latin typeface="Arial"/>
                <a:cs typeface="Arial"/>
              </a:rPr>
              <a:t>tj</a:t>
            </a:r>
            <a:r>
              <a:rPr lang="en-US" sz="2200" baseline="-25000" dirty="0" smtClean="0">
                <a:latin typeface="Arial"/>
                <a:cs typeface="Arial"/>
              </a:rPr>
              <a:t> &lt;t </a:t>
            </a:r>
            <a:r>
              <a:rPr lang="en-US" sz="2200" dirty="0" smtClean="0">
                <a:latin typeface="Arial"/>
                <a:cs typeface="Arial"/>
              </a:rPr>
              <a:t>(1-</a:t>
            </a:r>
            <a:r>
              <a:rPr lang="el-GR" sz="2200" dirty="0" smtClean="0">
                <a:latin typeface="Arial"/>
                <a:cs typeface="Arial"/>
              </a:rPr>
              <a:t>λ</a:t>
            </a:r>
            <a:r>
              <a:rPr lang="en-US" sz="2200" baseline="-25000" dirty="0" smtClean="0">
                <a:latin typeface="Arial"/>
                <a:cs typeface="Arial"/>
              </a:rPr>
              <a:t>j</a:t>
            </a:r>
            <a:r>
              <a:rPr lang="en-US" sz="2200" dirty="0" smtClean="0">
                <a:latin typeface="Arial"/>
                <a:cs typeface="Arial"/>
              </a:rPr>
              <a:t>) = </a:t>
            </a:r>
            <a:r>
              <a:rPr lang="el-GR" sz="2200" dirty="0" smtClean="0">
                <a:latin typeface="Arial"/>
                <a:cs typeface="Arial"/>
              </a:rPr>
              <a:t>Π</a:t>
            </a:r>
            <a:r>
              <a:rPr lang="en-US" sz="2200" baseline="-25000" dirty="0" smtClean="0">
                <a:latin typeface="Arial"/>
                <a:cs typeface="Arial"/>
              </a:rPr>
              <a:t>j | </a:t>
            </a:r>
            <a:r>
              <a:rPr lang="en-US" sz="2200" baseline="-25000" dirty="0" err="1" smtClean="0">
                <a:latin typeface="Arial"/>
                <a:cs typeface="Arial"/>
              </a:rPr>
              <a:t>tj</a:t>
            </a:r>
            <a:r>
              <a:rPr lang="en-US" sz="2200" baseline="-25000" dirty="0" smtClean="0">
                <a:latin typeface="Arial"/>
                <a:cs typeface="Arial"/>
              </a:rPr>
              <a:t>&lt;t</a:t>
            </a:r>
            <a:r>
              <a:rPr lang="en-US" sz="2200" dirty="0" smtClean="0">
                <a:latin typeface="Arial"/>
                <a:cs typeface="Arial"/>
              </a:rPr>
              <a:t> (</a:t>
            </a:r>
            <a:r>
              <a:rPr lang="en-US" sz="2200" dirty="0" err="1" smtClean="0">
                <a:latin typeface="Arial"/>
                <a:cs typeface="Arial"/>
              </a:rPr>
              <a:t>r</a:t>
            </a:r>
            <a:r>
              <a:rPr lang="en-US" sz="2200" baseline="-25000" dirty="0" err="1" smtClean="0">
                <a:latin typeface="Arial"/>
                <a:cs typeface="Arial"/>
              </a:rPr>
              <a:t>j</a:t>
            </a:r>
            <a:r>
              <a:rPr lang="en-US" sz="2200" dirty="0" err="1" smtClean="0">
                <a:latin typeface="Arial"/>
                <a:cs typeface="Arial"/>
              </a:rPr>
              <a:t>-d</a:t>
            </a:r>
            <a:r>
              <a:rPr lang="en-US" sz="2200" baseline="-25000" dirty="0" err="1" smtClean="0">
                <a:latin typeface="Arial"/>
                <a:cs typeface="Arial"/>
              </a:rPr>
              <a:t>j</a:t>
            </a:r>
            <a:r>
              <a:rPr lang="en-US" sz="2200" dirty="0" smtClean="0">
                <a:latin typeface="Arial"/>
                <a:cs typeface="Arial"/>
              </a:rPr>
              <a:t>)/</a:t>
            </a:r>
            <a:r>
              <a:rPr lang="en-US" sz="2200" dirty="0" err="1" smtClean="0">
                <a:latin typeface="Arial"/>
                <a:cs typeface="Arial"/>
              </a:rPr>
              <a:t>r</a:t>
            </a:r>
            <a:r>
              <a:rPr lang="en-US" sz="2200" baseline="-25000" dirty="0" err="1" smtClean="0">
                <a:latin typeface="Arial"/>
                <a:cs typeface="Arial"/>
              </a:rPr>
              <a:t>j</a:t>
            </a:r>
            <a:endParaRPr lang="en-US" sz="2200" baseline="-25000" dirty="0" smtClean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Arial"/>
                <a:cs typeface="Arial"/>
              </a:rPr>
              <a:t>Notes: adjustment for grouping of data (censoring can occur progressively over the interval)</a:t>
            </a: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11946</TotalTime>
  <Words>743</Words>
  <Application>Microsoft Office PowerPoint</Application>
  <PresentationFormat>On-screen Show (4:3)</PresentationFormat>
  <Paragraphs>128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Median</vt:lpstr>
      <vt:lpstr>Equation</vt:lpstr>
      <vt:lpstr>Duration analysis </vt:lpstr>
      <vt:lpstr>Duration analysis Introduction</vt:lpstr>
      <vt:lpstr>Duration analysis Introduction</vt:lpstr>
      <vt:lpstr>Duration analysis Basic concepts</vt:lpstr>
      <vt:lpstr>Duration analysis Censoring I</vt:lpstr>
      <vt:lpstr>Duration analysis Censoring II</vt:lpstr>
      <vt:lpstr>Duration analysis Censoring III</vt:lpstr>
      <vt:lpstr>Duration analysis Non-parametric estimates I.</vt:lpstr>
      <vt:lpstr>Duration analysis Non-parametric estimates II.</vt:lpstr>
      <vt:lpstr>Duration analysis Parametric estimates I.</vt:lpstr>
      <vt:lpstr>Duration analysis Maximum Likelihood Estimation </vt:lpstr>
      <vt:lpstr>Duration analysis Maximum Likelihood Estimation II </vt:lpstr>
      <vt:lpstr>Duration analysis Cox model I </vt:lpstr>
      <vt:lpstr>Duration analysis Cox model II </vt:lpstr>
      <vt:lpstr>Duration analysis Cox model III </vt:lpstr>
      <vt:lpstr>Duration analysis Time varying coefficients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 </dc:creator>
  <cp:lastModifiedBy> </cp:lastModifiedBy>
  <cp:revision>50</cp:revision>
  <dcterms:created xsi:type="dcterms:W3CDTF">2010-09-29T18:06:52Z</dcterms:created>
  <dcterms:modified xsi:type="dcterms:W3CDTF">2010-12-08T15:58:40Z</dcterms:modified>
</cp:coreProperties>
</file>