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63" r:id="rId4"/>
    <p:sldId id="258" r:id="rId5"/>
    <p:sldId id="264" r:id="rId6"/>
    <p:sldId id="259" r:id="rId7"/>
    <p:sldId id="260" r:id="rId8"/>
    <p:sldId id="265" r:id="rId9"/>
    <p:sldId id="261" r:id="rId10"/>
    <p:sldId id="262"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éta Zandlová" userId="f597e985-6016-45b0-9e05-c32aa333b728" providerId="ADAL" clId="{B77AB487-E838-4629-A352-4AD3C6A17234}"/>
    <pc:docChg chg="custSel modSld">
      <pc:chgData name="Markéta Zandlová" userId="f597e985-6016-45b0-9e05-c32aa333b728" providerId="ADAL" clId="{B77AB487-E838-4629-A352-4AD3C6A17234}" dt="2020-12-21T11:24:32.235" v="124" actId="20577"/>
      <pc:docMkLst>
        <pc:docMk/>
      </pc:docMkLst>
      <pc:sldChg chg="modSp mod">
        <pc:chgData name="Markéta Zandlová" userId="f597e985-6016-45b0-9e05-c32aa333b728" providerId="ADAL" clId="{B77AB487-E838-4629-A352-4AD3C6A17234}" dt="2020-12-21T11:24:32.235" v="124" actId="20577"/>
        <pc:sldMkLst>
          <pc:docMk/>
          <pc:sldMk cId="1901750153" sldId="256"/>
        </pc:sldMkLst>
        <pc:spChg chg="mod">
          <ac:chgData name="Markéta Zandlová" userId="f597e985-6016-45b0-9e05-c32aa333b728" providerId="ADAL" clId="{B77AB487-E838-4629-A352-4AD3C6A17234}" dt="2020-12-21T11:24:32.235" v="124" actId="20577"/>
          <ac:spMkLst>
            <pc:docMk/>
            <pc:sldMk cId="1901750153" sldId="256"/>
            <ac:spMk id="2" creationId="{00000000-0000-0000-0000-000000000000}"/>
          </ac:spMkLst>
        </pc:spChg>
      </pc:sldChg>
      <pc:sldChg chg="modSp mod">
        <pc:chgData name="Markéta Zandlová" userId="f597e985-6016-45b0-9e05-c32aa333b728" providerId="ADAL" clId="{B77AB487-E838-4629-A352-4AD3C6A17234}" dt="2020-12-20T20:27:54.419" v="12" actId="20577"/>
        <pc:sldMkLst>
          <pc:docMk/>
          <pc:sldMk cId="1977584518" sldId="260"/>
        </pc:sldMkLst>
        <pc:spChg chg="mod">
          <ac:chgData name="Markéta Zandlová" userId="f597e985-6016-45b0-9e05-c32aa333b728" providerId="ADAL" clId="{B77AB487-E838-4629-A352-4AD3C6A17234}" dt="2020-12-20T20:27:54.419" v="12" actId="20577"/>
          <ac:spMkLst>
            <pc:docMk/>
            <pc:sldMk cId="1977584518" sldId="260"/>
            <ac:spMk id="3" creationId="{00000000-0000-0000-0000-000000000000}"/>
          </ac:spMkLst>
        </pc:spChg>
      </pc:sldChg>
      <pc:sldChg chg="modSp mod">
        <pc:chgData name="Markéta Zandlová" userId="f597e985-6016-45b0-9e05-c32aa333b728" providerId="ADAL" clId="{B77AB487-E838-4629-A352-4AD3C6A17234}" dt="2020-12-20T20:28:35.642" v="16" actId="27636"/>
        <pc:sldMkLst>
          <pc:docMk/>
          <pc:sldMk cId="2338063520" sldId="261"/>
        </pc:sldMkLst>
        <pc:spChg chg="mod">
          <ac:chgData name="Markéta Zandlová" userId="f597e985-6016-45b0-9e05-c32aa333b728" providerId="ADAL" clId="{B77AB487-E838-4629-A352-4AD3C6A17234}" dt="2020-12-20T20:28:35.642" v="16" actId="27636"/>
          <ac:spMkLst>
            <pc:docMk/>
            <pc:sldMk cId="2338063520" sldId="261"/>
            <ac:spMk id="3" creationId="{00000000-0000-0000-0000-000000000000}"/>
          </ac:spMkLst>
        </pc:spChg>
      </pc:sldChg>
      <pc:sldChg chg="modSp mod">
        <pc:chgData name="Markéta Zandlová" userId="f597e985-6016-45b0-9e05-c32aa333b728" providerId="ADAL" clId="{B77AB487-E838-4629-A352-4AD3C6A17234}" dt="2020-12-20T20:32:40.176" v="99" actId="20577"/>
        <pc:sldMkLst>
          <pc:docMk/>
          <pc:sldMk cId="3130639620" sldId="263"/>
        </pc:sldMkLst>
        <pc:spChg chg="mod">
          <ac:chgData name="Markéta Zandlová" userId="f597e985-6016-45b0-9e05-c32aa333b728" providerId="ADAL" clId="{B77AB487-E838-4629-A352-4AD3C6A17234}" dt="2020-12-20T20:32:40.176" v="99" actId="20577"/>
          <ac:spMkLst>
            <pc:docMk/>
            <pc:sldMk cId="3130639620" sldId="26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cs-CZ" smtClean="0"/>
              <a:t>Kliknutím lze upravit styl.</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a:xfrm>
            <a:off x="2743973" y="5870576"/>
            <a:ext cx="3932137" cy="377825"/>
          </a:xfrm>
        </p:spPr>
        <p:txBody>
          <a:bodyPr/>
          <a:lstStyle/>
          <a:p>
            <a:endParaRPr lang="cs-CZ"/>
          </a:p>
        </p:txBody>
      </p:sp>
      <p:sp>
        <p:nvSpPr>
          <p:cNvPr id="6" name="Slide Number Placeholder 5"/>
          <p:cNvSpPr>
            <a:spLocks noGrp="1"/>
          </p:cNvSpPr>
          <p:nvPr>
            <p:ph type="sldNum" sz="quarter" idx="12"/>
          </p:nvPr>
        </p:nvSpPr>
        <p:spPr>
          <a:xfrm>
            <a:off x="8040685" y="5870576"/>
            <a:ext cx="417516" cy="377825"/>
          </a:xfrm>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1913290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cs-CZ" smtClean="0"/>
              <a:t>Kliknutím na ikonu přidáte obrázek.</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CC4846D7-4797-42DF-967A-DF41712F67FF}" type="datetimeFigureOut">
              <a:rPr lang="cs-CZ" smtClean="0"/>
              <a:t>15.12.2023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3554594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cs-CZ" smtClean="0"/>
              <a:t>Kliknutím lze upravit styl.</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2549998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cs-CZ" smtClean="0"/>
              <a:t>Kliknutím lze upravit styl.</a:t>
            </a:r>
            <a:endParaRPr lang="en-US" dirty="0"/>
          </a:p>
        </p:txBody>
      </p:sp>
      <p:sp>
        <p:nvSpPr>
          <p:cNvPr id="13"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2422661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cs-CZ" smtClean="0"/>
              <a:t>Kliknutím lze upravit styl.</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3752133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cs-CZ" smtClean="0"/>
              <a:t>Kliknutím lze upravit styl.</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cs-CZ" smtClean="0"/>
              <a:t>Upravte styly předlohy textu.</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3413872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cs-CZ" smtClean="0"/>
              <a:t>Kliknutím lze upravit styl.</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cs-CZ" smtClean="0"/>
              <a:t>Upravte styly předlohy textu.</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4163046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410235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482816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cs-CZ" smtClean="0"/>
              <a:t>Kliknutím lze upravit styl.</a:t>
            </a:r>
            <a:endParaRPr lang="en-US" dirty="0"/>
          </a:p>
        </p:txBody>
      </p:sp>
      <p:sp>
        <p:nvSpPr>
          <p:cNvPr id="3" name="Content Placeholder 2"/>
          <p:cNvSpPr>
            <a:spLocks noGrp="1"/>
          </p:cNvSpPr>
          <p:nvPr>
            <p:ph idx="1"/>
          </p:nvPr>
        </p:nvSpPr>
        <p:spPr/>
        <p:txBody>
          <a:bodyPr anchor="ct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16301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cs-CZ" smtClean="0"/>
              <a:t>Kliknutím lze upravit styl.</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CC4846D7-4797-42DF-967A-DF41712F67FF}" type="datetimeFigureOut">
              <a:rPr lang="cs-CZ" smtClean="0"/>
              <a:t>15.12.2023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1023199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CC4846D7-4797-42DF-967A-DF41712F67FF}" type="datetimeFigureOut">
              <a:rPr lang="cs-CZ" smtClean="0"/>
              <a:t>15.12.2023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3614340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cs-CZ" smtClean="0"/>
              <a:t>Kliknutím lze upravit styl.</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CC4846D7-4797-42DF-967A-DF41712F67FF}" type="datetimeFigureOut">
              <a:rPr lang="cs-CZ" smtClean="0"/>
              <a:t>15.12.2023</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2216310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CC4846D7-4797-42DF-967A-DF41712F67FF}" type="datetimeFigureOut">
              <a:rPr lang="cs-CZ" smtClean="0"/>
              <a:t>15.12.2023</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1534077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CC4846D7-4797-42DF-967A-DF41712F67FF}" type="datetimeFigureOut">
              <a:rPr lang="cs-CZ" smtClean="0"/>
              <a:t>15.12.2023</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320064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cs-CZ" smtClean="0"/>
              <a:t>Kliknutím lze upravit styl.</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CC4846D7-4797-42DF-967A-DF41712F67FF}" type="datetimeFigureOut">
              <a:rPr lang="cs-CZ" smtClean="0"/>
              <a:t>15.12.2023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1869105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cs-CZ" smtClean="0"/>
              <a:t>Kliknutím lze upravit styl.</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cs-CZ" smtClean="0"/>
              <a:t>Kliknutím na ikonu přidáte obrázek.</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CC4846D7-4797-42DF-967A-DF41712F67FF}" type="datetimeFigureOut">
              <a:rPr lang="cs-CZ" smtClean="0"/>
              <a:t>15.12.2023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A1A6610-96A1-4AFC-89A3-845B8F02411D}" type="slidenum">
              <a:rPr lang="cs-CZ" smtClean="0"/>
              <a:t>‹#›</a:t>
            </a:fld>
            <a:endParaRPr lang="cs-CZ"/>
          </a:p>
        </p:txBody>
      </p:sp>
    </p:spTree>
    <p:extLst>
      <p:ext uri="{BB962C8B-B14F-4D97-AF65-F5344CB8AC3E}">
        <p14:creationId xmlns:p14="http://schemas.microsoft.com/office/powerpoint/2010/main" val="3928071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C4846D7-4797-42DF-967A-DF41712F67FF}" type="datetimeFigureOut">
              <a:rPr lang="cs-CZ" smtClean="0"/>
              <a:t>15.12.2023</a:t>
            </a:fld>
            <a:endParaRPr lang="cs-CZ"/>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cs-CZ"/>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A1A6610-96A1-4AFC-89A3-845B8F02411D}" type="slidenum">
              <a:rPr lang="cs-CZ" smtClean="0"/>
              <a:t>‹#›</a:t>
            </a:fld>
            <a:endParaRPr lang="cs-CZ"/>
          </a:p>
        </p:txBody>
      </p:sp>
    </p:spTree>
    <p:extLst>
      <p:ext uri="{BB962C8B-B14F-4D97-AF65-F5344CB8AC3E}">
        <p14:creationId xmlns:p14="http://schemas.microsoft.com/office/powerpoint/2010/main" val="1717786725"/>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 id="214748385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b="1" dirty="0"/>
              <a:t>10. </a:t>
            </a:r>
            <a:br>
              <a:rPr lang="cs-CZ" b="1" dirty="0"/>
            </a:br>
            <a:r>
              <a:rPr lang="cs-CZ" b="1" dirty="0"/>
              <a:t/>
            </a:r>
            <a:br>
              <a:rPr lang="cs-CZ" b="1" dirty="0"/>
            </a:br>
            <a:r>
              <a:rPr lang="cs-CZ" b="1" dirty="0"/>
              <a:t>Klášter </a:t>
            </a:r>
            <a:br>
              <a:rPr lang="cs-CZ" b="1" dirty="0"/>
            </a:br>
            <a:r>
              <a:rPr lang="cs-CZ" b="1" dirty="0"/>
              <a:t/>
            </a:r>
            <a:br>
              <a:rPr lang="cs-CZ" b="1" dirty="0"/>
            </a:br>
            <a:r>
              <a:rPr lang="cs-CZ" b="1" dirty="0"/>
              <a:t>Habitus</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901750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609601"/>
            <a:ext cx="7772400" cy="1163215"/>
          </a:xfrm>
        </p:spPr>
        <p:txBody>
          <a:bodyPr>
            <a:noAutofit/>
          </a:bodyPr>
          <a:lstStyle/>
          <a:p>
            <a:r>
              <a:rPr lang="cs-CZ" sz="2400" b="1" dirty="0" err="1"/>
              <a:t>Loïc</a:t>
            </a:r>
            <a:r>
              <a:rPr lang="cs-CZ" sz="2400" b="1" dirty="0"/>
              <a:t> Wacquant </a:t>
            </a:r>
            <a:r>
              <a:rPr lang="cs-CZ" sz="2400" dirty="0"/>
              <a:t>(2004</a:t>
            </a:r>
            <a:r>
              <a:rPr lang="cs-CZ" sz="2400" dirty="0" smtClean="0"/>
              <a:t>)</a:t>
            </a:r>
            <a:br>
              <a:rPr lang="cs-CZ" sz="2400" dirty="0" smtClean="0"/>
            </a:br>
            <a:r>
              <a:rPr lang="cs-CZ" sz="2400" b="1" i="1" dirty="0" smtClean="0"/>
              <a:t>Body </a:t>
            </a:r>
            <a:r>
              <a:rPr lang="cs-CZ" sz="2400" b="1" i="1" dirty="0"/>
              <a:t>and Soul: </a:t>
            </a:r>
            <a:r>
              <a:rPr lang="cs-CZ" sz="2400" b="1" i="1" dirty="0" err="1"/>
              <a:t>Notebooks</a:t>
            </a:r>
            <a:r>
              <a:rPr lang="cs-CZ" sz="2400" b="1" i="1" dirty="0"/>
              <a:t> </a:t>
            </a:r>
            <a:r>
              <a:rPr lang="cs-CZ" sz="2400" b="1" i="1" dirty="0" err="1"/>
              <a:t>of</a:t>
            </a:r>
            <a:r>
              <a:rPr lang="cs-CZ" sz="2400" b="1" i="1" dirty="0"/>
              <a:t> </a:t>
            </a:r>
            <a:r>
              <a:rPr lang="cs-CZ" sz="2400" b="1" i="1" dirty="0" err="1"/>
              <a:t>an</a:t>
            </a:r>
            <a:r>
              <a:rPr lang="cs-CZ" sz="2400" b="1" i="1" dirty="0"/>
              <a:t> </a:t>
            </a:r>
            <a:r>
              <a:rPr lang="cs-CZ" sz="2400" b="1" i="1" dirty="0" err="1"/>
              <a:t>Apprentice</a:t>
            </a:r>
            <a:r>
              <a:rPr lang="cs-CZ" sz="2400" b="1" i="1" dirty="0"/>
              <a:t> Boxer</a:t>
            </a:r>
            <a:r>
              <a:rPr lang="cs-CZ" sz="2400" dirty="0"/>
              <a:t>. </a:t>
            </a:r>
            <a:r>
              <a:rPr lang="cs-CZ" sz="2400" dirty="0" smtClean="0"/>
              <a:t>Oxford </a:t>
            </a:r>
            <a:r>
              <a:rPr lang="cs-CZ" sz="2400" dirty="0"/>
              <a:t>University </a:t>
            </a:r>
            <a:r>
              <a:rPr lang="cs-CZ" sz="2400" dirty="0" err="1"/>
              <a:t>Press</a:t>
            </a:r>
            <a:r>
              <a:rPr lang="cs-CZ" sz="2400" dirty="0"/>
              <a:t/>
            </a:r>
            <a:br>
              <a:rPr lang="cs-CZ" sz="2400" dirty="0"/>
            </a:br>
            <a:endParaRPr lang="cs-CZ" sz="2400" dirty="0"/>
          </a:p>
        </p:txBody>
      </p:sp>
      <p:sp>
        <p:nvSpPr>
          <p:cNvPr id="3" name="Zástupný symbol pro obsah 2"/>
          <p:cNvSpPr>
            <a:spLocks noGrp="1"/>
          </p:cNvSpPr>
          <p:nvPr>
            <p:ph idx="1"/>
          </p:nvPr>
        </p:nvSpPr>
        <p:spPr>
          <a:xfrm>
            <a:off x="457200" y="1988840"/>
            <a:ext cx="8147248" cy="4536504"/>
          </a:xfrm>
        </p:spPr>
        <p:txBody>
          <a:bodyPr>
            <a:normAutofit lnSpcReduction="10000"/>
          </a:bodyPr>
          <a:lstStyle/>
          <a:p>
            <a:pPr lvl="0"/>
            <a:r>
              <a:rPr lang="cs-CZ" dirty="0"/>
              <a:t>žák P. Bourdieu</a:t>
            </a:r>
            <a:endParaRPr lang="cs-CZ" sz="2800" dirty="0"/>
          </a:p>
          <a:p>
            <a:pPr lvl="0"/>
            <a:r>
              <a:rPr lang="cs-CZ" dirty="0"/>
              <a:t>výzkum profesionální boxerské tělocvičny v ghettu v Chicagu</a:t>
            </a:r>
            <a:endParaRPr lang="cs-CZ" sz="2800" dirty="0"/>
          </a:p>
          <a:p>
            <a:pPr lvl="0"/>
            <a:r>
              <a:rPr lang="cs-CZ" dirty="0"/>
              <a:t>tělocvična pro místní afroamerické muže „</a:t>
            </a:r>
            <a:r>
              <a:rPr lang="cs-CZ" b="1" i="1" dirty="0"/>
              <a:t>ostrůvkem řádu a ctnosti</a:t>
            </a:r>
            <a:r>
              <a:rPr lang="cs-CZ" dirty="0"/>
              <a:t>“ (s. 17), v podstatě popírá pravidla okolního ghetta = má svou sociální logiku (hierarchii, dietetická pravidla, respekt a vzájemná kontrola…) </a:t>
            </a:r>
            <a:endParaRPr lang="cs-CZ" sz="2800" dirty="0"/>
          </a:p>
          <a:p>
            <a:pPr lvl="0"/>
            <a:r>
              <a:rPr lang="cs-CZ" dirty="0"/>
              <a:t>klíčové pro </a:t>
            </a:r>
            <a:r>
              <a:rPr lang="cs-CZ" dirty="0" err="1"/>
              <a:t>Wacquantův</a:t>
            </a:r>
            <a:r>
              <a:rPr lang="cs-CZ" dirty="0"/>
              <a:t> výzkum bylo </a:t>
            </a:r>
            <a:r>
              <a:rPr lang="cs-CZ" b="1" dirty="0"/>
              <a:t>sdílení habitu boxerů </a:t>
            </a:r>
            <a:r>
              <a:rPr lang="cs-CZ" dirty="0"/>
              <a:t>– pro pochopení aktérských významů je nutné vzít v potaz i </a:t>
            </a:r>
            <a:r>
              <a:rPr lang="cs-CZ" b="1" dirty="0"/>
              <a:t>jejich tělesnost</a:t>
            </a:r>
            <a:r>
              <a:rPr lang="cs-CZ" dirty="0"/>
              <a:t>, nejen co říkají nebo si myslí, jak </a:t>
            </a:r>
            <a:r>
              <a:rPr lang="cs-CZ" dirty="0" smtClean="0"/>
              <a:t>jednají = sám se stal boxerem</a:t>
            </a:r>
            <a:endParaRPr lang="cs-CZ" dirty="0"/>
          </a:p>
          <a:p>
            <a:pPr lvl="0"/>
            <a:r>
              <a:rPr lang="cs-CZ" b="1" dirty="0"/>
              <a:t>těla spoluutvářejí významy </a:t>
            </a:r>
            <a:r>
              <a:rPr lang="cs-CZ" dirty="0"/>
              <a:t>= a nejhlouběji se lze k těmto tělesným dimenzím dostat tak, že s aktéry jejich tělesnou zkušenost sdílíme: </a:t>
            </a:r>
            <a:endParaRPr lang="cs-CZ" sz="2800" dirty="0"/>
          </a:p>
          <a:p>
            <a:pPr lvl="0"/>
            <a:endParaRPr lang="cs-CZ" sz="2800" dirty="0"/>
          </a:p>
          <a:p>
            <a:pPr marL="0" lvl="0" indent="0" algn="ctr">
              <a:buNone/>
            </a:pPr>
            <a:r>
              <a:rPr lang="cs-CZ" b="1" dirty="0"/>
              <a:t>„Ponoření“ (</a:t>
            </a:r>
            <a:r>
              <a:rPr lang="cs-CZ" b="1" dirty="0" err="1"/>
              <a:t>immersion</a:t>
            </a:r>
            <a:r>
              <a:rPr lang="cs-CZ" b="1" dirty="0"/>
              <a:t>), myšlenkové i tělesné, do terénu, nazývá „</a:t>
            </a:r>
            <a:r>
              <a:rPr lang="cs-CZ" b="1" dirty="0" err="1"/>
              <a:t>karnální</a:t>
            </a:r>
            <a:r>
              <a:rPr lang="cs-CZ" b="1" dirty="0"/>
              <a:t> sociologie“</a:t>
            </a:r>
            <a:endParaRPr lang="cs-CZ" sz="2400" b="1" dirty="0"/>
          </a:p>
          <a:p>
            <a:endParaRPr lang="cs-CZ" dirty="0"/>
          </a:p>
        </p:txBody>
      </p:sp>
    </p:spTree>
    <p:extLst>
      <p:ext uri="{BB962C8B-B14F-4D97-AF65-F5344CB8AC3E}">
        <p14:creationId xmlns:p14="http://schemas.microsoft.com/office/powerpoint/2010/main" val="874306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normAutofit/>
          </a:bodyPr>
          <a:lstStyle/>
          <a:p>
            <a:r>
              <a:rPr lang="cs-CZ" sz="3600" b="1" dirty="0"/>
              <a:t>B. </a:t>
            </a:r>
            <a:r>
              <a:rPr lang="cs-CZ" sz="3600" b="1" dirty="0" err="1"/>
              <a:t>Latour</a:t>
            </a:r>
            <a:endParaRPr lang="cs-CZ" sz="3600" b="1" dirty="0"/>
          </a:p>
        </p:txBody>
      </p:sp>
      <p:sp>
        <p:nvSpPr>
          <p:cNvPr id="3" name="Zástupný symbol pro obsah 2"/>
          <p:cNvSpPr>
            <a:spLocks noGrp="1"/>
          </p:cNvSpPr>
          <p:nvPr>
            <p:ph idx="1"/>
          </p:nvPr>
        </p:nvSpPr>
        <p:spPr>
          <a:xfrm>
            <a:off x="457200" y="1196752"/>
            <a:ext cx="8229600" cy="5328592"/>
          </a:xfrm>
        </p:spPr>
        <p:txBody>
          <a:bodyPr>
            <a:normAutofit fontScale="85000" lnSpcReduction="20000"/>
          </a:bodyPr>
          <a:lstStyle/>
          <a:p>
            <a:pPr marL="0" indent="0">
              <a:buNone/>
            </a:pPr>
            <a:r>
              <a:rPr lang="cs-CZ" dirty="0"/>
              <a:t>  </a:t>
            </a:r>
            <a:endParaRPr lang="cs-CZ" dirty="0" smtClean="0"/>
          </a:p>
          <a:p>
            <a:pPr marL="0" indent="0">
              <a:buNone/>
            </a:pPr>
            <a:r>
              <a:rPr lang="cs-CZ" sz="2600" dirty="0" smtClean="0"/>
              <a:t>„</a:t>
            </a:r>
            <a:r>
              <a:rPr lang="cs-CZ" sz="2600" i="1" dirty="0"/>
              <a:t>Pro většinu sociologů náboženství se stalo něčím očividným, že v chování věřícího, který říká věci jako: „Bůh chce, abych to udělal“, „Bůh mi to zjevil“, „inspiroval mě“ nebo „zachránil mě“, nemůže mít Bůh žádnou roli. </a:t>
            </a:r>
            <a:r>
              <a:rPr lang="cs-CZ" sz="2600" dirty="0"/>
              <a:t>Vyznání </a:t>
            </a:r>
            <a:r>
              <a:rPr lang="cs-CZ" sz="2600" i="1" dirty="0"/>
              <a:t>jako ta Augustinova jsou pro ně, ve všech svých explicitních tvrzeních, jen sítí lží, případně zdvořileji, výrazem symptomů jiných, hlubších a temnější sil, které má analytik za úkol objasnit. Jsme na tento profesionální reflex natolik uvyklí, že když máme studovat poutní místo, kde se každé nedělní poledne zjevuje Panna Marie, nikdo by ve své náležitě akademické mysli nepovažoval Pannu Marii </a:t>
            </a:r>
            <a:r>
              <a:rPr lang="cs-CZ" sz="2600" b="1" dirty="0"/>
              <a:t>samotnou</a:t>
            </a:r>
            <a:r>
              <a:rPr lang="cs-CZ" sz="2600" dirty="0"/>
              <a:t> </a:t>
            </a:r>
            <a:r>
              <a:rPr lang="cs-CZ" sz="2600" i="1" dirty="0"/>
              <a:t>za důvod, proč se zde již po desetiletí shromažďuje takové množství lidí; a to navzdory faktu, že to je přesně to, co </a:t>
            </a:r>
            <a:r>
              <a:rPr lang="cs-CZ" sz="2600" b="1" dirty="0"/>
              <a:t>výslovně</a:t>
            </a:r>
            <a:r>
              <a:rPr lang="cs-CZ" sz="2600" dirty="0"/>
              <a:t> </a:t>
            </a:r>
            <a:r>
              <a:rPr lang="cs-CZ" sz="2600" i="1" dirty="0"/>
              <a:t>říkají tisíce věřících</a:t>
            </a:r>
            <a:r>
              <a:rPr lang="cs-CZ" sz="2600" dirty="0"/>
              <a:t>.“ (</a:t>
            </a:r>
            <a:r>
              <a:rPr lang="cs-CZ" sz="2600" dirty="0" err="1"/>
              <a:t>Latour</a:t>
            </a:r>
            <a:r>
              <a:rPr lang="cs-CZ" sz="2600" dirty="0"/>
              <a:t> 1999: 228)</a:t>
            </a:r>
          </a:p>
          <a:p>
            <a:pPr marL="0" indent="0">
              <a:buNone/>
            </a:pPr>
            <a:endParaRPr lang="cs-CZ" dirty="0"/>
          </a:p>
          <a:p>
            <a:pPr marL="0" indent="0">
              <a:buNone/>
            </a:pPr>
            <a:endParaRPr lang="cs-CZ" dirty="0"/>
          </a:p>
          <a:p>
            <a:pPr marL="0" indent="0">
              <a:buNone/>
            </a:pPr>
            <a:r>
              <a:rPr lang="en-US" sz="2400" dirty="0"/>
              <a:t>LATOUR, BRUNO. 1999. „</a:t>
            </a:r>
            <a:r>
              <a:rPr lang="en-US" sz="2400" dirty="0" err="1"/>
              <a:t>ʼThou</a:t>
            </a:r>
            <a:r>
              <a:rPr lang="en-US" sz="2400" dirty="0"/>
              <a:t> shalt not take the Lord’s name in </a:t>
            </a:r>
            <a:r>
              <a:rPr lang="en-US" sz="2400" dirty="0" err="1"/>
              <a:t>vainʼ</a:t>
            </a:r>
            <a:r>
              <a:rPr lang="en-US" sz="2400" dirty="0"/>
              <a:t> - being a sort of sermon on the hesitations of religious speech“</a:t>
            </a:r>
            <a:r>
              <a:rPr lang="cs-CZ" sz="2400" dirty="0"/>
              <a:t>.</a:t>
            </a:r>
            <a:r>
              <a:rPr lang="en-US" sz="2400" dirty="0"/>
              <a:t> </a:t>
            </a:r>
            <a:r>
              <a:rPr lang="en-US" sz="2400" i="1" dirty="0"/>
              <a:t>Res </a:t>
            </a:r>
            <a:r>
              <a:rPr lang="en-US" sz="2400" dirty="0"/>
              <a:t>39: 215-</a:t>
            </a:r>
            <a:r>
              <a:rPr lang="cs-CZ" sz="2400" dirty="0"/>
              <a:t>2</a:t>
            </a:r>
            <a:r>
              <a:rPr lang="en-US" sz="2400" dirty="0"/>
              <a:t>34</a:t>
            </a:r>
            <a:r>
              <a:rPr lang="cs-CZ" sz="2400" dirty="0"/>
              <a:t>, překlad Kateřina Horská) </a:t>
            </a:r>
          </a:p>
        </p:txBody>
      </p:sp>
    </p:spTree>
    <p:extLst>
      <p:ext uri="{BB962C8B-B14F-4D97-AF65-F5344CB8AC3E}">
        <p14:creationId xmlns:p14="http://schemas.microsoft.com/office/powerpoint/2010/main" val="3723305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2800" b="1" dirty="0"/>
              <a:t>Kateřina Horská. 2012. Prostor modlitby. </a:t>
            </a:r>
            <a:br>
              <a:rPr lang="cs-CZ" sz="2800" b="1" dirty="0"/>
            </a:br>
            <a:r>
              <a:rPr lang="cs-CZ" sz="2800" b="1" dirty="0"/>
              <a:t>Etnografie řeholní komunity. FHS UK</a:t>
            </a:r>
            <a:r>
              <a:rPr lang="cs-CZ" sz="2800" dirty="0"/>
              <a:t/>
            </a:r>
            <a:br>
              <a:rPr lang="cs-CZ" sz="2800" dirty="0"/>
            </a:br>
            <a:endParaRPr lang="cs-CZ" sz="2800" dirty="0"/>
          </a:p>
        </p:txBody>
      </p:sp>
      <p:sp>
        <p:nvSpPr>
          <p:cNvPr id="3" name="Zástupný symbol pro obsah 2"/>
          <p:cNvSpPr>
            <a:spLocks noGrp="1"/>
          </p:cNvSpPr>
          <p:nvPr>
            <p:ph idx="1"/>
          </p:nvPr>
        </p:nvSpPr>
        <p:spPr>
          <a:xfrm>
            <a:off x="457200" y="2142068"/>
            <a:ext cx="7772400" cy="4167252"/>
          </a:xfrm>
        </p:spPr>
        <p:txBody>
          <a:bodyPr>
            <a:normAutofit fontScale="92500" lnSpcReduction="10000"/>
          </a:bodyPr>
          <a:lstStyle/>
          <a:p>
            <a:pPr marL="0" lvl="0" indent="0">
              <a:lnSpc>
                <a:spcPct val="115000"/>
              </a:lnSpc>
              <a:buNone/>
            </a:pPr>
            <a:r>
              <a:rPr lang="cs-CZ" sz="2000" dirty="0">
                <a:effectLst/>
                <a:latin typeface="Times New Roman" panose="02020603050405020304" pitchFamily="18" charset="0"/>
                <a:ea typeface="Calibri" panose="020F0502020204030204" pitchFamily="34" charset="0"/>
                <a:cs typeface="Times New Roman" panose="02020603050405020304" pitchFamily="18" charset="0"/>
              </a:rPr>
              <a:t>Přečtěte si celý text. </a:t>
            </a:r>
          </a:p>
          <a:p>
            <a:pPr marL="342900" lvl="0" indent="-342900">
              <a:lnSpc>
                <a:spcPct val="115000"/>
              </a:lnSpc>
              <a:buFont typeface="+mj-lt"/>
              <a:buAutoNum type="arabicParenR"/>
            </a:pPr>
            <a:endParaRPr lang="cs-CZ"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buFont typeface="+mj-lt"/>
              <a:buAutoNum type="arabicParen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V kapitole </a:t>
            </a:r>
            <a:r>
              <a:rPr lang="cs-CZ" sz="2400" i="1" dirty="0">
                <a:effectLst/>
                <a:latin typeface="Times New Roman" panose="02020603050405020304" pitchFamily="18" charset="0"/>
                <a:ea typeface="Calibri" panose="020F0502020204030204" pitchFamily="34" charset="0"/>
                <a:cs typeface="Times New Roman" panose="02020603050405020304" pitchFamily="18" charset="0"/>
              </a:rPr>
              <a:t>Role a autorita v komunitě</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cs-CZ" sz="2400" i="1" dirty="0">
                <a:effectLst/>
                <a:latin typeface="Times New Roman" panose="02020603050405020304" pitchFamily="18" charset="0"/>
                <a:ea typeface="Calibri" panose="020F0502020204030204" pitchFamily="34" charset="0"/>
                <a:cs typeface="Times New Roman" panose="02020603050405020304" pitchFamily="18" charset="0"/>
              </a:rPr>
              <a:t>Ráno </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se zaměřte na to, co můžeme z textu říci o roli </a:t>
            </a:r>
            <a:r>
              <a:rPr lang="cs-CZ" sz="2400" b="1" dirty="0">
                <a:effectLst/>
                <a:latin typeface="Times New Roman" panose="02020603050405020304" pitchFamily="18" charset="0"/>
                <a:ea typeface="Calibri" panose="020F0502020204030204" pitchFamily="34" charset="0"/>
                <a:cs typeface="Times New Roman" panose="02020603050405020304" pitchFamily="18" charset="0"/>
              </a:rPr>
              <a:t>prostoru</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 o roli </a:t>
            </a:r>
            <a:r>
              <a:rPr lang="cs-CZ" sz="2400" b="1" dirty="0">
                <a:effectLst/>
                <a:latin typeface="Times New Roman" panose="02020603050405020304" pitchFamily="18" charset="0"/>
                <a:ea typeface="Calibri" panose="020F0502020204030204" pitchFamily="34" charset="0"/>
                <a:cs typeface="Times New Roman" panose="02020603050405020304" pitchFamily="18" charset="0"/>
              </a:rPr>
              <a:t>času</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v komunitě. Jaký je vztah prostoru, času a sociálního uspořádán? Jak se prostor a čas navzájem ovlivňují, jaké prostory jsou spojeny s jakým časem?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arenR"/>
            </a:pPr>
            <a:endParaRPr lang="cs-CZ"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V celém textu se zaměřte na téma </a:t>
            </a:r>
            <a:r>
              <a:rPr lang="cs-CZ" sz="2400" b="1" dirty="0">
                <a:effectLst/>
                <a:latin typeface="Times New Roman" panose="02020603050405020304" pitchFamily="18" charset="0"/>
                <a:ea typeface="Calibri" panose="020F0502020204030204" pitchFamily="34" charset="0"/>
                <a:cs typeface="Times New Roman" panose="02020603050405020304" pitchFamily="18" charset="0"/>
              </a:rPr>
              <a:t>tělesnosti – </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co se děje s těly sester v komunitě, jak se do těl „zapisuje“ život v klášteře?</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a:p>
            <a:pPr lvl="1"/>
            <a:endParaRPr lang="cs-CZ" dirty="0"/>
          </a:p>
          <a:p>
            <a:endParaRPr lang="cs-CZ" dirty="0"/>
          </a:p>
        </p:txBody>
      </p:sp>
    </p:spTree>
    <p:extLst>
      <p:ext uri="{BB962C8B-B14F-4D97-AF65-F5344CB8AC3E}">
        <p14:creationId xmlns:p14="http://schemas.microsoft.com/office/powerpoint/2010/main" val="3130639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noAutofit/>
          </a:bodyPr>
          <a:lstStyle/>
          <a:p>
            <a:r>
              <a:rPr lang="cs-CZ" sz="2400" b="1" dirty="0"/>
              <a:t>Kateřina Horská. 2012. Prostor modlitby. Etnografie řeholní komunity. FHS UK</a:t>
            </a:r>
            <a:r>
              <a:rPr lang="cs-CZ" sz="2400" dirty="0"/>
              <a:t/>
            </a:r>
            <a:br>
              <a:rPr lang="cs-CZ" sz="2400" dirty="0"/>
            </a:br>
            <a:endParaRPr lang="cs-CZ" sz="2400" dirty="0"/>
          </a:p>
        </p:txBody>
      </p:sp>
      <p:sp>
        <p:nvSpPr>
          <p:cNvPr id="3" name="Zástupný symbol pro obsah 2"/>
          <p:cNvSpPr>
            <a:spLocks noGrp="1"/>
          </p:cNvSpPr>
          <p:nvPr>
            <p:ph idx="1"/>
          </p:nvPr>
        </p:nvSpPr>
        <p:spPr>
          <a:xfrm>
            <a:off x="457200" y="1268760"/>
            <a:ext cx="8229600" cy="4857403"/>
          </a:xfrm>
        </p:spPr>
        <p:txBody>
          <a:bodyPr>
            <a:normAutofit lnSpcReduction="10000"/>
          </a:bodyPr>
          <a:lstStyle/>
          <a:p>
            <a:pPr lvl="0"/>
            <a:r>
              <a:rPr lang="cs-CZ" sz="1800" b="1" dirty="0"/>
              <a:t>uspořádání prostoru ovlivňuje chod kláštera</a:t>
            </a:r>
            <a:r>
              <a:rPr lang="cs-CZ" sz="1800" dirty="0"/>
              <a:t>, </a:t>
            </a:r>
            <a:r>
              <a:rPr lang="cs-CZ" sz="1800" b="1" dirty="0"/>
              <a:t>sociální vztahy </a:t>
            </a:r>
            <a:r>
              <a:rPr lang="cs-CZ" sz="1800" dirty="0"/>
              <a:t>korespondují s možnostmi prostoru </a:t>
            </a:r>
            <a:r>
              <a:rPr lang="cs-CZ" sz="1800" i="1" dirty="0"/>
              <a:t>– např. „navíc styl, jakým zde řeholní život funguje, vytváření skupinek příliš nepřeje. Všechny denní činnosti se vykonávají ve společných prostorách… …“ ;</a:t>
            </a:r>
            <a:endParaRPr lang="cs-CZ" sz="1800" dirty="0"/>
          </a:p>
          <a:p>
            <a:pPr lvl="0"/>
            <a:r>
              <a:rPr lang="cs-CZ" sz="1800" dirty="0"/>
              <a:t>všechno se díky prostorovému upořádání děje </a:t>
            </a:r>
            <a:r>
              <a:rPr lang="cs-CZ" sz="1800" b="1" dirty="0"/>
              <a:t>společně </a:t>
            </a:r>
            <a:r>
              <a:rPr lang="cs-CZ" sz="1800" dirty="0"/>
              <a:t>= stálá </a:t>
            </a:r>
            <a:r>
              <a:rPr lang="cs-CZ" sz="1800" b="1" dirty="0"/>
              <a:t>sociální kontrola</a:t>
            </a:r>
            <a:r>
              <a:rPr lang="cs-CZ" sz="1800" dirty="0"/>
              <a:t>, stálá přítomnost ostatních, ale současně i </a:t>
            </a:r>
            <a:r>
              <a:rPr lang="cs-CZ" sz="1800" b="1" dirty="0"/>
              <a:t>společné rozhodování</a:t>
            </a:r>
            <a:endParaRPr lang="cs-CZ" sz="1800" dirty="0"/>
          </a:p>
          <a:p>
            <a:pPr lvl="0"/>
            <a:r>
              <a:rPr lang="cs-CZ" sz="1800" dirty="0"/>
              <a:t>„</a:t>
            </a:r>
            <a:r>
              <a:rPr lang="cs-CZ" sz="1800" b="1" dirty="0"/>
              <a:t>soukromí</a:t>
            </a:r>
            <a:r>
              <a:rPr lang="cs-CZ" sz="1800" dirty="0"/>
              <a:t>“  - </a:t>
            </a:r>
            <a:r>
              <a:rPr lang="cs-CZ" sz="1800" dirty="0" err="1"/>
              <a:t>šuplíček</a:t>
            </a:r>
            <a:r>
              <a:rPr lang="cs-CZ" sz="1800" dirty="0"/>
              <a:t> ve stole, který všem přístupný; „svůj</a:t>
            </a:r>
            <a:r>
              <a:rPr lang="cs-CZ" sz="1800" dirty="0" smtClean="0"/>
              <a:t>“ hrnek </a:t>
            </a:r>
            <a:r>
              <a:rPr lang="cs-CZ" sz="1800" dirty="0"/>
              <a:t>= </a:t>
            </a:r>
            <a:r>
              <a:rPr lang="cs-CZ" sz="1800" b="1" dirty="0"/>
              <a:t>distinkce „soukromé“ a „veřejné“ zde nemá smysl</a:t>
            </a:r>
            <a:r>
              <a:rPr lang="cs-CZ" sz="1800" dirty="0"/>
              <a:t>, je definována zcela jinak (vždy s ohledem na Boží všudypřítomnost)</a:t>
            </a:r>
          </a:p>
          <a:p>
            <a:pPr lvl="0"/>
            <a:r>
              <a:rPr lang="cs-CZ" sz="1800" dirty="0"/>
              <a:t>stolování – </a:t>
            </a:r>
            <a:r>
              <a:rPr lang="cs-CZ" sz="1800" b="1" dirty="0"/>
              <a:t>zasedací pořádek odráží sociální strukturu </a:t>
            </a:r>
            <a:r>
              <a:rPr lang="cs-CZ" sz="1800" dirty="0"/>
              <a:t>komunity (a výzkumnice to ihned pochopí, sedne si, kam má a dokonce si i vybere „patřičný“ hrnek); sezení v kostele…</a:t>
            </a:r>
          </a:p>
          <a:p>
            <a:pPr lvl="0"/>
            <a:r>
              <a:rPr lang="cs-CZ" sz="1800" dirty="0"/>
              <a:t>Centrálním místem prostoru </a:t>
            </a:r>
            <a:r>
              <a:rPr lang="cs-CZ" sz="1800" b="1" dirty="0"/>
              <a:t>kaple </a:t>
            </a:r>
            <a:r>
              <a:rPr lang="cs-CZ" sz="1800" dirty="0" smtClean="0"/>
              <a:t>= </a:t>
            </a:r>
            <a:r>
              <a:rPr lang="cs-CZ" sz="1800" dirty="0"/>
              <a:t>nejen </a:t>
            </a:r>
            <a:r>
              <a:rPr lang="cs-CZ" sz="1800" b="1" dirty="0"/>
              <a:t>centrum prostorové</a:t>
            </a:r>
            <a:r>
              <a:rPr lang="cs-CZ" sz="1800" dirty="0"/>
              <a:t>, ale i </a:t>
            </a:r>
            <a:r>
              <a:rPr lang="cs-CZ" sz="1800" b="1" dirty="0"/>
              <a:t>centrum každodenní praxe </a:t>
            </a:r>
            <a:r>
              <a:rPr lang="cs-CZ" sz="1800" dirty="0"/>
              <a:t>a </a:t>
            </a:r>
            <a:r>
              <a:rPr lang="cs-CZ" sz="1800" b="1" dirty="0"/>
              <a:t>vnímání </a:t>
            </a:r>
            <a:r>
              <a:rPr lang="cs-CZ" sz="1800" dirty="0"/>
              <a:t>prostoru = kaple, tj. místo, určené jenom pro setkání s Bohem, </a:t>
            </a:r>
            <a:r>
              <a:rPr lang="cs-CZ" sz="1800" b="1" dirty="0"/>
              <a:t>jako symbol „centra“ klášterního života - a zároveň i skutečné srdce života sester</a:t>
            </a:r>
          </a:p>
        </p:txBody>
      </p:sp>
    </p:spTree>
    <p:extLst>
      <p:ext uri="{BB962C8B-B14F-4D97-AF65-F5344CB8AC3E}">
        <p14:creationId xmlns:p14="http://schemas.microsoft.com/office/powerpoint/2010/main" val="3052389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b="1" dirty="0" smtClean="0"/>
              <a:t>Čas a rytmus</a:t>
            </a:r>
            <a:endParaRPr lang="cs-CZ" b="1" dirty="0"/>
          </a:p>
        </p:txBody>
      </p:sp>
      <p:sp>
        <p:nvSpPr>
          <p:cNvPr id="3" name="Zástupný symbol pro obsah 2"/>
          <p:cNvSpPr>
            <a:spLocks noGrp="1"/>
          </p:cNvSpPr>
          <p:nvPr>
            <p:ph idx="1"/>
          </p:nvPr>
        </p:nvSpPr>
        <p:spPr/>
        <p:txBody>
          <a:bodyPr>
            <a:normAutofit/>
          </a:bodyPr>
          <a:lstStyle/>
          <a:p>
            <a:pPr lvl="0"/>
            <a:r>
              <a:rPr lang="cs-CZ" sz="2400" dirty="0" smtClean="0"/>
              <a:t>čas </a:t>
            </a:r>
            <a:r>
              <a:rPr lang="cs-CZ" sz="2400" dirty="0"/>
              <a:t>je propojen s prostorem (kaple, refektář atd.)</a:t>
            </a:r>
          </a:p>
          <a:p>
            <a:pPr lvl="0"/>
            <a:r>
              <a:rPr lang="cs-CZ" sz="2400" b="1" dirty="0"/>
              <a:t>rytmus </a:t>
            </a:r>
            <a:r>
              <a:rPr lang="cs-CZ" sz="2400" dirty="0"/>
              <a:t>komunity a celého dne utvářen </a:t>
            </a:r>
            <a:r>
              <a:rPr lang="cs-CZ" sz="2400" b="1" dirty="0"/>
              <a:t>společnými činnostmi (</a:t>
            </a:r>
            <a:r>
              <a:rPr lang="cs-CZ" sz="2400" dirty="0"/>
              <a:t>modlitbami, jídlem, spánkem) v určených prostorech = tj. </a:t>
            </a:r>
            <a:r>
              <a:rPr lang="cs-CZ" sz="2400" b="1" dirty="0"/>
              <a:t>klášter je místo, které je bytostně určeno časem</a:t>
            </a:r>
            <a:endParaRPr lang="cs-CZ" sz="2400" dirty="0"/>
          </a:p>
        </p:txBody>
      </p:sp>
    </p:spTree>
    <p:extLst>
      <p:ext uri="{BB962C8B-B14F-4D97-AF65-F5344CB8AC3E}">
        <p14:creationId xmlns:p14="http://schemas.microsoft.com/office/powerpoint/2010/main" val="3184098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609601"/>
            <a:ext cx="7772400" cy="1019199"/>
          </a:xfrm>
        </p:spPr>
        <p:txBody>
          <a:bodyPr>
            <a:normAutofit/>
          </a:bodyPr>
          <a:lstStyle/>
          <a:p>
            <a:r>
              <a:rPr lang="cs-CZ" sz="3200" b="1" dirty="0"/>
              <a:t>Tělesnost - modlitba - habitus</a:t>
            </a:r>
            <a:endParaRPr lang="cs-CZ" b="1" dirty="0"/>
          </a:p>
        </p:txBody>
      </p:sp>
      <p:sp>
        <p:nvSpPr>
          <p:cNvPr id="3" name="Zástupný symbol pro obsah 2"/>
          <p:cNvSpPr>
            <a:spLocks noGrp="1"/>
          </p:cNvSpPr>
          <p:nvPr>
            <p:ph idx="1"/>
          </p:nvPr>
        </p:nvSpPr>
        <p:spPr>
          <a:xfrm>
            <a:off x="457200" y="1772816"/>
            <a:ext cx="8229600" cy="4824536"/>
          </a:xfrm>
        </p:spPr>
        <p:txBody>
          <a:bodyPr>
            <a:normAutofit lnSpcReduction="10000"/>
          </a:bodyPr>
          <a:lstStyle/>
          <a:p>
            <a:r>
              <a:rPr lang="cs-CZ" sz="2000" dirty="0"/>
              <a:t>Vtělený řád </a:t>
            </a:r>
            <a:r>
              <a:rPr lang="cs-CZ" sz="2000" b="1" dirty="0"/>
              <a:t>modliteb </a:t>
            </a:r>
            <a:r>
              <a:rPr lang="cs-CZ" sz="2000" dirty="0"/>
              <a:t>(vstávání, klekání…), bolesti zad; ne/soustředění</a:t>
            </a:r>
          </a:p>
          <a:p>
            <a:r>
              <a:rPr lang="cs-CZ" sz="2000" b="1" dirty="0"/>
              <a:t>Hábit </a:t>
            </a:r>
            <a:r>
              <a:rPr lang="cs-CZ" sz="2000" dirty="0"/>
              <a:t>– součást „těla“, ale i znak příslušnosti, „zpráva“ o statusu </a:t>
            </a:r>
          </a:p>
          <a:p>
            <a:pPr lvl="0"/>
            <a:r>
              <a:rPr lang="cs-CZ" sz="2000" b="1" dirty="0"/>
              <a:t>Oděv i systém pohybů a úkonů</a:t>
            </a:r>
            <a:r>
              <a:rPr lang="cs-CZ" sz="2000" dirty="0"/>
              <a:t>, které je třeba si osvojit, </a:t>
            </a:r>
            <a:r>
              <a:rPr lang="cs-CZ" sz="2000" dirty="0" smtClean="0"/>
              <a:t>vžít se, </a:t>
            </a:r>
            <a:r>
              <a:rPr lang="cs-CZ" sz="2000" dirty="0"/>
              <a:t>„zaučit“ = </a:t>
            </a:r>
            <a:r>
              <a:rPr lang="cs-CZ" sz="2000" b="1" dirty="0"/>
              <a:t>modlitba se „přivtěluje“, stává se součástí tělesných automatismů</a:t>
            </a:r>
          </a:p>
          <a:p>
            <a:pPr lvl="0"/>
            <a:r>
              <a:rPr lang="cs-CZ" sz="2000" dirty="0"/>
              <a:t>toto všechno vyžaduje v podstatě </a:t>
            </a:r>
            <a:r>
              <a:rPr lang="cs-CZ" sz="2000" b="1" dirty="0"/>
              <a:t>tělesné proměny</a:t>
            </a:r>
            <a:r>
              <a:rPr lang="cs-CZ" sz="2000" dirty="0"/>
              <a:t> = </a:t>
            </a:r>
            <a:r>
              <a:rPr lang="cs-CZ" sz="2000" b="1" dirty="0" err="1"/>
              <a:t>habitualizace</a:t>
            </a:r>
            <a:endParaRPr lang="cs-CZ" sz="2000" b="1" dirty="0"/>
          </a:p>
          <a:p>
            <a:pPr lvl="0"/>
            <a:endParaRPr lang="cs-CZ" sz="2000" b="1" dirty="0"/>
          </a:p>
          <a:p>
            <a:pPr marL="0" lvl="0" indent="0">
              <a:buNone/>
            </a:pPr>
            <a:r>
              <a:rPr lang="cs-CZ" sz="2400" b="1" dirty="0"/>
              <a:t>Habitus:</a:t>
            </a:r>
          </a:p>
          <a:p>
            <a:pPr lvl="1"/>
            <a:r>
              <a:rPr lang="cs-CZ" sz="2000" dirty="0"/>
              <a:t>pojem od antiky – znamenal „držení těla“, „tělesný vzhled“ či „zevnějšek“ (z toho  -hábit)</a:t>
            </a:r>
          </a:p>
          <a:p>
            <a:pPr lvl="1"/>
            <a:r>
              <a:rPr lang="cs-CZ" sz="2000" dirty="0"/>
              <a:t>ve filosofii - Tomáš Akvinský - </a:t>
            </a:r>
            <a:r>
              <a:rPr lang="cs-CZ" sz="2000" i="1" dirty="0"/>
              <a:t>označení organizace a řádu psychiky, které nejsou vrozené, ale musí být získány (výchovou, zkušeností, kulturou atp.)</a:t>
            </a:r>
            <a:r>
              <a:rPr lang="cs-CZ" sz="2000" dirty="0"/>
              <a:t>…“ (Havelka, 2002) </a:t>
            </a:r>
            <a:endParaRPr lang="cs-CZ" sz="2400" dirty="0"/>
          </a:p>
          <a:p>
            <a:endParaRPr lang="cs-CZ" sz="2400" dirty="0"/>
          </a:p>
        </p:txBody>
      </p:sp>
    </p:spTree>
    <p:extLst>
      <p:ext uri="{BB962C8B-B14F-4D97-AF65-F5344CB8AC3E}">
        <p14:creationId xmlns:p14="http://schemas.microsoft.com/office/powerpoint/2010/main" val="395485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Autofit/>
          </a:bodyPr>
          <a:lstStyle/>
          <a:p>
            <a:r>
              <a:rPr lang="cs-CZ" sz="3200" b="1" dirty="0" err="1"/>
              <a:t>Pierre</a:t>
            </a:r>
            <a:r>
              <a:rPr lang="cs-CZ" sz="3200" b="1" dirty="0"/>
              <a:t> </a:t>
            </a:r>
            <a:r>
              <a:rPr lang="cs-CZ" sz="3200" b="1" dirty="0" err="1" smtClean="0"/>
              <a:t>Bourdieu</a:t>
            </a:r>
            <a:r>
              <a:rPr lang="cs-CZ" sz="3200" b="1" dirty="0"/>
              <a:t> </a:t>
            </a:r>
            <a:r>
              <a:rPr lang="cs-CZ" sz="3200" b="1" dirty="0" smtClean="0"/>
              <a:t>(1930 </a:t>
            </a:r>
            <a:r>
              <a:rPr lang="cs-CZ" sz="3200" b="1" dirty="0"/>
              <a:t>– 2002)</a:t>
            </a:r>
            <a:r>
              <a:rPr lang="cs-CZ" sz="3200" dirty="0"/>
              <a:t/>
            </a:r>
            <a:br>
              <a:rPr lang="cs-CZ" sz="3200" dirty="0"/>
            </a:br>
            <a:r>
              <a:rPr lang="cs-CZ" sz="1800" b="1" dirty="0"/>
              <a:t>Francouzský sociolog a </a:t>
            </a:r>
            <a:r>
              <a:rPr lang="cs-CZ" sz="1800" b="1" dirty="0" smtClean="0"/>
              <a:t>antropolog</a:t>
            </a:r>
            <a:endParaRPr lang="cs-CZ" sz="1800" b="1" dirty="0"/>
          </a:p>
        </p:txBody>
      </p:sp>
      <p:sp>
        <p:nvSpPr>
          <p:cNvPr id="3" name="Zástupný symbol pro obsah 2"/>
          <p:cNvSpPr>
            <a:spLocks noGrp="1"/>
          </p:cNvSpPr>
          <p:nvPr>
            <p:ph idx="1"/>
          </p:nvPr>
        </p:nvSpPr>
        <p:spPr>
          <a:xfrm>
            <a:off x="457200" y="1484784"/>
            <a:ext cx="8229600" cy="4968552"/>
          </a:xfrm>
        </p:spPr>
        <p:txBody>
          <a:bodyPr>
            <a:normAutofit/>
          </a:bodyPr>
          <a:lstStyle/>
          <a:p>
            <a:r>
              <a:rPr lang="cs-CZ" sz="2200" dirty="0" smtClean="0"/>
              <a:t>pojmy </a:t>
            </a:r>
            <a:r>
              <a:rPr lang="pt-BR" sz="2200" b="1" dirty="0"/>
              <a:t>habitus, sociální pole, kapitál</a:t>
            </a:r>
            <a:r>
              <a:rPr lang="cs-CZ" sz="2200" b="1" dirty="0"/>
              <a:t>, </a:t>
            </a:r>
            <a:r>
              <a:rPr lang="pt-BR" sz="2200" b="1" dirty="0"/>
              <a:t>třída</a:t>
            </a:r>
            <a:r>
              <a:rPr lang="cs-CZ" sz="2200" b="1" dirty="0"/>
              <a:t>, vkus </a:t>
            </a:r>
            <a:r>
              <a:rPr lang="cs-CZ" sz="2200" dirty="0"/>
              <a:t>– „</a:t>
            </a:r>
            <a:r>
              <a:rPr lang="cs-CZ" sz="2200" b="1" dirty="0"/>
              <a:t>teorie jednání</a:t>
            </a:r>
            <a:r>
              <a:rPr lang="cs-CZ" sz="2200" dirty="0"/>
              <a:t>“</a:t>
            </a:r>
          </a:p>
          <a:p>
            <a:pPr lvl="0"/>
            <a:endParaRPr lang="cs-CZ" sz="2200" b="1" dirty="0" smtClean="0"/>
          </a:p>
          <a:p>
            <a:pPr lvl="0"/>
            <a:r>
              <a:rPr lang="cs-CZ" sz="2200" b="1" dirty="0" smtClean="0"/>
              <a:t>překonání </a:t>
            </a:r>
            <a:r>
              <a:rPr lang="cs-CZ" sz="2200" b="1" dirty="0"/>
              <a:t>dualismu „struktura“ vs. „jednání “</a:t>
            </a:r>
            <a:r>
              <a:rPr lang="cs-CZ" sz="2200" dirty="0"/>
              <a:t> </a:t>
            </a:r>
            <a:r>
              <a:rPr lang="cs-CZ" sz="2200" dirty="0" smtClean="0"/>
              <a:t>:</a:t>
            </a:r>
            <a:endParaRPr lang="cs-CZ" sz="2200" dirty="0"/>
          </a:p>
          <a:p>
            <a:pPr marL="457200" lvl="1" indent="0">
              <a:buNone/>
            </a:pPr>
            <a:r>
              <a:rPr lang="cs-CZ" sz="2200" dirty="0" smtClean="0"/>
              <a:t>dosavadní </a:t>
            </a:r>
            <a:r>
              <a:rPr lang="cs-CZ" sz="2200" dirty="0"/>
              <a:t>koncepty člověka buď vykládaly jako produkt společnosti a jejích norem (člověk mechanicky přijímá a vykonává společenské normy</a:t>
            </a:r>
            <a:r>
              <a:rPr lang="cs-CZ" sz="2200" dirty="0" smtClean="0"/>
              <a:t>)</a:t>
            </a:r>
          </a:p>
          <a:p>
            <a:pPr marL="457200" lvl="1" indent="0" algn="ctr">
              <a:buNone/>
            </a:pPr>
            <a:r>
              <a:rPr lang="cs-CZ" sz="2200" dirty="0"/>
              <a:t>X</a:t>
            </a:r>
            <a:endParaRPr lang="cs-CZ" sz="2200" dirty="0"/>
          </a:p>
          <a:p>
            <a:pPr marL="457200" lvl="1" indent="0">
              <a:buNone/>
            </a:pPr>
            <a:r>
              <a:rPr lang="cs-CZ" sz="2200" dirty="0"/>
              <a:t>nebo zcela svobodné individuum, rozhoduje se racionálně, dle potřeb</a:t>
            </a:r>
          </a:p>
          <a:p>
            <a:pPr marL="457200" lvl="1" indent="0">
              <a:buNone/>
            </a:pPr>
            <a:endParaRPr lang="cs-CZ" sz="2000" dirty="0"/>
          </a:p>
        </p:txBody>
      </p:sp>
    </p:spTree>
    <p:extLst>
      <p:ext uri="{BB962C8B-B14F-4D97-AF65-F5344CB8AC3E}">
        <p14:creationId xmlns:p14="http://schemas.microsoft.com/office/powerpoint/2010/main" val="1977584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Autofit/>
          </a:bodyPr>
          <a:lstStyle/>
          <a:p>
            <a:r>
              <a:rPr lang="cs-CZ" sz="3200" b="1" dirty="0" err="1"/>
              <a:t>Pierre</a:t>
            </a:r>
            <a:r>
              <a:rPr lang="cs-CZ" sz="3200" b="1" dirty="0"/>
              <a:t> </a:t>
            </a:r>
            <a:r>
              <a:rPr lang="cs-CZ" sz="3200" b="1" dirty="0" err="1" smtClean="0"/>
              <a:t>Bourdieu</a:t>
            </a:r>
            <a:r>
              <a:rPr lang="cs-CZ" sz="3200" b="1" dirty="0"/>
              <a:t> </a:t>
            </a:r>
            <a:r>
              <a:rPr lang="cs-CZ" sz="3200" b="1" dirty="0" smtClean="0"/>
              <a:t>(1930 </a:t>
            </a:r>
            <a:r>
              <a:rPr lang="cs-CZ" sz="3200" b="1" dirty="0"/>
              <a:t>– 2002)</a:t>
            </a:r>
            <a:r>
              <a:rPr lang="cs-CZ" sz="3200" dirty="0"/>
              <a:t/>
            </a:r>
            <a:br>
              <a:rPr lang="cs-CZ" sz="3200" dirty="0"/>
            </a:br>
            <a:r>
              <a:rPr lang="cs-CZ" sz="1800" b="1" dirty="0"/>
              <a:t>Francouzský sociolog a </a:t>
            </a:r>
            <a:r>
              <a:rPr lang="cs-CZ" sz="1800" b="1" dirty="0" smtClean="0"/>
              <a:t>antropolog</a:t>
            </a:r>
            <a:endParaRPr lang="cs-CZ" sz="1800" b="1" dirty="0"/>
          </a:p>
        </p:txBody>
      </p:sp>
      <p:sp>
        <p:nvSpPr>
          <p:cNvPr id="3" name="Zástupný symbol pro obsah 2"/>
          <p:cNvSpPr>
            <a:spLocks noGrp="1"/>
          </p:cNvSpPr>
          <p:nvPr>
            <p:ph idx="1"/>
          </p:nvPr>
        </p:nvSpPr>
        <p:spPr>
          <a:xfrm>
            <a:off x="431448" y="1556792"/>
            <a:ext cx="8229600" cy="5040560"/>
          </a:xfrm>
        </p:spPr>
        <p:txBody>
          <a:bodyPr>
            <a:normAutofit fontScale="92500" lnSpcReduction="10000"/>
          </a:bodyPr>
          <a:lstStyle/>
          <a:p>
            <a:pPr marL="0" lvl="0" indent="0">
              <a:buNone/>
            </a:pPr>
            <a:r>
              <a:rPr lang="cs-CZ" sz="2200" dirty="0" smtClean="0"/>
              <a:t>struktura </a:t>
            </a:r>
            <a:r>
              <a:rPr lang="cs-CZ" sz="2200" dirty="0"/>
              <a:t>a jednání jsou </a:t>
            </a:r>
            <a:r>
              <a:rPr lang="cs-CZ" sz="2200" dirty="0" smtClean="0"/>
              <a:t>u </a:t>
            </a:r>
            <a:r>
              <a:rPr lang="cs-CZ" sz="2200" dirty="0" err="1" smtClean="0"/>
              <a:t>Bourdieu</a:t>
            </a:r>
            <a:r>
              <a:rPr lang="cs-CZ" sz="2200" dirty="0" smtClean="0"/>
              <a:t> propojeny</a:t>
            </a:r>
            <a:r>
              <a:rPr lang="cs-CZ" sz="2200" dirty="0"/>
              <a:t>, přemostěny díky „</a:t>
            </a:r>
            <a:r>
              <a:rPr lang="cs-CZ" sz="2200" b="1" dirty="0"/>
              <a:t>habitu</a:t>
            </a:r>
            <a:r>
              <a:rPr lang="cs-CZ" sz="2200" dirty="0" smtClean="0"/>
              <a:t>“: </a:t>
            </a:r>
          </a:p>
          <a:p>
            <a:pPr marL="0" lvl="0" indent="0" algn="ctr">
              <a:buNone/>
            </a:pPr>
            <a:r>
              <a:rPr lang="cs-CZ" sz="2200" dirty="0" smtClean="0"/>
              <a:t> </a:t>
            </a:r>
            <a:r>
              <a:rPr lang="cs-CZ" sz="2200" b="1" dirty="0" smtClean="0"/>
              <a:t>HABITUS</a:t>
            </a:r>
            <a:r>
              <a:rPr lang="cs-CZ" sz="2200" dirty="0" smtClean="0"/>
              <a:t> </a:t>
            </a:r>
          </a:p>
          <a:p>
            <a:pPr lvl="1"/>
            <a:r>
              <a:rPr lang="cs-CZ" sz="2200" b="1" dirty="0" smtClean="0"/>
              <a:t>nevědomá </a:t>
            </a:r>
            <a:r>
              <a:rPr lang="cs-CZ" sz="2200" b="1" dirty="0"/>
              <a:t>struktura</a:t>
            </a:r>
            <a:r>
              <a:rPr lang="cs-CZ" sz="2200" dirty="0"/>
              <a:t>, vzniklá socializací = </a:t>
            </a:r>
            <a:r>
              <a:rPr lang="cs-CZ" sz="2200" b="1" u="sng" dirty="0"/>
              <a:t>systém</a:t>
            </a:r>
            <a:r>
              <a:rPr lang="cs-CZ" sz="2200" dirty="0"/>
              <a:t> </a:t>
            </a:r>
            <a:r>
              <a:rPr lang="cs-CZ" sz="2200" b="1" u="sng" dirty="0"/>
              <a:t>dispozic</a:t>
            </a:r>
            <a:r>
              <a:rPr lang="cs-CZ" sz="2200" dirty="0"/>
              <a:t> k určitému </a:t>
            </a:r>
            <a:r>
              <a:rPr lang="cs-CZ" sz="2200" b="1" dirty="0"/>
              <a:t>jednání – myšlení – cítění = v tomto smyslu jednání determinuje</a:t>
            </a:r>
            <a:endParaRPr lang="cs-CZ" sz="2200" dirty="0"/>
          </a:p>
          <a:p>
            <a:pPr lvl="1"/>
            <a:r>
              <a:rPr lang="cs-CZ" sz="2200" b="1" dirty="0"/>
              <a:t>rámuje všechny prožité zkušenosti člověka a vytváří jednotný životní styl</a:t>
            </a:r>
            <a:endParaRPr lang="cs-CZ" sz="2200" dirty="0"/>
          </a:p>
          <a:p>
            <a:pPr lvl="1"/>
            <a:r>
              <a:rPr lang="cs-CZ" sz="2200" dirty="0"/>
              <a:t>habitus neustále vytvářen (protože odpovídá na sociální struktury), nikdy </a:t>
            </a:r>
            <a:r>
              <a:rPr lang="cs-CZ" sz="2200" b="1" dirty="0"/>
              <a:t>není definitivní</a:t>
            </a:r>
            <a:r>
              <a:rPr lang="cs-CZ" sz="2200" dirty="0"/>
              <a:t>, proto umožňuje i </a:t>
            </a:r>
            <a:r>
              <a:rPr lang="cs-CZ" sz="2200" b="1" dirty="0"/>
              <a:t>flexibilitu</a:t>
            </a:r>
            <a:r>
              <a:rPr lang="cs-CZ" sz="2200" dirty="0"/>
              <a:t>, schopnost reakce na měnící se </a:t>
            </a:r>
            <a:r>
              <a:rPr lang="cs-CZ" sz="2200" dirty="0" smtClean="0"/>
              <a:t>podmínky</a:t>
            </a:r>
          </a:p>
          <a:p>
            <a:pPr marL="457200" lvl="1" indent="0">
              <a:buNone/>
            </a:pPr>
            <a:endParaRPr lang="cs-CZ" sz="2200" i="1" dirty="0"/>
          </a:p>
          <a:p>
            <a:pPr marL="457200" lvl="1" indent="0">
              <a:buNone/>
            </a:pPr>
            <a:r>
              <a:rPr lang="cs-CZ" sz="2000" i="1" dirty="0" smtClean="0"/>
              <a:t>Jednání </a:t>
            </a:r>
            <a:r>
              <a:rPr lang="cs-CZ" sz="2000" i="1" dirty="0"/>
              <a:t>je „produkt dialektického vztahu mezi situací a habitem, kterému rozumíme jako systému trvalých a získaných dispozic, které integrují veškerou minulou zkušenost a fungují neustále jako matrice (jako mřížka, uspořádávající) vnímání, chápání i jednání …“</a:t>
            </a:r>
            <a:r>
              <a:rPr lang="cs-CZ" sz="2000" dirty="0"/>
              <a:t> (</a:t>
            </a:r>
            <a:r>
              <a:rPr lang="cs-CZ" sz="2000" dirty="0" err="1"/>
              <a:t>Bourdieu</a:t>
            </a:r>
            <a:r>
              <a:rPr lang="cs-CZ" sz="2000" dirty="0"/>
              <a:t> 1972/1977: 261)</a:t>
            </a:r>
          </a:p>
          <a:p>
            <a:pPr lvl="1"/>
            <a:endParaRPr lang="cs-CZ" sz="2200" dirty="0"/>
          </a:p>
        </p:txBody>
      </p:sp>
    </p:spTree>
    <p:extLst>
      <p:ext uri="{BB962C8B-B14F-4D97-AF65-F5344CB8AC3E}">
        <p14:creationId xmlns:p14="http://schemas.microsoft.com/office/powerpoint/2010/main" val="2244633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908720"/>
            <a:ext cx="8229600" cy="5688632"/>
          </a:xfrm>
        </p:spPr>
        <p:txBody>
          <a:bodyPr>
            <a:normAutofit lnSpcReduction="10000"/>
          </a:bodyPr>
          <a:lstStyle/>
          <a:p>
            <a:endParaRPr lang="cs-CZ" sz="2200" dirty="0"/>
          </a:p>
          <a:p>
            <a:r>
              <a:rPr lang="cs-CZ" sz="2200" dirty="0"/>
              <a:t>důraz na </a:t>
            </a:r>
            <a:r>
              <a:rPr lang="cs-CZ" sz="2200" b="1" dirty="0"/>
              <a:t>tělesnost </a:t>
            </a:r>
            <a:r>
              <a:rPr lang="cs-CZ" sz="2200" dirty="0"/>
              <a:t>(odlišovat „tělesné“ a „duševní“ je falešný dualismus) = </a:t>
            </a:r>
            <a:r>
              <a:rPr lang="cs-CZ" sz="2200" b="1" dirty="0"/>
              <a:t>habitus je současně socializované tělo, tělo strukturované, které do sebe pojalo imanentní struktury určitého světa a strukturuje způsob vnímání tohoto světa i jednání v něm</a:t>
            </a:r>
          </a:p>
          <a:p>
            <a:endParaRPr lang="cs-CZ" sz="2200" dirty="0"/>
          </a:p>
          <a:p>
            <a:r>
              <a:rPr lang="cs-CZ" sz="2200" b="1" dirty="0"/>
              <a:t>sociální struktury vloženy do těla</a:t>
            </a:r>
            <a:r>
              <a:rPr lang="cs-CZ" sz="2200" dirty="0"/>
              <a:t>: aktéři mají mysl i tělo strukturovány podle struktur světa, v němž se pohybují – př. i VKUS</a:t>
            </a:r>
          </a:p>
          <a:p>
            <a:endParaRPr lang="cs-CZ" sz="2200" dirty="0"/>
          </a:p>
          <a:p>
            <a:r>
              <a:rPr lang="cs-CZ" sz="2200" dirty="0"/>
              <a:t>organizace psychiky i tělesnosti jednotlivce, která není vrozená, ale musí být získána; poté se stává něčím niterným, samozřejmým a neuvědomovaným </a:t>
            </a:r>
          </a:p>
          <a:p>
            <a:endParaRPr lang="cs-CZ" sz="2200" dirty="0"/>
          </a:p>
          <a:p>
            <a:pPr marL="0" indent="0">
              <a:buNone/>
            </a:pPr>
            <a:r>
              <a:rPr lang="cs-CZ" sz="2400" b="1" dirty="0"/>
              <a:t>MODLITBA a vůbec pohyb v klášteře = </a:t>
            </a:r>
            <a:r>
              <a:rPr lang="cs-CZ" sz="2400" b="1" dirty="0" err="1"/>
              <a:t>habitualizované</a:t>
            </a:r>
            <a:r>
              <a:rPr lang="cs-CZ" sz="2400" b="1" dirty="0"/>
              <a:t> jednání</a:t>
            </a:r>
          </a:p>
          <a:p>
            <a:pPr marL="0" indent="0">
              <a:buNone/>
            </a:pPr>
            <a:endParaRPr lang="cs-CZ" sz="2800" dirty="0"/>
          </a:p>
          <a:p>
            <a:pPr marL="0" indent="0">
              <a:buNone/>
            </a:pPr>
            <a:endParaRPr lang="cs-CZ" dirty="0"/>
          </a:p>
        </p:txBody>
      </p:sp>
    </p:spTree>
    <p:extLst>
      <p:ext uri="{BB962C8B-B14F-4D97-AF65-F5344CB8AC3E}">
        <p14:creationId xmlns:p14="http://schemas.microsoft.com/office/powerpoint/2010/main" val="23380635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be">
  <a:themeElements>
    <a:clrScheme name="Nebe">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Neb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b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docProps/app.xml><?xml version="1.0" encoding="utf-8"?>
<Properties xmlns="http://schemas.openxmlformats.org/officeDocument/2006/extended-properties" xmlns:vt="http://schemas.openxmlformats.org/officeDocument/2006/docPropsVTypes">
  <Template>TM03457452[[fn=Nebe]]</Template>
  <TotalTime>3640</TotalTime>
  <Words>1161</Words>
  <Application>Microsoft Office PowerPoint</Application>
  <PresentationFormat>Předvádění na obrazovce (4:3)</PresentationFormat>
  <Paragraphs>63</Paragraphs>
  <Slides>10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10</vt:i4>
      </vt:variant>
    </vt:vector>
  </HeadingPairs>
  <TitlesOfParts>
    <vt:vector size="15" baseType="lpstr">
      <vt:lpstr>Arial</vt:lpstr>
      <vt:lpstr>Calibri</vt:lpstr>
      <vt:lpstr>Calibri Light</vt:lpstr>
      <vt:lpstr>Times New Roman</vt:lpstr>
      <vt:lpstr>Nebe</vt:lpstr>
      <vt:lpstr>10.   Klášter   Habitus</vt:lpstr>
      <vt:lpstr>B. Latour</vt:lpstr>
      <vt:lpstr>Kateřina Horská. 2012. Prostor modlitby.  Etnografie řeholní komunity. FHS UK </vt:lpstr>
      <vt:lpstr>Kateřina Horská. 2012. Prostor modlitby. Etnografie řeholní komunity. FHS UK </vt:lpstr>
      <vt:lpstr>Čas a rytmus</vt:lpstr>
      <vt:lpstr>Tělesnost - modlitba - habitus</vt:lpstr>
      <vt:lpstr>Pierre Bourdieu (1930 – 2002) Francouzský sociolog a antropolog</vt:lpstr>
      <vt:lpstr>Pierre Bourdieu (1930 – 2002) Francouzský sociolog a antropolog</vt:lpstr>
      <vt:lpstr>Prezentace aplikace PowerPoint</vt:lpstr>
      <vt:lpstr>Loïc Wacquant (2004) Body and Soul: Notebooks of an Apprentice Boxer. Oxford University Press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zandlova@live.com</dc:creator>
  <cp:lastModifiedBy>Markéta Zandlová</cp:lastModifiedBy>
  <cp:revision>16</cp:revision>
  <dcterms:created xsi:type="dcterms:W3CDTF">2016-04-18T07:59:27Z</dcterms:created>
  <dcterms:modified xsi:type="dcterms:W3CDTF">2023-12-17T12:48:27Z</dcterms:modified>
</cp:coreProperties>
</file>