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58" r:id="rId5"/>
    <p:sldId id="262" r:id="rId6"/>
    <p:sldId id="263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9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129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49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180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8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2229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38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56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53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3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41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E5B85-511F-441D-A969-BF1A9BAD918B}" type="datetimeFigureOut">
              <a:rPr lang="cs-CZ" smtClean="0"/>
              <a:t>22.10.2021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F0A05-6426-42D7-8B49-C434BF11E6CD}" type="slidenum">
              <a:rPr lang="cs-CZ" smtClean="0"/>
              <a:t>‹Nº›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1580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cs-CZ" dirty="0"/>
              <a:t>		</a:t>
            </a:r>
            <a:r>
              <a:rPr lang="es-ES" altLang="cs-CZ" b="1" dirty="0">
                <a:solidFill>
                  <a:schemeClr val="accent5">
                    <a:lumMod val="75000"/>
                  </a:schemeClr>
                </a:solidFill>
              </a:rPr>
              <a:t>NOUN PHRASE – NOMINATIVE CASE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1752" y="1344168"/>
            <a:ext cx="12079224" cy="551383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The river IS BEAUTIFUL</a:t>
            </a: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Ibai</a:t>
            </a:r>
            <a:r>
              <a:rPr lang="es-ES" altLang="cs-CZ" b="1" u="sng" cap="small" noProof="1"/>
              <a:t>a</a:t>
            </a:r>
            <a:r>
              <a:rPr lang="es-ES" altLang="cs-CZ" b="1" cap="all" noProof="1"/>
              <a:t> </a:t>
            </a:r>
            <a:r>
              <a:rPr lang="es-ES" altLang="cs-CZ" b="1" noProof="1"/>
              <a:t>polita da.   </a:t>
            </a:r>
            <a:r>
              <a:rPr lang="es-ES" altLang="cs-CZ" b="1" noProof="1">
                <a:solidFill>
                  <a:srgbClr val="558140"/>
                </a:solidFill>
              </a:rPr>
              <a:t>SUSTANTIVE+ </a:t>
            </a:r>
            <a:r>
              <a:rPr lang="es-ES" altLang="cs-CZ" b="1" u="sng" noProof="1">
                <a:solidFill>
                  <a:srgbClr val="558140"/>
                </a:solidFill>
              </a:rPr>
              <a:t>A (Sg.)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THE LITTLE RIVER IS BEAUTIFUL</a:t>
            </a: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Ibai txiki</a:t>
            </a:r>
            <a:r>
              <a:rPr lang="es-ES" altLang="cs-CZ" b="1" u="sng" cap="small" noProof="1"/>
              <a:t>a</a:t>
            </a:r>
            <a:r>
              <a:rPr lang="es-ES" altLang="cs-CZ" b="1" u="sng" cap="all" noProof="1"/>
              <a:t> </a:t>
            </a:r>
            <a:r>
              <a:rPr lang="es-ES" altLang="cs-CZ" b="1" noProof="1"/>
              <a:t>polita da.  </a:t>
            </a:r>
            <a:r>
              <a:rPr lang="es-ES" altLang="cs-CZ" b="1" noProof="1">
                <a:solidFill>
                  <a:srgbClr val="558140"/>
                </a:solidFill>
              </a:rPr>
              <a:t>SUSTANTIVE   +   </a:t>
            </a:r>
            <a:r>
              <a:rPr lang="es-ES" altLang="cs-CZ" b="1" u="sng" noProof="1">
                <a:solidFill>
                  <a:srgbClr val="558140"/>
                </a:solidFill>
              </a:rPr>
              <a:t>ADJ.+A (Sg.)</a:t>
            </a:r>
          </a:p>
          <a:p>
            <a:pPr>
              <a:lnSpc>
                <a:spcPct val="80000"/>
              </a:lnSpc>
              <a:defRPr/>
            </a:pP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THE LITTLE BLUE RIVER IS BEAUTIFUL</a:t>
            </a: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u="sng" cap="all" noProof="1"/>
              <a:t>ibai txiki eta urdin</a:t>
            </a:r>
            <a:r>
              <a:rPr lang="es-ES" altLang="cs-CZ" b="1" u="sng" cap="small" noProof="1"/>
              <a:t>a</a:t>
            </a:r>
            <a:r>
              <a:rPr lang="es-ES" altLang="cs-CZ" b="1" cap="all" noProof="1"/>
              <a:t> </a:t>
            </a:r>
            <a:r>
              <a:rPr lang="es-ES" altLang="cs-CZ" b="1" noProof="1"/>
              <a:t>polita da.   </a:t>
            </a:r>
            <a:r>
              <a:rPr lang="es-ES" altLang="cs-CZ" b="1" noProof="1">
                <a:solidFill>
                  <a:srgbClr val="558140"/>
                </a:solidFill>
              </a:rPr>
              <a:t>SUSTANTIVE  +  ADJ. +  eta  +  </a:t>
            </a:r>
            <a:r>
              <a:rPr lang="es-ES" altLang="cs-CZ" b="1" u="sng" noProof="1">
                <a:solidFill>
                  <a:srgbClr val="558140"/>
                </a:solidFill>
              </a:rPr>
              <a:t>ADJ.+A (Sg.)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es-ES" altLang="cs-CZ" sz="1700" b="1" noProof="1"/>
          </a:p>
        </p:txBody>
      </p:sp>
    </p:spTree>
    <p:extLst>
      <p:ext uri="{BB962C8B-B14F-4D97-AF65-F5344CB8AC3E}">
        <p14:creationId xmlns:p14="http://schemas.microsoft.com/office/powerpoint/2010/main" val="4108434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883"/>
          </a:xfrm>
        </p:spPr>
        <p:txBody>
          <a:bodyPr>
            <a:normAutofit/>
          </a:bodyPr>
          <a:lstStyle/>
          <a:p>
            <a:pPr eaLnBrk="1" hangingPunct="1"/>
            <a:r>
              <a:rPr lang="es-ES" altLang="cs-CZ" b="1" dirty="0">
                <a:solidFill>
                  <a:schemeClr val="accent5">
                    <a:lumMod val="75000"/>
                  </a:schemeClr>
                </a:solidFill>
              </a:rPr>
              <a:t>ADJECTIVAL PHRASE IN THE PREDICATE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66927" y="1344168"/>
            <a:ext cx="11509843" cy="5513831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s-ES" altLang="cs-CZ" b="1" noProof="1"/>
              <a:t>The house </a:t>
            </a:r>
            <a:r>
              <a:rPr lang="es-ES" altLang="cs-CZ" b="1" u="sng" noProof="1"/>
              <a:t>is BIG</a:t>
            </a:r>
            <a:endParaRPr lang="es-ES" altLang="cs-CZ" b="1" u="sng" cap="all" noProof="1"/>
          </a:p>
          <a:p>
            <a:pPr>
              <a:lnSpc>
                <a:spcPct val="80000"/>
              </a:lnSpc>
              <a:defRPr/>
            </a:pPr>
            <a:r>
              <a:rPr lang="es-ES" altLang="cs-CZ" b="1" noProof="1"/>
              <a:t>Etxea</a:t>
            </a:r>
            <a:r>
              <a:rPr lang="es-ES" altLang="cs-CZ" b="1" cap="all" noProof="1"/>
              <a:t> </a:t>
            </a:r>
            <a:r>
              <a:rPr lang="es-ES" altLang="cs-CZ" b="1" u="sng" noProof="1"/>
              <a:t>HANDIA da</a:t>
            </a:r>
            <a:r>
              <a:rPr lang="es-ES" altLang="cs-CZ" b="1" noProof="1"/>
              <a:t>. </a:t>
            </a:r>
            <a:r>
              <a:rPr lang="es-ES" altLang="cs-CZ" b="1" u="sng" noProof="1">
                <a:solidFill>
                  <a:srgbClr val="558140"/>
                </a:solidFill>
              </a:rPr>
              <a:t>ADJ.+A (Sg.)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altLang="cs-CZ" b="1" noProof="1"/>
          </a:p>
          <a:p>
            <a:pPr>
              <a:lnSpc>
                <a:spcPct val="80000"/>
              </a:lnSpc>
              <a:defRPr/>
            </a:pPr>
            <a:r>
              <a:rPr lang="es-ES" altLang="cs-CZ" b="1" noProof="1"/>
              <a:t>The house </a:t>
            </a:r>
            <a:r>
              <a:rPr lang="es-ES" altLang="cs-CZ" b="1" u="sng" noProof="1"/>
              <a:t>IS BIG AND NEW</a:t>
            </a:r>
          </a:p>
          <a:p>
            <a:pPr>
              <a:lnSpc>
                <a:spcPct val="80000"/>
              </a:lnSpc>
              <a:defRPr/>
            </a:pPr>
            <a:r>
              <a:rPr lang="es-ES" altLang="cs-CZ" b="1" noProof="1"/>
              <a:t>Etxea </a:t>
            </a:r>
            <a:r>
              <a:rPr lang="es-ES" altLang="cs-CZ" b="1" u="sng" noProof="1"/>
              <a:t>HANDIA eta BERRIA da </a:t>
            </a:r>
            <a:r>
              <a:rPr lang="es-ES" altLang="cs-CZ" b="1" noProof="1"/>
              <a:t>.    </a:t>
            </a:r>
            <a:r>
              <a:rPr lang="es-ES" altLang="cs-CZ" b="1" u="sng" noProof="1">
                <a:solidFill>
                  <a:srgbClr val="558140"/>
                </a:solidFill>
              </a:rPr>
              <a:t>ADJ.+A (Sg.)</a:t>
            </a:r>
            <a:r>
              <a:rPr lang="es-ES" altLang="cs-CZ" b="1" noProof="1">
                <a:solidFill>
                  <a:srgbClr val="558140"/>
                </a:solidFill>
              </a:rPr>
              <a:t>  + eta +   </a:t>
            </a:r>
            <a:r>
              <a:rPr lang="es-ES" altLang="cs-CZ" b="1" u="sng" noProof="1">
                <a:solidFill>
                  <a:srgbClr val="558140"/>
                </a:solidFill>
              </a:rPr>
              <a:t>ADJ. + A (Sg.)</a:t>
            </a:r>
          </a:p>
          <a:p>
            <a:pPr>
              <a:lnSpc>
                <a:spcPct val="80000"/>
              </a:lnSpc>
              <a:defRPr/>
            </a:pPr>
            <a:endParaRPr lang="es-ES" altLang="cs-CZ" b="1" u="sng" noProof="1">
              <a:solidFill>
                <a:srgbClr val="55814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s-ES" altLang="cs-CZ" b="1" noProof="1"/>
              <a:t>EtxeaK </a:t>
            </a:r>
            <a:r>
              <a:rPr lang="es-ES" altLang="cs-CZ" b="1" u="sng" noProof="1"/>
              <a:t>HANDIAK ETA BERRIAK </a:t>
            </a:r>
            <a:r>
              <a:rPr lang="es-ES" altLang="cs-CZ" b="1" noProof="1"/>
              <a:t>dira. </a:t>
            </a:r>
            <a:r>
              <a:rPr lang="es-ES" altLang="cs-CZ" b="1" u="sng" noProof="1">
                <a:solidFill>
                  <a:srgbClr val="558140"/>
                </a:solidFill>
              </a:rPr>
              <a:t>ADJ.+AK (Pl.)</a:t>
            </a:r>
            <a:r>
              <a:rPr lang="es-ES" altLang="cs-CZ" b="1" noProof="1">
                <a:solidFill>
                  <a:srgbClr val="558140"/>
                </a:solidFill>
              </a:rPr>
              <a:t>  + eta +   </a:t>
            </a:r>
            <a:r>
              <a:rPr lang="es-ES" altLang="cs-CZ" b="1" u="sng" noProof="1">
                <a:solidFill>
                  <a:srgbClr val="558140"/>
                </a:solidFill>
              </a:rPr>
              <a:t>ADJ. + AK (Pl.)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s-ES" altLang="cs-CZ" b="1" noProof="1"/>
              <a:t>  </a:t>
            </a:r>
            <a:r>
              <a:rPr lang="es-ES" altLang="cs-CZ" b="1" noProof="1">
                <a:solidFill>
                  <a:schemeClr val="accent6">
                    <a:lumMod val="75000"/>
                  </a:schemeClr>
                </a:solidFill>
              </a:rPr>
              <a:t>(Plural)</a:t>
            </a:r>
          </a:p>
          <a:p>
            <a:pPr>
              <a:lnSpc>
                <a:spcPct val="80000"/>
              </a:lnSpc>
              <a:defRPr/>
            </a:pPr>
            <a:endParaRPr lang="es-ES" altLang="cs-CZ" b="1" u="sng" noProof="1">
              <a:solidFill>
                <a:srgbClr val="5581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14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Translate these sentences: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The teacher is good</a:t>
            </a:r>
          </a:p>
          <a:p>
            <a:r>
              <a:rPr lang="en-US" b="1" dirty="0" err="1"/>
              <a:t>Irakaslea</a:t>
            </a:r>
            <a:r>
              <a:rPr lang="en-US" b="1" dirty="0"/>
              <a:t> </a:t>
            </a:r>
            <a:r>
              <a:rPr lang="en-US" b="1" dirty="0" err="1"/>
              <a:t>ona</a:t>
            </a:r>
            <a:r>
              <a:rPr lang="en-US" b="1" dirty="0"/>
              <a:t> da</a:t>
            </a:r>
          </a:p>
          <a:p>
            <a:r>
              <a:rPr lang="en-US" dirty="0"/>
              <a:t>2. The tall teacher is good</a:t>
            </a:r>
          </a:p>
          <a:p>
            <a:r>
              <a:rPr lang="en-US" b="1" dirty="0" err="1"/>
              <a:t>Irakasle</a:t>
            </a:r>
            <a:r>
              <a:rPr lang="en-US" b="1" dirty="0"/>
              <a:t> </a:t>
            </a:r>
            <a:r>
              <a:rPr lang="en-US" b="1" dirty="0" err="1"/>
              <a:t>altua</a:t>
            </a:r>
            <a:r>
              <a:rPr lang="en-US" b="1" dirty="0"/>
              <a:t> </a:t>
            </a:r>
            <a:r>
              <a:rPr lang="en-US" b="1" dirty="0" err="1"/>
              <a:t>ona</a:t>
            </a:r>
            <a:r>
              <a:rPr lang="en-US" b="1" dirty="0"/>
              <a:t> da</a:t>
            </a:r>
          </a:p>
          <a:p>
            <a:r>
              <a:rPr lang="en-US" dirty="0"/>
              <a:t>3. The tall and thin teacher is good</a:t>
            </a:r>
          </a:p>
          <a:p>
            <a:r>
              <a:rPr lang="en-US" b="1" dirty="0" err="1"/>
              <a:t>Irakasle</a:t>
            </a:r>
            <a:r>
              <a:rPr lang="en-US" b="1" dirty="0"/>
              <a:t> </a:t>
            </a:r>
            <a:r>
              <a:rPr lang="en-US" b="1" dirty="0" err="1"/>
              <a:t>altu</a:t>
            </a:r>
            <a:r>
              <a:rPr lang="en-US" b="1" dirty="0"/>
              <a:t> eta </a:t>
            </a:r>
            <a:r>
              <a:rPr lang="en-US" b="1" dirty="0" err="1"/>
              <a:t>mehea</a:t>
            </a:r>
            <a:r>
              <a:rPr lang="en-US" b="1" dirty="0"/>
              <a:t> </a:t>
            </a:r>
            <a:r>
              <a:rPr lang="en-US" b="1" dirty="0" err="1"/>
              <a:t>ona</a:t>
            </a:r>
            <a:r>
              <a:rPr lang="en-US" b="1" dirty="0"/>
              <a:t> da</a:t>
            </a:r>
          </a:p>
          <a:p>
            <a:r>
              <a:rPr lang="en-US" b="1" dirty="0"/>
              <a:t>4. The old teachers are intelligent</a:t>
            </a:r>
          </a:p>
          <a:p>
            <a:r>
              <a:rPr lang="en-US" dirty="0" err="1"/>
              <a:t>Irakasle</a:t>
            </a:r>
            <a:r>
              <a:rPr lang="en-US" dirty="0"/>
              <a:t> </a:t>
            </a:r>
            <a:r>
              <a:rPr lang="en-US" dirty="0" err="1"/>
              <a:t>zaharrak</a:t>
            </a:r>
            <a:r>
              <a:rPr lang="en-US" dirty="0"/>
              <a:t> </a:t>
            </a:r>
            <a:r>
              <a:rPr lang="en-US" dirty="0" err="1"/>
              <a:t>azkarrak</a:t>
            </a:r>
            <a:r>
              <a:rPr lang="en-US" dirty="0"/>
              <a:t> </a:t>
            </a:r>
            <a:r>
              <a:rPr lang="en-US" dirty="0" err="1"/>
              <a:t>dira</a:t>
            </a:r>
            <a:endParaRPr lang="en-US" dirty="0"/>
          </a:p>
          <a:p>
            <a:r>
              <a:rPr lang="en-US" b="1" dirty="0"/>
              <a:t>5. The young teachers are intelligent and cheerful </a:t>
            </a:r>
          </a:p>
          <a:p>
            <a:r>
              <a:rPr lang="en-US" dirty="0" err="1"/>
              <a:t>Irakasle</a:t>
            </a:r>
            <a:r>
              <a:rPr lang="en-US" dirty="0"/>
              <a:t> </a:t>
            </a:r>
            <a:r>
              <a:rPr lang="en-US" dirty="0" err="1"/>
              <a:t>gazteak</a:t>
            </a:r>
            <a:r>
              <a:rPr lang="en-US" dirty="0"/>
              <a:t> </a:t>
            </a:r>
            <a:r>
              <a:rPr lang="en-US" dirty="0" err="1"/>
              <a:t>azkarrak</a:t>
            </a:r>
            <a:r>
              <a:rPr lang="en-US" dirty="0"/>
              <a:t> eta </a:t>
            </a:r>
            <a:r>
              <a:rPr lang="en-US" dirty="0" err="1"/>
              <a:t>alaiak</a:t>
            </a:r>
            <a:r>
              <a:rPr lang="en-US" dirty="0"/>
              <a:t> </a:t>
            </a:r>
            <a:r>
              <a:rPr lang="en-US" dirty="0" err="1"/>
              <a:t>dira</a:t>
            </a:r>
            <a:endParaRPr lang="en-US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8727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Translate these sentences: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(The) coffee is cheap</a:t>
            </a:r>
          </a:p>
          <a:p>
            <a:r>
              <a:rPr lang="en-US" b="1" dirty="0" err="1"/>
              <a:t>Kafea</a:t>
            </a:r>
            <a:r>
              <a:rPr lang="en-US" b="1" dirty="0"/>
              <a:t> </a:t>
            </a:r>
            <a:r>
              <a:rPr lang="en-US" b="1" dirty="0" err="1"/>
              <a:t>merkea</a:t>
            </a:r>
            <a:r>
              <a:rPr lang="en-US" b="1" dirty="0"/>
              <a:t> da</a:t>
            </a:r>
          </a:p>
          <a:p>
            <a:r>
              <a:rPr lang="en-US" dirty="0"/>
              <a:t>2. (The) coffee is cheap and delicious</a:t>
            </a:r>
          </a:p>
          <a:p>
            <a:r>
              <a:rPr lang="en-US" b="1" dirty="0" err="1"/>
              <a:t>Kafea</a:t>
            </a:r>
            <a:r>
              <a:rPr lang="en-US" b="1" dirty="0"/>
              <a:t> </a:t>
            </a:r>
            <a:r>
              <a:rPr lang="en-US" b="1" dirty="0" err="1"/>
              <a:t>merkea</a:t>
            </a:r>
            <a:r>
              <a:rPr lang="en-US" b="1" dirty="0"/>
              <a:t> eta </a:t>
            </a:r>
            <a:r>
              <a:rPr lang="en-US" b="1" dirty="0" err="1"/>
              <a:t>goxoa</a:t>
            </a:r>
            <a:r>
              <a:rPr lang="en-US" b="1" dirty="0"/>
              <a:t> da</a:t>
            </a:r>
          </a:p>
          <a:p>
            <a:r>
              <a:rPr lang="en-US" dirty="0"/>
              <a:t>3. (The) computer is old and cheap</a:t>
            </a:r>
          </a:p>
          <a:p>
            <a:r>
              <a:rPr lang="en-US" b="1" dirty="0" err="1"/>
              <a:t>Ordenagailua</a:t>
            </a:r>
            <a:r>
              <a:rPr lang="en-US" b="1" dirty="0"/>
              <a:t> </a:t>
            </a:r>
            <a:r>
              <a:rPr lang="en-US" b="1" dirty="0" err="1"/>
              <a:t>zaharra</a:t>
            </a:r>
            <a:r>
              <a:rPr lang="en-US" b="1" dirty="0"/>
              <a:t> eta </a:t>
            </a:r>
            <a:r>
              <a:rPr lang="en-US" b="1" dirty="0" err="1"/>
              <a:t>astuna</a:t>
            </a:r>
            <a:r>
              <a:rPr lang="en-US" b="1" dirty="0"/>
              <a:t> da</a:t>
            </a:r>
          </a:p>
          <a:p>
            <a:r>
              <a:rPr lang="en-US" dirty="0"/>
              <a:t>4. (The) night is dark and cold </a:t>
            </a:r>
          </a:p>
          <a:p>
            <a:r>
              <a:rPr lang="en-US" b="1" dirty="0" err="1"/>
              <a:t>Gaua</a:t>
            </a:r>
            <a:r>
              <a:rPr lang="en-US" b="1" dirty="0"/>
              <a:t>  </a:t>
            </a:r>
            <a:r>
              <a:rPr lang="en-US" b="1" dirty="0" err="1"/>
              <a:t>iluna</a:t>
            </a:r>
            <a:r>
              <a:rPr lang="en-US" b="1" dirty="0"/>
              <a:t> eta </a:t>
            </a:r>
            <a:r>
              <a:rPr lang="en-US" b="1" dirty="0" err="1"/>
              <a:t>hotza</a:t>
            </a:r>
            <a:r>
              <a:rPr lang="en-US" b="1" dirty="0"/>
              <a:t> da</a:t>
            </a:r>
          </a:p>
        </p:txBody>
      </p:sp>
    </p:spTree>
    <p:extLst>
      <p:ext uri="{BB962C8B-B14F-4D97-AF65-F5344CB8AC3E}">
        <p14:creationId xmlns:p14="http://schemas.microsoft.com/office/powerpoint/2010/main" val="189278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Translate these sentences: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728" y="1690688"/>
            <a:ext cx="10515600" cy="46026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1. </a:t>
            </a:r>
            <a:r>
              <a:rPr lang="es-ES" dirty="0" err="1"/>
              <a:t>Arraina</a:t>
            </a:r>
            <a:r>
              <a:rPr lang="es-ES" dirty="0"/>
              <a:t> </a:t>
            </a:r>
            <a:r>
              <a:rPr lang="es-ES" dirty="0" err="1"/>
              <a:t>hotza</a:t>
            </a:r>
            <a:r>
              <a:rPr lang="es-ES" dirty="0"/>
              <a:t> da</a:t>
            </a:r>
          </a:p>
          <a:p>
            <a:r>
              <a:rPr lang="en-US" b="1" dirty="0"/>
              <a:t>The fish is cold</a:t>
            </a:r>
          </a:p>
          <a:p>
            <a:pPr marL="0" indent="0">
              <a:buNone/>
            </a:pPr>
            <a:r>
              <a:rPr lang="es-ES" dirty="0"/>
              <a:t>2. </a:t>
            </a:r>
            <a:r>
              <a:rPr lang="es-ES" dirty="0" err="1"/>
              <a:t>Neguak</a:t>
            </a:r>
            <a:r>
              <a:rPr lang="es-ES" dirty="0"/>
              <a:t> </a:t>
            </a:r>
            <a:r>
              <a:rPr lang="es-ES" dirty="0" err="1"/>
              <a:t>hotzak</a:t>
            </a:r>
            <a:r>
              <a:rPr lang="es-ES" dirty="0"/>
              <a:t> </a:t>
            </a:r>
            <a:r>
              <a:rPr lang="es-ES" dirty="0" err="1"/>
              <a:t>dira</a:t>
            </a:r>
            <a:r>
              <a:rPr lang="es-ES" dirty="0"/>
              <a:t> </a:t>
            </a:r>
            <a:r>
              <a:rPr lang="es-ES" dirty="0" err="1"/>
              <a:t>Budapesten</a:t>
            </a:r>
            <a:r>
              <a:rPr lang="es-ES" dirty="0"/>
              <a:t>.</a:t>
            </a:r>
          </a:p>
          <a:p>
            <a:r>
              <a:rPr lang="en-US" b="1" dirty="0"/>
              <a:t>Winters are cold in Budapest</a:t>
            </a:r>
          </a:p>
          <a:p>
            <a:pPr marL="0" indent="0">
              <a:buNone/>
            </a:pPr>
            <a:r>
              <a:rPr lang="es-ES" dirty="0"/>
              <a:t>3. </a:t>
            </a:r>
            <a:r>
              <a:rPr lang="es-ES" dirty="0" err="1"/>
              <a:t>Arraina</a:t>
            </a:r>
            <a:r>
              <a:rPr lang="es-ES" dirty="0"/>
              <a:t> </a:t>
            </a:r>
            <a:r>
              <a:rPr lang="es-ES" dirty="0" err="1"/>
              <a:t>garestia</a:t>
            </a:r>
            <a:r>
              <a:rPr lang="es-ES" dirty="0"/>
              <a:t> eta </a:t>
            </a:r>
            <a:r>
              <a:rPr lang="es-ES" dirty="0" err="1"/>
              <a:t>txarra</a:t>
            </a:r>
            <a:r>
              <a:rPr lang="es-ES" dirty="0"/>
              <a:t> da </a:t>
            </a:r>
            <a:r>
              <a:rPr lang="es-ES" dirty="0" err="1"/>
              <a:t>Brnoko</a:t>
            </a:r>
            <a:r>
              <a:rPr lang="es-ES" dirty="0"/>
              <a:t> </a:t>
            </a:r>
            <a:r>
              <a:rPr lang="es-ES" dirty="0" err="1"/>
              <a:t>supermerkatuetan</a:t>
            </a:r>
            <a:endParaRPr lang="es-ES" dirty="0"/>
          </a:p>
          <a:p>
            <a:r>
              <a:rPr lang="en-US" b="1" dirty="0"/>
              <a:t>The fish is expensive and bad in the supermarkets of Brno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24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Translate these sentences: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1.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daughter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tall</a:t>
            </a:r>
            <a:r>
              <a:rPr lang="es-ES" dirty="0"/>
              <a:t> and </a:t>
            </a:r>
            <a:r>
              <a:rPr lang="es-ES" dirty="0" err="1"/>
              <a:t>thin</a:t>
            </a:r>
            <a:r>
              <a:rPr lang="es-ES" dirty="0"/>
              <a:t> </a:t>
            </a:r>
          </a:p>
          <a:p>
            <a:pPr marL="0" indent="0">
              <a:buNone/>
            </a:pPr>
            <a:r>
              <a:rPr lang="es-ES" b="1" dirty="0" err="1"/>
              <a:t>Nire</a:t>
            </a:r>
            <a:r>
              <a:rPr lang="es-ES" b="1" dirty="0"/>
              <a:t> </a:t>
            </a:r>
            <a:r>
              <a:rPr lang="es-ES" b="1" dirty="0" err="1"/>
              <a:t>arreba</a:t>
            </a:r>
            <a:r>
              <a:rPr lang="es-ES" b="1" dirty="0"/>
              <a:t> </a:t>
            </a:r>
            <a:r>
              <a:rPr lang="es-ES" b="1" dirty="0" err="1"/>
              <a:t>altua</a:t>
            </a:r>
            <a:r>
              <a:rPr lang="es-ES" b="1" dirty="0"/>
              <a:t> eta </a:t>
            </a:r>
            <a:r>
              <a:rPr lang="es-ES" b="1" dirty="0" err="1"/>
              <a:t>mehea</a:t>
            </a:r>
            <a:r>
              <a:rPr lang="es-ES" b="1" dirty="0"/>
              <a:t> da</a:t>
            </a:r>
          </a:p>
          <a:p>
            <a:pPr marL="0" indent="0">
              <a:buNone/>
            </a:pPr>
            <a:r>
              <a:rPr lang="es-ES" dirty="0"/>
              <a:t>2.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father’s</a:t>
            </a:r>
            <a:r>
              <a:rPr lang="es-ES" dirty="0"/>
              <a:t> new </a:t>
            </a:r>
            <a:r>
              <a:rPr lang="es-ES" dirty="0" err="1"/>
              <a:t>phone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very</a:t>
            </a:r>
            <a:r>
              <a:rPr lang="es-ES" dirty="0"/>
              <a:t> light.</a:t>
            </a:r>
          </a:p>
          <a:p>
            <a:pPr marL="0" indent="0">
              <a:buNone/>
            </a:pPr>
            <a:r>
              <a:rPr lang="es-ES" b="1" dirty="0" err="1"/>
              <a:t>Nire</a:t>
            </a:r>
            <a:r>
              <a:rPr lang="es-ES" b="1" dirty="0"/>
              <a:t> </a:t>
            </a:r>
            <a:r>
              <a:rPr lang="es-ES" b="1" dirty="0" err="1"/>
              <a:t>aitaren</a:t>
            </a:r>
            <a:r>
              <a:rPr lang="es-ES" b="1" dirty="0"/>
              <a:t> </a:t>
            </a:r>
            <a:r>
              <a:rPr lang="es-ES" b="1" dirty="0" err="1"/>
              <a:t>telefono</a:t>
            </a:r>
            <a:r>
              <a:rPr lang="es-ES" b="1" dirty="0"/>
              <a:t> </a:t>
            </a:r>
            <a:r>
              <a:rPr lang="es-ES" b="1" dirty="0" err="1"/>
              <a:t>berria</a:t>
            </a:r>
            <a:r>
              <a:rPr lang="es-ES" b="1" dirty="0"/>
              <a:t> oso </a:t>
            </a:r>
            <a:r>
              <a:rPr lang="es-ES" b="1" dirty="0" err="1"/>
              <a:t>arina</a:t>
            </a:r>
            <a:r>
              <a:rPr lang="es-ES" b="1" dirty="0"/>
              <a:t> da.</a:t>
            </a:r>
          </a:p>
          <a:p>
            <a:pPr marL="0" indent="0">
              <a:buNone/>
            </a:pPr>
            <a:r>
              <a:rPr lang="es-ES" dirty="0"/>
              <a:t>3.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wide</a:t>
            </a:r>
            <a:r>
              <a:rPr lang="es-ES" dirty="0"/>
              <a:t> and </a:t>
            </a:r>
            <a:r>
              <a:rPr lang="es-ES" dirty="0" err="1"/>
              <a:t>clean</a:t>
            </a:r>
            <a:r>
              <a:rPr lang="es-ES" dirty="0"/>
              <a:t> car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my</a:t>
            </a:r>
            <a:r>
              <a:rPr lang="es-ES" dirty="0"/>
              <a:t> </a:t>
            </a:r>
            <a:r>
              <a:rPr lang="es-ES" dirty="0" err="1"/>
              <a:t>brother’s</a:t>
            </a:r>
            <a:r>
              <a:rPr lang="es-ES" dirty="0"/>
              <a:t>.</a:t>
            </a:r>
          </a:p>
          <a:p>
            <a:pPr marL="0" indent="0">
              <a:buNone/>
            </a:pPr>
            <a:r>
              <a:rPr lang="es-ES" b="1" dirty="0"/>
              <a:t> </a:t>
            </a:r>
            <a:r>
              <a:rPr lang="es-ES" b="1" dirty="0" err="1"/>
              <a:t>Kotxe</a:t>
            </a:r>
            <a:r>
              <a:rPr lang="es-ES" b="1" dirty="0"/>
              <a:t> </a:t>
            </a:r>
            <a:r>
              <a:rPr lang="es-ES" b="1" dirty="0" err="1"/>
              <a:t>txuri</a:t>
            </a:r>
            <a:r>
              <a:rPr lang="es-ES" b="1" dirty="0"/>
              <a:t> eta </a:t>
            </a:r>
            <a:r>
              <a:rPr lang="es-ES" b="1" dirty="0" err="1"/>
              <a:t>garbi</a:t>
            </a:r>
            <a:r>
              <a:rPr lang="es-ES" b="1" dirty="0"/>
              <a:t> </a:t>
            </a:r>
            <a:r>
              <a:rPr lang="es-ES" b="1" dirty="0" err="1"/>
              <a:t>hori</a:t>
            </a:r>
            <a:r>
              <a:rPr lang="es-ES" b="1" dirty="0"/>
              <a:t> </a:t>
            </a:r>
            <a:r>
              <a:rPr lang="es-ES" b="1" dirty="0" err="1"/>
              <a:t>anaiaren</a:t>
            </a:r>
            <a:r>
              <a:rPr lang="es-ES" b="1" dirty="0"/>
              <a:t> </a:t>
            </a:r>
            <a:r>
              <a:rPr lang="es-ES" b="1" dirty="0" err="1"/>
              <a:t>kotxea</a:t>
            </a:r>
            <a:r>
              <a:rPr lang="es-ES" b="1" dirty="0"/>
              <a:t> da.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8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358</Words>
  <Application>Microsoft Macintosh PowerPoint</Application>
  <PresentationFormat>Panorámica</PresentationFormat>
  <Paragraphs>52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NOUN PHRASE – NOMINATIVE CASE</vt:lpstr>
      <vt:lpstr>ADJECTIVAL PHRASE IN THE PREDICATE</vt:lpstr>
      <vt:lpstr>Translate these sentences:</vt:lpstr>
      <vt:lpstr>Translate these sentences:</vt:lpstr>
      <vt:lpstr>Translate these sentences:</vt:lpstr>
      <vt:lpstr>Translate these sentences: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SINTAGMA NOMINAL</dc:title>
  <dc:creator>Denis Almandoz Irigoyen</dc:creator>
  <cp:lastModifiedBy>Microsoft Office User</cp:lastModifiedBy>
  <cp:revision>23</cp:revision>
  <dcterms:created xsi:type="dcterms:W3CDTF">2019-10-15T10:27:03Z</dcterms:created>
  <dcterms:modified xsi:type="dcterms:W3CDTF">2021-10-22T09:20:49Z</dcterms:modified>
</cp:coreProperties>
</file>