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  <p:sldId id="265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2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BCF0-E0D7-4E9D-90AF-9F791308CCED}" type="datetimeFigureOut">
              <a:rPr lang="cs-CZ" smtClean="0"/>
              <a:t>10. 5. 2017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skola.cz/2017/05/oldrich-botlik-klqu-hr-kilm-gb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Didaktika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10. května 2017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0948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046C0-96C5-4018-B36B-079E474F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pozvánka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0CFE2B-4D94-44FE-A261-DDD9F6758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Šrámkova Sobotka</a:t>
            </a:r>
          </a:p>
          <a:p>
            <a:r>
              <a:rPr lang="cs-CZ" dirty="0" err="1"/>
              <a:t>Barcamp</a:t>
            </a:r>
            <a:r>
              <a:rPr lang="cs-CZ" dirty="0"/>
              <a:t> 2017: Hodnocení</a:t>
            </a:r>
          </a:p>
          <a:p>
            <a:pPr lvl="1"/>
            <a:r>
              <a:rPr lang="cs-CZ" dirty="0"/>
              <a:t>http://www.sramkovasobotka.cz/barcamp-3/</a:t>
            </a:r>
          </a:p>
          <a:p>
            <a:r>
              <a:rPr lang="cs-CZ" dirty="0"/>
              <a:t>tvůrčí/učitelské dílny</a:t>
            </a:r>
          </a:p>
          <a:p>
            <a:pPr lvl="1"/>
            <a:r>
              <a:rPr lang="cs-CZ" dirty="0"/>
              <a:t>http://www.sramkovasobotka.cz/dilny/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1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BB6EB-9791-4932-AD18-5FBBC0BB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didaktický test z českého jazyka 2017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485515-D39C-48A3-BDB4-FF5CB0E0E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653959" cy="4351338"/>
          </a:xfrm>
        </p:spPr>
        <p:txBody>
          <a:bodyPr/>
          <a:lstStyle/>
          <a:p>
            <a:r>
              <a:rPr lang="cs-CZ" dirty="0">
                <a:hlinkClick r:id="rId2"/>
              </a:rPr>
              <a:t>http://www.ceskaskola.cz/2017/05/oldrich-botlik-klqu-hr-kilm-gb.html</a:t>
            </a:r>
            <a:endParaRPr lang="cs-CZ" dirty="0"/>
          </a:p>
          <a:p>
            <a:pPr lvl="1"/>
            <a:r>
              <a:rPr lang="cs-CZ" dirty="0"/>
              <a:t>Oldřich </a:t>
            </a:r>
            <a:r>
              <a:rPr lang="cs-CZ" dirty="0" err="1"/>
              <a:t>Botlík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70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7C7E9-7501-440D-BA39-EB92E720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zvuková stránka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27C37-977A-4126-8FBB-7828CE4B1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ortoepie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V jakých příručkách je ortoepie řešena?</a:t>
            </a:r>
          </a:p>
        </p:txBody>
      </p:sp>
    </p:spTree>
    <p:extLst>
      <p:ext uri="{BB962C8B-B14F-4D97-AF65-F5344CB8AC3E}">
        <p14:creationId xmlns:p14="http://schemas.microsoft.com/office/powerpoint/2010/main" val="56074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7C7E9-7501-440D-BA39-EB92E720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zvuková stránka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27C37-977A-4126-8FBB-7828CE4B1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ortoepie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V jakých příručkách je ortoepie řešena?</a:t>
            </a:r>
          </a:p>
          <a:p>
            <a:pPr lvl="1"/>
            <a:r>
              <a:rPr lang="cs-CZ" dirty="0"/>
              <a:t>Výslovnost spisovné češtiny I</a:t>
            </a:r>
          </a:p>
          <a:p>
            <a:pPr lvl="2"/>
            <a:r>
              <a:rPr lang="cs-CZ" dirty="0"/>
              <a:t>ortoepická komise na AV ČSAV, </a:t>
            </a:r>
            <a:r>
              <a:rPr lang="cs-CZ" dirty="0" err="1"/>
              <a:t>zal</a:t>
            </a:r>
            <a:r>
              <a:rPr lang="cs-CZ" dirty="0"/>
              <a:t>. 1942, </a:t>
            </a:r>
            <a:r>
              <a:rPr lang="cs-CZ" dirty="0" err="1"/>
              <a:t>předs</a:t>
            </a:r>
            <a:r>
              <a:rPr lang="cs-CZ" dirty="0"/>
              <a:t>. </a:t>
            </a:r>
            <a:r>
              <a:rPr lang="cs-CZ" dirty="0" err="1"/>
              <a:t>Romportl</a:t>
            </a:r>
            <a:endParaRPr lang="cs-CZ" dirty="0"/>
          </a:p>
          <a:p>
            <a:pPr lvl="2"/>
            <a:r>
              <a:rPr lang="cs-CZ" dirty="0"/>
              <a:t>několik vydání</a:t>
            </a:r>
          </a:p>
          <a:p>
            <a:pPr lvl="1"/>
            <a:r>
              <a:rPr lang="cs-CZ" dirty="0"/>
              <a:t>Hůrková, J. (1995): Česká výslovnostní norma</a:t>
            </a:r>
          </a:p>
        </p:txBody>
      </p:sp>
    </p:spTree>
    <p:extLst>
      <p:ext uri="{BB962C8B-B14F-4D97-AF65-F5344CB8AC3E}">
        <p14:creationId xmlns:p14="http://schemas.microsoft.com/office/powerpoint/2010/main" val="287673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7C7E9-7501-440D-BA39-EB92E720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zvuková stránka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27C37-977A-4126-8FBB-7828CE4B1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16567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1. stupeň</a:t>
            </a:r>
          </a:p>
          <a:p>
            <a:pPr lvl="1"/>
            <a:r>
              <a:rPr lang="cs-CZ" dirty="0"/>
              <a:t>čtení</a:t>
            </a:r>
          </a:p>
          <a:p>
            <a:pPr lvl="1"/>
            <a:r>
              <a:rPr lang="cs-CZ" dirty="0"/>
              <a:t>přehled českého hláskoslovného systému</a:t>
            </a:r>
          </a:p>
          <a:p>
            <a:pPr lvl="1"/>
            <a:r>
              <a:rPr lang="cs-CZ" dirty="0"/>
              <a:t>propojení se syntaxí</a:t>
            </a:r>
          </a:p>
          <a:p>
            <a:r>
              <a:rPr lang="cs-CZ" dirty="0"/>
              <a:t>2. stupeň a SŠ:</a:t>
            </a:r>
          </a:p>
          <a:p>
            <a:pPr lvl="1"/>
            <a:r>
              <a:rPr lang="cs-CZ" dirty="0"/>
              <a:t>recitace</a:t>
            </a:r>
          </a:p>
          <a:p>
            <a:pPr lvl="1"/>
            <a:r>
              <a:rPr lang="cs-CZ" dirty="0"/>
              <a:t>výslovnost přejatých slov</a:t>
            </a:r>
          </a:p>
          <a:p>
            <a:pPr lvl="1"/>
            <a:r>
              <a:rPr lang="cs-CZ" dirty="0"/>
              <a:t>upozornění na dialektické rozdíly</a:t>
            </a:r>
          </a:p>
          <a:p>
            <a:pPr lvl="1"/>
            <a:r>
              <a:rPr lang="cs-CZ" dirty="0"/>
              <a:t>upozornění na hyperkorektnost</a:t>
            </a:r>
          </a:p>
          <a:p>
            <a:pPr lvl="1"/>
            <a:r>
              <a:rPr lang="cs-CZ" dirty="0"/>
              <a:t>propojení s AČV</a:t>
            </a:r>
          </a:p>
          <a:p>
            <a:pPr lvl="1"/>
            <a:r>
              <a:rPr lang="cs-CZ" dirty="0"/>
              <a:t>propojení s výukou cizích jazyků</a:t>
            </a:r>
          </a:p>
          <a:p>
            <a:endParaRPr lang="cs-CZ" dirty="0"/>
          </a:p>
          <a:p>
            <a:r>
              <a:rPr lang="cs-CZ" dirty="0"/>
              <a:t>pro studenty: jednodušší odhalovat nedostatky v psaném projevu → cvičení mluveného projevu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51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7C7E9-7501-440D-BA39-EB92E720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zvuková stránka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27C37-977A-4126-8FBB-7828CE4B1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 rodilé mluvčí určitých jazyků jsou typické určité výslovnostní nedostatky. Které?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536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7C7E9-7501-440D-BA39-EB92E720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zvuková stránka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27C37-977A-4126-8FBB-7828CE4B1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výběrově:</a:t>
            </a:r>
          </a:p>
          <a:p>
            <a:pPr lvl="1"/>
            <a:r>
              <a:rPr lang="cs-CZ" dirty="0"/>
              <a:t>Romové: kvantita, přízvuk</a:t>
            </a:r>
          </a:p>
          <a:p>
            <a:pPr lvl="2"/>
            <a:r>
              <a:rPr lang="cs-CZ" dirty="0"/>
              <a:t>vizte Zuzanna Bedřichová: Jazyk jako stigma? Analýza chybovosti textů romských žáků 9. ročníků základních škol praktických (FF UK, 2013)</a:t>
            </a:r>
          </a:p>
          <a:p>
            <a:pPr lvl="1"/>
            <a:r>
              <a:rPr lang="cs-CZ" dirty="0"/>
              <a:t>rodilí mluvčí vietnamštiny: kvantita vokálů, </a:t>
            </a:r>
          </a:p>
          <a:p>
            <a:pPr lvl="2"/>
            <a:r>
              <a:rPr lang="cs-CZ" altLang="cs-CZ" dirty="0">
                <a:solidFill>
                  <a:srgbClr val="000000"/>
                </a:solidFill>
                <a:latin typeface="Arial Unicode MS" panose="020B0604020202020204" pitchFamily="34" charset="-128"/>
              </a:rPr>
              <a:t>ve vietnamštině: na konci slabiky pouze </a:t>
            </a:r>
            <a:r>
              <a:rPr lang="cs-CZ" dirty="0"/>
              <a:t>m, n, </a:t>
            </a:r>
            <a:r>
              <a:rPr lang="cs-CZ" dirty="0" err="1"/>
              <a:t>ng</a:t>
            </a:r>
            <a:r>
              <a:rPr lang="cs-CZ" dirty="0"/>
              <a:t> (</a:t>
            </a:r>
            <a:r>
              <a:rPr lang="cs-CZ" dirty="0" err="1"/>
              <a:t>nh</a:t>
            </a:r>
            <a:r>
              <a:rPr lang="cs-CZ" dirty="0"/>
              <a:t>), p, t, c(ch), o (u), i (y) → substituce i v češtině</a:t>
            </a:r>
          </a:p>
          <a:p>
            <a:pPr lvl="1"/>
            <a:r>
              <a:rPr lang="cs-CZ" dirty="0"/>
              <a:t>rodilí mluvčí němčiny: znělost t × d</a:t>
            </a:r>
          </a:p>
          <a:p>
            <a:pPr lvl="1"/>
            <a:r>
              <a:rPr lang="cs-CZ" dirty="0"/>
              <a:t>rodilí mluvčí… skoro všeho: laryngála [h]</a:t>
            </a:r>
          </a:p>
          <a:p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3962F0D-32F4-4318-8E05-C3898601A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76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3741</TotalTime>
  <Words>275</Words>
  <Application>Microsoft Office PowerPoint</Application>
  <PresentationFormat>Předvádění na obrazovce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Motiv Office</vt:lpstr>
      <vt:lpstr>Didaktika II</vt:lpstr>
      <vt:lpstr>pozvánka</vt:lpstr>
      <vt:lpstr>didaktický test z českého jazyka 2017</vt:lpstr>
      <vt:lpstr>zvuková stránka jazyka</vt:lpstr>
      <vt:lpstr>zvuková stránka jazyka</vt:lpstr>
      <vt:lpstr>zvuková stránka jazyka</vt:lpstr>
      <vt:lpstr>zvuková stránka jazyka</vt:lpstr>
      <vt:lpstr>zvuková stránka jazyka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II</dc:title>
  <dc:creator>pivo</dc:creator>
  <cp:lastModifiedBy>pivo</cp:lastModifiedBy>
  <cp:revision>95</cp:revision>
  <dcterms:created xsi:type="dcterms:W3CDTF">2017-02-22T10:01:56Z</dcterms:created>
  <dcterms:modified xsi:type="dcterms:W3CDTF">2017-05-10T11:01:03Z</dcterms:modified>
</cp:coreProperties>
</file>