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45"/>
  </p:notesMasterIdLst>
  <p:sldIdLst>
    <p:sldId id="256" r:id="rId2"/>
    <p:sldId id="454" r:id="rId3"/>
    <p:sldId id="496" r:id="rId4"/>
    <p:sldId id="530" r:id="rId5"/>
    <p:sldId id="564" r:id="rId6"/>
    <p:sldId id="595" r:id="rId7"/>
    <p:sldId id="596" r:id="rId8"/>
    <p:sldId id="597" r:id="rId9"/>
    <p:sldId id="531" r:id="rId10"/>
    <p:sldId id="594" r:id="rId11"/>
    <p:sldId id="543" r:id="rId12"/>
    <p:sldId id="544" r:id="rId13"/>
    <p:sldId id="545" r:id="rId14"/>
    <p:sldId id="546" r:id="rId15"/>
    <p:sldId id="534" r:id="rId16"/>
    <p:sldId id="548" r:id="rId17"/>
    <p:sldId id="593" r:id="rId18"/>
    <p:sldId id="565" r:id="rId19"/>
    <p:sldId id="513" r:id="rId20"/>
    <p:sldId id="482" r:id="rId21"/>
    <p:sldId id="488" r:id="rId22"/>
    <p:sldId id="486" r:id="rId23"/>
    <p:sldId id="576" r:id="rId24"/>
    <p:sldId id="566" r:id="rId25"/>
    <p:sldId id="567" r:id="rId26"/>
    <p:sldId id="568" r:id="rId27"/>
    <p:sldId id="569" r:id="rId28"/>
    <p:sldId id="570" r:id="rId29"/>
    <p:sldId id="585" r:id="rId30"/>
    <p:sldId id="575" r:id="rId31"/>
    <p:sldId id="578" r:id="rId32"/>
    <p:sldId id="580" r:id="rId33"/>
    <p:sldId id="581" r:id="rId34"/>
    <p:sldId id="582" r:id="rId35"/>
    <p:sldId id="584" r:id="rId36"/>
    <p:sldId id="586" r:id="rId37"/>
    <p:sldId id="588" r:id="rId38"/>
    <p:sldId id="587" r:id="rId39"/>
    <p:sldId id="589" r:id="rId40"/>
    <p:sldId id="591" r:id="rId41"/>
    <p:sldId id="590" r:id="rId42"/>
    <p:sldId id="592" r:id="rId43"/>
    <p:sldId id="36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Hudáková" initials="AH" lastIdx="12" clrIdx="0">
    <p:extLst>
      <p:ext uri="{19B8F6BF-5375-455C-9EA6-DF929625EA0E}">
        <p15:presenceInfo xmlns:p15="http://schemas.microsoft.com/office/powerpoint/2012/main" userId="741b2a806fc06f49" providerId="Windows Live"/>
      </p:ext>
    </p:extLst>
  </p:cmAuthor>
  <p:cmAuthor id="2" name="Hudáková, Andrea" initials="HA" lastIdx="2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5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uk\Documents\Kopie%20-%20SeznamB1+B2_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uk\Documents\Kopie%20-%20SeznamB1+B2_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uk\Documents\Kopie%20-%20SeznamB1+B2_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200264"/>
        <c:axId val="344202616"/>
      </c:barChart>
      <c:catAx>
        <c:axId val="34420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202616"/>
        <c:crosses val="autoZero"/>
        <c:auto val="1"/>
        <c:lblAlgn val="ctr"/>
        <c:lblOffset val="100"/>
        <c:noMultiLvlLbl val="0"/>
      </c:catAx>
      <c:valAx>
        <c:axId val="344202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4200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200656"/>
        <c:axId val="344201048"/>
      </c:barChart>
      <c:catAx>
        <c:axId val="34420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201048"/>
        <c:crosses val="autoZero"/>
        <c:auto val="1"/>
        <c:lblAlgn val="ctr"/>
        <c:lblOffset val="100"/>
        <c:noMultiLvlLbl val="0"/>
      </c:catAx>
      <c:valAx>
        <c:axId val="344201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4200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195168"/>
        <c:axId val="344201440"/>
      </c:barChart>
      <c:catAx>
        <c:axId val="34419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201440"/>
        <c:crosses val="autoZero"/>
        <c:auto val="1"/>
        <c:lblAlgn val="ctr"/>
        <c:lblOffset val="100"/>
        <c:noMultiLvlLbl val="0"/>
      </c:catAx>
      <c:valAx>
        <c:axId val="344201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419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/>
              <a:t>P</a:t>
            </a:r>
            <a:r>
              <a:rPr lang="en-US" sz="3600" b="1" baseline="0" noProof="0" dirty="0" smtClean="0"/>
              <a:t>aradigm of deficit</a:t>
            </a:r>
            <a:endParaRPr lang="en-US" sz="3600" b="1" noProof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00552"/>
        <c:axId val="14300944"/>
      </c:barChart>
      <c:catAx>
        <c:axId val="14300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0944"/>
        <c:crosses val="autoZero"/>
        <c:auto val="1"/>
        <c:lblAlgn val="ctr"/>
        <c:lblOffset val="100"/>
        <c:noMultiLvlLbl val="0"/>
      </c:catAx>
      <c:valAx>
        <c:axId val="14300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300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'[Kopie - SeznamB1+B2_.xlsx]List2'!$J$2</c:f>
              <c:strCache>
                <c:ptCount val="1"/>
                <c:pt idx="0">
                  <c:v>ETF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SeznamB1+B2_.xlsx]List2'!$K$2:$P$2</c:f>
              <c:numCache>
                <c:formatCode>General</c:formatCode>
                <c:ptCount val="6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'[Kopie - SeznamB1+B2_.xlsx]List2'!$J$3</c:f>
              <c:strCache>
                <c:ptCount val="1"/>
                <c:pt idx="0">
                  <c:v>FaF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SeznamB1+B2_.xlsx]List2'!$K$3:$P$3</c:f>
              <c:numCache>
                <c:formatCode>General</c:formatCode>
                <c:ptCount val="6"/>
                <c:pt idx="1">
                  <c:v>1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'[Kopie - SeznamB1+B2_.xlsx]List2'!$J$4</c:f>
              <c:strCache>
                <c:ptCount val="1"/>
                <c:pt idx="0">
                  <c:v>FF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SeznamB1+B2_.xlsx]List2'!$K$4:$P$4</c:f>
              <c:numCache>
                <c:formatCode>General</c:formatCode>
                <c:ptCount val="6"/>
                <c:pt idx="0">
                  <c:v>15</c:v>
                </c:pt>
                <c:pt idx="1">
                  <c:v>22</c:v>
                </c:pt>
                <c:pt idx="2">
                  <c:v>25</c:v>
                </c:pt>
                <c:pt idx="3">
                  <c:v>19</c:v>
                </c:pt>
                <c:pt idx="4">
                  <c:v>24</c:v>
                </c:pt>
                <c:pt idx="5">
                  <c:v>22</c:v>
                </c:pt>
              </c:numCache>
            </c:numRef>
          </c:val>
        </c:ser>
        <c:ser>
          <c:idx val="3"/>
          <c:order val="3"/>
          <c:tx>
            <c:strRef>
              <c:f>'[Kopie - SeznamB1+B2_.xlsx]List2'!$J$5</c:f>
              <c:strCache>
                <c:ptCount val="1"/>
                <c:pt idx="0">
                  <c:v>FSV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SeznamB1+B2_.xlsx]List2'!$K$5:$P$5</c:f>
              <c:numCache>
                <c:formatCode>General</c:formatCode>
                <c:ptCount val="6"/>
                <c:pt idx="5">
                  <c:v>1</c:v>
                </c:pt>
              </c:numCache>
            </c:numRef>
          </c:val>
        </c:ser>
        <c:ser>
          <c:idx val="4"/>
          <c:order val="4"/>
          <c:tx>
            <c:strRef>
              <c:f>'[Kopie - SeznamB1+B2_.xlsx]List2'!$J$6</c:f>
              <c:strCache>
                <c:ptCount val="1"/>
                <c:pt idx="0">
                  <c:v>FTVS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SeznamB1+B2_.xlsx]List2'!$K$6:$P$6</c:f>
              <c:numCache>
                <c:formatCode>General</c:formatCode>
                <c:ptCount val="6"/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5"/>
          <c:order val="5"/>
          <c:tx>
            <c:strRef>
              <c:f>'[Kopie - SeznamB1+B2_.xlsx]List2'!$J$7</c:f>
              <c:strCache>
                <c:ptCount val="1"/>
                <c:pt idx="0">
                  <c:v>HTF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SeznamB1+B2_.xlsx]List2'!$K$7:$P$7</c:f>
              <c:numCache>
                <c:formatCode>General</c:formatCode>
                <c:ptCount val="6"/>
                <c:pt idx="4">
                  <c:v>1</c:v>
                </c:pt>
                <c:pt idx="5">
                  <c:v>2</c:v>
                </c:pt>
              </c:numCache>
            </c:numRef>
          </c:val>
        </c:ser>
        <c:ser>
          <c:idx val="6"/>
          <c:order val="6"/>
          <c:tx>
            <c:strRef>
              <c:f>'[Kopie - SeznamB1+B2_.xlsx]List2'!$J$8</c:f>
              <c:strCache>
                <c:ptCount val="1"/>
                <c:pt idx="0">
                  <c:v>KTF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SeznamB1+B2_.xlsx]List2'!$K$8:$P$8</c:f>
              <c:numCache>
                <c:formatCode>General</c:formatCode>
                <c:ptCount val="6"/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7"/>
          <c:order val="7"/>
          <c:tx>
            <c:strRef>
              <c:f>'[Kopie - SeznamB1+B2_.xlsx]List2'!$J$9</c:f>
              <c:strCache>
                <c:ptCount val="1"/>
                <c:pt idx="0">
                  <c:v>LF1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SeznamB1+B2_.xlsx]List2'!$K$9:$P$9</c:f>
              <c:numCache>
                <c:formatCode>General</c:formatCode>
                <c:ptCount val="6"/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8"/>
          <c:order val="8"/>
          <c:tx>
            <c:strRef>
              <c:f>'[Kopie - SeznamB1+B2_.xlsx]List2'!$J$10</c:f>
              <c:strCache>
                <c:ptCount val="1"/>
                <c:pt idx="0">
                  <c:v>LF3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SeznamB1+B2_.xlsx]List2'!$K$10:$P$10</c:f>
              <c:numCache>
                <c:formatCode>General</c:formatCode>
                <c:ptCount val="6"/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9"/>
          <c:order val="9"/>
          <c:tx>
            <c:strRef>
              <c:f>'[Kopie - SeznamB1+B2_.xlsx]List2'!$J$11</c:f>
              <c:strCache>
                <c:ptCount val="1"/>
                <c:pt idx="0">
                  <c:v>LFP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SeznamB1+B2_.xlsx]List2'!$K$11:$P$11</c:f>
              <c:numCache>
                <c:formatCode>General</c:formatCode>
                <c:ptCount val="6"/>
                <c:pt idx="5">
                  <c:v>1</c:v>
                </c:pt>
              </c:numCache>
            </c:numRef>
          </c:val>
        </c:ser>
        <c:ser>
          <c:idx val="10"/>
          <c:order val="10"/>
          <c:tx>
            <c:strRef>
              <c:f>'[Kopie - SeznamB1+B2_.xlsx]List2'!$J$12</c:f>
              <c:strCache>
                <c:ptCount val="1"/>
                <c:pt idx="0">
                  <c:v>MFF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SeznamB1+B2_.xlsx]List2'!$K$12:$P$12</c:f>
              <c:numCache>
                <c:formatCode>General</c:formatCode>
                <c:ptCount val="6"/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11"/>
          <c:order val="11"/>
          <c:tx>
            <c:strRef>
              <c:f>'[Kopie - SeznamB1+B2_.xlsx]List2'!$J$13</c:f>
              <c:strCache>
                <c:ptCount val="1"/>
                <c:pt idx="0">
                  <c:v>PedF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SeznamB1+B2_.xlsx]List2'!$K$13:$P$13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</c:numCache>
            </c:numRef>
          </c:val>
        </c:ser>
        <c:ser>
          <c:idx val="12"/>
          <c:order val="12"/>
          <c:tx>
            <c:strRef>
              <c:f>'[Kopie - SeznamB1+B2_.xlsx]List2'!$J$14</c:f>
              <c:strCache>
                <c:ptCount val="1"/>
                <c:pt idx="0">
                  <c:v>PF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SeznamB1+B2_.xlsx]List2'!$K$14:$P$14</c:f>
              <c:numCache>
                <c:formatCode>General</c:formatCode>
                <c:ptCount val="6"/>
                <c:pt idx="4">
                  <c:v>1</c:v>
                </c:pt>
                <c:pt idx="5">
                  <c:v>2</c:v>
                </c:pt>
              </c:numCache>
            </c:numRef>
          </c:val>
        </c:ser>
        <c:ser>
          <c:idx val="13"/>
          <c:order val="13"/>
          <c:tx>
            <c:strRef>
              <c:f>'[Kopie - SeznamB1+B2_.xlsx]List2'!$J$15</c:f>
              <c:strCache>
                <c:ptCount val="1"/>
                <c:pt idx="0">
                  <c:v>PřF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'[Kopie - SeznamB1+B2_.xlsx]List2'!$K$1:$P$1</c:f>
              <c:strCache>
                <c:ptCount val="6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</c:strCache>
            </c:strRef>
          </c:cat>
          <c:val>
            <c:numRef>
              <c:f>'[Kopie - SeznamB1+B2_.xlsx]List2'!$K$15:$P$15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5731832"/>
        <c:axId val="345729872"/>
      </c:barChart>
      <c:catAx>
        <c:axId val="34573183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45729872"/>
        <c:crosses val="autoZero"/>
        <c:auto val="1"/>
        <c:lblAlgn val="ctr"/>
        <c:lblOffset val="100"/>
        <c:noMultiLvlLbl val="0"/>
      </c:catAx>
      <c:valAx>
        <c:axId val="34572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31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264384782971937E-3"/>
          <c:y val="0.86581524349558714"/>
          <c:w val="0.99214904562733908"/>
          <c:h val="0.119591338327525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67599883347918E-2"/>
          <c:y val="2.244293045227163E-2"/>
          <c:w val="0.93501651003302011"/>
          <c:h val="0.795235969416866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List2!$K$1</c:f>
              <c:strCache>
                <c:ptCount val="1"/>
                <c:pt idx="0">
                  <c:v>2012/2013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List2!$J$2:$J$15</c:f>
              <c:strCache>
                <c:ptCount val="14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LFP</c:v>
                </c:pt>
                <c:pt idx="10">
                  <c:v>MFF</c:v>
                </c:pt>
                <c:pt idx="11">
                  <c:v>PedF</c:v>
                </c:pt>
                <c:pt idx="12">
                  <c:v>PF</c:v>
                </c:pt>
                <c:pt idx="13">
                  <c:v>PřF</c:v>
                </c:pt>
              </c:strCache>
            </c:strRef>
          </c:cat>
          <c:val>
            <c:numRef>
              <c:f>List2!$K$2:$K$15</c:f>
              <c:numCache>
                <c:formatCode>General</c:formatCode>
                <c:ptCount val="14"/>
                <c:pt idx="0">
                  <c:v>1</c:v>
                </c:pt>
                <c:pt idx="2">
                  <c:v>15</c:v>
                </c:pt>
                <c:pt idx="11">
                  <c:v>5</c:v>
                </c:pt>
                <c:pt idx="13">
                  <c:v>5</c:v>
                </c:pt>
              </c:numCache>
            </c:numRef>
          </c:val>
        </c:ser>
        <c:ser>
          <c:idx val="1"/>
          <c:order val="1"/>
          <c:tx>
            <c:strRef>
              <c:f>List2!$L$1</c:f>
              <c:strCache>
                <c:ptCount val="1"/>
                <c:pt idx="0">
                  <c:v>2013/2014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List2!$J$2:$J$15</c:f>
              <c:strCache>
                <c:ptCount val="14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LFP</c:v>
                </c:pt>
                <c:pt idx="10">
                  <c:v>MFF</c:v>
                </c:pt>
                <c:pt idx="11">
                  <c:v>PedF</c:v>
                </c:pt>
                <c:pt idx="12">
                  <c:v>PF</c:v>
                </c:pt>
                <c:pt idx="13">
                  <c:v>PřF</c:v>
                </c:pt>
              </c:strCache>
            </c:strRef>
          </c:cat>
          <c:val>
            <c:numRef>
              <c:f>List2!$L$2:$L$15</c:f>
              <c:numCache>
                <c:formatCode>General</c:formatCode>
                <c:ptCount val="14"/>
                <c:pt idx="1">
                  <c:v>1</c:v>
                </c:pt>
                <c:pt idx="2">
                  <c:v>22</c:v>
                </c:pt>
                <c:pt idx="7">
                  <c:v>1</c:v>
                </c:pt>
                <c:pt idx="11">
                  <c:v>5</c:v>
                </c:pt>
                <c:pt idx="13">
                  <c:v>4</c:v>
                </c:pt>
              </c:numCache>
            </c:numRef>
          </c:val>
        </c:ser>
        <c:ser>
          <c:idx val="2"/>
          <c:order val="2"/>
          <c:tx>
            <c:strRef>
              <c:f>List2!$M$1</c:f>
              <c:strCache>
                <c:ptCount val="1"/>
                <c:pt idx="0">
                  <c:v>2014/2015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List2!$J$2:$J$15</c:f>
              <c:strCache>
                <c:ptCount val="14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LFP</c:v>
                </c:pt>
                <c:pt idx="10">
                  <c:v>MFF</c:v>
                </c:pt>
                <c:pt idx="11">
                  <c:v>PedF</c:v>
                </c:pt>
                <c:pt idx="12">
                  <c:v>PF</c:v>
                </c:pt>
                <c:pt idx="13">
                  <c:v>PřF</c:v>
                </c:pt>
              </c:strCache>
            </c:strRef>
          </c:cat>
          <c:val>
            <c:numRef>
              <c:f>List2!$M$2:$M$15</c:f>
              <c:numCache>
                <c:formatCode>General</c:formatCode>
                <c:ptCount val="14"/>
                <c:pt idx="2">
                  <c:v>25</c:v>
                </c:pt>
                <c:pt idx="4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11">
                  <c:v>4</c:v>
                </c:pt>
                <c:pt idx="13">
                  <c:v>5</c:v>
                </c:pt>
              </c:numCache>
            </c:numRef>
          </c:val>
        </c:ser>
        <c:ser>
          <c:idx val="3"/>
          <c:order val="3"/>
          <c:tx>
            <c:strRef>
              <c:f>List2!$N$1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List2!$J$2:$J$15</c:f>
              <c:strCache>
                <c:ptCount val="14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LFP</c:v>
                </c:pt>
                <c:pt idx="10">
                  <c:v>MFF</c:v>
                </c:pt>
                <c:pt idx="11">
                  <c:v>PedF</c:v>
                </c:pt>
                <c:pt idx="12">
                  <c:v>PF</c:v>
                </c:pt>
                <c:pt idx="13">
                  <c:v>PřF</c:v>
                </c:pt>
              </c:strCache>
            </c:strRef>
          </c:cat>
          <c:val>
            <c:numRef>
              <c:f>List2!$N$2:$N$15</c:f>
              <c:numCache>
                <c:formatCode>General</c:formatCode>
                <c:ptCount val="14"/>
                <c:pt idx="1">
                  <c:v>1</c:v>
                </c:pt>
                <c:pt idx="2">
                  <c:v>19</c:v>
                </c:pt>
                <c:pt idx="4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11">
                  <c:v>6</c:v>
                </c:pt>
                <c:pt idx="13">
                  <c:v>4</c:v>
                </c:pt>
              </c:numCache>
            </c:numRef>
          </c:val>
        </c:ser>
        <c:ser>
          <c:idx val="4"/>
          <c:order val="4"/>
          <c:tx>
            <c:strRef>
              <c:f>List2!$O$1</c:f>
              <c:strCache>
                <c:ptCount val="1"/>
                <c:pt idx="0">
                  <c:v>2016/2017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List2!$J$2:$J$15</c:f>
              <c:strCache>
                <c:ptCount val="14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LFP</c:v>
                </c:pt>
                <c:pt idx="10">
                  <c:v>MFF</c:v>
                </c:pt>
                <c:pt idx="11">
                  <c:v>PedF</c:v>
                </c:pt>
                <c:pt idx="12">
                  <c:v>PF</c:v>
                </c:pt>
                <c:pt idx="13">
                  <c:v>PřF</c:v>
                </c:pt>
              </c:strCache>
            </c:strRef>
          </c:cat>
          <c:val>
            <c:numRef>
              <c:f>List2!$O$2:$O$15</c:f>
              <c:numCache>
                <c:formatCode>General</c:formatCode>
                <c:ptCount val="14"/>
                <c:pt idx="2">
                  <c:v>24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8">
                  <c:v>1</c:v>
                </c:pt>
                <c:pt idx="10">
                  <c:v>1</c:v>
                </c:pt>
                <c:pt idx="11">
                  <c:v>7</c:v>
                </c:pt>
                <c:pt idx="12">
                  <c:v>1</c:v>
                </c:pt>
                <c:pt idx="13">
                  <c:v>5</c:v>
                </c:pt>
              </c:numCache>
            </c:numRef>
          </c:val>
        </c:ser>
        <c:ser>
          <c:idx val="5"/>
          <c:order val="5"/>
          <c:tx>
            <c:strRef>
              <c:f>List2!$P$1</c:f>
              <c:strCache>
                <c:ptCount val="1"/>
                <c:pt idx="0">
                  <c:v>2017/2018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List2!$J$2:$J$15</c:f>
              <c:strCache>
                <c:ptCount val="14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LFP</c:v>
                </c:pt>
                <c:pt idx="10">
                  <c:v>MFF</c:v>
                </c:pt>
                <c:pt idx="11">
                  <c:v>PedF</c:v>
                </c:pt>
                <c:pt idx="12">
                  <c:v>PF</c:v>
                </c:pt>
                <c:pt idx="13">
                  <c:v>PřF</c:v>
                </c:pt>
              </c:strCache>
            </c:strRef>
          </c:cat>
          <c:val>
            <c:numRef>
              <c:f>List2!$P$2:$P$15</c:f>
              <c:numCache>
                <c:formatCode>General</c:formatCode>
                <c:ptCount val="14"/>
                <c:pt idx="2">
                  <c:v>22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5</c:v>
                </c:pt>
                <c:pt idx="12">
                  <c:v>2</c:v>
                </c:pt>
                <c:pt idx="13">
                  <c:v>5</c:v>
                </c:pt>
              </c:numCache>
            </c:numRef>
          </c:val>
        </c:ser>
        <c:ser>
          <c:idx val="6"/>
          <c:order val="6"/>
          <c:tx>
            <c:strRef>
              <c:f>List2!$Q$1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List2!$J$2:$J$15</c:f>
              <c:strCache>
                <c:ptCount val="14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LFP</c:v>
                </c:pt>
                <c:pt idx="10">
                  <c:v>MFF</c:v>
                </c:pt>
                <c:pt idx="11">
                  <c:v>PedF</c:v>
                </c:pt>
                <c:pt idx="12">
                  <c:v>PF</c:v>
                </c:pt>
                <c:pt idx="13">
                  <c:v>PřF</c:v>
                </c:pt>
              </c:strCache>
            </c:strRef>
          </c:cat>
          <c:val>
            <c:numRef>
              <c:f>List2!$Q$2:$Q$15</c:f>
              <c:numCache>
                <c:formatCode>General</c:formatCode>
                <c:ptCount val="14"/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5731440"/>
        <c:axId val="345730264"/>
      </c:barChart>
      <c:catAx>
        <c:axId val="34573144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45730264"/>
        <c:crosses val="autoZero"/>
        <c:auto val="1"/>
        <c:lblAlgn val="ctr"/>
        <c:lblOffset val="100"/>
        <c:noMultiLvlLbl val="0"/>
      </c:catAx>
      <c:valAx>
        <c:axId val="345730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3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888804222052889E-2"/>
          <c:y val="0.91463014949218302"/>
          <c:w val="0.95848853827120317"/>
          <c:h val="6.3318971920962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List2!$A$2</c:f>
              <c:strCache>
                <c:ptCount val="1"/>
                <c:pt idx="0">
                  <c:v>studenti preferující v komunikaci "face-to-face" češtinu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List2!$B$1:$H$1</c:f>
              <c:strCache>
                <c:ptCount val="7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</c:strCache>
            </c:strRef>
          </c:cat>
          <c:val>
            <c:numRef>
              <c:f>List2!$B$2:$H$2</c:f>
              <c:numCache>
                <c:formatCode>General</c:formatCode>
                <c:ptCount val="7"/>
                <c:pt idx="0">
                  <c:v>18</c:v>
                </c:pt>
                <c:pt idx="1">
                  <c:v>12</c:v>
                </c:pt>
                <c:pt idx="2">
                  <c:v>17</c:v>
                </c:pt>
                <c:pt idx="3">
                  <c:v>22</c:v>
                </c:pt>
                <c:pt idx="4">
                  <c:v>23</c:v>
                </c:pt>
                <c:pt idx="5">
                  <c:v>27</c:v>
                </c:pt>
                <c:pt idx="6">
                  <c:v>26</c:v>
                </c:pt>
              </c:numCache>
            </c:numRef>
          </c:val>
        </c:ser>
        <c:ser>
          <c:idx val="1"/>
          <c:order val="1"/>
          <c:tx>
            <c:strRef>
              <c:f>List2!$A$3</c:f>
              <c:strCache>
                <c:ptCount val="1"/>
                <c:pt idx="0">
                  <c:v>studenti preferující v komunikaci "face-to-face" český znakový jazyk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List2!$B$1:$H$1</c:f>
              <c:strCache>
                <c:ptCount val="7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</c:strCache>
            </c:strRef>
          </c:cat>
          <c:val>
            <c:numRef>
              <c:f>List2!$B$3:$H$3</c:f>
              <c:numCache>
                <c:formatCode>General</c:formatCode>
                <c:ptCount val="7"/>
                <c:pt idx="0">
                  <c:v>16</c:v>
                </c:pt>
                <c:pt idx="1">
                  <c:v>14</c:v>
                </c:pt>
                <c:pt idx="2">
                  <c:v>16</c:v>
                </c:pt>
                <c:pt idx="3">
                  <c:v>16</c:v>
                </c:pt>
                <c:pt idx="4">
                  <c:v>12</c:v>
                </c:pt>
                <c:pt idx="5">
                  <c:v>15</c:v>
                </c:pt>
                <c:pt idx="6">
                  <c:v>16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5731048"/>
        <c:axId val="345733400"/>
      </c:barChart>
      <c:catAx>
        <c:axId val="34573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45733400"/>
        <c:crosses val="autoZero"/>
        <c:auto val="1"/>
        <c:lblAlgn val="ctr"/>
        <c:lblOffset val="100"/>
        <c:noMultiLvlLbl val="0"/>
      </c:catAx>
      <c:valAx>
        <c:axId val="345733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2000" b="1" dirty="0" smtClean="0">
                    <a:latin typeface="+mj-lt"/>
                  </a:rPr>
                  <a:t>Počet neslyšících studentů na UK</a:t>
                </a:r>
                <a:endParaRPr lang="en-GB" sz="2000" b="1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8.7122832559231346E-3"/>
              <c:y val="3.393635341156212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3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C23B3-BB05-47EC-B080-AFF06F8E158D}" type="datetimeFigureOut">
              <a:rPr lang="en-GB" smtClean="0"/>
              <a:t>26/10/2018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0FD5B-F75B-4D58-9301-8D0ACD4FA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6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5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8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1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0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9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8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2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1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0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6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smtClean="0"/>
              <a:t>10/26/2018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8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3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ff.cuni.cz/ujkn/wp-content/uploads/sites/64/2015/11/Pravidla-M%C5%A0MT-%C4%8CR-specifikuj%C3%ADc%C3%AD-zv%C3%BD%C5%A1en%C3%AD-n%C3%A1klad%C5%AF-na-studium-student%C5%AF-se-spesifick%C3%BDmi-pot%C5%99ebami-v-roce-2018Pravidla-pro-poskytov%C3%A1n%C3%AD-p%C5%99%C3%ADsp%C4%9Bvku-a-dotac%C3%AD-2018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acebook.com/watchstitch/videos/1854126388006201/UzpfSTEyMTkzODIzOTY6MTAyMTczOTYxMzU3OTQ4OTU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smt.cz/vzdelavani/vysoke-skolstvi/prehled-vysokych-skol-v-cr-3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5400" dirty="0" smtClean="0"/>
              <a:t>Maminko, Vaše miminko neslyší…</a:t>
            </a:r>
            <a:br>
              <a:rPr lang="cs-CZ" sz="5400" dirty="0" smtClean="0"/>
            </a:br>
            <a:r>
              <a:rPr lang="cs-CZ" sz="1100" dirty="0" smtClean="0"/>
              <a:t/>
            </a:r>
            <a:br>
              <a:rPr lang="cs-CZ" sz="1100" dirty="0" smtClean="0"/>
            </a:br>
            <a:r>
              <a:rPr lang="cs-CZ" sz="5400" dirty="0" smtClean="0"/>
              <a:t>Až vyroste, bude třeba lékařem nebo lingvistou</a:t>
            </a:r>
            <a:endParaRPr lang="en-GB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8675" y="4389119"/>
            <a:ext cx="9391650" cy="2204185"/>
          </a:xfrm>
        </p:spPr>
        <p:txBody>
          <a:bodyPr>
            <a:normAutofit fontScale="77500" lnSpcReduction="20000"/>
          </a:bodyPr>
          <a:lstStyle/>
          <a:p>
            <a:endParaRPr lang="cs-CZ" dirty="0" smtClean="0"/>
          </a:p>
          <a:p>
            <a:r>
              <a:rPr lang="cs-CZ" sz="2600" dirty="0" smtClean="0"/>
              <a:t>Mgr. Andrea Hudáková, Ph.D.</a:t>
            </a:r>
          </a:p>
          <a:p>
            <a:r>
              <a:rPr lang="cs-CZ" sz="2600" dirty="0" smtClean="0"/>
              <a:t>ilustrace Bc. Kateřina Holubová</a:t>
            </a:r>
          </a:p>
          <a:p>
            <a:endParaRPr lang="cs-CZ" sz="2600" dirty="0" smtClean="0"/>
          </a:p>
          <a:p>
            <a:r>
              <a:rPr lang="cs-CZ" sz="2600" dirty="0" smtClean="0"/>
              <a:t>25. 10. 2018, Liberec</a:t>
            </a:r>
          </a:p>
          <a:p>
            <a:r>
              <a:rPr lang="cs-CZ" sz="2600" dirty="0" smtClean="0"/>
              <a:t>Konference Vysokoškolské studium bez bariér</a:t>
            </a:r>
          </a:p>
          <a:p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7208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AB5DA91F-D8F5-4660-8FDF-261F98214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28" y="0"/>
            <a:ext cx="10283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</a:t>
            </a:r>
            <a:r>
              <a:rPr lang="cs-CZ" dirty="0" smtClean="0">
                <a:cs typeface="Arial" panose="020B0604020202020204" pitchFamily="34" charset="0"/>
              </a:rPr>
              <a:t>VŠ – 2013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1239048" y="2093976"/>
          <a:ext cx="9504000" cy="44589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00800"/>
                <a:gridCol w="1900800"/>
                <a:gridCol w="1900800"/>
                <a:gridCol w="1900800"/>
                <a:gridCol w="1900800"/>
              </a:tblGrid>
              <a:tr h="102064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škola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studenti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preferující</a:t>
                      </a:r>
                      <a:r>
                        <a:rPr lang="en-GB" sz="1400" u="none" strike="noStrike" dirty="0">
                          <a:effectLst/>
                        </a:rPr>
                        <a:t> v </a:t>
                      </a:r>
                      <a:r>
                        <a:rPr lang="en-GB" sz="1400" u="none" strike="noStrike" dirty="0" err="1">
                          <a:effectLst/>
                        </a:rPr>
                        <a:t>komunikaci</a:t>
                      </a:r>
                      <a:r>
                        <a:rPr lang="en-GB" sz="1400" u="none" strike="noStrike" dirty="0">
                          <a:effectLst/>
                        </a:rPr>
                        <a:t> „face-to-face“ </a:t>
                      </a:r>
                      <a:r>
                        <a:rPr lang="en-GB" sz="1400" u="none" strike="noStrike" dirty="0" err="1">
                          <a:effectLst/>
                        </a:rPr>
                        <a:t>češtinu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studenti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preferující</a:t>
                      </a:r>
                      <a:r>
                        <a:rPr lang="en-GB" sz="1400" u="none" strike="noStrike" dirty="0">
                          <a:effectLst/>
                        </a:rPr>
                        <a:t> v </a:t>
                      </a:r>
                      <a:r>
                        <a:rPr lang="en-GB" sz="1400" u="none" strike="noStrike" dirty="0" err="1">
                          <a:effectLst/>
                        </a:rPr>
                        <a:t>komunikaci</a:t>
                      </a:r>
                      <a:r>
                        <a:rPr lang="en-GB" sz="1400" u="none" strike="noStrike" dirty="0">
                          <a:effectLst/>
                        </a:rPr>
                        <a:t> „face-to-face“ </a:t>
                      </a:r>
                      <a:r>
                        <a:rPr lang="en-GB" sz="1400" u="none" strike="noStrike" dirty="0" err="1">
                          <a:effectLst/>
                        </a:rPr>
                        <a:t>český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znakový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jazyk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celkem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% </a:t>
                      </a:r>
                      <a:r>
                        <a:rPr lang="en-GB" sz="1400" u="none" strike="noStrike" dirty="0" err="1">
                          <a:effectLst/>
                        </a:rPr>
                        <a:t>podíl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ze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všech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neslyšících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studentů</a:t>
                      </a:r>
                      <a:r>
                        <a:rPr lang="en-GB" sz="1400" u="none" strike="noStrike" dirty="0">
                          <a:effectLst/>
                        </a:rPr>
                        <a:t> VŠ v ČR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MU Brno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27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30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57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 smtClean="0">
                          <a:effectLst/>
                        </a:rPr>
                        <a:t>41 %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UK Praha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26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 smtClean="0">
                          <a:effectLst/>
                        </a:rPr>
                        <a:t>19 %</a:t>
                      </a: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JAMU Brno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17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 smtClean="0">
                          <a:effectLst/>
                        </a:rPr>
                        <a:t>12 %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UP Olomouc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9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6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 smtClean="0">
                          <a:effectLst/>
                        </a:rPr>
                        <a:t>11 %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ČZU Praha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OU Ostrava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VŠE Praha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4106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JČU České Budějovice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1173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smtClean="0">
                          <a:effectLst/>
                        </a:rPr>
                        <a:t>VŠB</a:t>
                      </a:r>
                      <a:r>
                        <a:rPr lang="cs-CZ" sz="1400" u="none" strike="noStrike" dirty="0" smtClean="0">
                          <a:effectLst/>
                        </a:rPr>
                        <a:t>-</a:t>
                      </a:r>
                      <a:r>
                        <a:rPr lang="en-GB" sz="1400" u="none" strike="noStrike" dirty="0" smtClean="0">
                          <a:effectLst/>
                        </a:rPr>
                        <a:t>TU</a:t>
                      </a:r>
                      <a:r>
                        <a:rPr lang="cs-CZ" sz="1400" u="none" strike="noStrike" dirty="0" smtClean="0">
                          <a:effectLst/>
                        </a:rPr>
                        <a:t> Ostrava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ČVUT Praha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ZUČ Plzeň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3089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UHK Hradec Králové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UPa Pardubice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  <a:tr h="1173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celkem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73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67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140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 smtClean="0">
                          <a:effectLst/>
                        </a:rPr>
                        <a:t>83 %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11" marR="3911" marT="3911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</a:t>
            </a:r>
            <a:r>
              <a:rPr lang="cs-CZ" dirty="0" smtClean="0">
                <a:cs typeface="Arial" panose="020B0604020202020204" pitchFamily="34" charset="0"/>
              </a:rPr>
              <a:t>VŠ – 2015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1239048" y="2093976"/>
          <a:ext cx="9504000" cy="45522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00800"/>
                <a:gridCol w="1900800"/>
                <a:gridCol w="1900800"/>
                <a:gridCol w="1900800"/>
                <a:gridCol w="1900800"/>
              </a:tblGrid>
              <a:tr h="4085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škola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 smtClean="0">
                          <a:effectLst/>
                        </a:rPr>
                        <a:t>češtin</a:t>
                      </a:r>
                      <a:r>
                        <a:rPr lang="cs-CZ" sz="1400" u="none" strike="noStrike" dirty="0" smtClean="0">
                          <a:effectLst/>
                        </a:rPr>
                        <a:t>a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 smtClean="0">
                          <a:effectLst/>
                        </a:rPr>
                        <a:t>český</a:t>
                      </a:r>
                      <a:r>
                        <a:rPr lang="en-GB" sz="1400" u="none" strike="noStrike" dirty="0" smtClean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znakový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jazyk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err="1">
                          <a:effectLst/>
                        </a:rPr>
                        <a:t>celkem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 smtClean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3911" marR="3911" marT="3911" marB="0" anchor="ctr"/>
                </a:tc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MU Brno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32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37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69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cs-CZ" sz="1400" b="1" u="none" strike="noStrike" dirty="0" smtClean="0">
                          <a:effectLst/>
                        </a:rPr>
                        <a:t> 39 </a:t>
                      </a:r>
                      <a:r>
                        <a:rPr lang="en-GB" sz="1400" b="1" u="none" strike="noStrike" dirty="0" smtClean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UK Praha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22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38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cs-CZ" sz="1400" b="1" u="none" strike="noStrike" dirty="0" smtClean="0">
                          <a:effectLst/>
                        </a:rPr>
                        <a:t>21 </a:t>
                      </a:r>
                      <a:r>
                        <a:rPr lang="en-GB" sz="1400" b="1" u="none" strike="noStrike" dirty="0" smtClean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UP Olomouc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7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20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 smtClean="0">
                          <a:effectLst/>
                        </a:rPr>
                        <a:t>11</a:t>
                      </a:r>
                      <a:r>
                        <a:rPr lang="en-GB" sz="1400" b="1" u="none" strike="noStrike" dirty="0" smtClean="0">
                          <a:effectLst/>
                        </a:rPr>
                        <a:t> </a:t>
                      </a:r>
                      <a:r>
                        <a:rPr lang="en-GB" sz="1400" b="1" u="none" strike="noStrike" dirty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OU Ostrava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 dirty="0">
                          <a:effectLst/>
                        </a:rPr>
                        <a:t>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u="none" strike="noStrike">
                          <a:effectLst/>
                        </a:rPr>
                        <a:t>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111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JAMU Brno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b="1" u="none" strike="noStrike" dirty="0">
                          <a:effectLst/>
                        </a:rPr>
                        <a:t>  </a:t>
                      </a:r>
                      <a:r>
                        <a:rPr lang="cs-CZ" sz="1400" b="1" u="none" strike="noStrike" dirty="0" smtClean="0">
                          <a:effectLst/>
                        </a:rPr>
                        <a:t>5 </a:t>
                      </a:r>
                      <a:r>
                        <a:rPr lang="en-GB" sz="1400" b="1" u="none" strike="noStrike" dirty="0" smtClean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ČZU Praha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7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8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VŠB-TU Ostrava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3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4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JČU </a:t>
                      </a:r>
                      <a:r>
                        <a:rPr lang="en-GB" sz="1300" u="none" strike="noStrike" dirty="0" err="1">
                          <a:effectLst/>
                        </a:rPr>
                        <a:t>České</a:t>
                      </a:r>
                      <a:r>
                        <a:rPr lang="en-GB" sz="1300" u="none" strike="noStrike" dirty="0">
                          <a:effectLst/>
                        </a:rPr>
                        <a:t> </a:t>
                      </a:r>
                      <a:r>
                        <a:rPr lang="en-GB" sz="1300" u="none" strike="noStrike" dirty="0" err="1">
                          <a:effectLst/>
                        </a:rPr>
                        <a:t>Budějovice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3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VUT Brno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VŠTE České Budějovice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UPa Pardubice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3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292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ČVUT Praha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>
                          <a:effectLst/>
                        </a:rPr>
                        <a:t> 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1173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ZUČ Plzeň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UHK Hradec Králové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2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VŠE Praha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0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3089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SU Opava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0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2072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TU Liberec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1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>
                          <a:effectLst/>
                        </a:rPr>
                        <a:t>0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300" u="none" strike="noStrike" dirty="0">
                          <a:effectLst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300" u="none" strike="noStrike" dirty="0">
                          <a:effectLst/>
                        </a:rPr>
                        <a:t> 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  <a:tr h="117316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celkem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 dirty="0">
                          <a:effectLst/>
                        </a:rPr>
                        <a:t>106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71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u="none" strike="noStrike">
                          <a:effectLst/>
                        </a:rPr>
                        <a:t>177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 smtClean="0">
                          <a:effectLst/>
                        </a:rPr>
                        <a:t>76</a:t>
                      </a:r>
                      <a:r>
                        <a:rPr lang="en-GB" sz="1400" b="1" u="none" strike="noStrike" dirty="0" smtClean="0">
                          <a:effectLst/>
                        </a:rPr>
                        <a:t> </a:t>
                      </a:r>
                      <a:r>
                        <a:rPr lang="en-GB" sz="1400" b="1" u="none" strike="noStrike" dirty="0">
                          <a:effectLst/>
                        </a:rPr>
                        <a:t>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350" marR="6350" marT="635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</a:t>
            </a:r>
            <a:r>
              <a:rPr lang="cs-CZ" dirty="0" smtClean="0">
                <a:cs typeface="Arial" panose="020B0604020202020204" pitchFamily="34" charset="0"/>
              </a:rPr>
              <a:t>VŠ – 2013 x 2015</a:t>
            </a:r>
            <a:endParaRPr lang="en-GB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/>
          </p:nvPr>
        </p:nvGraphicFramePr>
        <p:xfrm>
          <a:off x="1175726" y="2121408"/>
          <a:ext cx="8127999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+mn-lt"/>
                        </a:rPr>
                        <a:t>2013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+mn-lt"/>
                        </a:rPr>
                        <a:t>2015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MU Brno</a:t>
                      </a:r>
                      <a:endParaRPr lang="en-GB" sz="2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 57 (41 %)</a:t>
                      </a:r>
                      <a:endParaRPr lang="en-GB" sz="2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69 (39 %)</a:t>
                      </a:r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UK Praha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 26 (19 %)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38 (21 %)</a:t>
                      </a:r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JAMU Brno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 17 (12 %)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8 (5 %)</a:t>
                      </a:r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u="none" strike="noStrike">
                          <a:effectLst/>
                          <a:latin typeface="+mn-lt"/>
                        </a:rPr>
                        <a:t>UP Olomouc</a:t>
                      </a:r>
                      <a:endParaRPr lang="en-GB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 15 (11 %)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dirty="0">
                          <a:effectLst/>
                          <a:latin typeface="+mn-lt"/>
                        </a:rPr>
                        <a:t>20 (11 %)</a:t>
                      </a:r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200" b="1" u="none" strike="noStrike" dirty="0" err="1">
                          <a:effectLst/>
                          <a:latin typeface="+mn-lt"/>
                        </a:rPr>
                        <a:t>celkem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2200" b="1" u="none" strike="noStrike" dirty="0">
                          <a:effectLst/>
                          <a:latin typeface="+mn-lt"/>
                        </a:rPr>
                        <a:t> 115 (83 %)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1" u="none" strike="noStrike" dirty="0">
                          <a:effectLst/>
                          <a:latin typeface="+mn-lt"/>
                        </a:rPr>
                        <a:t>135 (76 %)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1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</a:t>
            </a:r>
            <a:r>
              <a:rPr lang="cs-CZ" dirty="0" smtClean="0">
                <a:cs typeface="Arial" panose="020B0604020202020204" pitchFamily="34" charset="0"/>
              </a:rPr>
              <a:t>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/>
          <a:stretch/>
        </p:blipFill>
        <p:spPr>
          <a:xfrm>
            <a:off x="1145406" y="1504029"/>
            <a:ext cx="8922619" cy="59188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9944ED0-4C6A-436A-BCF2-A7C1C1E9D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3" b="89899" l="4799" r="93515">
                        <a14:foregroundMark x1="20363" y1="77525" x2="13489" y2="81818"/>
                        <a14:foregroundMark x1="13489" y1="81818" x2="7652" y2="77525"/>
                        <a14:foregroundMark x1="7652" y1="77525" x2="4799" y2="72727"/>
                        <a14:foregroundMark x1="92088" y1="78030" x2="93515" y2="65657"/>
                        <a14:foregroundMark x1="93515" y1="65657" x2="92737" y2="59848"/>
                        <a14:foregroundMark x1="18936" y1="8838" x2="16732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66" y="3654768"/>
            <a:ext cx="1574509" cy="8086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88" y="4292700"/>
            <a:ext cx="1831798" cy="9402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67" y="5503392"/>
            <a:ext cx="1831798" cy="940215"/>
          </a:xfrm>
          <a:prstGeom prst="rect">
            <a:avLst/>
          </a:prstGeom>
          <a:noFill/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45A81356-74B9-475E-86FB-20C7B96385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4" b="89785" l="7650" r="90687">
                        <a14:foregroundMark x1="9867" y1="87455" x2="7650" y2="88710"/>
                        <a14:foregroundMark x1="89468" y1="88351" x2="90798" y2="88889"/>
                        <a14:foregroundMark x1="14856" y1="10394" x2="12749" y2="8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78"/>
          <a:stretch/>
        </p:blipFill>
        <p:spPr>
          <a:xfrm>
            <a:off x="3357155" y="2215220"/>
            <a:ext cx="2177371" cy="10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N</a:t>
            </a:r>
            <a:r>
              <a:rPr lang="cs-CZ" dirty="0" smtClean="0"/>
              <a:t>eslyšící studenti na UK</a:t>
            </a:r>
            <a:endParaRPr lang="en-GB" dirty="0"/>
          </a:p>
        </p:txBody>
      </p:sp>
      <p:graphicFrame>
        <p:nvGraphicFramePr>
          <p:cNvPr id="6" name="Zástupný symbol pro obsah 10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1158107" y="1665019"/>
          <a:ext cx="5598828" cy="42062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692000"/>
                <a:gridCol w="1692000"/>
                <a:gridCol w="221482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rok</a:t>
                      </a:r>
                      <a:endParaRPr lang="en-GB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počet</a:t>
                      </a:r>
                      <a:r>
                        <a:rPr lang="cs-CZ" sz="2000" baseline="0" dirty="0" smtClean="0"/>
                        <a:t> studentů ČR</a:t>
                      </a:r>
                      <a:endParaRPr lang="en-GB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/>
                        <a:t>počet</a:t>
                      </a:r>
                      <a:r>
                        <a:rPr lang="cs-CZ" sz="2000" baseline="0" dirty="0" smtClean="0"/>
                        <a:t> studentů UK</a:t>
                      </a:r>
                      <a:endParaRPr lang="en-GB" sz="2000" b="0" dirty="0" smtClean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2011/12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34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2012/13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175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26 (15 %)</a:t>
                      </a:r>
                      <a:endParaRPr lang="cs-CZ" sz="2400" dirty="0" smtClean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2013/14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140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33 (24 %)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2014/15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170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38 (22 %)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2015/16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177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35 (20 %)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2016/17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187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42 (22 %)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2017/18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194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42 (22 %)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8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Neslyšící studenti na UK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356394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600" b="1" dirty="0" smtClean="0">
                <a:hlinkClick r:id="rId2"/>
              </a:rPr>
              <a:t>Metodický pokyn MŠMT k financování zvýšených nákladů na studium studentů se specifickými potřebami</a:t>
            </a:r>
            <a:r>
              <a:rPr lang="cs-CZ" sz="2600" b="1" dirty="0" smtClean="0"/>
              <a:t> (</a:t>
            </a:r>
            <a:r>
              <a:rPr lang="cs-CZ" sz="2800" b="1" dirty="0">
                <a:cs typeface="Arial" panose="020B0604020202020204" pitchFamily="34" charset="0"/>
              </a:rPr>
              <a:t>*</a:t>
            </a:r>
            <a:r>
              <a:rPr lang="cs-CZ" sz="2600" b="1" dirty="0" smtClean="0"/>
              <a:t>2012)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600" dirty="0" smtClean="0"/>
              <a:t>jednotné standardy (</a:t>
            </a:r>
            <a:r>
              <a:rPr lang="cs-CZ" sz="2600" dirty="0" err="1" smtClean="0"/>
              <a:t>nepodkročitelné</a:t>
            </a:r>
            <a:r>
              <a:rPr lang="cs-CZ" sz="2600" dirty="0" smtClean="0"/>
              <a:t>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2600" b="1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600" b="1" dirty="0"/>
              <a:t>t</a:t>
            </a:r>
            <a:r>
              <a:rPr lang="cs-CZ" sz="2600" b="1" dirty="0" smtClean="0"/>
              <a:t>lumočení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600" b="1" dirty="0" smtClean="0"/>
              <a:t>(simultánní) přepis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600" b="1" dirty="0"/>
              <a:t>z</a:t>
            </a:r>
            <a:r>
              <a:rPr lang="cs-CZ" sz="2600" b="1" dirty="0" smtClean="0"/>
              <a:t>ápis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600" b="1" dirty="0"/>
              <a:t>s</a:t>
            </a:r>
            <a:r>
              <a:rPr lang="cs-CZ" sz="2600" b="1" dirty="0" smtClean="0"/>
              <a:t>peciální výuka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600" dirty="0" smtClean="0"/>
              <a:t>další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98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31" y="156518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7752016" y="790832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8418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e/být prozrazen,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e/mít žádné zvýhodnění/výhody/úlevy oproti spolužákům,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e/mít něco tolerováno,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e/být brán jako normální student,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e/chtít pomoc...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 smtClean="0">
                <a:latin typeface="+mj-lt"/>
                <a:cs typeface="Arial" panose="020B0604020202020204" pitchFamily="34" charset="0"/>
              </a:rPr>
              <a:t>►</a:t>
            </a:r>
            <a:r>
              <a:rPr lang="cs-CZ" b="1" dirty="0" smtClean="0">
                <a:latin typeface="+mj-lt"/>
                <a:cs typeface="Arial" panose="020B0604020202020204" pitchFamily="34" charset="0"/>
              </a:rPr>
              <a:t>skrývání sluchového postižení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smtClean="0">
                <a:latin typeface="+mj-lt"/>
                <a:cs typeface="Arial" panose="020B0604020202020204" pitchFamily="34" charset="0"/>
              </a:rPr>
              <a:t>►devalvace studia za využití podpory</a:t>
            </a:r>
            <a:endParaRPr lang="cs-CZ" b="1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45" y="0"/>
            <a:ext cx="8783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cs typeface="Arial" panose="020B0604020202020204" pitchFamily="34" charset="0"/>
              </a:rPr>
              <a:t>Neslyšící studenti na UK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b="1" dirty="0"/>
              <a:t>z</a:t>
            </a:r>
            <a:r>
              <a:rPr lang="cs-CZ" sz="2400" b="1" dirty="0" smtClean="0"/>
              <a:t>kvalitňování podpory </a:t>
            </a:r>
            <a:r>
              <a:rPr lang="cs-CZ" sz="2400" dirty="0" smtClean="0"/>
              <a:t>(včetně supervize a evaluace)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b="1" dirty="0"/>
              <a:t>r</a:t>
            </a:r>
            <a:r>
              <a:rPr lang="cs-CZ" sz="2400" b="1" dirty="0" smtClean="0"/>
              <a:t>ozšiřování portfolia podpory </a:t>
            </a:r>
            <a:r>
              <a:rPr lang="cs-CZ" sz="2400" dirty="0" smtClean="0"/>
              <a:t>(včetně využití nových technologií, pomůcek, </a:t>
            </a:r>
            <a:r>
              <a:rPr lang="cs-CZ" sz="2400" dirty="0">
                <a:cs typeface="Arial" panose="020B0604020202020204" pitchFamily="34" charset="0"/>
              </a:rPr>
              <a:t>rozšiřování konzultační a metodické </a:t>
            </a:r>
            <a:r>
              <a:rPr lang="cs-CZ" sz="2400" dirty="0" smtClean="0">
                <a:cs typeface="Arial" panose="020B0604020202020204" pitchFamily="34" charset="0"/>
              </a:rPr>
              <a:t>podpory…)</a:t>
            </a:r>
            <a:endParaRPr lang="cs-CZ" sz="24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b="1" dirty="0"/>
              <a:t>z</a:t>
            </a:r>
            <a:r>
              <a:rPr lang="cs-CZ" sz="2400" b="1" dirty="0" smtClean="0"/>
              <a:t>vyšování počtu neslyšících studentů</a:t>
            </a:r>
            <a:r>
              <a:rPr lang="cs-CZ" sz="2400" dirty="0" smtClean="0"/>
              <a:t> a </a:t>
            </a:r>
            <a:r>
              <a:rPr lang="cs-CZ" sz="2400" b="1" dirty="0" smtClean="0"/>
              <a:t>rozšiřování spektra oborů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cs typeface="Arial" panose="020B0604020202020204" pitchFamily="34" charset="0"/>
              </a:rPr>
              <a:t>stále větší </a:t>
            </a:r>
            <a:r>
              <a:rPr lang="cs-CZ" sz="2400" b="1" dirty="0">
                <a:cs typeface="Arial" panose="020B0604020202020204" pitchFamily="34" charset="0"/>
              </a:rPr>
              <a:t>rozrůzněnost studentů a jejich </a:t>
            </a:r>
            <a:r>
              <a:rPr lang="cs-CZ" sz="2400" b="1" dirty="0" smtClean="0">
                <a:cs typeface="Arial" panose="020B0604020202020204" pitchFamily="34" charset="0"/>
              </a:rPr>
              <a:t>potřeb</a:t>
            </a: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4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cs typeface="Arial" panose="020B0604020202020204" pitchFamily="34" charset="0"/>
              </a:rPr>
              <a:t>Neslyšící studenti na UK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/>
              <a:t>k</a:t>
            </a:r>
            <a:r>
              <a:rPr lang="cs-CZ" sz="2400" dirty="0" smtClean="0"/>
              <a:t>aždý </a:t>
            </a:r>
            <a:r>
              <a:rPr lang="cs-CZ" sz="2400" b="1" dirty="0" smtClean="0"/>
              <a:t>student </a:t>
            </a:r>
            <a:r>
              <a:rPr lang="cs-CZ" sz="2400" b="1" dirty="0"/>
              <a:t>je individualita</a:t>
            </a:r>
            <a:r>
              <a:rPr lang="cs-CZ" sz="2400" dirty="0"/>
              <a:t> utvářená synergií mnoha rozličných </a:t>
            </a:r>
            <a:r>
              <a:rPr lang="cs-CZ" sz="2400" dirty="0" smtClean="0"/>
              <a:t>okolností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 smtClean="0"/>
              <a:t>► </a:t>
            </a:r>
            <a:r>
              <a:rPr lang="cs-CZ" sz="2400" b="1" dirty="0" smtClean="0"/>
              <a:t>podpora je vždy zcela unikátní</a:t>
            </a:r>
            <a:r>
              <a:rPr lang="cs-CZ" sz="2400" dirty="0" smtClean="0"/>
              <a:t>, „šitá na míru konkrétnímu studentu v konkrétních situacích“, </a:t>
            </a:r>
            <a:r>
              <a:rPr lang="cs-CZ" sz="2400" b="1" dirty="0" smtClean="0"/>
              <a:t>proměnlivá</a:t>
            </a:r>
            <a:endParaRPr lang="cs-CZ" sz="2400" b="1" dirty="0" smtClean="0"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Neslyšící studenti na VŠ</a:t>
            </a:r>
            <a:endParaRPr lang="en-GB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59920354"/>
              </p:ext>
            </p:extLst>
          </p:nvPr>
        </p:nvGraphicFramePr>
        <p:xfrm>
          <a:off x="1069975" y="2193925"/>
          <a:ext cx="4754290" cy="347247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377145"/>
                <a:gridCol w="2377145"/>
              </a:tblGrid>
              <a:tr h="369525"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latin typeface="+mn-lt"/>
                        </a:rPr>
                        <a:t>rok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 marL="106313" marR="106313"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latin typeface="+mn-lt"/>
                        </a:rPr>
                        <a:t>počet</a:t>
                      </a:r>
                      <a:r>
                        <a:rPr lang="cs-CZ" sz="2000" b="1" baseline="0" dirty="0" smtClean="0">
                          <a:latin typeface="+mn-lt"/>
                        </a:rPr>
                        <a:t> studentů ČR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 marL="106313" marR="106313"/>
                </a:tc>
              </a:tr>
              <a:tr h="461906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2012/13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175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461906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2013/14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140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461906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2014/15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170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461906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2015/16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177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461906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2016/17</a:t>
                      </a:r>
                      <a:endParaRPr lang="en-GB" sz="2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187</a:t>
                      </a:r>
                      <a:endParaRPr lang="en-GB" sz="2400" dirty="0">
                        <a:latin typeface="+mj-lt"/>
                      </a:endParaRPr>
                    </a:p>
                  </a:txBody>
                  <a:tcPr/>
                </a:tc>
              </a:tr>
              <a:tr h="461906">
                <a:tc>
                  <a:txBody>
                    <a:bodyPr/>
                    <a:lstStyle/>
                    <a:p>
                      <a:r>
                        <a:rPr lang="cs-CZ" sz="2400" i="0" dirty="0" smtClean="0"/>
                        <a:t>2017/18</a:t>
                      </a:r>
                      <a:endParaRPr lang="en-GB" sz="2400" i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i="0" dirty="0" smtClean="0"/>
                        <a:t>194</a:t>
                      </a:r>
                      <a:endParaRPr lang="en-GB" sz="2400" i="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68288" lvl="1" indent="-268288"/>
            <a:r>
              <a:rPr lang="cs-CZ" sz="2400" dirty="0"/>
              <a:t>c</a:t>
            </a:r>
            <a:r>
              <a:rPr lang="cs-CZ" sz="2400" dirty="0" smtClean="0"/>
              <a:t>elkem </a:t>
            </a:r>
            <a:r>
              <a:rPr lang="cs-CZ" sz="2400" dirty="0"/>
              <a:t>by u nás mělo </a:t>
            </a:r>
            <a:r>
              <a:rPr lang="cs-CZ" sz="2400" dirty="0" smtClean="0"/>
              <a:t>studovat </a:t>
            </a:r>
            <a:r>
              <a:rPr lang="cs-CZ" sz="2400" b="1" dirty="0" smtClean="0"/>
              <a:t>2 </a:t>
            </a:r>
            <a:r>
              <a:rPr lang="cs-CZ" sz="2400" b="1" dirty="0"/>
              <a:t>240–4 160 </a:t>
            </a:r>
            <a:r>
              <a:rPr lang="cs-CZ" sz="2400" dirty="0"/>
              <a:t>neslyšících </a:t>
            </a:r>
            <a:r>
              <a:rPr lang="cs-CZ" sz="2400" dirty="0" smtClean="0"/>
              <a:t>studentů (64 % „neslyšící populace ve věku 18–23 let“)</a:t>
            </a:r>
          </a:p>
          <a:p>
            <a:pPr marL="268288" lvl="1" indent="-268288"/>
            <a:r>
              <a:rPr lang="cs-CZ" sz="2400" b="1" dirty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cs-CZ" sz="2400" b="1" dirty="0" smtClean="0">
                <a:solidFill>
                  <a:schemeClr val="accent4">
                    <a:lumMod val="75000"/>
                  </a:schemeClr>
                </a:solidFill>
              </a:rPr>
              <a:t>tuduje pouze 5–9 % „neslyšící populace ve věku 18–23 let“</a:t>
            </a:r>
            <a:endParaRPr lang="cs-CZ" sz="24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9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Neslyšící</a:t>
            </a:r>
            <a:r>
              <a:rPr lang="cs-CZ" dirty="0"/>
              <a:t> </a:t>
            </a:r>
            <a:r>
              <a:rPr lang="cs-CZ" dirty="0" smtClean="0"/>
              <a:t>studenti na 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247900"/>
            <a:ext cx="8825659" cy="4269858"/>
          </a:xfrm>
        </p:spPr>
        <p:txBody>
          <a:bodyPr>
            <a:normAutofit/>
          </a:bodyPr>
          <a:lstStyle/>
          <a:p>
            <a:r>
              <a:rPr lang="cs-CZ" sz="2400" dirty="0"/>
              <a:t>VŠ studuje 64 % „slyšící populace ve věku 18–23 let“, ale </a:t>
            </a:r>
            <a:r>
              <a:rPr lang="cs-CZ" sz="2400" b="1" dirty="0"/>
              <a:t>pouze 5–9 % „neslyšící populace ve věku 18–23 let“</a:t>
            </a:r>
          </a:p>
          <a:p>
            <a:r>
              <a:rPr lang="cs-CZ" sz="2400" b="1" dirty="0" smtClean="0"/>
              <a:t>podpora při studiu </a:t>
            </a:r>
            <a:r>
              <a:rPr lang="cs-CZ" sz="2400" dirty="0" smtClean="0"/>
              <a:t>(na 26 veřejných VŠ)</a:t>
            </a:r>
          </a:p>
          <a:p>
            <a:pPr lvl="1"/>
            <a:r>
              <a:rPr lang="cs-CZ" sz="2400" dirty="0"/>
              <a:t>bezplatná</a:t>
            </a:r>
          </a:p>
          <a:p>
            <a:pPr lvl="1"/>
            <a:r>
              <a:rPr lang="cs-CZ" sz="2400" dirty="0"/>
              <a:t>š</a:t>
            </a:r>
            <a:r>
              <a:rPr lang="cs-CZ" sz="2400" dirty="0" smtClean="0"/>
              <a:t>iroká (?)</a:t>
            </a:r>
            <a:endParaRPr lang="cs-CZ" sz="2400" dirty="0"/>
          </a:p>
          <a:p>
            <a:pPr lvl="1"/>
            <a:r>
              <a:rPr lang="cs-CZ" sz="2400" dirty="0"/>
              <a:t>s</a:t>
            </a:r>
            <a:r>
              <a:rPr lang="cs-CZ" sz="2400" dirty="0" smtClean="0"/>
              <a:t>tandardizovaná (?)</a:t>
            </a:r>
            <a:endParaRPr lang="cs-CZ" sz="2400" dirty="0"/>
          </a:p>
          <a:p>
            <a:r>
              <a:rPr lang="cs-CZ" sz="2400" b="1" dirty="0"/>
              <a:t>ú</a:t>
            </a:r>
            <a:r>
              <a:rPr lang="cs-CZ" sz="2400" b="1" dirty="0" smtClean="0"/>
              <a:t>spěšnost srovnatelná se slyšícími studenty </a:t>
            </a:r>
            <a:r>
              <a:rPr lang="cs-CZ" sz="2400" dirty="0" smtClean="0"/>
              <a:t>(?)</a:t>
            </a:r>
          </a:p>
          <a:p>
            <a:pPr lvl="1"/>
            <a:r>
              <a:rPr lang="cs-CZ" sz="2200" b="1" dirty="0" smtClean="0"/>
              <a:t>příčiny </a:t>
            </a:r>
            <a:r>
              <a:rPr lang="cs-CZ" sz="2200" b="1" dirty="0"/>
              <a:t>zanechání studia </a:t>
            </a:r>
            <a:r>
              <a:rPr lang="cs-CZ" sz="2200" dirty="0"/>
              <a:t>u slyšících a neslyšících studentů </a:t>
            </a:r>
            <a:r>
              <a:rPr lang="cs-CZ" sz="2200" b="1" dirty="0"/>
              <a:t>se často liší</a:t>
            </a:r>
          </a:p>
          <a:p>
            <a:endParaRPr lang="cs-CZ" sz="2400" dirty="0" smtClean="0"/>
          </a:p>
          <a:p>
            <a:endParaRPr lang="cs-CZ" sz="2400" dirty="0" smtClean="0">
              <a:latin typeface="+mj-lt"/>
            </a:endParaRPr>
          </a:p>
          <a:p>
            <a:endParaRPr lang="cs-CZ" sz="2400" dirty="0" smtClean="0">
              <a:latin typeface="+mj-lt"/>
            </a:endParaRPr>
          </a:p>
          <a:p>
            <a:endParaRPr lang="cs-CZ" sz="2400" dirty="0">
              <a:latin typeface="+mj-lt"/>
            </a:endParaRPr>
          </a:p>
          <a:p>
            <a:endParaRPr lang="cs-CZ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67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Neslyšící studenti na </a:t>
            </a:r>
            <a:r>
              <a:rPr lang="cs-CZ" dirty="0" smtClean="0"/>
              <a:t>VŠ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limity na straně VŠ</a:t>
            </a:r>
          </a:p>
          <a:p>
            <a:r>
              <a:rPr lang="cs-CZ" sz="2400" dirty="0" smtClean="0"/>
              <a:t>nepřipravenost </a:t>
            </a:r>
            <a:r>
              <a:rPr lang="cs-CZ" sz="2400" dirty="0" smtClean="0"/>
              <a:t>školy jako systému a jednotlivých jeho článků</a:t>
            </a:r>
          </a:p>
          <a:p>
            <a:r>
              <a:rPr lang="cs-CZ" sz="2400" dirty="0" smtClean="0"/>
              <a:t>nezkušenost </a:t>
            </a:r>
            <a:r>
              <a:rPr lang="cs-CZ" sz="2400" dirty="0"/>
              <a:t>školy jako systému a jednotlivých jeho </a:t>
            </a:r>
            <a:r>
              <a:rPr lang="cs-CZ" sz="2400" dirty="0" smtClean="0"/>
              <a:t>článků</a:t>
            </a:r>
          </a:p>
        </p:txBody>
      </p:sp>
    </p:spTree>
    <p:extLst>
      <p:ext uri="{BB962C8B-B14F-4D97-AF65-F5344CB8AC3E}">
        <p14:creationId xmlns:p14="http://schemas.microsoft.com/office/powerpoint/2010/main" val="26219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Neslyšící studenti na </a:t>
            </a:r>
            <a:r>
              <a:rPr lang="cs-CZ" dirty="0" smtClean="0"/>
              <a:t>VŠ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403217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limity mimo VŠ</a:t>
            </a:r>
          </a:p>
          <a:p>
            <a:r>
              <a:rPr lang="cs-CZ" sz="2400" dirty="0" smtClean="0"/>
              <a:t>nepřipravenost neslyšících studentů</a:t>
            </a:r>
          </a:p>
          <a:p>
            <a:pPr lvl="1"/>
            <a:r>
              <a:rPr lang="cs-CZ" sz="2200" dirty="0"/>
              <a:t>vědomosti, znalosti, kompetence</a:t>
            </a:r>
          </a:p>
          <a:p>
            <a:pPr lvl="1"/>
            <a:r>
              <a:rPr lang="cs-CZ" sz="2200" dirty="0"/>
              <a:t>„měkké dovednosti“, studijní návyky, překonávání překážek, frustrační tolerance, vůle, sociální gramotnost, vychování</a:t>
            </a:r>
          </a:p>
          <a:p>
            <a:pPr lvl="1"/>
            <a:r>
              <a:rPr lang="cs-CZ" sz="2200" dirty="0" smtClean="0"/>
              <a:t>nezkušenost </a:t>
            </a:r>
            <a:r>
              <a:rPr lang="cs-CZ" sz="2200" dirty="0"/>
              <a:t>neslyšících studentů se studiem </a:t>
            </a:r>
            <a:r>
              <a:rPr lang="cs-CZ" sz="2200" dirty="0" smtClean="0"/>
              <a:t>VŠ</a:t>
            </a:r>
          </a:p>
          <a:p>
            <a:r>
              <a:rPr lang="cs-CZ" sz="2400" b="1" dirty="0"/>
              <a:t>sekundární handicapy omezují studenty mnohem více než nestandardní slyšení!</a:t>
            </a:r>
          </a:p>
          <a:p>
            <a:r>
              <a:rPr lang="cs-CZ" sz="2400" dirty="0" smtClean="0"/>
              <a:t>nízká </a:t>
            </a:r>
            <a:r>
              <a:rPr lang="cs-CZ" sz="2400" dirty="0"/>
              <a:t>očekávání neslyšících dětí vyplývající z nízkých očekávání rodičů a „pomáhajících odborníků“ (Golemův efekt)</a:t>
            </a:r>
          </a:p>
          <a:p>
            <a:pPr lvl="1"/>
            <a:endParaRPr 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30798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Přímá spojnice se šipkou 8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5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Přímá spojnice se šipkou 3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7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9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V="1">
            <a:off x="2020185" y="4062490"/>
            <a:ext cx="7981413" cy="93545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cs typeface="Arial" panose="020B0604020202020204" pitchFamily="34" charset="0"/>
              </a:rPr>
              <a:t>Paradigm</a:t>
            </a:r>
            <a:r>
              <a:rPr lang="cs-CZ" dirty="0" smtClean="0">
                <a:cs typeface="Arial" panose="020B0604020202020204" pitchFamily="34" charset="0"/>
              </a:rPr>
              <a:t> </a:t>
            </a:r>
            <a:r>
              <a:rPr lang="cs-CZ" dirty="0" err="1" smtClean="0">
                <a:cs typeface="Arial" panose="020B0604020202020204" pitchFamily="34" charset="0"/>
              </a:rPr>
              <a:t>of</a:t>
            </a:r>
            <a:r>
              <a:rPr lang="cs-CZ" dirty="0" smtClean="0">
                <a:cs typeface="Arial" panose="020B0604020202020204" pitchFamily="34" charset="0"/>
              </a:rPr>
              <a:t> deficit</a:t>
            </a:r>
            <a:endParaRPr lang="en-US" dirty="0"/>
          </a:p>
        </p:txBody>
      </p:sp>
      <p:pic>
        <p:nvPicPr>
          <p:cNvPr id="1026" name="Picture 2" descr="VÃ½sledek obrÃ¡zku pro pomocnÃ¡ ru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974" y="2093976"/>
            <a:ext cx="5891250" cy="39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364224" y="1541721"/>
            <a:ext cx="4754880" cy="55225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Help overpower barriers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2093976"/>
            <a:ext cx="4754880" cy="4391884"/>
          </a:xfrm>
        </p:spPr>
        <p:txBody>
          <a:bodyPr>
            <a:noAutofit/>
          </a:bodyPr>
          <a:lstStyle/>
          <a:p>
            <a:r>
              <a:rPr lang="en-US" sz="2400" dirty="0" smtClean="0"/>
              <a:t>Early </a:t>
            </a:r>
            <a:r>
              <a:rPr lang="en-US" sz="2400" b="1" dirty="0" smtClean="0"/>
              <a:t>detection</a:t>
            </a:r>
            <a:r>
              <a:rPr lang="en-US" sz="2400" dirty="0" smtClean="0"/>
              <a:t> of deafness, </a:t>
            </a:r>
            <a:r>
              <a:rPr lang="en-US" sz="2400" dirty="0"/>
              <a:t>accurate </a:t>
            </a:r>
            <a:r>
              <a:rPr lang="en-US" sz="2400" b="1" dirty="0" smtClean="0"/>
              <a:t>diagnostician</a:t>
            </a:r>
          </a:p>
          <a:p>
            <a:r>
              <a:rPr lang="en-US" sz="2400" dirty="0" smtClean="0"/>
              <a:t>Early, effective, holistic and long-term </a:t>
            </a:r>
            <a:r>
              <a:rPr lang="en-US" sz="2400" b="1" dirty="0" smtClean="0"/>
              <a:t>healing</a:t>
            </a:r>
            <a:r>
              <a:rPr lang="en-US" sz="2400" dirty="0" smtClean="0"/>
              <a:t>: hearing devices, speech therapy, therapies targeting to overcome/clear abnormalities and problems caused by deafness</a:t>
            </a:r>
          </a:p>
          <a:p>
            <a:r>
              <a:rPr lang="en-US" sz="2400" dirty="0" smtClean="0"/>
              <a:t>Support: strategies how </a:t>
            </a:r>
            <a:r>
              <a:rPr lang="en-US" sz="2400" b="1" dirty="0" smtClean="0"/>
              <a:t>to fit in mainstream</a:t>
            </a:r>
            <a:r>
              <a:rPr lang="en-US" sz="2400" dirty="0" smtClean="0"/>
              <a:t>, despite of deafness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16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cs typeface="Arial" panose="020B0604020202020204" pitchFamily="34" charset="0"/>
              </a:rPr>
              <a:t>Disability vs. silné stránky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956833" y="2147274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cs typeface="Arial" panose="020B0604020202020204" pitchFamily="34" charset="0"/>
              </a:rPr>
              <a:t>p</a:t>
            </a:r>
            <a:r>
              <a:rPr lang="cs-CZ" sz="2400" dirty="0" smtClean="0">
                <a:cs typeface="Arial" panose="020B0604020202020204" pitchFamily="34" charset="0"/>
              </a:rPr>
              <a:t>aradigma deficitu  	      </a:t>
            </a:r>
            <a:r>
              <a:rPr lang="cs-CZ" sz="2400" b="1" dirty="0" smtClean="0">
                <a:cs typeface="Arial" panose="020B0604020202020204" pitchFamily="34" charset="0"/>
              </a:rPr>
              <a:t>disability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>
                <a:cs typeface="Arial" panose="020B0604020202020204" pitchFamily="34" charset="0"/>
              </a:rPr>
              <a:t>paradigma potenciálu	         </a:t>
            </a:r>
            <a:r>
              <a:rPr lang="cs-CZ" sz="2400" b="1" dirty="0" smtClean="0">
                <a:cs typeface="Arial" panose="020B0604020202020204" pitchFamily="34" charset="0"/>
              </a:rPr>
              <a:t>silné stránky</a:t>
            </a: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Šipka doprava 3"/>
          <p:cNvSpPr/>
          <p:nvPr/>
        </p:nvSpPr>
        <p:spPr>
          <a:xfrm>
            <a:off x="4573918" y="3195315"/>
            <a:ext cx="947688" cy="14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Šipka doprava 4"/>
          <p:cNvSpPr/>
          <p:nvPr/>
        </p:nvSpPr>
        <p:spPr>
          <a:xfrm>
            <a:off x="4136307" y="2322024"/>
            <a:ext cx="947688" cy="14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0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cs typeface="Arial" panose="020B0604020202020204" pitchFamily="34" charset="0"/>
              </a:rPr>
              <a:t>Struktura příspěvku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956833" y="2147274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>
                <a:cs typeface="Arial" panose="020B0604020202020204" pitchFamily="34" charset="0"/>
              </a:rPr>
              <a:t>Neslyšící studenti na Univerzitě Karlově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>
                <a:cs typeface="Arial" panose="020B0604020202020204" pitchFamily="34" charset="0"/>
              </a:rPr>
              <a:t>Souvislosti</a:t>
            </a: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 panose="020B0604020202020204" pitchFamily="34" charset="0"/>
              </a:rPr>
              <a:t>Paradigm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err="1">
                <a:cs typeface="Arial" panose="020B0604020202020204" pitchFamily="34" charset="0"/>
              </a:rPr>
              <a:t>of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err="1" smtClean="0">
                <a:cs typeface="Arial" panose="020B0604020202020204" pitchFamily="34" charset="0"/>
              </a:rPr>
              <a:t>potential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517224" y="1564475"/>
            <a:ext cx="4754880" cy="967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Partnership with the respect to diversity of ways of life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2679405"/>
            <a:ext cx="4754880" cy="3806455"/>
          </a:xfrm>
        </p:spPr>
        <p:txBody>
          <a:bodyPr>
            <a:noAutofit/>
          </a:bodyPr>
          <a:lstStyle/>
          <a:p>
            <a:r>
              <a:rPr lang="en-US" sz="2400" dirty="0" smtClean="0"/>
              <a:t>Arrange conditions for maximal </a:t>
            </a:r>
            <a:r>
              <a:rPr lang="en-US" sz="2400" b="1" dirty="0" smtClean="0"/>
              <a:t>realization the human potential of Deaf </a:t>
            </a:r>
            <a:r>
              <a:rPr lang="en-US" sz="2400" dirty="0" smtClean="0"/>
              <a:t>in all spheres</a:t>
            </a:r>
          </a:p>
          <a:p>
            <a:r>
              <a:rPr lang="en-US" sz="2400" dirty="0" smtClean="0"/>
              <a:t>Arrange conditions for living in </a:t>
            </a:r>
            <a:r>
              <a:rPr lang="en-US" sz="2400" b="1" dirty="0" smtClean="0"/>
              <a:t>visual world and sign language</a:t>
            </a:r>
            <a:r>
              <a:rPr lang="en-US" sz="2400" dirty="0" smtClean="0"/>
              <a:t> throughout all the life</a:t>
            </a:r>
          </a:p>
          <a:p>
            <a:r>
              <a:rPr lang="en-US" sz="2400" dirty="0" smtClean="0"/>
              <a:t>UN Convention on the Rights of People with Disabilities</a:t>
            </a:r>
          </a:p>
        </p:txBody>
      </p:sp>
      <p:pic>
        <p:nvPicPr>
          <p:cNvPr id="6148" name="Picture 4" descr="VÃ½sledek obrÃ¡zku pro shake hands partnersh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8" y="2679405"/>
            <a:ext cx="5546946" cy="34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  <a:hlinkClick r:id="rId2"/>
              </a:rPr>
              <a:t>Lékárnice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  <a:hlinkClick r:id="rId2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  <a:hlinkClick r:id="rId2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VÃ½sledek obrÃ¡zku pro Å¾eleznÃ­k velkÃ¡ pardubick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484632"/>
            <a:ext cx="11416551" cy="51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eslyšící studenti na UK</a:t>
            </a:r>
            <a:endParaRPr lang="en-GB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2120900"/>
          <a:ext cx="10058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138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Neslyšící studenti na UK</a:t>
            </a:r>
            <a:endParaRPr lang="en-GB" dirty="0"/>
          </a:p>
        </p:txBody>
      </p:sp>
      <p:graphicFrame>
        <p:nvGraphicFramePr>
          <p:cNvPr id="5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2120900"/>
          <a:ext cx="10058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0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Neslyšící studenti na UK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  <a:p>
            <a:endParaRPr lang="cs-CZ" smtClean="0"/>
          </a:p>
          <a:p>
            <a:endParaRPr lang="cs-CZ" smtClean="0"/>
          </a:p>
          <a:p>
            <a:endParaRPr lang="cs-CZ" dirty="0" smtClean="0"/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801446"/>
              </p:ext>
            </p:extLst>
          </p:nvPr>
        </p:nvGraphicFramePr>
        <p:xfrm>
          <a:off x="333375" y="2093976"/>
          <a:ext cx="10794874" cy="4560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69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eslyšící studenti na UK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50842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cs-CZ" sz="2600" b="1" dirty="0" smtClean="0"/>
              <a:t>Bc., </a:t>
            </a:r>
            <a:r>
              <a:rPr lang="cs-CZ" sz="2600" b="1" dirty="0" err="1" smtClean="0"/>
              <a:t>NMgr</a:t>
            </a:r>
            <a:r>
              <a:rPr lang="cs-CZ" sz="2600" b="1" dirty="0" smtClean="0"/>
              <a:t>. Mgr., PhD.</a:t>
            </a:r>
          </a:p>
          <a:p>
            <a:pPr lvl="0">
              <a:lnSpc>
                <a:spcPct val="120000"/>
              </a:lnSpc>
            </a:pPr>
            <a:r>
              <a:rPr lang="cs-CZ" sz="2600" b="1" dirty="0"/>
              <a:t>s</a:t>
            </a:r>
            <a:r>
              <a:rPr lang="cs-CZ" sz="2600" b="1" dirty="0" smtClean="0"/>
              <a:t>koro 50 oborů (v ČJ, také v AJ)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</a:t>
            </a:r>
            <a:r>
              <a:rPr lang="cs-CZ" sz="2400" dirty="0" smtClean="0"/>
              <a:t>edagogika (čeština; angličtina; pedagogika; </a:t>
            </a:r>
            <a:r>
              <a:rPr lang="cs-CZ" sz="2400" dirty="0" err="1" smtClean="0"/>
              <a:t>spec</a:t>
            </a:r>
            <a:r>
              <a:rPr lang="cs-CZ" sz="2400" dirty="0" smtClean="0"/>
              <a:t>. pedagogika; vychovatelství…) 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s</a:t>
            </a:r>
            <a:r>
              <a:rPr lang="cs-CZ" sz="2400" dirty="0" smtClean="0"/>
              <a:t>polečenské vědy (historie; sociologie; ekonomie; </a:t>
            </a:r>
            <a:r>
              <a:rPr lang="cs-CZ" sz="2400" b="1" dirty="0" smtClean="0"/>
              <a:t>lingvistika – španělština, francouzština, </a:t>
            </a:r>
            <a:r>
              <a:rPr lang="cs-CZ" sz="2400" b="1" dirty="0" err="1" smtClean="0"/>
              <a:t>koreanistika</a:t>
            </a:r>
            <a:r>
              <a:rPr lang="cs-CZ" sz="2400" b="1" dirty="0" smtClean="0"/>
              <a:t>, </a:t>
            </a:r>
            <a:r>
              <a:rPr lang="cs-CZ" sz="2400" b="1" dirty="0" err="1"/>
              <a:t>romistika</a:t>
            </a:r>
            <a:r>
              <a:rPr lang="cs-CZ" sz="2400" b="1" dirty="0"/>
              <a:t>; </a:t>
            </a:r>
            <a:r>
              <a:rPr lang="cs-CZ" sz="2400" b="1" dirty="0" smtClean="0"/>
              <a:t>hispanistika; Čeština v komunikaci neslyšících (lingvistika znakových jazyků)</a:t>
            </a:r>
            <a:r>
              <a:rPr lang="cs-CZ" sz="2400" dirty="0" smtClean="0"/>
              <a:t>; knihovnictví; informatika; právo; sociální práce; psychologie; teologie…)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t</a:t>
            </a:r>
            <a:r>
              <a:rPr lang="cs-CZ" sz="2400" dirty="0" smtClean="0"/>
              <a:t>ělesná výchova a sport</a:t>
            </a:r>
          </a:p>
          <a:p>
            <a:pPr lvl="1">
              <a:lnSpc>
                <a:spcPct val="120000"/>
              </a:lnSpc>
            </a:pPr>
            <a:r>
              <a:rPr lang="cs-CZ" sz="2400" b="1" dirty="0"/>
              <a:t>m</a:t>
            </a:r>
            <a:r>
              <a:rPr lang="cs-CZ" sz="2400" b="1" dirty="0" smtClean="0"/>
              <a:t>edicínské a zdravotnické obory (všeobecné lékařství, ergoterapie, farmacie, neurovědy…)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</a:t>
            </a:r>
            <a:r>
              <a:rPr lang="cs-CZ" sz="2400" dirty="0" smtClean="0"/>
              <a:t>řírodní vědy (biologie; chemie; kartografie…) </a:t>
            </a:r>
          </a:p>
          <a:p>
            <a:pPr lvl="0">
              <a:lnSpc>
                <a:spcPct val="12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466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6329" b="5468"/>
          <a:stretch/>
        </p:blipFill>
        <p:spPr>
          <a:xfrm>
            <a:off x="0" y="698642"/>
            <a:ext cx="12192000" cy="53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0636" b="5194"/>
          <a:stretch/>
        </p:blipFill>
        <p:spPr>
          <a:xfrm>
            <a:off x="3048" y="484633"/>
            <a:ext cx="12192000" cy="5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3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0786" b="20899"/>
          <a:stretch/>
        </p:blipFill>
        <p:spPr>
          <a:xfrm>
            <a:off x="0" y="739738"/>
            <a:ext cx="12192000" cy="4685017"/>
          </a:xfrm>
          <a:prstGeom prst="rect">
            <a:avLst/>
          </a:prstGeom>
        </p:spPr>
      </p:pic>
      <p:sp>
        <p:nvSpPr>
          <p:cNvPr id="3" name="AutoShape 2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2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VÃ½sledek obrÃ¡zku pro deaf transparent m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-11113"/>
            <a:ext cx="9525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deaf transparent 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98" y="3125724"/>
            <a:ext cx="5238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4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6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8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325961"/>
            <a:ext cx="4689348" cy="237435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80" y="4451182"/>
            <a:ext cx="4031116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studenti </a:t>
            </a:r>
            <a:r>
              <a:rPr lang="cs-CZ" sz="2400" b="1" dirty="0" err="1"/>
              <a:t>prelingválně</a:t>
            </a:r>
            <a:r>
              <a:rPr lang="cs-CZ" sz="2400" b="1" dirty="0"/>
              <a:t> </a:t>
            </a:r>
            <a:r>
              <a:rPr lang="cs-CZ" sz="2400" b="1" dirty="0" smtClean="0"/>
              <a:t>neslyšící/nedoslýchaví</a:t>
            </a:r>
          </a:p>
          <a:p>
            <a:r>
              <a:rPr lang="cs-CZ" sz="2400" dirty="0"/>
              <a:t>studenti </a:t>
            </a:r>
            <a:r>
              <a:rPr lang="cs-CZ" sz="2400" b="1" dirty="0"/>
              <a:t>ohluchlí – neslyšící/nedoslýchaví</a:t>
            </a:r>
          </a:p>
          <a:p>
            <a:r>
              <a:rPr lang="cs-CZ" sz="2400" dirty="0"/>
              <a:t>studenti </a:t>
            </a:r>
            <a:r>
              <a:rPr lang="cs-CZ" sz="2400" b="1" dirty="0"/>
              <a:t>s jednostrannou hluchotou/nedoslýchavostí</a:t>
            </a:r>
          </a:p>
          <a:p>
            <a:r>
              <a:rPr lang="cs-CZ" sz="2400" dirty="0"/>
              <a:t>studenti </a:t>
            </a:r>
            <a:r>
              <a:rPr lang="cs-CZ" sz="2400" b="1" dirty="0"/>
              <a:t>s </a:t>
            </a:r>
            <a:r>
              <a:rPr lang="cs-CZ" sz="2400" b="1" dirty="0" err="1" smtClean="0"/>
              <a:t>tinnitem</a:t>
            </a:r>
            <a:endParaRPr lang="cs-CZ" sz="2400" b="1" dirty="0" smtClean="0"/>
          </a:p>
          <a:p>
            <a:r>
              <a:rPr lang="cs-CZ" sz="2400" dirty="0" smtClean="0"/>
              <a:t>studenti </a:t>
            </a:r>
            <a:r>
              <a:rPr lang="cs-CZ" sz="2400" b="1" dirty="0"/>
              <a:t>se sluchadly, s KI, s jinými pomůckami, bez </a:t>
            </a:r>
            <a:r>
              <a:rPr lang="cs-CZ" sz="2400" b="1" dirty="0" smtClean="0"/>
              <a:t>pomůcek</a:t>
            </a:r>
          </a:p>
          <a:p>
            <a:r>
              <a:rPr lang="cs-CZ" sz="2400" dirty="0"/>
              <a:t>studenti </a:t>
            </a:r>
            <a:r>
              <a:rPr lang="cs-CZ" sz="2400" b="1" dirty="0"/>
              <a:t>s dalšími </a:t>
            </a:r>
            <a:r>
              <a:rPr lang="cs-CZ" sz="2400" b="1" dirty="0" err="1"/>
              <a:t>spec</a:t>
            </a:r>
            <a:r>
              <a:rPr lang="cs-CZ" sz="2400" b="1" dirty="0"/>
              <a:t>. potřebami </a:t>
            </a:r>
            <a:r>
              <a:rPr lang="cs-CZ" sz="2400" dirty="0"/>
              <a:t>(studenti se zrakovým postižením, s psychickými obtížemi, s poruchami autistického spektra, se specifickými poruchami učení</a:t>
            </a:r>
            <a:r>
              <a:rPr lang="cs-CZ" sz="2400" dirty="0" smtClean="0"/>
              <a:t>…)</a:t>
            </a:r>
            <a:endParaRPr lang="cs-CZ" sz="2400" b="1" dirty="0"/>
          </a:p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1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vla KovaÅÃ­kovÃ¡, dÅÃ­ve ValnÃ­ÄkovÃ¡, medailistka z paralympiÃ¡d a matka tÅÃ­letÃ© dcery, bojuje za nevidomÃ© matky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414178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9219" t="20000" r="39844" b="14306"/>
          <a:stretch/>
        </p:blipFill>
        <p:spPr>
          <a:xfrm>
            <a:off x="657225" y="1583245"/>
            <a:ext cx="6210300" cy="4505325"/>
          </a:xfrm>
          <a:prstGeom prst="rect">
            <a:avLst/>
          </a:prstGeom>
        </p:spPr>
      </p:pic>
      <p:pic>
        <p:nvPicPr>
          <p:cNvPr id="4100" name="Picture 4" descr="VÃ½sledek obrÃ¡zku pro svÄtluÅ¡ka nadaÄnÃ­ f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98" y="1583244"/>
            <a:ext cx="4169404" cy="295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VÃ½sledek obrÃ¡zku pro deaf doctors visual stethoscope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069848" y="495300"/>
            <a:ext cx="100584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400" dirty="0" err="1" smtClean="0"/>
              <a:t>Já</a:t>
            </a:r>
            <a:r>
              <a:rPr lang="en-GB" sz="2400" dirty="0" smtClean="0"/>
              <a:t> </a:t>
            </a:r>
            <a:r>
              <a:rPr lang="en-GB" sz="2400" dirty="0" err="1"/>
              <a:t>můžu</a:t>
            </a:r>
            <a:r>
              <a:rPr lang="en-GB" sz="2400" dirty="0"/>
              <a:t> </a:t>
            </a:r>
            <a:r>
              <a:rPr lang="en-GB" sz="2400" dirty="0" err="1"/>
              <a:t>říct</a:t>
            </a:r>
            <a:r>
              <a:rPr lang="en-GB" sz="2400" dirty="0"/>
              <a:t>, co </a:t>
            </a:r>
            <a:r>
              <a:rPr lang="en-GB" sz="2400" dirty="0" err="1"/>
              <a:t>mě</a:t>
            </a:r>
            <a:r>
              <a:rPr lang="en-GB" sz="2400" dirty="0"/>
              <a:t> </a:t>
            </a:r>
            <a:r>
              <a:rPr lang="en-GB" sz="2400" dirty="0" err="1"/>
              <a:t>potěšilo</a:t>
            </a:r>
            <a:r>
              <a:rPr lang="en-GB" sz="2400" dirty="0"/>
              <a:t>, s </a:t>
            </a:r>
            <a:r>
              <a:rPr lang="en-GB" sz="2400" dirty="0" err="1"/>
              <a:t>čím</a:t>
            </a:r>
            <a:r>
              <a:rPr lang="en-GB" sz="2400" dirty="0"/>
              <a:t> </a:t>
            </a:r>
            <a:r>
              <a:rPr lang="en-GB" sz="2400" dirty="0" err="1"/>
              <a:t>jsem</a:t>
            </a:r>
            <a:r>
              <a:rPr lang="en-GB" sz="2400" dirty="0"/>
              <a:t> se tam </a:t>
            </a:r>
            <a:r>
              <a:rPr lang="en-GB" sz="2400" dirty="0" err="1"/>
              <a:t>setkávala</a:t>
            </a:r>
            <a:r>
              <a:rPr lang="en-GB" sz="2400" dirty="0"/>
              <a:t> </a:t>
            </a:r>
            <a:r>
              <a:rPr lang="en-GB" sz="2400" dirty="0" err="1"/>
              <a:t>průběžně</a:t>
            </a:r>
            <a:r>
              <a:rPr lang="en-GB" sz="2400" dirty="0"/>
              <a:t>. </a:t>
            </a:r>
            <a:r>
              <a:rPr lang="en-GB" sz="2400" dirty="0" err="1"/>
              <a:t>Mně</a:t>
            </a:r>
            <a:r>
              <a:rPr lang="en-GB" sz="2400" dirty="0"/>
              <a:t> se </a:t>
            </a:r>
            <a:r>
              <a:rPr lang="en-GB" sz="2400" dirty="0" err="1"/>
              <a:t>velmi</a:t>
            </a:r>
            <a:r>
              <a:rPr lang="en-GB" sz="2400" dirty="0"/>
              <a:t> </a:t>
            </a:r>
            <a:r>
              <a:rPr lang="en-GB" sz="2400" dirty="0" err="1"/>
              <a:t>líbilo</a:t>
            </a:r>
            <a:r>
              <a:rPr lang="en-GB" sz="2400" dirty="0"/>
              <a:t>, </a:t>
            </a:r>
            <a:r>
              <a:rPr lang="en-GB" sz="2400" dirty="0" err="1"/>
              <a:t>bylo</a:t>
            </a:r>
            <a:r>
              <a:rPr lang="en-GB" sz="2400" dirty="0"/>
              <a:t> mi </a:t>
            </a:r>
            <a:r>
              <a:rPr lang="en-GB" sz="2400" dirty="0" err="1"/>
              <a:t>moc</a:t>
            </a:r>
            <a:r>
              <a:rPr lang="en-GB" sz="2400" dirty="0"/>
              <a:t> </a:t>
            </a:r>
            <a:r>
              <a:rPr lang="en-GB" sz="2400" dirty="0" err="1"/>
              <a:t>příjemné</a:t>
            </a:r>
            <a:r>
              <a:rPr lang="en-GB" sz="2400" dirty="0"/>
              <a:t>, </a:t>
            </a:r>
            <a:r>
              <a:rPr lang="en-GB" sz="2400" b="1" dirty="0" err="1"/>
              <a:t>že</a:t>
            </a:r>
            <a:r>
              <a:rPr lang="en-GB" sz="2400" b="1" dirty="0"/>
              <a:t> </a:t>
            </a:r>
            <a:r>
              <a:rPr lang="en-GB" sz="2400" b="1" dirty="0" err="1"/>
              <a:t>jsem</a:t>
            </a:r>
            <a:r>
              <a:rPr lang="en-GB" sz="2400" b="1" dirty="0"/>
              <a:t> </a:t>
            </a:r>
            <a:r>
              <a:rPr lang="en-GB" sz="2400" b="1" dirty="0" err="1"/>
              <a:t>lidi</a:t>
            </a:r>
            <a:r>
              <a:rPr lang="en-GB" sz="2400" b="1" dirty="0"/>
              <a:t> </a:t>
            </a:r>
            <a:r>
              <a:rPr lang="en-GB" sz="2400" b="1" dirty="0" err="1"/>
              <a:t>nezaskakovala</a:t>
            </a:r>
            <a:r>
              <a:rPr lang="en-GB" sz="2400" b="1" dirty="0"/>
              <a:t> </a:t>
            </a:r>
            <a:r>
              <a:rPr lang="en-GB" sz="2400" b="1" dirty="0" err="1"/>
              <a:t>svojí</a:t>
            </a:r>
            <a:r>
              <a:rPr lang="en-GB" sz="2400" b="1" dirty="0"/>
              <a:t> </a:t>
            </a:r>
            <a:r>
              <a:rPr lang="en-GB" sz="2400" b="1" dirty="0" err="1"/>
              <a:t>přítomností</a:t>
            </a:r>
            <a:r>
              <a:rPr lang="en-GB" sz="2400" b="1" dirty="0"/>
              <a:t> v </a:t>
            </a:r>
            <a:r>
              <a:rPr lang="en-GB" sz="2400" b="1" dirty="0" err="1"/>
              <a:t>různých</a:t>
            </a:r>
            <a:r>
              <a:rPr lang="en-GB" sz="2400" b="1" dirty="0"/>
              <a:t> </a:t>
            </a:r>
            <a:r>
              <a:rPr lang="en-GB" sz="2400" b="1" dirty="0" err="1"/>
              <a:t>situacích</a:t>
            </a:r>
            <a:r>
              <a:rPr lang="en-GB" sz="2400" b="1" dirty="0"/>
              <a:t> a v </a:t>
            </a:r>
            <a:r>
              <a:rPr lang="en-GB" sz="2400" b="1" dirty="0" err="1"/>
              <a:t>různých</a:t>
            </a:r>
            <a:r>
              <a:rPr lang="en-GB" sz="2400" b="1" dirty="0"/>
              <a:t> </a:t>
            </a:r>
            <a:r>
              <a:rPr lang="en-GB" sz="2400" b="1" dirty="0" err="1" smtClean="0"/>
              <a:t>prostředích</a:t>
            </a:r>
            <a:r>
              <a:rPr lang="en-GB" sz="2400" b="1" dirty="0" smtClean="0"/>
              <a:t>.</a:t>
            </a:r>
            <a:endParaRPr lang="cs-CZ" sz="2400" b="1" dirty="0" smtClean="0"/>
          </a:p>
          <a:p>
            <a:r>
              <a:rPr lang="pl-PL" sz="2400" dirty="0" smtClean="0"/>
              <a:t>Takže </a:t>
            </a:r>
            <a:r>
              <a:rPr lang="pl-PL" sz="2400" dirty="0"/>
              <a:t>například </a:t>
            </a:r>
            <a:r>
              <a:rPr lang="pl-PL" sz="2400" b="1" dirty="0"/>
              <a:t>na té vysoké škole ten pohled na mě, jako na slepou studentku, byl naprosto pragmatický.</a:t>
            </a:r>
            <a:r>
              <a:rPr lang="pl-PL" sz="2400" dirty="0"/>
              <a:t> Když jsem tam, přestože jsem byla třeba první nevidomá studentka na katedře, tak to brali naprosto jako věcně. </a:t>
            </a:r>
            <a:r>
              <a:rPr lang="pl-PL" sz="2400" b="1" dirty="0"/>
              <a:t>Vyučující se se mnou jednoduše dokázali bavit o požadavcích konkrétních předmětů a o mých možnostech, jak ty požadavky budu naplňovat. </a:t>
            </a:r>
            <a:r>
              <a:rPr lang="pl-PL" sz="2400" dirty="0"/>
              <a:t>Nikdy mně nenabízeli třeba, že bych písemnou zkoušku měla absolvovat ústně. Takže jim nepřipadalo, to co se u nás často děje, že slepota je samozřejmě vysvětlení toho, že člověk nebude psát. </a:t>
            </a:r>
            <a:r>
              <a:rPr lang="pl-PL" sz="2400" b="1" dirty="0"/>
              <a:t>A tak jsem měla pocit takového skutečně plnohodnotného studia. A velmi partnerského přístupu z jejich strany. </a:t>
            </a:r>
            <a:r>
              <a:rPr lang="en-GB" sz="2400" dirty="0"/>
              <a:t>A to </a:t>
            </a:r>
            <a:r>
              <a:rPr lang="en-GB" sz="2400" dirty="0" err="1"/>
              <a:t>mě</a:t>
            </a:r>
            <a:r>
              <a:rPr lang="en-GB" sz="2400" dirty="0"/>
              <a:t> </a:t>
            </a:r>
            <a:r>
              <a:rPr lang="en-GB" sz="2400" dirty="0" err="1"/>
              <a:t>moc</a:t>
            </a:r>
            <a:r>
              <a:rPr lang="en-GB" sz="2400" dirty="0"/>
              <a:t> </a:t>
            </a:r>
            <a:r>
              <a:rPr lang="en-GB" sz="2400" dirty="0" err="1"/>
              <a:t>těšilo</a:t>
            </a:r>
            <a:r>
              <a:rPr lang="en-GB" sz="2400" dirty="0"/>
              <a:t>.</a:t>
            </a:r>
          </a:p>
        </p:txBody>
      </p:sp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AutoShape 8" descr="VÃ½sledek obrÃ¡zku pro deaf doctors visual stethoscope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sz="2400" dirty="0"/>
              <a:t>Maminko, Vaše miminko </a:t>
            </a:r>
            <a:r>
              <a:rPr lang="cs-CZ" sz="2400" dirty="0" smtClean="0"/>
              <a:t>neslyší…</a:t>
            </a:r>
          </a:p>
          <a:p>
            <a:r>
              <a:rPr lang="cs-CZ" sz="2400" dirty="0" smtClean="0"/>
              <a:t>Až </a:t>
            </a:r>
            <a:r>
              <a:rPr lang="cs-CZ" sz="2400" dirty="0"/>
              <a:t>vyroste, bude třeba lékařem nebo lingvistou</a:t>
            </a:r>
            <a:endParaRPr lang="en-GB" sz="2400" dirty="0"/>
          </a:p>
        </p:txBody>
      </p:sp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en-GB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847725" y="4391024"/>
            <a:ext cx="8113395" cy="1067943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/>
              <a:t>a</a:t>
            </a:r>
            <a:r>
              <a:rPr lang="cs-CZ" dirty="0" smtClean="0"/>
              <a:t>ndrea.hudakova@ff.cuni.cz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3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Deaf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Many different characters, situations, variables…</a:t>
            </a:r>
          </a:p>
          <a:p>
            <a:r>
              <a:rPr lang="en-US" sz="2400" dirty="0" smtClean="0"/>
              <a:t>… everybody is an original with his/her unrepeatable life story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           </a:t>
            </a:r>
            <a:r>
              <a:rPr lang="cs-CZ" sz="2400" dirty="0" smtClean="0"/>
              <a:t>  </a:t>
            </a:r>
            <a:r>
              <a:rPr lang="en-US" sz="2400" dirty="0" smtClean="0"/>
              <a:t>Is it green, or is it blue? What color is it?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Like it is so hard exactly descript turquoise color… It is so hard descript a typical deaf/Deaf person</a:t>
            </a:r>
          </a:p>
          <a:p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1399032" y="3566160"/>
            <a:ext cx="1280160" cy="896112"/>
          </a:xfrm>
          <a:prstGeom prst="rect">
            <a:avLst/>
          </a:prstGeom>
          <a:solidFill>
            <a:srgbClr val="4FB4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33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5165B100-CCC8-4DAB-A75D-5BDF0298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sz="2400" dirty="0" smtClean="0">
              <a:latin typeface="+mj-lt"/>
            </a:endParaRPr>
          </a:p>
          <a:p>
            <a:endParaRPr lang="en-GB" dirty="0"/>
          </a:p>
        </p:txBody>
      </p:sp>
      <p:pic>
        <p:nvPicPr>
          <p:cNvPr id="5" name="Zástupný symbol pro obsah 11">
            <a:extLst>
              <a:ext uri="{FF2B5EF4-FFF2-40B4-BE49-F238E27FC236}">
                <a16:creationId xmlns="" xmlns:a16="http://schemas.microsoft.com/office/drawing/2014/main" id="{C5291D61-8793-477C-9ED5-68B331A8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92" y="0"/>
            <a:ext cx="6845944" cy="70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i="1" dirty="0" smtClean="0"/>
          </a:p>
          <a:p>
            <a:endParaRPr lang="en-GB" dirty="0"/>
          </a:p>
        </p:txBody>
      </p:sp>
      <p:pic>
        <p:nvPicPr>
          <p:cNvPr id="4" name="Zástupný symbol obrázku 7">
            <a:extLst>
              <a:ext uri="{FF2B5EF4-FFF2-40B4-BE49-F238E27FC236}">
                <a16:creationId xmlns="" xmlns:a16="http://schemas.microsoft.com/office/drawing/2014/main" id="{18A23A97-E001-46F5-B112-C9FF4D41C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19200" y="-49409"/>
            <a:ext cx="9763125" cy="69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Neslyšící studenti na 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/>
          <a:stretch/>
        </p:blipFill>
        <p:spPr>
          <a:xfrm>
            <a:off x="1145406" y="1504029"/>
            <a:ext cx="8922619" cy="5918872"/>
          </a:xfrm>
          <a:prstGeom prst="rect">
            <a:avLst/>
          </a:prstGeom>
        </p:spPr>
      </p:pic>
      <p:pic>
        <p:nvPicPr>
          <p:cNvPr id="1026" name="il_fi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487680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https://sites.ff.cuni.cz/ujkn/wp-content/uploads/sites/64/2015/11/n%c3%a1vrh-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20" y="3066668"/>
            <a:ext cx="1885950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6456124" y="4461256"/>
            <a:ext cx="11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C00000"/>
                </a:solidFill>
              </a:rPr>
              <a:t>1992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48271" y="2728641"/>
            <a:ext cx="11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C00000"/>
                </a:solidFill>
              </a:rPr>
              <a:t>1998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13015" y="6012721"/>
            <a:ext cx="26610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hlinkClick r:id="rId5"/>
              </a:rPr>
              <a:t>26 veřejných VŠ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7585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Dřevo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Dřevo</Template>
  <TotalTime>1656</TotalTime>
  <Words>1221</Words>
  <Application>Microsoft Office PowerPoint</Application>
  <PresentationFormat>Širokoúhlá obrazovka</PresentationFormat>
  <Paragraphs>362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Bookman Old Style</vt:lpstr>
      <vt:lpstr>Calibri</vt:lpstr>
      <vt:lpstr>Century Gothic</vt:lpstr>
      <vt:lpstr>Wingdings</vt:lpstr>
      <vt:lpstr>Dřevo</vt:lpstr>
      <vt:lpstr>Maminko, Vaše miminko neslyší…  Až vyroste, bude třeba lékařem nebo lingvistou</vt:lpstr>
      <vt:lpstr>Prezentace aplikace PowerPoint</vt:lpstr>
      <vt:lpstr>Struktura příspěvku</vt:lpstr>
      <vt:lpstr>Neslyšící studenti</vt:lpstr>
      <vt:lpstr>Deaf</vt:lpstr>
      <vt:lpstr>Prezentace aplikace PowerPoint</vt:lpstr>
      <vt:lpstr>Prezentace aplikace PowerPoint</vt:lpstr>
      <vt:lpstr>Prezentace aplikace PowerPoint</vt:lpstr>
      <vt:lpstr>Neslyšící studenti na VŠ</vt:lpstr>
      <vt:lpstr>Prezentace aplikace PowerPoint</vt:lpstr>
      <vt:lpstr>Neslyšící studenti na VŠ – 2013</vt:lpstr>
      <vt:lpstr>Neslyšící studenti na VŠ – 2015</vt:lpstr>
      <vt:lpstr>Neslyšící studenti na VŠ – 2013 x 2015</vt:lpstr>
      <vt:lpstr>Neslyšící studenti na VŠ</vt:lpstr>
      <vt:lpstr>Neslyšící studenti na UK</vt:lpstr>
      <vt:lpstr>Neslyšící studenti na UK</vt:lpstr>
      <vt:lpstr>Prezentace aplikace PowerPoint</vt:lpstr>
      <vt:lpstr>Neslyšící studenti na UK</vt:lpstr>
      <vt:lpstr>Neslyšící studenti na UK</vt:lpstr>
      <vt:lpstr>Neslyšící studenti na VŠ</vt:lpstr>
      <vt:lpstr>Neslyšící studenti na VŠ</vt:lpstr>
      <vt:lpstr>Neslyšící studenti na VŠ</vt:lpstr>
      <vt:lpstr>Neslyšící studenti na VŠ</vt:lpstr>
      <vt:lpstr>Deafness</vt:lpstr>
      <vt:lpstr>Deafness</vt:lpstr>
      <vt:lpstr>Deafness</vt:lpstr>
      <vt:lpstr>Deafness</vt:lpstr>
      <vt:lpstr>Paradigm of deficit</vt:lpstr>
      <vt:lpstr>Disability vs. silné stránky</vt:lpstr>
      <vt:lpstr>Paradigm of potential</vt:lpstr>
      <vt:lpstr>                  Lékárnice     </vt:lpstr>
      <vt:lpstr>Neslyšící studenti na UK</vt:lpstr>
      <vt:lpstr>Neslyšící studenti na UK</vt:lpstr>
      <vt:lpstr>Neslyšící studenti na UK</vt:lpstr>
      <vt:lpstr>Neslyšící studenti na UK</vt:lpstr>
      <vt:lpstr>                      </vt:lpstr>
      <vt:lpstr>                      </vt:lpstr>
      <vt:lpstr>                      </vt:lpstr>
      <vt:lpstr>                      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neslyšícího dítěte vyroste neslyšící dospělý</dc:title>
  <dc:creator>Andrea Hudáková</dc:creator>
  <cp:lastModifiedBy>Andrea Hudáková</cp:lastModifiedBy>
  <cp:revision>159</cp:revision>
  <dcterms:created xsi:type="dcterms:W3CDTF">2016-02-19T04:36:05Z</dcterms:created>
  <dcterms:modified xsi:type="dcterms:W3CDTF">2018-10-26T05:48:44Z</dcterms:modified>
</cp:coreProperties>
</file>