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54"/>
  </p:notesMasterIdLst>
  <p:sldIdLst>
    <p:sldId id="256" r:id="rId5"/>
    <p:sldId id="364" r:id="rId6"/>
    <p:sldId id="362" r:id="rId7"/>
    <p:sldId id="275" r:id="rId8"/>
    <p:sldId id="277" r:id="rId9"/>
    <p:sldId id="353" r:id="rId10"/>
    <p:sldId id="367" r:id="rId11"/>
    <p:sldId id="366" r:id="rId12"/>
    <p:sldId id="368" r:id="rId13"/>
    <p:sldId id="369" r:id="rId14"/>
    <p:sldId id="370" r:id="rId15"/>
    <p:sldId id="371" r:id="rId16"/>
    <p:sldId id="354" r:id="rId17"/>
    <p:sldId id="372" r:id="rId18"/>
    <p:sldId id="373" r:id="rId19"/>
    <p:sldId id="374" r:id="rId20"/>
    <p:sldId id="375" r:id="rId21"/>
    <p:sldId id="376" r:id="rId22"/>
    <p:sldId id="316" r:id="rId23"/>
    <p:sldId id="377" r:id="rId24"/>
    <p:sldId id="378" r:id="rId25"/>
    <p:sldId id="379" r:id="rId26"/>
    <p:sldId id="350" r:id="rId27"/>
    <p:sldId id="274" r:id="rId28"/>
    <p:sldId id="437" r:id="rId29"/>
    <p:sldId id="380" r:id="rId30"/>
    <p:sldId id="381" r:id="rId31"/>
    <p:sldId id="382" r:id="rId32"/>
    <p:sldId id="383" r:id="rId33"/>
    <p:sldId id="322" r:id="rId34"/>
    <p:sldId id="384" r:id="rId35"/>
    <p:sldId id="324" r:id="rId36"/>
    <p:sldId id="323" r:id="rId37"/>
    <p:sldId id="328" r:id="rId38"/>
    <p:sldId id="325" r:id="rId39"/>
    <p:sldId id="326" r:id="rId40"/>
    <p:sldId id="327" r:id="rId41"/>
    <p:sldId id="385" r:id="rId42"/>
    <p:sldId id="351" r:id="rId43"/>
    <p:sldId id="352" r:id="rId44"/>
    <p:sldId id="386" r:id="rId45"/>
    <p:sldId id="387" r:id="rId46"/>
    <p:sldId id="263" r:id="rId47"/>
    <p:sldId id="388" r:id="rId48"/>
    <p:sldId id="389" r:id="rId49"/>
    <p:sldId id="303" r:id="rId50"/>
    <p:sldId id="390" r:id="rId51"/>
    <p:sldId id="391" r:id="rId52"/>
    <p:sldId id="363" r:id="rId53"/>
  </p:sldIdLst>
  <p:sldSz cx="12192000" cy="6858000"/>
  <p:notesSz cx="6858000" cy="994727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84F"/>
    <a:srgbClr val="1F497D"/>
    <a:srgbClr val="D22D40"/>
    <a:srgbClr val="D43746"/>
    <a:srgbClr val="384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70" autoAdjust="0"/>
    <p:restoredTop sz="76019" autoAdjust="0"/>
  </p:normalViewPr>
  <p:slideViewPr>
    <p:cSldViewPr snapToGrid="0">
      <p:cViewPr varScale="1">
        <p:scale>
          <a:sx n="81" d="100"/>
          <a:sy n="81" d="100"/>
        </p:scale>
        <p:origin x="196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F7BA78-3C9F-4F8B-9D41-5304AEF69A5A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258B6410-0A22-438D-AAEB-8F21BA8F4D2E}">
      <dgm:prSet phldrT="[Text]"/>
      <dgm:spPr/>
      <dgm:t>
        <a:bodyPr/>
        <a:lstStyle/>
        <a:p>
          <a:r>
            <a:rPr lang="cs-CZ" b="1" dirty="0"/>
            <a:t>Jednotné evropské číslo  </a:t>
          </a:r>
          <a:r>
            <a:rPr lang="cs-CZ" b="1" dirty="0">
              <a:solidFill>
                <a:srgbClr val="FF0000"/>
              </a:solidFill>
            </a:rPr>
            <a:t>112</a:t>
          </a:r>
        </a:p>
      </dgm:t>
    </dgm:pt>
    <dgm:pt modelId="{5260FE04-6A3B-4ACB-AD42-FC5A17AEDED9}" type="parTrans" cxnId="{5A69C210-449D-4FE5-89E3-673D515A9B1C}">
      <dgm:prSet/>
      <dgm:spPr/>
      <dgm:t>
        <a:bodyPr/>
        <a:lstStyle/>
        <a:p>
          <a:endParaRPr lang="cs-CZ"/>
        </a:p>
      </dgm:t>
    </dgm:pt>
    <dgm:pt modelId="{C7A16581-5E6C-4FA8-9485-BC0DDD4C5215}" type="sibTrans" cxnId="{5A69C210-449D-4FE5-89E3-673D515A9B1C}">
      <dgm:prSet/>
      <dgm:spPr/>
      <dgm:t>
        <a:bodyPr/>
        <a:lstStyle/>
        <a:p>
          <a:endParaRPr lang="cs-CZ"/>
        </a:p>
      </dgm:t>
    </dgm:pt>
    <dgm:pt modelId="{A5CEEE1B-627C-4B54-93AB-EE7F8DB3656F}">
      <dgm:prSet phldrT="[Text]"/>
      <dgm:spPr/>
      <dgm:t>
        <a:bodyPr/>
        <a:lstStyle/>
        <a:p>
          <a:r>
            <a:rPr lang="cs-CZ" b="1" dirty="0"/>
            <a:t>HZS </a:t>
          </a:r>
          <a:r>
            <a:rPr lang="cs-CZ" b="1" dirty="0">
              <a:solidFill>
                <a:srgbClr val="FF0000"/>
              </a:solidFill>
            </a:rPr>
            <a:t>150</a:t>
          </a:r>
        </a:p>
      </dgm:t>
    </dgm:pt>
    <dgm:pt modelId="{12CC321F-7D9C-4487-A44C-8730398F4E0E}" type="parTrans" cxnId="{79CDB7DE-6332-46A1-9E70-B5311F4A040B}">
      <dgm:prSet/>
      <dgm:spPr/>
      <dgm:t>
        <a:bodyPr/>
        <a:lstStyle/>
        <a:p>
          <a:endParaRPr lang="cs-CZ"/>
        </a:p>
      </dgm:t>
    </dgm:pt>
    <dgm:pt modelId="{D4470266-E1A1-413A-B398-924D1B146A10}" type="sibTrans" cxnId="{79CDB7DE-6332-46A1-9E70-B5311F4A040B}">
      <dgm:prSet/>
      <dgm:spPr/>
      <dgm:t>
        <a:bodyPr/>
        <a:lstStyle/>
        <a:p>
          <a:endParaRPr lang="cs-CZ"/>
        </a:p>
      </dgm:t>
    </dgm:pt>
    <dgm:pt modelId="{BA51DEB0-FFE2-404C-81A6-328C5ECCDC06}">
      <dgm:prSet phldrT="[Text]"/>
      <dgm:spPr/>
      <dgm:t>
        <a:bodyPr/>
        <a:lstStyle/>
        <a:p>
          <a:r>
            <a:rPr lang="cs-CZ" b="1" dirty="0"/>
            <a:t>ZZS </a:t>
          </a:r>
          <a:r>
            <a:rPr lang="cs-CZ" b="1" dirty="0">
              <a:solidFill>
                <a:srgbClr val="FF0000"/>
              </a:solidFill>
            </a:rPr>
            <a:t>155</a:t>
          </a:r>
        </a:p>
      </dgm:t>
    </dgm:pt>
    <dgm:pt modelId="{7689727A-81D1-4E48-8AEE-AD2843730107}" type="parTrans" cxnId="{23EBFE4C-0506-47DB-8FEB-6938FD89F2E2}">
      <dgm:prSet/>
      <dgm:spPr/>
      <dgm:t>
        <a:bodyPr/>
        <a:lstStyle/>
        <a:p>
          <a:endParaRPr lang="cs-CZ"/>
        </a:p>
      </dgm:t>
    </dgm:pt>
    <dgm:pt modelId="{0047E88B-E2AD-4467-81B9-790B2E999A93}" type="sibTrans" cxnId="{23EBFE4C-0506-47DB-8FEB-6938FD89F2E2}">
      <dgm:prSet/>
      <dgm:spPr/>
      <dgm:t>
        <a:bodyPr/>
        <a:lstStyle/>
        <a:p>
          <a:endParaRPr lang="cs-CZ"/>
        </a:p>
      </dgm:t>
    </dgm:pt>
    <dgm:pt modelId="{913AA8D3-3682-40DA-8C6B-99035EC216FE}">
      <dgm:prSet phldrT="[Text]"/>
      <dgm:spPr/>
      <dgm:t>
        <a:bodyPr/>
        <a:lstStyle/>
        <a:p>
          <a:r>
            <a:rPr lang="cs-CZ" b="1" dirty="0"/>
            <a:t>PČR </a:t>
          </a:r>
          <a:r>
            <a:rPr lang="cs-CZ" b="1" dirty="0">
              <a:solidFill>
                <a:srgbClr val="FF0000"/>
              </a:solidFill>
            </a:rPr>
            <a:t>158</a:t>
          </a:r>
        </a:p>
      </dgm:t>
    </dgm:pt>
    <dgm:pt modelId="{FAEF0F8C-2B91-4255-96D9-2DB5B0F75D2D}" type="parTrans" cxnId="{323606A8-90AF-4699-BA9B-DD80C12EE84D}">
      <dgm:prSet/>
      <dgm:spPr/>
      <dgm:t>
        <a:bodyPr/>
        <a:lstStyle/>
        <a:p>
          <a:endParaRPr lang="cs-CZ"/>
        </a:p>
      </dgm:t>
    </dgm:pt>
    <dgm:pt modelId="{42E278CD-744D-4709-AA5E-F84FC8A0716A}" type="sibTrans" cxnId="{323606A8-90AF-4699-BA9B-DD80C12EE84D}">
      <dgm:prSet/>
      <dgm:spPr/>
      <dgm:t>
        <a:bodyPr/>
        <a:lstStyle/>
        <a:p>
          <a:endParaRPr lang="cs-CZ"/>
        </a:p>
      </dgm:t>
    </dgm:pt>
    <dgm:pt modelId="{34F0616C-886D-457C-8936-4C1F1F238178}" type="pres">
      <dgm:prSet presAssocID="{43F7BA78-3C9F-4F8B-9D41-5304AEF69A5A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30756F82-CFDD-44A5-A862-C7A95CD41CE8}" type="pres">
      <dgm:prSet presAssocID="{43F7BA78-3C9F-4F8B-9D41-5304AEF69A5A}" presName="hierFlow" presStyleCnt="0"/>
      <dgm:spPr/>
    </dgm:pt>
    <dgm:pt modelId="{F5A2BCD9-F315-4411-AFDA-CCB719316186}" type="pres">
      <dgm:prSet presAssocID="{43F7BA78-3C9F-4F8B-9D41-5304AEF69A5A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A5168899-7A66-4399-91AC-76AA36CE4DA0}" type="pres">
      <dgm:prSet presAssocID="{258B6410-0A22-438D-AAEB-8F21BA8F4D2E}" presName="Name14" presStyleCnt="0"/>
      <dgm:spPr/>
    </dgm:pt>
    <dgm:pt modelId="{2C8D469D-549F-452E-8ABB-8E1F7A0432EF}" type="pres">
      <dgm:prSet presAssocID="{258B6410-0A22-438D-AAEB-8F21BA8F4D2E}" presName="level1Shape" presStyleLbl="node0" presStyleIdx="0" presStyleCnt="1" custScaleX="434666">
        <dgm:presLayoutVars>
          <dgm:chPref val="3"/>
        </dgm:presLayoutVars>
      </dgm:prSet>
      <dgm:spPr/>
    </dgm:pt>
    <dgm:pt modelId="{F13F0407-7616-4639-A9A7-F35AE2EFCAEF}" type="pres">
      <dgm:prSet presAssocID="{258B6410-0A22-438D-AAEB-8F21BA8F4D2E}" presName="hierChild2" presStyleCnt="0"/>
      <dgm:spPr/>
    </dgm:pt>
    <dgm:pt modelId="{E94BBB10-44F7-4A9D-9048-8507099D2415}" type="pres">
      <dgm:prSet presAssocID="{12CC321F-7D9C-4487-A44C-8730398F4E0E}" presName="Name19" presStyleLbl="parChTrans1D2" presStyleIdx="0" presStyleCnt="3"/>
      <dgm:spPr/>
    </dgm:pt>
    <dgm:pt modelId="{F06461AD-AF3D-4239-BE52-243141A9DD28}" type="pres">
      <dgm:prSet presAssocID="{A5CEEE1B-627C-4B54-93AB-EE7F8DB3656F}" presName="Name21" presStyleCnt="0"/>
      <dgm:spPr/>
    </dgm:pt>
    <dgm:pt modelId="{566B30F4-146A-49B3-B2EC-A661D17A735A}" type="pres">
      <dgm:prSet presAssocID="{A5CEEE1B-627C-4B54-93AB-EE7F8DB3656F}" presName="level2Shape" presStyleLbl="node2" presStyleIdx="0" presStyleCnt="3" custScaleX="113764" custScaleY="118572"/>
      <dgm:spPr/>
    </dgm:pt>
    <dgm:pt modelId="{83B15296-300A-41A1-8E61-A34795889992}" type="pres">
      <dgm:prSet presAssocID="{A5CEEE1B-627C-4B54-93AB-EE7F8DB3656F}" presName="hierChild3" presStyleCnt="0"/>
      <dgm:spPr/>
    </dgm:pt>
    <dgm:pt modelId="{560A99C9-064A-4C97-B450-F1C63EC8BCF0}" type="pres">
      <dgm:prSet presAssocID="{7689727A-81D1-4E48-8AEE-AD2843730107}" presName="Name19" presStyleLbl="parChTrans1D2" presStyleIdx="1" presStyleCnt="3"/>
      <dgm:spPr/>
    </dgm:pt>
    <dgm:pt modelId="{091959A0-DF46-4509-AD7B-AD7301D69052}" type="pres">
      <dgm:prSet presAssocID="{BA51DEB0-FFE2-404C-81A6-328C5ECCDC06}" presName="Name21" presStyleCnt="0"/>
      <dgm:spPr/>
    </dgm:pt>
    <dgm:pt modelId="{DCBB2FDD-DE82-4780-8B1F-1DB1A5324D59}" type="pres">
      <dgm:prSet presAssocID="{BA51DEB0-FFE2-404C-81A6-328C5ECCDC06}" presName="level2Shape" presStyleLbl="node2" presStyleIdx="1" presStyleCnt="3" custScaleX="110171" custScaleY="116693"/>
      <dgm:spPr/>
    </dgm:pt>
    <dgm:pt modelId="{DB3C0743-08EC-4032-98B3-42F17017DE80}" type="pres">
      <dgm:prSet presAssocID="{BA51DEB0-FFE2-404C-81A6-328C5ECCDC06}" presName="hierChild3" presStyleCnt="0"/>
      <dgm:spPr/>
    </dgm:pt>
    <dgm:pt modelId="{F4A29E53-D4E0-4703-914E-9436B9FE8719}" type="pres">
      <dgm:prSet presAssocID="{FAEF0F8C-2B91-4255-96D9-2DB5B0F75D2D}" presName="Name19" presStyleLbl="parChTrans1D2" presStyleIdx="2" presStyleCnt="3"/>
      <dgm:spPr/>
    </dgm:pt>
    <dgm:pt modelId="{9EE46088-D449-4C35-8B99-D38BFB666AF8}" type="pres">
      <dgm:prSet presAssocID="{913AA8D3-3682-40DA-8C6B-99035EC216FE}" presName="Name21" presStyleCnt="0"/>
      <dgm:spPr/>
    </dgm:pt>
    <dgm:pt modelId="{7092BDED-7C21-418A-8113-A08C17B3D841}" type="pres">
      <dgm:prSet presAssocID="{913AA8D3-3682-40DA-8C6B-99035EC216FE}" presName="level2Shape" presStyleLbl="node2" presStyleIdx="2" presStyleCnt="3" custScaleX="112736" custScaleY="116693"/>
      <dgm:spPr/>
    </dgm:pt>
    <dgm:pt modelId="{FB81D907-9472-4372-A000-F8DC50ED1AF2}" type="pres">
      <dgm:prSet presAssocID="{913AA8D3-3682-40DA-8C6B-99035EC216FE}" presName="hierChild3" presStyleCnt="0"/>
      <dgm:spPr/>
    </dgm:pt>
    <dgm:pt modelId="{537001C5-EF40-408A-9804-5E7165E1FE20}" type="pres">
      <dgm:prSet presAssocID="{43F7BA78-3C9F-4F8B-9D41-5304AEF69A5A}" presName="bgShapesFlow" presStyleCnt="0"/>
      <dgm:spPr/>
    </dgm:pt>
  </dgm:ptLst>
  <dgm:cxnLst>
    <dgm:cxn modelId="{5A69C210-449D-4FE5-89E3-673D515A9B1C}" srcId="{43F7BA78-3C9F-4F8B-9D41-5304AEF69A5A}" destId="{258B6410-0A22-438D-AAEB-8F21BA8F4D2E}" srcOrd="0" destOrd="0" parTransId="{5260FE04-6A3B-4ACB-AD42-FC5A17AEDED9}" sibTransId="{C7A16581-5E6C-4FA8-9485-BC0DDD4C5215}"/>
    <dgm:cxn modelId="{EED75312-F6C4-4B77-A93C-B22D47906D8E}" type="presOf" srcId="{913AA8D3-3682-40DA-8C6B-99035EC216FE}" destId="{7092BDED-7C21-418A-8113-A08C17B3D841}" srcOrd="0" destOrd="0" presId="urn:microsoft.com/office/officeart/2005/8/layout/hierarchy6"/>
    <dgm:cxn modelId="{23EBFE4C-0506-47DB-8FEB-6938FD89F2E2}" srcId="{258B6410-0A22-438D-AAEB-8F21BA8F4D2E}" destId="{BA51DEB0-FFE2-404C-81A6-328C5ECCDC06}" srcOrd="1" destOrd="0" parTransId="{7689727A-81D1-4E48-8AEE-AD2843730107}" sibTransId="{0047E88B-E2AD-4467-81B9-790B2E999A93}"/>
    <dgm:cxn modelId="{61CA6570-EA87-4E4D-B2F0-9AC56639694B}" type="presOf" srcId="{FAEF0F8C-2B91-4255-96D9-2DB5B0F75D2D}" destId="{F4A29E53-D4E0-4703-914E-9436B9FE8719}" srcOrd="0" destOrd="0" presId="urn:microsoft.com/office/officeart/2005/8/layout/hierarchy6"/>
    <dgm:cxn modelId="{87B94E52-BC82-4732-8AE7-F6683D7B10FC}" type="presOf" srcId="{258B6410-0A22-438D-AAEB-8F21BA8F4D2E}" destId="{2C8D469D-549F-452E-8ABB-8E1F7A0432EF}" srcOrd="0" destOrd="0" presId="urn:microsoft.com/office/officeart/2005/8/layout/hierarchy6"/>
    <dgm:cxn modelId="{F5C77759-681A-4601-ABB3-3FA71C908E7A}" type="presOf" srcId="{12CC321F-7D9C-4487-A44C-8730398F4E0E}" destId="{E94BBB10-44F7-4A9D-9048-8507099D2415}" srcOrd="0" destOrd="0" presId="urn:microsoft.com/office/officeart/2005/8/layout/hierarchy6"/>
    <dgm:cxn modelId="{4B61B579-5113-4549-8690-388ED7256A2B}" type="presOf" srcId="{A5CEEE1B-627C-4B54-93AB-EE7F8DB3656F}" destId="{566B30F4-146A-49B3-B2EC-A661D17A735A}" srcOrd="0" destOrd="0" presId="urn:microsoft.com/office/officeart/2005/8/layout/hierarchy6"/>
    <dgm:cxn modelId="{CAAAEA86-60BE-4EA5-8B65-EE516DE6BA17}" type="presOf" srcId="{43F7BA78-3C9F-4F8B-9D41-5304AEF69A5A}" destId="{34F0616C-886D-457C-8936-4C1F1F238178}" srcOrd="0" destOrd="0" presId="urn:microsoft.com/office/officeart/2005/8/layout/hierarchy6"/>
    <dgm:cxn modelId="{B89A579D-10FA-4C14-A0CE-4D99DD2DE10E}" type="presOf" srcId="{7689727A-81D1-4E48-8AEE-AD2843730107}" destId="{560A99C9-064A-4C97-B450-F1C63EC8BCF0}" srcOrd="0" destOrd="0" presId="urn:microsoft.com/office/officeart/2005/8/layout/hierarchy6"/>
    <dgm:cxn modelId="{323606A8-90AF-4699-BA9B-DD80C12EE84D}" srcId="{258B6410-0A22-438D-AAEB-8F21BA8F4D2E}" destId="{913AA8D3-3682-40DA-8C6B-99035EC216FE}" srcOrd="2" destOrd="0" parTransId="{FAEF0F8C-2B91-4255-96D9-2DB5B0F75D2D}" sibTransId="{42E278CD-744D-4709-AA5E-F84FC8A0716A}"/>
    <dgm:cxn modelId="{79CDB7DE-6332-46A1-9E70-B5311F4A040B}" srcId="{258B6410-0A22-438D-AAEB-8F21BA8F4D2E}" destId="{A5CEEE1B-627C-4B54-93AB-EE7F8DB3656F}" srcOrd="0" destOrd="0" parTransId="{12CC321F-7D9C-4487-A44C-8730398F4E0E}" sibTransId="{D4470266-E1A1-413A-B398-924D1B146A10}"/>
    <dgm:cxn modelId="{D6E888EF-945B-4132-82DA-B75F546D958F}" type="presOf" srcId="{BA51DEB0-FFE2-404C-81A6-328C5ECCDC06}" destId="{DCBB2FDD-DE82-4780-8B1F-1DB1A5324D59}" srcOrd="0" destOrd="0" presId="urn:microsoft.com/office/officeart/2005/8/layout/hierarchy6"/>
    <dgm:cxn modelId="{39BF425D-6031-4F36-85AC-2BFB376DCB28}" type="presParOf" srcId="{34F0616C-886D-457C-8936-4C1F1F238178}" destId="{30756F82-CFDD-44A5-A862-C7A95CD41CE8}" srcOrd="0" destOrd="0" presId="urn:microsoft.com/office/officeart/2005/8/layout/hierarchy6"/>
    <dgm:cxn modelId="{85C1A51B-3831-451C-9B69-3C033440535C}" type="presParOf" srcId="{30756F82-CFDD-44A5-A862-C7A95CD41CE8}" destId="{F5A2BCD9-F315-4411-AFDA-CCB719316186}" srcOrd="0" destOrd="0" presId="urn:microsoft.com/office/officeart/2005/8/layout/hierarchy6"/>
    <dgm:cxn modelId="{79645E08-41E3-4820-BB1E-478E157F0F6B}" type="presParOf" srcId="{F5A2BCD9-F315-4411-AFDA-CCB719316186}" destId="{A5168899-7A66-4399-91AC-76AA36CE4DA0}" srcOrd="0" destOrd="0" presId="urn:microsoft.com/office/officeart/2005/8/layout/hierarchy6"/>
    <dgm:cxn modelId="{8C1FA9B9-3A70-4BC1-842B-6E6D9AB06242}" type="presParOf" srcId="{A5168899-7A66-4399-91AC-76AA36CE4DA0}" destId="{2C8D469D-549F-452E-8ABB-8E1F7A0432EF}" srcOrd="0" destOrd="0" presId="urn:microsoft.com/office/officeart/2005/8/layout/hierarchy6"/>
    <dgm:cxn modelId="{799ED6C1-6AF0-4486-BB73-972BF0EC1E3D}" type="presParOf" srcId="{A5168899-7A66-4399-91AC-76AA36CE4DA0}" destId="{F13F0407-7616-4639-A9A7-F35AE2EFCAEF}" srcOrd="1" destOrd="0" presId="urn:microsoft.com/office/officeart/2005/8/layout/hierarchy6"/>
    <dgm:cxn modelId="{AAC4A5B6-A742-4D9F-A41B-F3C1106D9A15}" type="presParOf" srcId="{F13F0407-7616-4639-A9A7-F35AE2EFCAEF}" destId="{E94BBB10-44F7-4A9D-9048-8507099D2415}" srcOrd="0" destOrd="0" presId="urn:microsoft.com/office/officeart/2005/8/layout/hierarchy6"/>
    <dgm:cxn modelId="{D5E96755-A4DD-41F0-BDAA-F2E840C6111D}" type="presParOf" srcId="{F13F0407-7616-4639-A9A7-F35AE2EFCAEF}" destId="{F06461AD-AF3D-4239-BE52-243141A9DD28}" srcOrd="1" destOrd="0" presId="urn:microsoft.com/office/officeart/2005/8/layout/hierarchy6"/>
    <dgm:cxn modelId="{4CBE8DCE-587E-47B0-AFA5-DCDAC7F3A180}" type="presParOf" srcId="{F06461AD-AF3D-4239-BE52-243141A9DD28}" destId="{566B30F4-146A-49B3-B2EC-A661D17A735A}" srcOrd="0" destOrd="0" presId="urn:microsoft.com/office/officeart/2005/8/layout/hierarchy6"/>
    <dgm:cxn modelId="{D14B97B0-2221-44A5-9E8B-0181B11B0204}" type="presParOf" srcId="{F06461AD-AF3D-4239-BE52-243141A9DD28}" destId="{83B15296-300A-41A1-8E61-A34795889992}" srcOrd="1" destOrd="0" presId="urn:microsoft.com/office/officeart/2005/8/layout/hierarchy6"/>
    <dgm:cxn modelId="{C87E0FAF-B28D-409F-950D-5B627E4E1377}" type="presParOf" srcId="{F13F0407-7616-4639-A9A7-F35AE2EFCAEF}" destId="{560A99C9-064A-4C97-B450-F1C63EC8BCF0}" srcOrd="2" destOrd="0" presId="urn:microsoft.com/office/officeart/2005/8/layout/hierarchy6"/>
    <dgm:cxn modelId="{70B363B1-A46C-4051-A646-A6C6011D0673}" type="presParOf" srcId="{F13F0407-7616-4639-A9A7-F35AE2EFCAEF}" destId="{091959A0-DF46-4509-AD7B-AD7301D69052}" srcOrd="3" destOrd="0" presId="urn:microsoft.com/office/officeart/2005/8/layout/hierarchy6"/>
    <dgm:cxn modelId="{C9F53E11-22D6-4C16-B889-255415C13507}" type="presParOf" srcId="{091959A0-DF46-4509-AD7B-AD7301D69052}" destId="{DCBB2FDD-DE82-4780-8B1F-1DB1A5324D59}" srcOrd="0" destOrd="0" presId="urn:microsoft.com/office/officeart/2005/8/layout/hierarchy6"/>
    <dgm:cxn modelId="{7E1FBE9B-D3CC-49A8-B805-4D6F0AE89C24}" type="presParOf" srcId="{091959A0-DF46-4509-AD7B-AD7301D69052}" destId="{DB3C0743-08EC-4032-98B3-42F17017DE80}" srcOrd="1" destOrd="0" presId="urn:microsoft.com/office/officeart/2005/8/layout/hierarchy6"/>
    <dgm:cxn modelId="{EC7072C6-6484-423A-B6BA-62458BAF938D}" type="presParOf" srcId="{F13F0407-7616-4639-A9A7-F35AE2EFCAEF}" destId="{F4A29E53-D4E0-4703-914E-9436B9FE8719}" srcOrd="4" destOrd="0" presId="urn:microsoft.com/office/officeart/2005/8/layout/hierarchy6"/>
    <dgm:cxn modelId="{17B35153-F72B-4A30-B51F-336BA937A26E}" type="presParOf" srcId="{F13F0407-7616-4639-A9A7-F35AE2EFCAEF}" destId="{9EE46088-D449-4C35-8B99-D38BFB666AF8}" srcOrd="5" destOrd="0" presId="urn:microsoft.com/office/officeart/2005/8/layout/hierarchy6"/>
    <dgm:cxn modelId="{9A545504-8380-48B7-9FE1-77D77EF492EA}" type="presParOf" srcId="{9EE46088-D449-4C35-8B99-D38BFB666AF8}" destId="{7092BDED-7C21-418A-8113-A08C17B3D841}" srcOrd="0" destOrd="0" presId="urn:microsoft.com/office/officeart/2005/8/layout/hierarchy6"/>
    <dgm:cxn modelId="{276418C9-141B-4A97-AA06-5A727D4AD3F6}" type="presParOf" srcId="{9EE46088-D449-4C35-8B99-D38BFB666AF8}" destId="{FB81D907-9472-4372-A000-F8DC50ED1AF2}" srcOrd="1" destOrd="0" presId="urn:microsoft.com/office/officeart/2005/8/layout/hierarchy6"/>
    <dgm:cxn modelId="{04698882-898B-4C17-9C6A-6A89C833AE3D}" type="presParOf" srcId="{34F0616C-886D-457C-8936-4C1F1F238178}" destId="{537001C5-EF40-408A-9804-5E7165E1FE20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8D469D-549F-452E-8ABB-8E1F7A0432EF}">
      <dsp:nvSpPr>
        <dsp:cNvPr id="0" name=""/>
        <dsp:cNvSpPr/>
      </dsp:nvSpPr>
      <dsp:spPr>
        <a:xfrm>
          <a:off x="807" y="617730"/>
          <a:ext cx="4570385" cy="7009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 dirty="0"/>
            <a:t>Jednotné evropské číslo  </a:t>
          </a:r>
          <a:r>
            <a:rPr lang="cs-CZ" sz="2200" b="1" kern="1200" dirty="0">
              <a:solidFill>
                <a:srgbClr val="FF0000"/>
              </a:solidFill>
            </a:rPr>
            <a:t>112</a:t>
          </a:r>
        </a:p>
      </dsp:txBody>
      <dsp:txXfrm>
        <a:off x="21338" y="638261"/>
        <a:ext cx="4529323" cy="659918"/>
      </dsp:txXfrm>
    </dsp:sp>
    <dsp:sp modelId="{E94BBB10-44F7-4A9D-9048-8507099D2415}">
      <dsp:nvSpPr>
        <dsp:cNvPr id="0" name=""/>
        <dsp:cNvSpPr/>
      </dsp:nvSpPr>
      <dsp:spPr>
        <a:xfrm>
          <a:off x="798657" y="1318710"/>
          <a:ext cx="1487342" cy="280392"/>
        </a:xfrm>
        <a:custGeom>
          <a:avLst/>
          <a:gdLst/>
          <a:ahLst/>
          <a:cxnLst/>
          <a:rect l="0" t="0" r="0" b="0"/>
          <a:pathLst>
            <a:path>
              <a:moveTo>
                <a:pt x="1487342" y="0"/>
              </a:moveTo>
              <a:lnTo>
                <a:pt x="1487342" y="140196"/>
              </a:lnTo>
              <a:lnTo>
                <a:pt x="0" y="140196"/>
              </a:lnTo>
              <a:lnTo>
                <a:pt x="0" y="28039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6B30F4-146A-49B3-B2EC-A661D17A735A}">
      <dsp:nvSpPr>
        <dsp:cNvPr id="0" name=""/>
        <dsp:cNvSpPr/>
      </dsp:nvSpPr>
      <dsp:spPr>
        <a:xfrm>
          <a:off x="200560" y="1599103"/>
          <a:ext cx="1196195" cy="8311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 dirty="0"/>
            <a:t>HZS </a:t>
          </a:r>
          <a:r>
            <a:rPr lang="cs-CZ" sz="2200" b="1" kern="1200" dirty="0">
              <a:solidFill>
                <a:srgbClr val="FF0000"/>
              </a:solidFill>
            </a:rPr>
            <a:t>150</a:t>
          </a:r>
        </a:p>
      </dsp:txBody>
      <dsp:txXfrm>
        <a:off x="224904" y="1623447"/>
        <a:ext cx="1147507" cy="782478"/>
      </dsp:txXfrm>
    </dsp:sp>
    <dsp:sp modelId="{560A99C9-064A-4C97-B450-F1C63EC8BCF0}">
      <dsp:nvSpPr>
        <dsp:cNvPr id="0" name=""/>
        <dsp:cNvSpPr/>
      </dsp:nvSpPr>
      <dsp:spPr>
        <a:xfrm>
          <a:off x="2240280" y="1318710"/>
          <a:ext cx="91440" cy="28039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0196"/>
              </a:lnTo>
              <a:lnTo>
                <a:pt x="51124" y="140196"/>
              </a:lnTo>
              <a:lnTo>
                <a:pt x="51124" y="28039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BB2FDD-DE82-4780-8B1F-1DB1A5324D59}">
      <dsp:nvSpPr>
        <dsp:cNvPr id="0" name=""/>
        <dsp:cNvSpPr/>
      </dsp:nvSpPr>
      <dsp:spPr>
        <a:xfrm>
          <a:off x="1712196" y="1599103"/>
          <a:ext cx="1158415" cy="8179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 dirty="0"/>
            <a:t>ZZS </a:t>
          </a:r>
          <a:r>
            <a:rPr lang="cs-CZ" sz="2200" b="1" kern="1200" dirty="0">
              <a:solidFill>
                <a:srgbClr val="FF0000"/>
              </a:solidFill>
            </a:rPr>
            <a:t>155</a:t>
          </a:r>
        </a:p>
      </dsp:txBody>
      <dsp:txXfrm>
        <a:off x="1736154" y="1623061"/>
        <a:ext cx="1110499" cy="770079"/>
      </dsp:txXfrm>
    </dsp:sp>
    <dsp:sp modelId="{F4A29E53-D4E0-4703-914E-9436B9FE8719}">
      <dsp:nvSpPr>
        <dsp:cNvPr id="0" name=""/>
        <dsp:cNvSpPr/>
      </dsp:nvSpPr>
      <dsp:spPr>
        <a:xfrm>
          <a:off x="2286000" y="1318710"/>
          <a:ext cx="1492746" cy="2803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0196"/>
              </a:lnTo>
              <a:lnTo>
                <a:pt x="1492746" y="140196"/>
              </a:lnTo>
              <a:lnTo>
                <a:pt x="1492746" y="28039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92BDED-7C21-418A-8113-A08C17B3D841}">
      <dsp:nvSpPr>
        <dsp:cNvPr id="0" name=""/>
        <dsp:cNvSpPr/>
      </dsp:nvSpPr>
      <dsp:spPr>
        <a:xfrm>
          <a:off x="3186053" y="1599103"/>
          <a:ext cx="1185386" cy="8179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 dirty="0"/>
            <a:t>PČR </a:t>
          </a:r>
          <a:r>
            <a:rPr lang="cs-CZ" sz="2200" b="1" kern="1200" dirty="0">
              <a:solidFill>
                <a:srgbClr val="FF0000"/>
              </a:solidFill>
            </a:rPr>
            <a:t>158</a:t>
          </a:r>
        </a:p>
      </dsp:txBody>
      <dsp:txXfrm>
        <a:off x="3210011" y="1623061"/>
        <a:ext cx="1137470" cy="7700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0A2C30-C95E-478C-83EE-152CA75F7EC8}" type="datetimeFigureOut">
              <a:rPr lang="cs-CZ" smtClean="0"/>
              <a:t>12.11.2024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0D1749-36DC-443E-A7C0-0D00833198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1300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0D1749-36DC-443E-A7C0-0D00833198E6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22895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cs-CZ" smtClean="0"/>
              <a:pPr/>
              <a:t>14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04068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cs-CZ" smtClean="0"/>
              <a:pPr/>
              <a:t>15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85800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cs-CZ" smtClean="0"/>
              <a:pPr/>
              <a:t>16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65359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cs-CZ" smtClean="0"/>
              <a:pPr/>
              <a:t>17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698316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cs-CZ" smtClean="0"/>
              <a:pPr/>
              <a:t>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4453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cs-CZ" smtClean="0"/>
              <a:pPr/>
              <a:t>19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359988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cs-CZ" smtClean="0"/>
              <a:pPr/>
              <a:t>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07843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cs-CZ" smtClean="0"/>
              <a:pPr/>
              <a:t>21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51544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Pravidla atletiky ukládají povinnosti pořadateli i rozhodčím k zajištění bezpečnosti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cs-CZ" smtClean="0"/>
              <a:pPr/>
              <a:t>24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322261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cs-CZ" smtClean="0"/>
              <a:pPr/>
              <a:t>26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22002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0D1749-36DC-443E-A7C0-0D00833198E6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02473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cs-CZ" smtClean="0"/>
              <a:pPr/>
              <a:t>27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51367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cs-CZ" smtClean="0"/>
              <a:pPr/>
              <a:t>28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52675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 hlediska bezpečnosti je důležité umět výuku správně zorganizovat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cs-CZ" smtClean="0"/>
              <a:pPr/>
              <a:t>29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10015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cs-CZ" smtClean="0"/>
              <a:pPr/>
              <a:t>30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90188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 ploše</a:t>
            </a:r>
            <a:r>
              <a:rPr lang="cs-CZ" baseline="0" dirty="0"/>
              <a:t> se pohybuje dost lidí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cs-CZ" smtClean="0"/>
              <a:pPr/>
              <a:t>31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25902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cs-CZ" smtClean="0"/>
              <a:pPr/>
              <a:t>32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85182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cs-CZ" smtClean="0"/>
              <a:pPr/>
              <a:t>33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16923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cs-CZ" smtClean="0"/>
              <a:pPr/>
              <a:t>35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30225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cs-CZ" smtClean="0"/>
              <a:pPr/>
              <a:t>36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46474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cs-CZ" smtClean="0"/>
              <a:pPr/>
              <a:t>37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99227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0D1749-36DC-443E-A7C0-0D00833198E6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44879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cs-CZ" smtClean="0"/>
              <a:pPr/>
              <a:t>43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50782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cs-CZ" smtClean="0"/>
              <a:pPr/>
              <a:t>44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37856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cs-CZ" smtClean="0"/>
              <a:pPr/>
              <a:t>45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181393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cs-CZ" smtClean="0"/>
              <a:pPr/>
              <a:t>46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87665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cs-CZ" smtClean="0"/>
              <a:pPr/>
              <a:t>47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685395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cs-CZ" smtClean="0"/>
              <a:pPr/>
              <a:t>48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41971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cs-CZ" smtClean="0"/>
              <a:pPr/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9713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cs-CZ" smtClean="0"/>
              <a:pPr/>
              <a:t>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4209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cs-CZ" smtClean="0"/>
              <a:pPr/>
              <a:t>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3772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Ty řídí závody na kontinentální</a:t>
            </a:r>
            <a:r>
              <a:rPr lang="cs-CZ" baseline="0" dirty="0"/>
              <a:t> úrovni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cs-CZ" smtClean="0"/>
              <a:pPr/>
              <a:t>10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5839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cs-CZ" smtClean="0"/>
              <a:pPr/>
              <a:t>11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016880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cs-CZ" smtClean="0"/>
              <a:pPr/>
              <a:t>12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6355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0FC0115B-30DD-8C47-1128-075E4B45A8AE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" y="0"/>
            <a:ext cx="12193435" cy="6858000"/>
          </a:xfrm>
          <a:prstGeom prst="rect">
            <a:avLst/>
          </a:prstGeom>
        </p:spPr>
      </p:pic>
      <p:sp>
        <p:nvSpPr>
          <p:cNvPr id="3" name="Zástupný text 3">
            <a:extLst>
              <a:ext uri="{FF2B5EF4-FFF2-40B4-BE49-F238E27FC236}">
                <a16:creationId xmlns:a16="http://schemas.microsoft.com/office/drawing/2014/main" id="{87F0B9C5-01DE-094E-2070-DD9CDCC97C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9959" y="3422476"/>
            <a:ext cx="7600088" cy="542925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0384F"/>
                </a:solidFill>
              </a:defRPr>
            </a:lvl1pPr>
          </a:lstStyle>
          <a:p>
            <a:pPr marL="228589" marR="0" lvl="0" indent="-228589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2800" dirty="0">
                <a:solidFill>
                  <a:schemeClr val="tx2"/>
                </a:solidFill>
                <a:latin typeface="Montserrat" pitchFamily="2" charset="-18"/>
                <a:cs typeface="Calibri"/>
              </a:rPr>
              <a:t>Vložte Jméno a Příjmení</a:t>
            </a:r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6FF02CB-20B8-AD81-D89D-448C55A9F6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9959" y="3965397"/>
            <a:ext cx="7204364" cy="428946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rgbClr val="00384F"/>
                </a:solidFill>
              </a:defRPr>
            </a:lvl1pPr>
          </a:lstStyle>
          <a:p>
            <a:pPr marL="228589" marR="0" lvl="0" indent="-228589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2800" dirty="0">
                <a:solidFill>
                  <a:schemeClr val="tx2"/>
                </a:solidFill>
                <a:latin typeface="Montserrat" pitchFamily="2" charset="-18"/>
                <a:cs typeface="Calibri"/>
              </a:rPr>
              <a:t>Vložte pozici</a:t>
            </a:r>
            <a:endParaRPr lang="cs-CZ" dirty="0"/>
          </a:p>
        </p:txBody>
      </p:sp>
      <p:sp>
        <p:nvSpPr>
          <p:cNvPr id="5" name="Zástupný text 3">
            <a:extLst>
              <a:ext uri="{FF2B5EF4-FFF2-40B4-BE49-F238E27FC236}">
                <a16:creationId xmlns:a16="http://schemas.microsoft.com/office/drawing/2014/main" id="{BD08AC34-396B-04A2-204B-486B07B0DB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9959" y="4394343"/>
            <a:ext cx="7204364" cy="428946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rgbClr val="00384F"/>
                </a:solidFill>
              </a:defRPr>
            </a:lvl1pPr>
          </a:lstStyle>
          <a:p>
            <a:pPr marL="228589" marR="0" lvl="0" indent="-228589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2800" dirty="0">
                <a:solidFill>
                  <a:schemeClr val="tx2"/>
                </a:solidFill>
                <a:latin typeface="Montserrat" pitchFamily="2" charset="-18"/>
                <a:cs typeface="Calibri"/>
              </a:rPr>
              <a:t>Vložte katedru</a:t>
            </a:r>
            <a:endParaRPr lang="cs-CZ" dirty="0"/>
          </a:p>
        </p:txBody>
      </p:sp>
      <p:sp>
        <p:nvSpPr>
          <p:cNvPr id="6" name="Zástupný text 3">
            <a:extLst>
              <a:ext uri="{FF2B5EF4-FFF2-40B4-BE49-F238E27FC236}">
                <a16:creationId xmlns:a16="http://schemas.microsoft.com/office/drawing/2014/main" id="{AA4B3DE6-5F42-51C1-D539-4C33974BB8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3563" y="1578127"/>
            <a:ext cx="8024959" cy="1335473"/>
          </a:xfrm>
        </p:spPr>
        <p:txBody>
          <a:bodyPr>
            <a:normAutofit/>
          </a:bodyPr>
          <a:lstStyle>
            <a:lvl1pPr marL="0" indent="0">
              <a:buNone/>
              <a:defRPr sz="4400" b="1" baseline="0">
                <a:solidFill>
                  <a:srgbClr val="C00000"/>
                </a:solidFill>
              </a:defRPr>
            </a:lvl1pPr>
          </a:lstStyle>
          <a:p>
            <a:pPr marL="228589" marR="0" lvl="0" indent="-228589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2800" dirty="0">
                <a:solidFill>
                  <a:schemeClr val="tx2"/>
                </a:solidFill>
                <a:latin typeface="Montserrat" pitchFamily="2" charset="-18"/>
                <a:cs typeface="Calibri"/>
              </a:rPr>
              <a:t>VLOŽTE NADPIS PREZENTACE</a:t>
            </a:r>
            <a:endParaRPr lang="cs-CZ" dirty="0"/>
          </a:p>
        </p:txBody>
      </p:sp>
      <p:sp>
        <p:nvSpPr>
          <p:cNvPr id="7" name="Zástupný text 3">
            <a:extLst>
              <a:ext uri="{FF2B5EF4-FFF2-40B4-BE49-F238E27FC236}">
                <a16:creationId xmlns:a16="http://schemas.microsoft.com/office/drawing/2014/main" id="{A7081B5B-8F53-CFA6-A628-0708D871C7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3563" y="5803223"/>
            <a:ext cx="8024959" cy="542925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00384F"/>
                </a:solidFill>
                <a:sym typeface="Symbol" panose="05050102010706020507" pitchFamily="18" charset="2"/>
              </a:defRPr>
            </a:lvl1pPr>
          </a:lstStyle>
          <a:p>
            <a:pPr marL="228589" marR="0" lvl="0" indent="-228589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2800">
                <a:solidFill>
                  <a:schemeClr val="tx2"/>
                </a:solidFill>
                <a:latin typeface="Montserrat" pitchFamily="2" charset="-18"/>
                <a:cs typeface="Calibri"/>
              </a:rPr>
              <a:t>Vložte XX.XX.202X </a:t>
            </a:r>
            <a:r>
              <a:rPr lang="cs-CZ" sz="2400" b="0" i="0">
                <a:effectLst/>
                <a:latin typeface="-apple-system"/>
              </a:rPr>
              <a:t>| </a:t>
            </a:r>
            <a:r>
              <a:rPr lang="cs-CZ" sz="2800">
                <a:solidFill>
                  <a:schemeClr val="tx2"/>
                </a:solidFill>
                <a:latin typeface="Montserrat" pitchFamily="2" charset="-18"/>
                <a:cs typeface="Calibri"/>
              </a:rPr>
              <a:t>místo akce</a:t>
            </a:r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D4E7504-9303-DCC9-9284-587B64CD505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53561" y="689019"/>
            <a:ext cx="72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>
                <a:solidFill>
                  <a:schemeClr val="accent1">
                    <a:lumMod val="50000"/>
                  </a:schemeClr>
                </a:solidFill>
                <a:latin typeface="Montserrat" pitchFamily="2" charset="-18"/>
              </a:rPr>
              <a:t>UNIVERZITA KARLOVA | Fakulta tělesné výchovy a sportu</a:t>
            </a:r>
          </a:p>
        </p:txBody>
      </p:sp>
    </p:spTree>
    <p:extLst>
      <p:ext uri="{BB962C8B-B14F-4D97-AF65-F5344CB8AC3E}">
        <p14:creationId xmlns:p14="http://schemas.microsoft.com/office/powerpoint/2010/main" val="1662136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C53E268-DA71-4AF5-895D-EEC063F0AE55}" type="datetime1">
              <a:rPr lang="cs-CZ" smtClean="0"/>
              <a:pPr/>
              <a:t>12.11.2024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509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E1366AB5-A170-D89B-8EC1-AB454E4BDC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" y="0"/>
            <a:ext cx="12193435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0DCFF3A-52EF-C851-2C18-D72B72322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CD8214-21B5-C5CD-4FF7-FC44FE5836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F7ECAD4-9A85-D638-10FE-BA64F0E30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4923"/>
            <a:ext cx="4114800" cy="365125"/>
          </a:xfrm>
        </p:spPr>
        <p:txBody>
          <a:bodyPr/>
          <a:lstStyle/>
          <a:p>
            <a:r>
              <a:rPr lang="cs-CZ" dirty="0"/>
              <a:t>FTVS UK | Jméno a Příjmení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15D2A9A-9459-24A1-AF80-263BAE49C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75327-6098-4D5D-AFFB-BB258FB8B2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9912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515D7E35-9DD1-70E8-F184-7C973B7C2A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822"/>
            <a:ext cx="12186987" cy="686082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0DCFF3A-52EF-C851-2C18-D72B72322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CD8214-21B5-C5CD-4FF7-FC44FE5836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F7ECAD4-9A85-D638-10FE-BA64F0E30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3"/>
            <a:ext cx="4114800" cy="365125"/>
          </a:xfrm>
        </p:spPr>
        <p:txBody>
          <a:bodyPr/>
          <a:lstStyle/>
          <a:p>
            <a:r>
              <a:rPr lang="cs-CZ" dirty="0"/>
              <a:t>FTVS | Jméno a Příjmení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15D2A9A-9459-24A1-AF80-263BAE49C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75327-6098-4D5D-AFFB-BB258FB8B2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2779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 sníme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407E2D8F-DFD5-F3A2-815E-B2007E8F95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" y="0"/>
            <a:ext cx="12193435" cy="6858000"/>
          </a:xfrm>
          <a:prstGeom prst="rect">
            <a:avLst/>
          </a:prstGeom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18430FB-66E3-F2A3-4F44-0840281E0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769" y="6356353"/>
            <a:ext cx="4114800" cy="365125"/>
          </a:xfrm>
        </p:spPr>
        <p:txBody>
          <a:bodyPr/>
          <a:lstStyle/>
          <a:p>
            <a:r>
              <a:rPr lang="cs-CZ" dirty="0"/>
              <a:t>FTVS | Jméno a Příjmení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1194F27-9A92-7560-0599-A1E7E52F2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75327-6098-4D5D-AFFB-BB258FB8B2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0079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 sníme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4FE74552-4165-31B2-C35A-660EBAD2BB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3644"/>
          </a:xfrm>
          <a:prstGeom prst="rect">
            <a:avLst/>
          </a:prstGeom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18430FB-66E3-F2A3-4F44-0840281E0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7179" y="6356353"/>
            <a:ext cx="4114800" cy="365125"/>
          </a:xfrm>
        </p:spPr>
        <p:txBody>
          <a:bodyPr/>
          <a:lstStyle/>
          <a:p>
            <a:r>
              <a:rPr lang="cs-CZ" dirty="0"/>
              <a:t>FTVS UK | Jméno a Příjmení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1194F27-9A92-7560-0599-A1E7E52F2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75327-6098-4D5D-AFFB-BB258FB8B2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8009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918B153F-67E7-EEAD-509C-77DB4F67F4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" y="4"/>
            <a:ext cx="12193432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509E393-5EE1-6F91-1FA5-EB4336CD3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A4B72B5-6FD1-0C1F-6565-432809E4E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50000"/>
                  </a:schemeClr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FF0E724-C1A5-6AE9-0473-96C78020D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DA79217-91CB-D47F-81C1-83E888C1F0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50000"/>
                  </a:schemeClr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3E0A2C9-A788-664B-F30F-E72C231A9F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1490434-43DB-1A68-070F-154A9C156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4"/>
            <a:ext cx="4114800" cy="365125"/>
          </a:xfrm>
        </p:spPr>
        <p:txBody>
          <a:bodyPr/>
          <a:lstStyle/>
          <a:p>
            <a:r>
              <a:rPr lang="cs-CZ" dirty="0"/>
              <a:t>FTVS UK | Jméno a Příjmení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05AE83F-5DF2-0641-8989-FA74F14D8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75327-6098-4D5D-AFFB-BB258FB8B2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9080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A4AAB10F-DE8E-2CE4-3EEA-605E51B6B1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822"/>
            <a:ext cx="12186987" cy="686082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B83C643-FAB0-7507-98CB-A0EB1BC16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0D066E-7958-9BAB-DA76-3AE02F0212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993C510-9A1D-390E-3483-7723A7A557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9AC840D-4794-4571-8967-6DEAB5B87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4"/>
            <a:ext cx="4114800" cy="365125"/>
          </a:xfrm>
        </p:spPr>
        <p:txBody>
          <a:bodyPr/>
          <a:lstStyle/>
          <a:p>
            <a:r>
              <a:rPr lang="cs-CZ" dirty="0"/>
              <a:t>FTVS UK | Jméno a Příjmení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7B9605F-3B84-A87C-CABF-02A14884C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75327-6098-4D5D-AFFB-BB258FB8B2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5604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 zakonč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3AF1DDC-7D81-B24C-DEEC-D5CCEED81F5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" y="4993"/>
            <a:ext cx="12186987" cy="6860822"/>
          </a:xfrm>
          <a:prstGeom prst="rect">
            <a:avLst/>
          </a:prstGeom>
        </p:spPr>
      </p:pic>
      <p:sp>
        <p:nvSpPr>
          <p:cNvPr id="17" name="Zástupný text 3">
            <a:extLst>
              <a:ext uri="{FF2B5EF4-FFF2-40B4-BE49-F238E27FC236}">
                <a16:creationId xmlns:a16="http://schemas.microsoft.com/office/drawing/2014/main" id="{BB4CBCEE-B0C2-6DF2-5347-A220585639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2571" y="2026529"/>
            <a:ext cx="6657976" cy="5429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00384F"/>
                </a:solidFill>
              </a:defRPr>
            </a:lvl1pPr>
          </a:lstStyle>
          <a:p>
            <a:pPr marL="228589" marR="0" lvl="0" indent="-228589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2800">
                <a:solidFill>
                  <a:schemeClr val="tx2"/>
                </a:solidFill>
                <a:latin typeface="Montserrat" pitchFamily="2" charset="-18"/>
                <a:cs typeface="Calibri"/>
              </a:rPr>
              <a:t>Jméno a příjmení</a:t>
            </a:r>
            <a:endParaRPr lang="cs-CZ"/>
          </a:p>
        </p:txBody>
      </p:sp>
      <p:sp>
        <p:nvSpPr>
          <p:cNvPr id="18" name="Zástupný text 3">
            <a:extLst>
              <a:ext uri="{FF2B5EF4-FFF2-40B4-BE49-F238E27FC236}">
                <a16:creationId xmlns:a16="http://schemas.microsoft.com/office/drawing/2014/main" id="{305C4227-AB2C-61CA-2022-300DE185B4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2571" y="3227458"/>
            <a:ext cx="6657976" cy="542925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00384F"/>
                </a:solidFill>
              </a:defRPr>
            </a:lvl1pPr>
          </a:lstStyle>
          <a:p>
            <a:pPr marL="228589" marR="0" lvl="0" indent="-228589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2800">
                <a:solidFill>
                  <a:schemeClr val="tx2"/>
                </a:solidFill>
                <a:latin typeface="Montserrat" pitchFamily="2" charset="-18"/>
                <a:cs typeface="Calibri"/>
              </a:rPr>
              <a:t>Telefonní číslo</a:t>
            </a:r>
            <a:endParaRPr lang="cs-CZ"/>
          </a:p>
        </p:txBody>
      </p:sp>
      <p:sp>
        <p:nvSpPr>
          <p:cNvPr id="19" name="Zástupný text 3">
            <a:extLst>
              <a:ext uri="{FF2B5EF4-FFF2-40B4-BE49-F238E27FC236}">
                <a16:creationId xmlns:a16="http://schemas.microsoft.com/office/drawing/2014/main" id="{D9876338-7474-2462-B8E5-7E10FEBFC6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2571" y="2621612"/>
            <a:ext cx="6657976" cy="542925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00384F"/>
                </a:solidFill>
              </a:defRPr>
            </a:lvl1pPr>
          </a:lstStyle>
          <a:p>
            <a:pPr marL="228589" marR="0" lvl="0" indent="-228589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2800">
                <a:solidFill>
                  <a:schemeClr val="tx2"/>
                </a:solidFill>
                <a:latin typeface="Montserrat" pitchFamily="2" charset="-18"/>
                <a:cs typeface="Calibri"/>
              </a:rPr>
              <a:t>email@ftvs.cuni.cz</a:t>
            </a:r>
            <a:endParaRPr lang="cs-CZ"/>
          </a:p>
        </p:txBody>
      </p:sp>
      <p:pic>
        <p:nvPicPr>
          <p:cNvPr id="3" name="Obrázek 2" descr="Obsah obrázku logo&#10;&#10;Popis byl vytvořen automaticky">
            <a:extLst>
              <a:ext uri="{FF2B5EF4-FFF2-40B4-BE49-F238E27FC236}">
                <a16:creationId xmlns:a16="http://schemas.microsoft.com/office/drawing/2014/main" id="{D1369E0A-D7DC-8306-E652-64F5E1B113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95" y="533072"/>
            <a:ext cx="3416564" cy="1069581"/>
          </a:xfrm>
          <a:prstGeom prst="rect">
            <a:avLst/>
          </a:prstGeom>
        </p:spPr>
      </p:pic>
      <p:pic>
        <p:nvPicPr>
          <p:cNvPr id="5" name="Obrázek 4" descr="Obsah obrázku Grafika, Písmo, text, grafický design&#10;&#10;Popis byl vytvořen automaticky">
            <a:extLst>
              <a:ext uri="{FF2B5EF4-FFF2-40B4-BE49-F238E27FC236}">
                <a16:creationId xmlns:a16="http://schemas.microsoft.com/office/drawing/2014/main" id="{B5AEE689-749E-96B4-F7CA-76AFC56E17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1129" r="-1046" b="-1129"/>
          <a:stretch/>
        </p:blipFill>
        <p:spPr>
          <a:xfrm>
            <a:off x="592569" y="4096626"/>
            <a:ext cx="6329779" cy="244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758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2400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5641849" y="1600201"/>
            <a:ext cx="5445252" cy="4572001"/>
          </a:xfrm>
        </p:spPr>
        <p:txBody>
          <a:bodyPr rtlCol="0">
            <a:normAutofit/>
          </a:bodyPr>
          <a:lstStyle>
            <a:lvl1pPr algn="l" rtl="0">
              <a:defRPr sz="1500"/>
            </a:lvl1pPr>
            <a:lvl2pPr algn="l" rtl="0">
              <a:defRPr sz="1200"/>
            </a:lvl2pPr>
            <a:lvl3pPr algn="l" rtl="0">
              <a:defRPr sz="1200"/>
            </a:lvl3pPr>
            <a:lvl4pPr algn="l" rtl="0">
              <a:defRPr sz="1050"/>
            </a:lvl4pPr>
            <a:lvl5pPr algn="l" rtl="0">
              <a:defRPr sz="1050"/>
            </a:lvl5pPr>
            <a:lvl6pPr algn="l" rtl="0">
              <a:defRPr sz="1050"/>
            </a:lvl6pPr>
            <a:lvl7pPr algn="l" rtl="0">
              <a:defRPr sz="1050"/>
            </a:lvl7pPr>
            <a:lvl8pPr algn="l" rtl="0">
              <a:defRPr sz="1050"/>
            </a:lvl8pPr>
            <a:lvl9pPr algn="l" rtl="0">
              <a:defRPr sz="1050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1104901" y="1600200"/>
            <a:ext cx="4384548" cy="45720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900"/>
              </a:spcBef>
              <a:buNone/>
              <a:defRPr sz="135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cs-CZ" dirty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F47B0D5-F90E-44F1-9E11-BFDEA8D40087}" type="datetime1">
              <a:rPr lang="cs-CZ" smtClean="0"/>
              <a:pPr/>
              <a:t>12.11.2024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7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B0966B1-7F67-AADC-046D-21F520F6E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2F0E626-F3D9-C7B4-066E-C8BCB6607B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B0D8DDB-E67A-C861-656E-753E144402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-18"/>
              </a:defRPr>
            </a:lvl1pPr>
          </a:lstStyle>
          <a:p>
            <a:r>
              <a:rPr lang="cs-CZ" dirty="0"/>
              <a:t>FTVS UK | Jméno a Příjmení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A11E179-7976-B9F9-A34B-0D7F056874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/>
                </a:solidFill>
                <a:latin typeface="Montserrat" panose="00000500000000000000" pitchFamily="2" charset="-18"/>
              </a:defRPr>
            </a:lvl1pPr>
          </a:lstStyle>
          <a:p>
            <a:fld id="{F8D75327-6098-4D5D-AFFB-BB258FB8B261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66696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55" r:id="rId4"/>
    <p:sldLayoutId id="2147483664" r:id="rId5"/>
    <p:sldLayoutId id="2147483653" r:id="rId6"/>
    <p:sldLayoutId id="2147483665" r:id="rId7"/>
    <p:sldLayoutId id="2147483661" r:id="rId8"/>
    <p:sldLayoutId id="2147483666" r:id="rId9"/>
    <p:sldLayoutId id="2147483667" r:id="rId10"/>
  </p:sldLayoutIdLst>
  <p:hf hdr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50000"/>
            </a:schemeClr>
          </a:solidFill>
          <a:latin typeface="Montserrat" panose="00000500000000000000" pitchFamily="2" charset="-18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>
              <a:lumMod val="50000"/>
            </a:schemeClr>
          </a:solidFill>
          <a:latin typeface="Montserrat" panose="00000500000000000000" pitchFamily="2" charset="-18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50000"/>
            </a:schemeClr>
          </a:solidFill>
          <a:latin typeface="Montserrat" panose="00000500000000000000" pitchFamily="2" charset="-18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Montserrat" panose="00000500000000000000" pitchFamily="2" charset="-18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50000"/>
            </a:schemeClr>
          </a:solidFill>
          <a:latin typeface="Montserrat" panose="00000500000000000000" pitchFamily="2" charset="-18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50000"/>
            </a:schemeClr>
          </a:solidFill>
          <a:latin typeface="Montserrat" panose="00000500000000000000" pitchFamily="2" charset="-18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media.ftvs.cuni.cz/cs/Detail/1055" TargetMode="External"/><Relationship Id="rId3" Type="http://schemas.openxmlformats.org/officeDocument/2006/relationships/hyperlink" Target="https://ftvs.cuni.cz/FTVS-2752-version1-zakladyatletiky.pdf" TargetMode="External"/><Relationship Id="rId7" Type="http://schemas.openxmlformats.org/officeDocument/2006/relationships/hyperlink" Target="https://media.ftvs.cuni.cz/cs/Detail/1057" TargetMode="External"/><Relationship Id="rId2" Type="http://schemas.openxmlformats.org/officeDocument/2006/relationships/hyperlink" Target="https://ftvs.cuni.cz/FTVS-2752-version1-didaktika_skolni_atletiky.zip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media.ftvs.cuni.cz/cs/Detail/0/1323" TargetMode="External"/><Relationship Id="rId5" Type="http://schemas.openxmlformats.org/officeDocument/2006/relationships/hyperlink" Target="https://media.ftvs.cuni.cz/cs/Detail/0/1013" TargetMode="External"/><Relationship Id="rId4" Type="http://schemas.openxmlformats.org/officeDocument/2006/relationships/hyperlink" Target="https://media.ftvs.cuni.cz/cs/Detail/0/4464" TargetMode="External"/><Relationship Id="rId9" Type="http://schemas.openxmlformats.org/officeDocument/2006/relationships/hyperlink" Target="https://media.ftvs.cuni.cz/cs/Detail/1056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online.atletika.cz/Propozice/propozice/73756" TargetMode="Externa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//commons.wikimedia.org/wiki/File:Flag_of_the_Red_Cross.svg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GjBEa2ZTbj0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wpROJt-PbgE" TargetMode="Externa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06AB8B0-4976-54B5-0797-DD1F42088F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681" y="1605025"/>
            <a:ext cx="8024959" cy="1335473"/>
          </a:xfrm>
        </p:spPr>
        <p:txBody>
          <a:bodyPr>
            <a:normAutofit lnSpcReduction="10000"/>
          </a:bodyPr>
          <a:lstStyle/>
          <a:p>
            <a:r>
              <a:rPr lang="cs-CZ" dirty="0"/>
              <a:t>Atletika I – PATL112</a:t>
            </a:r>
          </a:p>
          <a:p>
            <a:r>
              <a:rPr lang="cs-CZ" dirty="0"/>
              <a:t>Obecné informace 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2C68ACAA-56A7-BFBF-992F-04E601948F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8679" y="3157539"/>
            <a:ext cx="7600088" cy="542925"/>
          </a:xfrm>
        </p:spPr>
        <p:txBody>
          <a:bodyPr/>
          <a:lstStyle/>
          <a:p>
            <a:r>
              <a:rPr lang="cs-CZ" dirty="0"/>
              <a:t>Pavlína Vostatková</a:t>
            </a:r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401CF9B9-A913-E149-A15E-5986D1F761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16.9.2024 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| </a:t>
            </a:r>
            <a:r>
              <a:rPr lang="cs-CZ" dirty="0"/>
              <a:t>Praha</a:t>
            </a:r>
          </a:p>
        </p:txBody>
      </p:sp>
    </p:spTree>
    <p:extLst>
      <p:ext uri="{BB962C8B-B14F-4D97-AF65-F5344CB8AC3E}">
        <p14:creationId xmlns:p14="http://schemas.microsoft.com/office/powerpoint/2010/main" val="2912949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287" y="0"/>
            <a:ext cx="5714713" cy="262224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Kontinentální asociace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57330" y="1433739"/>
            <a:ext cx="10515600" cy="4351338"/>
          </a:xfrm>
        </p:spPr>
        <p:txBody>
          <a:bodyPr>
            <a:normAutofit/>
          </a:bodyPr>
          <a:lstStyle/>
          <a:p>
            <a:r>
              <a:rPr lang="cs-CZ" dirty="0"/>
              <a:t>    AAA – Asijská atletická asociace v Asii</a:t>
            </a:r>
          </a:p>
          <a:p>
            <a:r>
              <a:rPr lang="cs-CZ" dirty="0"/>
              <a:t>    CAA – Africká atletická asociace v Africe</a:t>
            </a:r>
          </a:p>
          <a:p>
            <a:r>
              <a:rPr lang="cs-CZ" dirty="0"/>
              <a:t>    CONSUDATLE – Konfederace jihoamerické atletiky v  Jižní Americe</a:t>
            </a:r>
          </a:p>
          <a:p>
            <a:r>
              <a:rPr lang="cs-CZ" dirty="0"/>
              <a:t>    EA – Evropská atletická asociace v Evropě (evropská atletika)</a:t>
            </a:r>
          </a:p>
          <a:p>
            <a:r>
              <a:rPr lang="cs-CZ" dirty="0"/>
              <a:t>    NACACAA – Severoamerická a středoamerická atletická asociace v Severní a Střední Americe</a:t>
            </a:r>
          </a:p>
          <a:p>
            <a:r>
              <a:rPr lang="cs-CZ" dirty="0"/>
              <a:t>    OAA – Atletická asociace Oceánie v Oceánii</a:t>
            </a:r>
          </a:p>
        </p:txBody>
      </p:sp>
    </p:spTree>
    <p:extLst>
      <p:ext uri="{BB962C8B-B14F-4D97-AF65-F5344CB8AC3E}">
        <p14:creationId xmlns:p14="http://schemas.microsoft.com/office/powerpoint/2010/main" val="69487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2396" y="1637290"/>
            <a:ext cx="4416098" cy="320065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Evropská atletika (EA)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1933 Evropský výbor</a:t>
            </a:r>
          </a:p>
          <a:p>
            <a:r>
              <a:rPr lang="cs-CZ" dirty="0"/>
              <a:t>1969 Asociace evropských členů IAAF</a:t>
            </a:r>
          </a:p>
          <a:p>
            <a:r>
              <a:rPr lang="cs-CZ" dirty="0"/>
              <a:t>1970 Evropská atletická asociace</a:t>
            </a:r>
          </a:p>
          <a:p>
            <a:r>
              <a:rPr lang="cs-CZ" dirty="0"/>
              <a:t>2009 </a:t>
            </a:r>
            <a:r>
              <a:rPr lang="cs-CZ" dirty="0" err="1"/>
              <a:t>European</a:t>
            </a:r>
            <a:r>
              <a:rPr lang="cs-CZ" dirty="0"/>
              <a:t> </a:t>
            </a:r>
            <a:r>
              <a:rPr lang="cs-CZ" dirty="0" err="1"/>
              <a:t>Athletics</a:t>
            </a:r>
            <a:endParaRPr lang="cs-CZ" dirty="0"/>
          </a:p>
          <a:p>
            <a:r>
              <a:rPr lang="cs-CZ" dirty="0"/>
              <a:t>Sídlo: Lausanne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ME</a:t>
            </a:r>
          </a:p>
          <a:p>
            <a:r>
              <a:rPr lang="cs-CZ" dirty="0"/>
              <a:t>HME, dříve Evropské halové hry</a:t>
            </a:r>
          </a:p>
          <a:p>
            <a:r>
              <a:rPr lang="cs-CZ" dirty="0"/>
              <a:t>ME juniorů, U23, U17, </a:t>
            </a:r>
          </a:p>
          <a:p>
            <a:r>
              <a:rPr lang="cs-CZ" dirty="0"/>
              <a:t>ME v přespolním běhu, družstev</a:t>
            </a:r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420" y="5232079"/>
            <a:ext cx="3831837" cy="146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1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7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8223250" y="1870075"/>
            <a:ext cx="3968750" cy="2498725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Český atletický svaz (ČAS)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8. května 1897 Česká amatérská atletická unie (ČAAU)</a:t>
            </a:r>
          </a:p>
          <a:p>
            <a:r>
              <a:rPr lang="cs-CZ" dirty="0"/>
              <a:t>1993 ČAS</a:t>
            </a:r>
          </a:p>
          <a:p>
            <a:r>
              <a:rPr lang="cs-CZ" dirty="0"/>
              <a:t>Sídlo: Praha 6, Na Pískách 2583/8</a:t>
            </a:r>
          </a:p>
          <a:p>
            <a:r>
              <a:rPr lang="cs-CZ" dirty="0"/>
              <a:t>Předseda: PaedDr. Libor Varhaník</a:t>
            </a:r>
          </a:p>
          <a:p>
            <a:r>
              <a:rPr lang="cs-CZ" dirty="0"/>
              <a:t>MČR</a:t>
            </a:r>
          </a:p>
          <a:p>
            <a:r>
              <a:rPr lang="cs-CZ" dirty="0"/>
              <a:t>HMČR</a:t>
            </a:r>
          </a:p>
          <a:p>
            <a:r>
              <a:rPr lang="cs-CZ" dirty="0"/>
              <a:t>MČR družstev, v krosu, žactva,</a:t>
            </a:r>
          </a:p>
          <a:p>
            <a:pPr marL="0" indent="0">
              <a:buNone/>
            </a:pPr>
            <a:r>
              <a:rPr lang="cs-CZ" dirty="0"/>
              <a:t> dorostu, juniorů, U22, v chůzi,</a:t>
            </a:r>
          </a:p>
          <a:p>
            <a:pPr marL="0" indent="0">
              <a:buNone/>
            </a:pPr>
            <a:r>
              <a:rPr lang="cs-CZ" dirty="0"/>
              <a:t> 10 km, půlmaraton, maraton,</a:t>
            </a:r>
          </a:p>
          <a:p>
            <a:endParaRPr lang="cs-CZ" dirty="0"/>
          </a:p>
        </p:txBody>
      </p:sp>
      <p:pic>
        <p:nvPicPr>
          <p:cNvPr id="7" name="Zástupný symbol pro obsah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1563" y="4548183"/>
            <a:ext cx="4953991" cy="186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E51B40-1AFE-72A0-524A-671E20EA2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Organizace atletiky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9426BC-9761-D0C2-16C6-63907EB5E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Světová atletika (WA)</a:t>
            </a:r>
          </a:p>
          <a:p>
            <a:pPr marL="0" indent="0">
              <a:buNone/>
            </a:pPr>
            <a:r>
              <a:rPr lang="cs-CZ" sz="1800" dirty="0"/>
              <a:t>         - 2019</a:t>
            </a:r>
          </a:p>
          <a:p>
            <a:pPr marL="0" indent="0">
              <a:buNone/>
            </a:pPr>
            <a:r>
              <a:rPr lang="cs-CZ" sz="1800" dirty="0"/>
              <a:t>         - členem MOV</a:t>
            </a:r>
          </a:p>
          <a:p>
            <a:r>
              <a:rPr lang="cs-CZ" b="1" dirty="0"/>
              <a:t>Evropská atletika (EA) – kontinentální členská asociace </a:t>
            </a:r>
          </a:p>
          <a:p>
            <a:pPr marL="0" indent="0">
              <a:buNone/>
            </a:pPr>
            <a:r>
              <a:rPr lang="cs-CZ" sz="1800" dirty="0"/>
              <a:t>            - 2009 EA    </a:t>
            </a:r>
          </a:p>
          <a:p>
            <a:r>
              <a:rPr lang="cs-CZ" b="1" dirty="0"/>
              <a:t>ČAS</a:t>
            </a:r>
          </a:p>
          <a:p>
            <a:r>
              <a:rPr lang="cs-CZ" b="1" dirty="0"/>
              <a:t>KAS</a:t>
            </a:r>
          </a:p>
          <a:p>
            <a:r>
              <a:rPr lang="cs-CZ" b="1" dirty="0"/>
              <a:t>Oddíly</a:t>
            </a:r>
          </a:p>
          <a:p>
            <a:endParaRPr lang="cs-CZ" b="1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5A04D66-E95A-3B6C-BA06-2605697F7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FTVS | Pavlína Vostatková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7B8027B-96A5-FA82-6B92-25139C338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75327-6098-4D5D-AFFB-BB258FB8B261}" type="slidenum">
              <a:rPr lang="cs-CZ" smtClean="0"/>
              <a:t>13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142156F-8BB5-C7FC-5A37-62BBE8A65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426" y="1437984"/>
            <a:ext cx="4484756" cy="104353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2511E3D-70F2-15C2-53C5-B872C41AD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7195" y="3642730"/>
            <a:ext cx="3831837" cy="1467512"/>
          </a:xfrm>
          <a:prstGeom prst="rect">
            <a:avLst/>
          </a:prstGeom>
        </p:spPr>
      </p:pic>
      <p:pic>
        <p:nvPicPr>
          <p:cNvPr id="8" name="Zástupný symbol pro obsah 3">
            <a:extLst>
              <a:ext uri="{FF2B5EF4-FFF2-40B4-BE49-F238E27FC236}">
                <a16:creationId xmlns:a16="http://schemas.microsoft.com/office/drawing/2014/main" id="{3D1A3C31-465A-BC87-7D60-E9CFAB5E5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850" y="4314420"/>
            <a:ext cx="4267696" cy="160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882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cs-CZ" dirty="0"/>
              <a:t>Organizační struktura Českého atletického svaz</a:t>
            </a:r>
          </a:p>
        </p:txBody>
      </p:sp>
      <p:pic>
        <p:nvPicPr>
          <p:cNvPr id="32" name="Zástupný symbol pro obsah 3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87877" y="1690692"/>
            <a:ext cx="7535541" cy="51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1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Projekty ČAS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2600" y="1989574"/>
            <a:ext cx="10381730" cy="164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47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F612C814-FA65-1064-1F8B-68C49BB3F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D07AD89-BB87-CF5D-4413-30FDD8353A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675" y="1873860"/>
            <a:ext cx="7804652" cy="397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628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6909746-E395-9B99-850A-AB0133481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B7D9F81-5297-6153-BEDF-58E6A1C64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965" y="1468635"/>
            <a:ext cx="5343159" cy="485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491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4B12C12-737B-F0B1-0943-3E63DB0F0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DF898C3-0769-6186-C36B-8AC6358BB6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937" y="1559170"/>
            <a:ext cx="3093468" cy="481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840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9B9E1BB-E778-02A5-D6C5-C19112002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C439C45-1D28-7EE8-4502-5B470C2762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5223" y="1685559"/>
            <a:ext cx="6837187" cy="464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622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DC407-F779-76C3-8376-3B2A76E0E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4324F2-03B7-4FFC-AE06-5D87610F4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Materiály ke studiu </a:t>
            </a:r>
            <a:endParaRPr lang="cs-CZ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41E583-6983-D15F-5C8E-17954AA76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144" y="1401419"/>
            <a:ext cx="10589444" cy="4954932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cs-CZ" sz="5600" kern="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Dostál, E., &amp; Velebil, V. (1991). </a:t>
            </a:r>
            <a:r>
              <a:rPr lang="cs-CZ" sz="5600" i="1" kern="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Didaktika školní atletiky</a:t>
            </a:r>
            <a:r>
              <a:rPr lang="cs-CZ" sz="5600" kern="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 Státní pedagogické nakladatelství.</a:t>
            </a:r>
            <a:r>
              <a:rPr lang="cs-CZ" sz="5600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600" u="sng" kern="100" dirty="0">
                <a:solidFill>
                  <a:srgbClr val="0563C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https://ftvs.cuni.cz/FTVS-2752-version1-didaktika_skolni_atletiky.zip</a:t>
            </a:r>
            <a:endParaRPr lang="cs-CZ" sz="5600" kern="1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cs-CZ" sz="5600" kern="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Jebavý, R., Hojka, V., &amp; Kaplan, A. (2014). </a:t>
            </a:r>
            <a:r>
              <a:rPr lang="cs-CZ" sz="5600" i="1" kern="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Rozcvičení ve sportu</a:t>
            </a:r>
            <a:r>
              <a:rPr lang="cs-CZ" sz="5600" kern="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 Grada.</a:t>
            </a:r>
            <a:endParaRPr lang="cs-CZ" sz="5600" kern="1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cs-CZ" sz="5600" kern="100" cap="all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cs-CZ" sz="5600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illing</a:t>
            </a:r>
            <a:r>
              <a:rPr lang="cs-CZ" sz="56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W. et al. (2023) </a:t>
            </a:r>
            <a:r>
              <a:rPr lang="cs-CZ" sz="5600" i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Základní trénink: mládežnická atletika U12-U16: rámcový tréninkový plán Německého atletického svazu</a:t>
            </a:r>
            <a:r>
              <a:rPr lang="cs-CZ" sz="56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Překlad Jitka Vindušková. Universum. Edice ČOV.  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cs-CZ" sz="56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Vindušková, J. a kol. (2006). </a:t>
            </a:r>
            <a:r>
              <a:rPr lang="cs-CZ" sz="5600" i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Základy atletiky</a:t>
            </a:r>
            <a:r>
              <a:rPr lang="cs-CZ" sz="56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UK FTVS. </a:t>
            </a:r>
            <a:r>
              <a:rPr lang="cs-CZ" sz="5600" u="sng" kern="100" dirty="0">
                <a:solidFill>
                  <a:srgbClr val="0563C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https://ftvs.cuni.cz/FTVS-2752-version1-zakladyatletiky.pdf</a:t>
            </a:r>
            <a:endParaRPr lang="cs-CZ" sz="5600" kern="1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cs-CZ" sz="56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Feher, J., </a:t>
            </a:r>
            <a:r>
              <a:rPr lang="cs-CZ" sz="5600" kern="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&amp; Hojka, V. (</a:t>
            </a:r>
            <a:r>
              <a:rPr lang="cs-CZ" sz="5600" kern="0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n.d</a:t>
            </a:r>
            <a:r>
              <a:rPr lang="cs-CZ" sz="5600" kern="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.). </a:t>
            </a:r>
            <a:r>
              <a:rPr lang="cs-CZ" sz="5600" i="1" kern="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Běžecká abeceda</a:t>
            </a:r>
            <a:r>
              <a:rPr lang="cs-CZ" sz="5600" kern="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 Univerzita Karlova. </a:t>
            </a:r>
            <a:r>
              <a:rPr lang="cs-CZ" sz="5600" u="sng" kern="0" dirty="0">
                <a:solidFill>
                  <a:srgbClr val="0563C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https://media.ftvs.cuni.cz/cs/Detail/0/4464</a:t>
            </a:r>
            <a:endParaRPr lang="cs-CZ" sz="5600" kern="1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cs-CZ" sz="56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Feher, J., </a:t>
            </a:r>
            <a:r>
              <a:rPr lang="cs-CZ" sz="5600" kern="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&amp; Jebavý, R. (</a:t>
            </a:r>
            <a:r>
              <a:rPr lang="cs-CZ" sz="5600" kern="0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n.d</a:t>
            </a:r>
            <a:r>
              <a:rPr lang="cs-CZ" sz="5600" kern="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.). </a:t>
            </a:r>
            <a:r>
              <a:rPr lang="cs-CZ" sz="5600" i="1" kern="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Metodická řada nácviku vrhu koulí</a:t>
            </a:r>
            <a:r>
              <a:rPr lang="cs-CZ" sz="5600" kern="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sz="5600" i="1" kern="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Vrhačská abeceda</a:t>
            </a:r>
            <a:r>
              <a:rPr lang="cs-CZ" sz="5600" kern="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 Univerzita Karlova. </a:t>
            </a:r>
            <a:r>
              <a:rPr lang="cs-CZ" sz="5600" u="sng" kern="0" dirty="0">
                <a:solidFill>
                  <a:srgbClr val="0563C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https://media.ftvs.cuni.cz/cs/Detail/0/1013</a:t>
            </a:r>
            <a:endParaRPr lang="cs-CZ" sz="5600" kern="1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cs-CZ" sz="56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Feher, J., Jebavý, R., </a:t>
            </a:r>
            <a:r>
              <a:rPr lang="cs-CZ" sz="5600" kern="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&amp; Hojka, V. (</a:t>
            </a:r>
            <a:r>
              <a:rPr lang="cs-CZ" sz="5600" kern="0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n.d</a:t>
            </a:r>
            <a:r>
              <a:rPr lang="cs-CZ" sz="5600" kern="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.). </a:t>
            </a:r>
            <a:r>
              <a:rPr lang="cs-CZ" sz="5600" i="1" kern="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Metodická řada nácviku hodu míčkem</a:t>
            </a:r>
            <a:r>
              <a:rPr lang="cs-CZ" sz="5600" kern="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 Univerzita Karlova. </a:t>
            </a:r>
            <a:r>
              <a:rPr lang="cs-CZ" sz="5600" u="sng" kern="0" dirty="0">
                <a:solidFill>
                  <a:srgbClr val="0563C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https://media.ftvs.cuni.cz/cs/Detail/0/1323</a:t>
            </a:r>
            <a:endParaRPr lang="cs-CZ" sz="5600" kern="1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cs-CZ" sz="56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Vindušková., J. (</a:t>
            </a:r>
            <a:r>
              <a:rPr lang="cs-CZ" sz="5600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n.d</a:t>
            </a:r>
            <a:r>
              <a:rPr lang="cs-CZ" sz="56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.). </a:t>
            </a:r>
            <a:r>
              <a:rPr lang="cs-CZ" sz="5600" i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Skokanská abeceda</a:t>
            </a:r>
            <a:r>
              <a:rPr lang="cs-CZ" sz="56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Univerzita Karlova. </a:t>
            </a:r>
            <a:r>
              <a:rPr lang="cs-CZ" sz="5600" u="sng" kern="100" dirty="0">
                <a:solidFill>
                  <a:srgbClr val="0563C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https://media.ftvs.cuni.cz/cs/Detail/1057</a:t>
            </a:r>
            <a:endParaRPr lang="cs-CZ" sz="5600" kern="1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cs-CZ" sz="56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Vindušková., J. (</a:t>
            </a:r>
            <a:r>
              <a:rPr lang="cs-CZ" sz="5600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n.d</a:t>
            </a:r>
            <a:r>
              <a:rPr lang="cs-CZ" sz="56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.). </a:t>
            </a:r>
            <a:r>
              <a:rPr lang="cs-CZ" sz="5600" i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Základní postup nácviku skoku vysokého</a:t>
            </a:r>
            <a:r>
              <a:rPr lang="cs-CZ" sz="56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Univerzita Karlova. </a:t>
            </a:r>
            <a:r>
              <a:rPr lang="cs-CZ" sz="5600" u="sng" kern="100" dirty="0">
                <a:solidFill>
                  <a:srgbClr val="0563C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https://media.ftvs.cuni.cz/cs/Detail/1055</a:t>
            </a:r>
            <a:endParaRPr lang="cs-CZ" sz="5600" kern="1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cs-CZ" sz="56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Vindušková., J. (</a:t>
            </a:r>
            <a:r>
              <a:rPr lang="cs-CZ" sz="5600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n.d</a:t>
            </a:r>
            <a:r>
              <a:rPr lang="cs-CZ" sz="56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.). </a:t>
            </a:r>
            <a:r>
              <a:rPr lang="cs-CZ" sz="5600" i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Základní postup nácviku skoku dalekého</a:t>
            </a:r>
            <a:r>
              <a:rPr lang="cs-CZ" sz="56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Univerzita Karlova. </a:t>
            </a:r>
            <a:r>
              <a:rPr lang="cs-CZ" sz="5600" u="sng" kern="100" dirty="0">
                <a:solidFill>
                  <a:srgbClr val="0563C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https://media.ftvs.cuni.cz/cs/Detail/1056</a:t>
            </a:r>
            <a:endParaRPr lang="cs-CZ" sz="5600" kern="1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2A83264-1F65-1A27-3DB2-98F32A907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4114800" cy="365125"/>
          </a:xfrm>
        </p:spPr>
        <p:txBody>
          <a:bodyPr/>
          <a:lstStyle/>
          <a:p>
            <a:pPr algn="l"/>
            <a:r>
              <a:rPr lang="cs-CZ" dirty="0"/>
              <a:t>FTVS UK | Pavlína Vostatková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C726C6D-3185-C099-C54C-A9DE4FFF3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F8D75327-6098-4D5D-AFFB-BB258FB8B261}" type="slidenum">
              <a:rPr lang="cs-CZ">
                <a:solidFill>
                  <a:schemeClr val="accent1">
                    <a:lumMod val="50000"/>
                  </a:schemeClr>
                </a:solidFill>
              </a:rPr>
              <a:t>2</a:t>
            </a:fld>
            <a:endParaRPr lang="cs-CZ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2490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27F5785E-B65A-F43A-2283-4AC4288D4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24225" y="1834356"/>
            <a:ext cx="5543550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56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33728BB2-FF08-9BED-DB49-33EAA00CD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95716" y="1825625"/>
            <a:ext cx="340056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9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FC050B-AD1D-BC02-BBE7-D7BAFF6C5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Bezpečnost a rozcvičení při atletickém výcviku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1C55B8-3CCA-8EAB-D36F-F02D546B47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908C22A-3B4F-8CFF-66B8-E8FC713CF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FTVS | Jméno a Příjmení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B5FD1C8-70F6-8BE2-3F2A-DFD9C7B14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75327-6098-4D5D-AFFB-BB258FB8B261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18012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E51B40-1AFE-72A0-524A-671E20EA2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Bezpečnost při atletickém výcviku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9426BC-9761-D0C2-16C6-63907EB5E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Vybavení</a:t>
            </a:r>
          </a:p>
          <a:p>
            <a:r>
              <a:rPr lang="cs-CZ" dirty="0"/>
              <a:t>Rozcvičení</a:t>
            </a:r>
          </a:p>
          <a:p>
            <a:r>
              <a:rPr lang="cs-CZ" dirty="0"/>
              <a:t>Pokyny učitele, vhodné chování</a:t>
            </a:r>
          </a:p>
          <a:p>
            <a:endParaRPr lang="cs-CZ" dirty="0"/>
          </a:p>
          <a:p>
            <a:r>
              <a:rPr lang="cs-CZ" dirty="0"/>
              <a:t>Hody, vrhy !!!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5A04D66-E95A-3B6C-BA06-2605697F7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FTVS | Pavlína Vostatková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7B8027B-96A5-FA82-6B92-25139C338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75327-6098-4D5D-AFFB-BB258FB8B261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63696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7207" y="204875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dirty="0"/>
              <a:t>Pravidla atletiky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371789" y="2093093"/>
            <a:ext cx="6155453" cy="4351338"/>
          </a:xfrm>
        </p:spPr>
        <p:txBody>
          <a:bodyPr>
            <a:normAutofit/>
          </a:bodyPr>
          <a:lstStyle/>
          <a:p>
            <a:r>
              <a:rPr lang="cs-CZ" dirty="0"/>
              <a:t>Zajistit technická zařízení (klece)</a:t>
            </a:r>
          </a:p>
          <a:p>
            <a:r>
              <a:rPr lang="cs-CZ" dirty="0"/>
              <a:t>Zabránit vstupu na závodiště osobám, které nejsou přímými účastníky soutěže </a:t>
            </a:r>
          </a:p>
          <a:p>
            <a:r>
              <a:rPr lang="cs-CZ" dirty="0"/>
              <a:t>Na závodišti by měli být závodníci, rozhodčí, určení činovníci a další specifikované osoby</a:t>
            </a:r>
          </a:p>
          <a:p>
            <a:r>
              <a:rPr lang="cs-CZ" dirty="0"/>
              <a:t>ŘZ má být rozhodčím atletiky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4294967295"/>
          </p:nvPr>
        </p:nvSpPr>
        <p:spPr>
          <a:xfrm>
            <a:off x="371789" y="1530438"/>
            <a:ext cx="5157788" cy="823912"/>
          </a:xfrm>
        </p:spPr>
        <p:txBody>
          <a:bodyPr/>
          <a:lstStyle/>
          <a:p>
            <a:r>
              <a:rPr lang="cs-CZ" dirty="0"/>
              <a:t>Pořadatel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4294967295"/>
          </p:nvPr>
        </p:nvSpPr>
        <p:spPr>
          <a:xfrm>
            <a:off x="6792672" y="1419906"/>
            <a:ext cx="5183187" cy="823912"/>
          </a:xfrm>
        </p:spPr>
        <p:txBody>
          <a:bodyPr/>
          <a:lstStyle/>
          <a:p>
            <a:r>
              <a:rPr lang="cs-CZ" dirty="0"/>
              <a:t>Rozhodčí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294967295"/>
          </p:nvPr>
        </p:nvSpPr>
        <p:spPr>
          <a:xfrm>
            <a:off x="6792672" y="2093093"/>
            <a:ext cx="5183187" cy="3684588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HR, VR před závodem zkontrolovat stav zařízení a nářadí</a:t>
            </a:r>
          </a:p>
          <a:p>
            <a:r>
              <a:rPr lang="cs-CZ" dirty="0"/>
              <a:t>Nedovolit stup do závodního sektoru nezúčastněným osobám</a:t>
            </a:r>
          </a:p>
          <a:p>
            <a:r>
              <a:rPr lang="cs-CZ" dirty="0"/>
              <a:t>Věnovat pozornost letu a dopadu nářadí</a:t>
            </a:r>
          </a:p>
          <a:p>
            <a:r>
              <a:rPr lang="cs-CZ" dirty="0"/>
              <a:t>Při nedodržení zásad bezpečnosti přerušit soutěž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9926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432C71-5DB1-6A65-A55F-CAE5CED14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Propozice závodů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AB835C-E86E-3F7B-B0E1-06F2E8FE31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>
              <a:hlinkClick r:id="rId2"/>
            </a:endParaRPr>
          </a:p>
          <a:p>
            <a:r>
              <a:rPr lang="cs-CZ" dirty="0">
                <a:hlinkClick r:id="rId2"/>
              </a:rPr>
              <a:t>https://online.atletika.cz/Propozice/propozice/73756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C9AA711-8219-5927-F046-63A35BBDC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FTVS | Jméno a Příjmení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B079504-17DE-6350-0A67-213ACA8C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75327-6098-4D5D-AFFB-BB258FB8B261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39777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Směrnice ČAS 3/2011 „O rozhodčích“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Čl. 5 Práva a povinnosti rozhodčího </a:t>
            </a:r>
          </a:p>
          <a:p>
            <a:pPr marL="0" indent="0">
              <a:buNone/>
            </a:pPr>
            <a:r>
              <a:rPr lang="cs-CZ" dirty="0"/>
              <a:t>       d) předchází úrazům a při zraněních </a:t>
            </a:r>
          </a:p>
          <a:p>
            <a:pPr marL="0" indent="0">
              <a:buNone/>
            </a:pPr>
            <a:r>
              <a:rPr lang="cs-CZ" dirty="0"/>
              <a:t>           poskytuje pomoc</a:t>
            </a:r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endParaRPr lang="cs-CZ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3506759" y="3158970"/>
          <a:ext cx="4572000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 descr="https://upload.wikimedia.org/wikipedia/commons/thumb/1/1a/Flag_of_the_Red_Cross.svg/220px-Flag_of_the_Red_Cross.svg.pn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3952" y="4779150"/>
            <a:ext cx="303242" cy="20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1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cs-CZ" dirty="0"/>
              <a:t>Prevence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E57D1B-D266-F380-943B-80020E25C2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000" y="1725491"/>
            <a:ext cx="4257675" cy="32194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2667" y="2720330"/>
            <a:ext cx="475297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581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Povinnosti studentů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566188"/>
            <a:ext cx="10226326" cy="449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28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Zásady organizace při výuce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52435" y="1338941"/>
            <a:ext cx="8001226" cy="505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3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DB7F9A-19A8-897A-F75D-EEEFCEC0F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Studijní literatura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DF91D9-2A2A-AE76-819F-22CB94E6B3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sz="130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D3E73E9-67C8-D40B-BEE3-CD89C6775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FTVS | Jméno a Příjmení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2808653-6234-D46C-BEA4-424AAA0B5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75327-6098-4D5D-AFFB-BB258FB8B261}" type="slidenum">
              <a:rPr lang="cs-CZ" smtClean="0"/>
              <a:t>3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6727C10-1559-E49C-B8C2-909AC4D94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565" y="2215149"/>
            <a:ext cx="2628900" cy="378142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9C5CA00-658E-B085-0EB2-24C364564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112" y="2853325"/>
            <a:ext cx="1800225" cy="2505075"/>
          </a:xfrm>
          <a:prstGeom prst="rect">
            <a:avLst/>
          </a:prstGeom>
        </p:spPr>
      </p:pic>
      <p:pic>
        <p:nvPicPr>
          <p:cNvPr id="10" name="Zástupný symbol pro obsah 1">
            <a:extLst>
              <a:ext uri="{FF2B5EF4-FFF2-40B4-BE49-F238E27FC236}">
                <a16:creationId xmlns:a16="http://schemas.microsoft.com/office/drawing/2014/main" id="{D4918801-DFBB-CD1C-D82A-0DE1EA3B1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489" y="2709071"/>
            <a:ext cx="2021341" cy="296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1611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Prevence při atletice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Umět se na atletickém oválu orientovat</a:t>
            </a:r>
          </a:p>
          <a:p>
            <a:r>
              <a:rPr lang="cs-CZ" dirty="0"/>
              <a:t>Dodržovat bezpečnostní zásady</a:t>
            </a:r>
          </a:p>
          <a:p>
            <a:r>
              <a:rPr lang="cs-CZ" dirty="0"/>
              <a:t>Dokonalá příprava sportoviště</a:t>
            </a:r>
          </a:p>
          <a:p>
            <a:r>
              <a:rPr lang="cs-CZ" dirty="0"/>
              <a:t>Cvičební úbor</a:t>
            </a:r>
          </a:p>
          <a:p>
            <a:r>
              <a:rPr lang="cs-CZ" dirty="0"/>
              <a:t>Rozcvičení</a:t>
            </a:r>
          </a:p>
          <a:p>
            <a:r>
              <a:rPr lang="cs-CZ" dirty="0"/>
              <a:t>Dodržování didaktických a metodických pravidel</a:t>
            </a:r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87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1790" y="365131"/>
            <a:ext cx="10998758" cy="832340"/>
          </a:xfrm>
        </p:spPr>
        <p:txBody>
          <a:bodyPr rtlCol="0">
            <a:normAutofit/>
          </a:bodyPr>
          <a:lstStyle/>
          <a:p>
            <a:r>
              <a:rPr lang="cs-CZ" sz="3600" dirty="0"/>
              <a:t>Soutěže na dráze a v poli – na co si dát pozor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676" y="1357766"/>
            <a:ext cx="7485511" cy="4798930"/>
          </a:xfrm>
          <a:prstGeom prst="rect">
            <a:avLst/>
          </a:prstGeom>
        </p:spPr>
      </p:pic>
      <p:sp>
        <p:nvSpPr>
          <p:cNvPr id="11" name="Ovál 10"/>
          <p:cNvSpPr/>
          <p:nvPr/>
        </p:nvSpPr>
        <p:spPr>
          <a:xfrm>
            <a:off x="2602523" y="2403231"/>
            <a:ext cx="2180492" cy="152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2352675" y="3845170"/>
            <a:ext cx="578094" cy="8323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6131169" y="3282462"/>
            <a:ext cx="457200" cy="3985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6775939" y="2919046"/>
            <a:ext cx="550985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8874369" y="3681047"/>
            <a:ext cx="715108" cy="7268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/>
        </p:nvSpPr>
        <p:spPr>
          <a:xfrm>
            <a:off x="5779478" y="2919047"/>
            <a:ext cx="315953" cy="2461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918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Soutěže na dráze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16818"/>
            <a:ext cx="10515600" cy="4760145"/>
          </a:xfrm>
        </p:spPr>
        <p:txBody>
          <a:bodyPr/>
          <a:lstStyle/>
          <a:p>
            <a:r>
              <a:rPr lang="cs-CZ" dirty="0"/>
              <a:t>Umět se na dráze orientovat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991" y="2074985"/>
            <a:ext cx="2403824" cy="378655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5960" y="2074985"/>
            <a:ext cx="2121511" cy="378655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7470" y="2074986"/>
            <a:ext cx="3220470" cy="381431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545CBEC-4666-DA3C-5A83-96205261C7DE}"/>
              </a:ext>
            </a:extLst>
          </p:cNvPr>
          <p:cNvSpPr txBox="1"/>
          <p:nvPr/>
        </p:nvSpPr>
        <p:spPr>
          <a:xfrm>
            <a:off x="2626815" y="604092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kern="0" dirty="0">
                <a:solidFill>
                  <a:sysClr val="windowText" lastClr="000000"/>
                </a:solidFill>
                <a:hlinkClick r:id="rId6"/>
              </a:rPr>
              <a:t>https://www.youtube.com/watch?v=GjBEa2ZTbj0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317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Soutěže na dráze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58837" y="1818176"/>
            <a:ext cx="5386753" cy="433644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0566" y="2018864"/>
            <a:ext cx="2358673" cy="114636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0565" y="4282631"/>
            <a:ext cx="2798318" cy="129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Soutěže na dráze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2675" y="1743329"/>
            <a:ext cx="4217532" cy="305276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463" y="3269709"/>
            <a:ext cx="4373807" cy="342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56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Skoky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26084" y="1338825"/>
            <a:ext cx="4741665" cy="257571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2676" y="4029958"/>
            <a:ext cx="3073277" cy="259175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5848" y="3724276"/>
            <a:ext cx="3790950" cy="31337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2991" y="1338824"/>
            <a:ext cx="2695426" cy="238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51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Skoky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431" y="1934136"/>
            <a:ext cx="3759444" cy="392686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2675" y="1934135"/>
            <a:ext cx="3492592" cy="397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4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070" y="1196251"/>
            <a:ext cx="4633154" cy="469318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Vrhy a hody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14799" y="1538346"/>
            <a:ext cx="7486650" cy="4954524"/>
          </a:xfrm>
        </p:spPr>
        <p:txBody>
          <a:bodyPr/>
          <a:lstStyle/>
          <a:p>
            <a:r>
              <a:rPr lang="cs-CZ" dirty="0"/>
              <a:t>Odhazovat na pokyn vyučujícího</a:t>
            </a:r>
          </a:p>
          <a:p>
            <a:r>
              <a:rPr lang="cs-CZ" dirty="0"/>
              <a:t>Pro náčiní chodit na pokyn vyučujícího</a:t>
            </a:r>
          </a:p>
          <a:p>
            <a:r>
              <a:rPr lang="cs-CZ" dirty="0"/>
              <a:t>Rozcvičovací pokusy při závodech</a:t>
            </a:r>
          </a:p>
          <a:p>
            <a:pPr marL="0" indent="0">
              <a:buNone/>
            </a:pPr>
            <a:r>
              <a:rPr lang="cs-CZ" dirty="0"/>
              <a:t> – vyvolává rozhodčí</a:t>
            </a:r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7113" y="3668663"/>
            <a:ext cx="2371011" cy="163312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8544" y="5186059"/>
            <a:ext cx="2449824" cy="149652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960" y="2817678"/>
            <a:ext cx="6236597" cy="404032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3420" y="1161561"/>
            <a:ext cx="6522622" cy="402449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0427" y="3542842"/>
            <a:ext cx="5207982" cy="328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58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38D84D87-3E9D-D3C4-501C-E197A001F5AB}"/>
              </a:ext>
            </a:extLst>
          </p:cNvPr>
          <p:cNvSpPr txBox="1"/>
          <p:nvPr/>
        </p:nvSpPr>
        <p:spPr>
          <a:xfrm>
            <a:off x="1065126" y="1941019"/>
            <a:ext cx="7726574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dirty="0" err="1"/>
              <a:t>Tero</a:t>
            </a:r>
            <a:r>
              <a:rPr lang="cs-CZ" sz="2800" dirty="0"/>
              <a:t> </a:t>
            </a:r>
            <a:r>
              <a:rPr lang="cs-CZ" sz="2800" dirty="0" err="1"/>
              <a:t>Pitkameki</a:t>
            </a:r>
            <a:r>
              <a:rPr lang="cs-CZ" sz="2800" dirty="0"/>
              <a:t>  - </a:t>
            </a:r>
            <a:r>
              <a:rPr lang="cs-CZ" sz="2800" dirty="0">
                <a:solidFill>
                  <a:srgbClr val="333333"/>
                </a:solidFill>
                <a:latin typeface="Arial" panose="020B0604020202020204" pitchFamily="34" charset="0"/>
              </a:rPr>
              <a:t>MS 2007 </a:t>
            </a:r>
            <a:r>
              <a:rPr lang="cs-CZ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Osaka</a:t>
            </a:r>
            <a:r>
              <a:rPr lang="cs-CZ" sz="2800" dirty="0">
                <a:solidFill>
                  <a:srgbClr val="333333"/>
                </a:solidFill>
                <a:latin typeface="Arial" panose="020B0604020202020204" pitchFamily="34" charset="0"/>
              </a:rPr>
              <a:t>, PB 91,53</a:t>
            </a:r>
            <a:endParaRPr lang="cs-CZ" sz="2800" dirty="0"/>
          </a:p>
          <a:p>
            <a:endParaRPr lang="cs-CZ" sz="2800" dirty="0"/>
          </a:p>
          <a:p>
            <a:r>
              <a:rPr lang="cs-CZ" sz="2800" dirty="0"/>
              <a:t>Salim </a:t>
            </a:r>
            <a:r>
              <a:rPr lang="cs-CZ" sz="2800" dirty="0" err="1"/>
              <a:t>Sdiri</a:t>
            </a:r>
            <a:r>
              <a:rPr lang="cs-CZ" sz="2800" dirty="0"/>
              <a:t> – 3 HME, Birmingham, PB 843 cm</a:t>
            </a:r>
          </a:p>
          <a:p>
            <a:endParaRPr lang="cs-CZ" sz="2800" dirty="0"/>
          </a:p>
          <a:p>
            <a:r>
              <a:rPr lang="cs-CZ" sz="2800" dirty="0"/>
              <a:t>2007 Řím Zlatá liga (Diamantová) </a:t>
            </a:r>
            <a:r>
              <a:rPr lang="cs-CZ" sz="2800" dirty="0">
                <a:hlinkClick r:id="rId2"/>
              </a:rPr>
              <a:t>https://www.youtube.com/watch?v=wpROJt-PbgE</a:t>
            </a:r>
            <a:endParaRPr lang="cs-CZ" sz="28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764520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E51B40-1AFE-72A0-524A-671E20EA2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Součásti atletického rozcvičení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9426BC-9761-D0C2-16C6-63907EB5E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cs-CZ" dirty="0"/>
              <a:t>Rozehřátí, rozklusání</a:t>
            </a:r>
          </a:p>
          <a:p>
            <a:pPr eaLnBrk="1" hangingPunct="1"/>
            <a:r>
              <a:rPr lang="cs-CZ" altLang="cs-CZ" dirty="0"/>
              <a:t>Protažení – statické (minimálně), dynamické (dominuje)</a:t>
            </a:r>
          </a:p>
          <a:p>
            <a:pPr eaLnBrk="1" hangingPunct="1"/>
            <a:r>
              <a:rPr lang="cs-CZ" altLang="cs-CZ" dirty="0"/>
              <a:t>Běžecká abeceda</a:t>
            </a:r>
          </a:p>
          <a:p>
            <a:pPr eaLnBrk="1" hangingPunct="1"/>
            <a:r>
              <a:rPr lang="cs-CZ" altLang="cs-CZ" dirty="0"/>
              <a:t>Rovinky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5A04D66-E95A-3B6C-BA06-2605697F7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FTVS | Pavlína Vostatková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7B8027B-96A5-FA82-6B92-25139C338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75327-6098-4D5D-AFFB-BB258FB8B261}" type="slidenum">
              <a:rPr lang="cs-CZ" smtClean="0"/>
              <a:t>39</a:t>
            </a:fld>
            <a:endParaRPr lang="cs-CZ"/>
          </a:p>
        </p:txBody>
      </p:sp>
      <p:pic>
        <p:nvPicPr>
          <p:cNvPr id="6" name="Zástupný symbol pro obsah 1">
            <a:extLst>
              <a:ext uri="{FF2B5EF4-FFF2-40B4-BE49-F238E27FC236}">
                <a16:creationId xmlns:a16="http://schemas.microsoft.com/office/drawing/2014/main" id="{985CFE5C-96E0-8123-5F5C-BEBF5E33D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8300" y="2943225"/>
            <a:ext cx="2667000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187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06AB8B0-4976-54B5-0797-DD1F42088F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681" y="1605025"/>
            <a:ext cx="8024959" cy="1335473"/>
          </a:xfrm>
        </p:spPr>
        <p:txBody>
          <a:bodyPr>
            <a:normAutofit/>
          </a:bodyPr>
          <a:lstStyle/>
          <a:p>
            <a:r>
              <a:rPr lang="cs-CZ" dirty="0"/>
              <a:t>Atletika I – PATL112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2C68ACAA-56A7-BFBF-992F-04E601948F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8679" y="3157539"/>
            <a:ext cx="7600088" cy="542925"/>
          </a:xfrm>
        </p:spPr>
        <p:txBody>
          <a:bodyPr/>
          <a:lstStyle/>
          <a:p>
            <a:r>
              <a:rPr lang="cs-CZ" dirty="0"/>
              <a:t>Organizace atletiky a soutěží</a:t>
            </a:r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401CF9B9-A913-E149-A15E-5986D1F761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16.9.2024 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| </a:t>
            </a:r>
            <a:r>
              <a:rPr lang="cs-CZ" dirty="0"/>
              <a:t>Praha</a:t>
            </a:r>
          </a:p>
        </p:txBody>
      </p:sp>
    </p:spTree>
    <p:extLst>
      <p:ext uri="{BB962C8B-B14F-4D97-AF65-F5344CB8AC3E}">
        <p14:creationId xmlns:p14="http://schemas.microsoft.com/office/powerpoint/2010/main" val="20075753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E51B40-1AFE-72A0-524A-671E20EA2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Atletické rozcvičení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9426BC-9761-D0C2-16C6-63907EB5E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800" dirty="0">
                <a:latin typeface="Times New Roman" panose="02020603050405020304" pitchFamily="18" charset="0"/>
              </a:rPr>
              <a:t>1. </a:t>
            </a:r>
            <a:r>
              <a:rPr lang="cs-CZ" altLang="cs-CZ" sz="2800" b="1" dirty="0">
                <a:latin typeface="Times New Roman" panose="02020603050405020304" pitchFamily="18" charset="0"/>
              </a:rPr>
              <a:t>Zahřátí</a:t>
            </a:r>
            <a:r>
              <a:rPr lang="cs-CZ" altLang="cs-CZ" sz="2800" dirty="0">
                <a:latin typeface="Times New Roman" panose="02020603050405020304" pitchFamily="18" charset="0"/>
              </a:rPr>
              <a:t> – cca 3–5 min - klus, lehké cvičení v pohybu (klus poskočný, změny směru, lehká abeceda v 3–5dobém rytmu)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800" dirty="0">
                <a:latin typeface="Times New Roman" panose="02020603050405020304" pitchFamily="18" charset="0"/>
              </a:rPr>
              <a:t>2. </a:t>
            </a:r>
            <a:r>
              <a:rPr lang="cs-CZ" altLang="cs-CZ" sz="2800" b="1" dirty="0">
                <a:latin typeface="Times New Roman" panose="02020603050405020304" pitchFamily="18" charset="0"/>
              </a:rPr>
              <a:t>Základní rozcvičení </a:t>
            </a:r>
            <a:r>
              <a:rPr lang="cs-CZ" altLang="cs-CZ" sz="2800" dirty="0">
                <a:latin typeface="Times New Roman" panose="02020603050405020304" pitchFamily="18" charset="0"/>
              </a:rPr>
              <a:t>– cca 8–10 min: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800" dirty="0">
                <a:latin typeface="Times New Roman" panose="02020603050405020304" pitchFamily="18" charset="0"/>
              </a:rPr>
              <a:t> –  ve stoji, vsedě, vleže (1. většinou ve volném dynamickém režimu - mobilizace, 2. v dynamickém režimu – švihová cvičení u opory, v chůzi, v poskočném pohybu)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800" dirty="0">
                <a:latin typeface="Times New Roman" panose="02020603050405020304" pitchFamily="18" charset="0"/>
              </a:rPr>
              <a:t>3. </a:t>
            </a:r>
            <a:r>
              <a:rPr lang="cs-CZ" altLang="cs-CZ" sz="2800" b="1" dirty="0">
                <a:latin typeface="Times New Roman" panose="02020603050405020304" pitchFamily="18" charset="0"/>
              </a:rPr>
              <a:t>Běžecká a skokanská abeceda </a:t>
            </a:r>
            <a:r>
              <a:rPr lang="cs-CZ" altLang="cs-CZ" sz="2800" dirty="0">
                <a:latin typeface="Times New Roman" panose="02020603050405020304" pitchFamily="18" charset="0"/>
              </a:rPr>
              <a:t>(6–8 cviků, 6–8x20 m) – cca 5 min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800" dirty="0">
                <a:latin typeface="Times New Roman" panose="02020603050405020304" pitchFamily="18" charset="0"/>
              </a:rPr>
              <a:t>4. </a:t>
            </a:r>
            <a:r>
              <a:rPr lang="cs-CZ" altLang="cs-CZ" sz="2800" b="1" dirty="0">
                <a:latin typeface="Times New Roman" panose="02020603050405020304" pitchFamily="18" charset="0"/>
              </a:rPr>
              <a:t>Rovinky</a:t>
            </a:r>
            <a:r>
              <a:rPr lang="cs-CZ" altLang="cs-CZ" sz="2800" dirty="0">
                <a:latin typeface="Times New Roman" panose="02020603050405020304" pitchFamily="18" charset="0"/>
              </a:rPr>
              <a:t> – cca 2–5 min 2–3x  60–100 m stupňovaně (podle vyspělosti cvičenců)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800" dirty="0">
                <a:latin typeface="Times New Roman" panose="02020603050405020304" pitchFamily="18" charset="0"/>
              </a:rPr>
              <a:t>Doba celkového rozcvičení: školní atletika - cca 10–20 min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800" dirty="0">
                <a:latin typeface="Times New Roman" panose="02020603050405020304" pitchFamily="18" charset="0"/>
              </a:rPr>
              <a:t>Výkonnostní atletika - cca 30 min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5A04D66-E95A-3B6C-BA06-2605697F7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FTVS | Pavlína Vostatková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7B8027B-96A5-FA82-6B92-25139C338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75327-6098-4D5D-AFFB-BB258FB8B261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91013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320F5F1D-D5F3-8EE2-46CD-1DA3C3023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8AB2E1-586E-9DF3-C2E7-BA728616A6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chemeClr val="tx2"/>
                </a:solidFill>
                <a:effectLst/>
                <a:latin typeface="+mn-lt"/>
                <a:ea typeface="Verdana" panose="020B0604030504040204" pitchFamily="34" charset="0"/>
              </a:rPr>
              <a:t>Statický strečink:</a:t>
            </a:r>
            <a:r>
              <a:rPr lang="cs-CZ" b="0" i="0" u="none" strike="noStrike" dirty="0">
                <a:solidFill>
                  <a:schemeClr val="tx2"/>
                </a:solidFill>
                <a:effectLst/>
                <a:latin typeface="+mn-lt"/>
                <a:ea typeface="Verdana" panose="020B0604030504040204" pitchFamily="34" charset="0"/>
              </a:rPr>
              <a:t> v posledních letech se od statického strečinku při rozcvičce upouští (svůj význam nachází především na konci cvičební jednotky – protažení, kompenzace). Ale mírné protažení (nikoliv bolestivé) s krátkými výdržemi (do 8 s) mají budivý vliv na aktivaci svalových, šlachových a kloubních proprioreceptorů, které pomáhají při přenosu informací do centrální nervové soustavy.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chemeClr val="tx2"/>
                </a:solidFill>
                <a:effectLst/>
                <a:latin typeface="+mn-lt"/>
                <a:ea typeface="Verdana" panose="020B0604030504040204" pitchFamily="34" charset="0"/>
              </a:rPr>
              <a:t>Dynamický strečink:</a:t>
            </a:r>
            <a:r>
              <a:rPr lang="cs-CZ" b="0" i="0" u="none" strike="noStrike" dirty="0">
                <a:solidFill>
                  <a:schemeClr val="tx2"/>
                </a:solidFill>
                <a:effectLst/>
                <a:latin typeface="+mn-lt"/>
                <a:ea typeface="Verdana" panose="020B0604030504040204" pitchFamily="34" charset="0"/>
              </a:rPr>
              <a:t> kontrolované švihové pohyby horních, dolních končetin a také celostní pohyby, do kterých je více zapojeno svalstvo trupu (hmity, klony, kroužení, rotace, suny, klopení, vytahování, protahování). Postupně zvětšujeme rozsah pohybu i jeho rychlost.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2"/>
                </a:solidFill>
                <a:latin typeface="+mn-lt"/>
                <a:ea typeface="Verdana" panose="020B0604030504040204" pitchFamily="34" charset="0"/>
              </a:rPr>
              <a:t>Proprioreceptivní nervosvalová facilitace (PNF) </a:t>
            </a:r>
            <a:r>
              <a:rPr lang="cs-CZ" dirty="0">
                <a:solidFill>
                  <a:schemeClr val="tx2"/>
                </a:solidFill>
                <a:latin typeface="+mn-lt"/>
                <a:ea typeface="Verdana" panose="020B0604030504040204" pitchFamily="34" charset="0"/>
              </a:rPr>
              <a:t>– je založen na </a:t>
            </a:r>
            <a:r>
              <a:rPr lang="cs-CZ" dirty="0" err="1">
                <a:solidFill>
                  <a:schemeClr val="tx2"/>
                </a:solidFill>
                <a:latin typeface="+mn-lt"/>
                <a:ea typeface="Verdana" panose="020B0604030504040204" pitchFamily="34" charset="0"/>
              </a:rPr>
              <a:t>postfacilitačním</a:t>
            </a:r>
            <a:r>
              <a:rPr lang="cs-CZ" dirty="0">
                <a:solidFill>
                  <a:schemeClr val="tx2"/>
                </a:solidFill>
                <a:latin typeface="+mn-lt"/>
                <a:ea typeface="Verdana" panose="020B0604030504040204" pitchFamily="34" charset="0"/>
              </a:rPr>
              <a:t> útlumu sv. se nejdříve kontrahuje a následně se protáhne, kontrahuje a protáhne se už více, využívá se druhé osoby. proti manuálnímu odporu izometricky maximální kontrakci v opačném směru, než je omezené pohybu – max. kontrakce zkráceného svalu. Kontrakci drží 7 s, pak povolí a terapeut okamžitě protáhne do opačného směru 10-20 s. PNF je pravděpodobně </a:t>
            </a:r>
            <a:r>
              <a:rPr lang="cs-CZ" dirty="0" err="1">
                <a:solidFill>
                  <a:schemeClr val="tx2"/>
                </a:solidFill>
                <a:latin typeface="+mn-lt"/>
                <a:ea typeface="Verdana" panose="020B0604030504040204" pitchFamily="34" charset="0"/>
              </a:rPr>
              <a:t>nejúčinější</a:t>
            </a:r>
            <a:r>
              <a:rPr lang="cs-CZ" dirty="0">
                <a:solidFill>
                  <a:schemeClr val="tx2"/>
                </a:solidFill>
                <a:latin typeface="+mn-lt"/>
                <a:ea typeface="Verdana" panose="020B0604030504040204" pitchFamily="34" charset="0"/>
              </a:rPr>
              <a:t> metodou pro rozvoj pohyblivosti 3-5x, 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cs-CZ" b="0" i="0" u="none" strike="noStrike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675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vám za pozornost.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712" y="1988841"/>
            <a:ext cx="5542400" cy="356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7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cs-CZ" dirty="0" err="1"/>
              <a:t>Athletics</a:t>
            </a:r>
            <a:r>
              <a:rPr lang="cs-CZ" dirty="0"/>
              <a:t> Track, Av de la </a:t>
            </a:r>
            <a:r>
              <a:rPr lang="cs-CZ" dirty="0" err="1"/>
              <a:t>Libertad</a:t>
            </a:r>
            <a:r>
              <a:rPr lang="cs-CZ" dirty="0"/>
              <a:t>, </a:t>
            </a:r>
            <a:r>
              <a:rPr lang="cs-CZ" dirty="0" err="1"/>
              <a:t>Elda</a:t>
            </a:r>
            <a:r>
              <a:rPr lang="cs-CZ" dirty="0"/>
              <a:t>, Španělsko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6751" y="1885952"/>
            <a:ext cx="4159973" cy="200894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6752" y="3729038"/>
            <a:ext cx="7508081" cy="227171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9271" y="1885951"/>
            <a:ext cx="2998082" cy="186534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8690438" y="5743214"/>
            <a:ext cx="1668341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75" dirty="0"/>
              <a:t>Materiály &amp; Foto: </a:t>
            </a:r>
            <a:r>
              <a:rPr lang="cs-CZ" sz="675" dirty="0" err="1"/>
              <a:t>Subarquitectura</a:t>
            </a:r>
            <a:r>
              <a:rPr lang="cs-CZ" sz="675" dirty="0"/>
              <a:t>, 2010</a:t>
            </a:r>
          </a:p>
        </p:txBody>
      </p:sp>
    </p:spTree>
    <p:extLst>
      <p:ext uri="{BB962C8B-B14F-4D97-AF65-F5344CB8AC3E}">
        <p14:creationId xmlns:p14="http://schemas.microsoft.com/office/powerpoint/2010/main" val="152700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Zacházejte se změnami opatrně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01924" y="1600200"/>
            <a:ext cx="7188153" cy="4572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8189344" y="6172200"/>
            <a:ext cx="13805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/>
              <a:t>(</a:t>
            </a:r>
            <a:r>
              <a:rPr lang="cs-CZ" sz="1100" dirty="0" err="1"/>
              <a:t>Dicka</a:t>
            </a:r>
            <a:r>
              <a:rPr lang="cs-CZ" sz="1100" dirty="0"/>
              <a:t> </a:t>
            </a:r>
            <a:r>
              <a:rPr lang="cs-CZ" sz="1100" dirty="0" err="1"/>
              <a:t>Telford</a:t>
            </a:r>
            <a:r>
              <a:rPr lang="cs-CZ" sz="1100" dirty="0"/>
              <a:t>, 2020)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0293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Představte si běh jako kontaktní sport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08891" y="1600200"/>
            <a:ext cx="6774219" cy="45720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7907264" y="6172200"/>
            <a:ext cx="157584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/>
              <a:t>(</a:t>
            </a:r>
            <a:r>
              <a:rPr lang="cs-CZ" sz="1100" dirty="0" err="1"/>
              <a:t>Dicka</a:t>
            </a:r>
            <a:r>
              <a:rPr lang="cs-CZ" sz="1100" dirty="0"/>
              <a:t> </a:t>
            </a:r>
            <a:r>
              <a:rPr lang="cs-CZ" sz="1100" dirty="0" err="1"/>
              <a:t>Telford</a:t>
            </a:r>
            <a:r>
              <a:rPr lang="cs-CZ" sz="1100" dirty="0"/>
              <a:t>, 2020)</a:t>
            </a:r>
          </a:p>
        </p:txBody>
      </p:sp>
    </p:spTree>
    <p:extLst>
      <p:ext uri="{BB962C8B-B14F-4D97-AF65-F5344CB8AC3E}">
        <p14:creationId xmlns:p14="http://schemas.microsoft.com/office/powerpoint/2010/main" val="267517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Minimalizujte pohyby horní části těla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27422" y="1600200"/>
            <a:ext cx="6960603" cy="457200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8056758" y="6172200"/>
            <a:ext cx="153126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/>
              <a:t>(</a:t>
            </a:r>
            <a:r>
              <a:rPr lang="cs-CZ" sz="1100" dirty="0" err="1"/>
              <a:t>Dicka</a:t>
            </a:r>
            <a:r>
              <a:rPr lang="cs-CZ" sz="1100" dirty="0"/>
              <a:t> </a:t>
            </a:r>
            <a:r>
              <a:rPr lang="cs-CZ" sz="1100" dirty="0" err="1"/>
              <a:t>Telford</a:t>
            </a:r>
            <a:r>
              <a:rPr lang="cs-CZ" sz="1100" dirty="0"/>
              <a:t>, 2020)</a:t>
            </a:r>
          </a:p>
        </p:txBody>
      </p:sp>
    </p:spTree>
    <p:extLst>
      <p:ext uri="{BB962C8B-B14F-4D97-AF65-F5344CB8AC3E}">
        <p14:creationId xmlns:p14="http://schemas.microsoft.com/office/powerpoint/2010/main" val="419532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Udržujte flexibilitu a poslouchejte své tělo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52889" y="1600200"/>
            <a:ext cx="6886222" cy="45720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8085635" y="6172200"/>
            <a:ext cx="175255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/>
              <a:t>(</a:t>
            </a:r>
            <a:r>
              <a:rPr lang="cs-CZ" sz="1100" dirty="0" err="1"/>
              <a:t>Dicka</a:t>
            </a:r>
            <a:r>
              <a:rPr lang="cs-CZ" sz="1100" dirty="0"/>
              <a:t> </a:t>
            </a:r>
            <a:r>
              <a:rPr lang="cs-CZ" sz="1100" dirty="0" err="1"/>
              <a:t>Telford</a:t>
            </a:r>
            <a:r>
              <a:rPr lang="cs-CZ" sz="1100" dirty="0"/>
              <a:t>, 2020)</a:t>
            </a:r>
          </a:p>
        </p:txBody>
      </p:sp>
    </p:spTree>
    <p:extLst>
      <p:ext uri="{BB962C8B-B14F-4D97-AF65-F5344CB8AC3E}">
        <p14:creationId xmlns:p14="http://schemas.microsoft.com/office/powerpoint/2010/main" val="37452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Najděte správnou rovnováhu s tím kdy a jak tankovat </a:t>
            </a:r>
            <a:r>
              <a:rPr lang="cs-CZ" dirty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49489" y="1600200"/>
            <a:ext cx="7293022" cy="45720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8212697" y="6172200"/>
            <a:ext cx="152981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/>
              <a:t>(</a:t>
            </a:r>
            <a:r>
              <a:rPr lang="cs-CZ" sz="1100" dirty="0" err="1"/>
              <a:t>Dicka</a:t>
            </a:r>
            <a:r>
              <a:rPr lang="cs-CZ" sz="1100" dirty="0"/>
              <a:t> </a:t>
            </a:r>
            <a:r>
              <a:rPr lang="cs-CZ" sz="1100" dirty="0" err="1"/>
              <a:t>Telford</a:t>
            </a:r>
            <a:r>
              <a:rPr lang="cs-CZ" sz="1100" dirty="0"/>
              <a:t>, 2020)</a:t>
            </a:r>
          </a:p>
        </p:txBody>
      </p:sp>
    </p:spTree>
    <p:extLst>
      <p:ext uri="{BB962C8B-B14F-4D97-AF65-F5344CB8AC3E}">
        <p14:creationId xmlns:p14="http://schemas.microsoft.com/office/powerpoint/2010/main" val="229425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C15D273C-9460-DECC-E118-56248EB848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Pavlína Vostatková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1D70137-8F7C-0A40-EFF3-BCA0E85524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tel. 220172043 </a:t>
            </a:r>
            <a:r>
              <a:rPr lang="cs-CZ" dirty="0"/>
              <a:t>|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 kancelář H231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7BF4574-7580-A383-8CED-905FC7CF8C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vostatkova@ftvs.cuni.cz</a:t>
            </a:r>
          </a:p>
        </p:txBody>
      </p:sp>
    </p:spTree>
    <p:extLst>
      <p:ext uri="{BB962C8B-B14F-4D97-AF65-F5344CB8AC3E}">
        <p14:creationId xmlns:p14="http://schemas.microsoft.com/office/powerpoint/2010/main" val="1708429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E51B40-1AFE-72A0-524A-671E20EA2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Počátky atletiky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9426BC-9761-D0C2-16C6-63907EB5E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Antické Řecko </a:t>
            </a:r>
          </a:p>
          <a:p>
            <a:r>
              <a:rPr lang="cs-CZ" i="1" dirty="0" err="1"/>
              <a:t>Áthleon</a:t>
            </a:r>
            <a:r>
              <a:rPr lang="cs-CZ" dirty="0"/>
              <a:t> = boj</a:t>
            </a:r>
          </a:p>
          <a:p>
            <a:r>
              <a:rPr lang="cs-CZ" dirty="0"/>
              <a:t>Starověký pětiboj – </a:t>
            </a:r>
            <a:r>
              <a:rPr lang="cs-CZ" sz="1600" dirty="0"/>
              <a:t>zápas, běh, skoky, hod diskem a hod oštěpem</a:t>
            </a:r>
          </a:p>
          <a:p>
            <a:r>
              <a:rPr lang="cs-CZ" sz="1600" dirty="0"/>
              <a:t>Novodobá atletika	</a:t>
            </a:r>
          </a:p>
          <a:p>
            <a:pPr lvl="1"/>
            <a:r>
              <a:rPr lang="cs-CZ" sz="1300" dirty="0"/>
              <a:t>Anglie 17. století</a:t>
            </a:r>
          </a:p>
          <a:p>
            <a:pPr lvl="1"/>
            <a:r>
              <a:rPr lang="cs-CZ" sz="1300" dirty="0"/>
              <a:t>koncem 19. století zakládány 1. atletická ústředí na státní úrovni</a:t>
            </a:r>
          </a:p>
          <a:p>
            <a:r>
              <a:rPr lang="cs-CZ" b="1" dirty="0"/>
              <a:t>1. olympijské hry 1896 Athény</a:t>
            </a:r>
          </a:p>
          <a:p>
            <a:pPr lvl="1"/>
            <a:r>
              <a:rPr lang="cs-CZ" dirty="0"/>
              <a:t>12 atletických disciplín</a:t>
            </a:r>
          </a:p>
          <a:p>
            <a:pPr lvl="1"/>
            <a:r>
              <a:rPr lang="cs-CZ" dirty="0"/>
              <a:t>pouze muži </a:t>
            </a:r>
          </a:p>
          <a:p>
            <a:pPr lvl="1"/>
            <a:r>
              <a:rPr lang="cs-CZ" dirty="0"/>
              <a:t>bez české účasti</a:t>
            </a:r>
          </a:p>
          <a:p>
            <a:pPr lvl="1"/>
            <a:endParaRPr lang="cs-CZ" dirty="0"/>
          </a:p>
          <a:p>
            <a:r>
              <a:rPr lang="cs-CZ" b="1" dirty="0"/>
              <a:t>Mezinárodní amatérská atletická federace</a:t>
            </a:r>
          </a:p>
          <a:p>
            <a:pPr lvl="1"/>
            <a:r>
              <a:rPr lang="cs-CZ" b="1" dirty="0"/>
              <a:t> </a:t>
            </a:r>
            <a:r>
              <a:rPr lang="cs-CZ" i="1" dirty="0"/>
              <a:t>International </a:t>
            </a:r>
            <a:r>
              <a:rPr lang="cs-CZ" i="1" dirty="0" err="1"/>
              <a:t>Amateur</a:t>
            </a:r>
            <a:r>
              <a:rPr lang="cs-CZ" i="1" dirty="0"/>
              <a:t> </a:t>
            </a:r>
            <a:r>
              <a:rPr lang="cs-CZ" i="1" dirty="0" err="1"/>
              <a:t>Athletics</a:t>
            </a:r>
            <a:r>
              <a:rPr lang="cs-CZ" i="1" dirty="0"/>
              <a:t> </a:t>
            </a:r>
            <a:r>
              <a:rPr lang="cs-CZ" i="1" dirty="0" err="1"/>
              <a:t>Federation</a:t>
            </a:r>
            <a:r>
              <a:rPr lang="cs-CZ" dirty="0"/>
              <a:t>, IAAF </a:t>
            </a:r>
          </a:p>
          <a:p>
            <a:pPr lvl="1"/>
            <a:r>
              <a:rPr lang="cs-CZ" dirty="0"/>
              <a:t>1912</a:t>
            </a:r>
          </a:p>
          <a:p>
            <a:pPr lvl="1"/>
            <a:endParaRPr lang="cs-CZ" dirty="0"/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5A04D66-E95A-3B6C-BA06-2605697F7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FTVS | Pavlína Vostatková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7B8027B-96A5-FA82-6B92-25139C338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75327-6098-4D5D-AFFB-BB258FB8B261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492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E51B40-1AFE-72A0-524A-671E20EA2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Počátky atletiky žen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9426BC-9761-D0C2-16C6-63907EB5E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b="1" dirty="0"/>
              <a:t>Mezinárodní sportovní federace žen</a:t>
            </a:r>
          </a:p>
          <a:p>
            <a:pPr lvl="1"/>
            <a:r>
              <a:rPr lang="cs-CZ" dirty="0"/>
              <a:t> </a:t>
            </a:r>
            <a:r>
              <a:rPr lang="cs-CZ" dirty="0" err="1"/>
              <a:t>Federation</a:t>
            </a:r>
            <a:r>
              <a:rPr lang="cs-CZ" dirty="0"/>
              <a:t> </a:t>
            </a:r>
            <a:r>
              <a:rPr lang="cs-CZ" dirty="0" err="1"/>
              <a:t>Sportive</a:t>
            </a:r>
            <a:r>
              <a:rPr lang="cs-CZ" dirty="0"/>
              <a:t> </a:t>
            </a:r>
            <a:r>
              <a:rPr lang="cs-CZ" dirty="0" err="1"/>
              <a:t>Féminine</a:t>
            </a:r>
            <a:r>
              <a:rPr lang="cs-CZ" dirty="0"/>
              <a:t> </a:t>
            </a:r>
            <a:r>
              <a:rPr lang="cs-CZ" dirty="0" err="1"/>
              <a:t>Internationale</a:t>
            </a:r>
            <a:r>
              <a:rPr lang="cs-CZ" dirty="0"/>
              <a:t> (FSFI)</a:t>
            </a:r>
          </a:p>
          <a:p>
            <a:pPr lvl="1"/>
            <a:r>
              <a:rPr lang="cs-CZ" dirty="0"/>
              <a:t>1921, Paříž</a:t>
            </a:r>
          </a:p>
          <a:p>
            <a:pPr lvl="1"/>
            <a:r>
              <a:rPr lang="cs-CZ" dirty="0"/>
              <a:t>Alice </a:t>
            </a:r>
            <a:r>
              <a:rPr lang="cs-CZ" dirty="0" err="1"/>
              <a:t>Milliat</a:t>
            </a:r>
            <a:endParaRPr lang="cs-CZ" dirty="0"/>
          </a:p>
          <a:p>
            <a:r>
              <a:rPr lang="cs-CZ" dirty="0"/>
              <a:t>1. mezinárodní závody žen „Ženská olympiáda“ či ,,</a:t>
            </a:r>
            <a:r>
              <a:rPr lang="cs-CZ" b="1" dirty="0"/>
              <a:t>Monte Carlo </a:t>
            </a:r>
            <a:r>
              <a:rPr lang="cs-CZ" b="1" dirty="0" err="1"/>
              <a:t>Games</a:t>
            </a:r>
            <a:r>
              <a:rPr lang="cs-CZ" dirty="0"/>
              <a:t>“</a:t>
            </a:r>
          </a:p>
          <a:p>
            <a:pPr lvl="1"/>
            <a:r>
              <a:rPr lang="cs-CZ" dirty="0"/>
              <a:t>1921</a:t>
            </a:r>
          </a:p>
          <a:p>
            <a:pPr lvl="1"/>
            <a:r>
              <a:rPr lang="cs-CZ" dirty="0"/>
              <a:t>60 m, 250 m, 800 m, 75 m překážek, štafeta 4 x 75 m a 4 x 200 m, skok vysoký a daleký, vrh koulí, hod oštěpem </a:t>
            </a:r>
          </a:p>
          <a:p>
            <a:r>
              <a:rPr lang="cs-CZ" b="1" dirty="0"/>
              <a:t>Ženské světové hry</a:t>
            </a:r>
          </a:p>
          <a:p>
            <a:pPr lvl="1"/>
            <a:r>
              <a:rPr lang="cs-CZ" dirty="0"/>
              <a:t>1. v 1922, Paříž pod názvem </a:t>
            </a:r>
            <a:r>
              <a:rPr lang="cs-CZ" b="1" dirty="0"/>
              <a:t>Ženské olympijské hry</a:t>
            </a:r>
          </a:p>
          <a:p>
            <a:pPr lvl="1"/>
            <a:r>
              <a:rPr lang="cs-CZ" dirty="0"/>
              <a:t>2. 1926 Göteborgu</a:t>
            </a:r>
          </a:p>
          <a:p>
            <a:pPr lvl="1"/>
            <a:r>
              <a:rPr lang="cs-CZ" dirty="0"/>
              <a:t>3. 1930 Praha</a:t>
            </a:r>
          </a:p>
          <a:p>
            <a:pPr lvl="1"/>
            <a:r>
              <a:rPr lang="cs-CZ" dirty="0"/>
              <a:t>4. 1934 Londýn</a:t>
            </a:r>
          </a:p>
          <a:p>
            <a:r>
              <a:rPr lang="cs-CZ" dirty="0"/>
              <a:t>LOH 1928, Amsterdam atletické soutěže žen</a:t>
            </a:r>
          </a:p>
          <a:p>
            <a:pPr lvl="1"/>
            <a:r>
              <a:rPr lang="cs-CZ" dirty="0"/>
              <a:t>100 m, 800 m, 4 x 100 m, skok vysoký, hod diskem</a:t>
            </a:r>
          </a:p>
          <a:p>
            <a:r>
              <a:rPr lang="cs-CZ" dirty="0"/>
              <a:t>Koncem 30 let 20. století se začíná atletika žen na národní i mezinárodní úrovni prolínat s atletikou mužů. Mezinárodně se pak v tomto období definitivně upravuje začlenění atletek do IAAF a tím přestává fungovat FSFI.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5A04D66-E95A-3B6C-BA06-2605697F7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FTVS | Pavlína Vostatková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7B8027B-96A5-FA82-6B92-25139C338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75327-6098-4D5D-AFFB-BB258FB8B261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1140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1676400" y="365125"/>
            <a:ext cx="10515600" cy="1325563"/>
          </a:xfrm>
        </p:spPr>
        <p:txBody>
          <a:bodyPr/>
          <a:lstStyle/>
          <a:p>
            <a:r>
              <a:rPr lang="cs-CZ" dirty="0"/>
              <a:t>Ženská atletika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4294967295"/>
          </p:nvPr>
        </p:nvSpPr>
        <p:spPr>
          <a:xfrm>
            <a:off x="952106" y="1498862"/>
            <a:ext cx="4205681" cy="1006213"/>
          </a:xfrm>
        </p:spPr>
        <p:txBody>
          <a:bodyPr>
            <a:normAutofit/>
          </a:bodyPr>
          <a:lstStyle/>
          <a:p>
            <a:r>
              <a:rPr lang="cs-CZ" sz="2400" dirty="0"/>
              <a:t>Alice </a:t>
            </a:r>
            <a:r>
              <a:rPr lang="cs-CZ" sz="2400" dirty="0" err="1"/>
              <a:t>Milliat</a:t>
            </a:r>
            <a:r>
              <a:rPr lang="cs-CZ" sz="2400" dirty="0"/>
              <a:t> (1884 – 1957)</a:t>
            </a: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1501105" y="2212133"/>
            <a:ext cx="3497263" cy="3265488"/>
          </a:xfrm>
          <a:prstGeom prst="rect">
            <a:avLst/>
          </a:prstGeom>
        </p:spPr>
      </p:pic>
      <p:sp>
        <p:nvSpPr>
          <p:cNvPr id="5" name="Zástupný symbol pro text 4"/>
          <p:cNvSpPr>
            <a:spLocks noGrp="1"/>
          </p:cNvSpPr>
          <p:nvPr>
            <p:ph type="body" sz="quarter" idx="4294967295"/>
          </p:nvPr>
        </p:nvSpPr>
        <p:spPr>
          <a:xfrm>
            <a:off x="6983153" y="2212133"/>
            <a:ext cx="5183187" cy="823912"/>
          </a:xfrm>
        </p:spPr>
        <p:txBody>
          <a:bodyPr>
            <a:normAutofit/>
          </a:bodyPr>
          <a:lstStyle/>
          <a:p>
            <a:r>
              <a:rPr lang="cs-CZ" sz="2400" dirty="0" err="1"/>
              <a:t>Kinue</a:t>
            </a:r>
            <a:r>
              <a:rPr lang="cs-CZ" sz="2400" dirty="0"/>
              <a:t> </a:t>
            </a:r>
            <a:r>
              <a:rPr lang="cs-CZ" sz="2400" dirty="0" err="1"/>
              <a:t>Hitomiová</a:t>
            </a:r>
            <a:r>
              <a:rPr lang="cs-CZ" sz="2400" dirty="0"/>
              <a:t> (1907 – 1931)</a:t>
            </a:r>
          </a:p>
        </p:txBody>
      </p:sp>
      <p:pic>
        <p:nvPicPr>
          <p:cNvPr id="7" name="Zástupný symbol pro obsah 4"/>
          <p:cNvPicPr>
            <a:picLocks noGrp="1" noChangeAspect="1"/>
          </p:cNvPicPr>
          <p:nvPr>
            <p:ph sz="quarter" idx="4294967295"/>
          </p:nvPr>
        </p:nvPicPr>
        <p:blipFill>
          <a:blip r:embed="rId4"/>
          <a:stretch>
            <a:fillRect/>
          </a:stretch>
        </p:blipFill>
        <p:spPr>
          <a:xfrm>
            <a:off x="7099365" y="2854325"/>
            <a:ext cx="2038350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86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Počátky české atletiky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/>
              <a:t>Kopírují světový historický vývoj atletiky</a:t>
            </a:r>
          </a:p>
          <a:p>
            <a:r>
              <a:rPr lang="cs-CZ" dirty="0"/>
              <a:t>Sokol</a:t>
            </a:r>
          </a:p>
          <a:p>
            <a:r>
              <a:rPr lang="cs-CZ" dirty="0"/>
              <a:t>Koncem 19. století vznikají první kluby – Slávie, Sparta </a:t>
            </a:r>
          </a:p>
          <a:p>
            <a:r>
              <a:rPr lang="cs-CZ" dirty="0"/>
              <a:t>1897 Česká amatérská atletická unie</a:t>
            </a:r>
          </a:p>
          <a:p>
            <a:r>
              <a:rPr lang="cs-CZ" dirty="0"/>
              <a:t>1899 Český olympijský výbor</a:t>
            </a:r>
          </a:p>
          <a:p>
            <a:r>
              <a:rPr lang="cs-CZ" dirty="0"/>
              <a:t>2. olympijské hry Paříž 1900</a:t>
            </a:r>
          </a:p>
          <a:p>
            <a:pPr lvl="1"/>
            <a:r>
              <a:rPr lang="cs-CZ" dirty="0"/>
              <a:t>Češi poprvé na olympiádě</a:t>
            </a:r>
          </a:p>
          <a:p>
            <a:pPr lvl="1"/>
            <a:r>
              <a:rPr lang="cs-CZ" dirty="0"/>
              <a:t>František Janda Suk – hod diskem, 2. místo</a:t>
            </a:r>
          </a:p>
          <a:p>
            <a:r>
              <a:rPr lang="cs-CZ" dirty="0"/>
              <a:t>1920 </a:t>
            </a:r>
            <a:r>
              <a:rPr lang="cs-CZ" sz="2500" dirty="0"/>
              <a:t>atletika žen pod Svaz házené a ženských sportů </a:t>
            </a:r>
          </a:p>
          <a:p>
            <a:r>
              <a:rPr lang="cs-CZ" dirty="0"/>
              <a:t>1928 ženská atletika pod ČAAU </a:t>
            </a:r>
          </a:p>
          <a:p>
            <a:r>
              <a:rPr lang="cs-CZ" dirty="0"/>
              <a:t>KRÁLOVSTVÍ ČESKÉ 1907 – 1918</a:t>
            </a:r>
          </a:p>
          <a:p>
            <a:pPr lvl="1"/>
            <a:r>
              <a:rPr lang="cs-CZ" dirty="0"/>
              <a:t>1. Mistrovství mužů na dráze 1907</a:t>
            </a:r>
          </a:p>
          <a:p>
            <a:r>
              <a:rPr lang="cs-CZ" dirty="0"/>
              <a:t>ČESKOSLOVENSKO 1919 – 1938, 1945 – 1992</a:t>
            </a:r>
          </a:p>
          <a:p>
            <a:pPr lvl="1"/>
            <a:r>
              <a:rPr lang="cs-CZ" dirty="0"/>
              <a:t>1. Mistrovství ČSR žen 1923</a:t>
            </a:r>
          </a:p>
          <a:p>
            <a:pPr lvl="1"/>
            <a:r>
              <a:rPr lang="cs-CZ" dirty="0"/>
              <a:t>od roku 1936 se atletická republiková mistrovství žen a mužů na dráze organizují v Československu společně, tak jak je dnes běžné</a:t>
            </a:r>
          </a:p>
          <a:p>
            <a:r>
              <a:rPr lang="cs-CZ" dirty="0"/>
              <a:t>ČECHY A MORAVA 1939 – 1944</a:t>
            </a:r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396" y="1803872"/>
            <a:ext cx="3736469" cy="292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39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Světová atletika (WA)</a:t>
            </a:r>
          </a:p>
        </p:txBody>
      </p:sp>
      <p:pic>
        <p:nvPicPr>
          <p:cNvPr id="8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90591" y="1725463"/>
            <a:ext cx="4019621" cy="3472307"/>
          </a:xfrm>
          <a:prstGeom prst="rect">
            <a:avLst/>
          </a:prstGeom>
        </p:spPr>
      </p:pic>
      <p:sp>
        <p:nvSpPr>
          <p:cNvPr id="4" name="Zástupný symbol pro text 3"/>
          <p:cNvSpPr>
            <a:spLocks noGrp="1"/>
          </p:cNvSpPr>
          <p:nvPr>
            <p:ph type="body" sz="half" idx="4294967295"/>
          </p:nvPr>
        </p:nvSpPr>
        <p:spPr>
          <a:xfrm>
            <a:off x="555583" y="1446835"/>
            <a:ext cx="5984917" cy="4725365"/>
          </a:xfrm>
        </p:spPr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2000" i="1" dirty="0"/>
              <a:t>1912 International </a:t>
            </a:r>
            <a:r>
              <a:rPr lang="cs-CZ" sz="2000" i="1" dirty="0" err="1"/>
              <a:t>Amateur</a:t>
            </a:r>
            <a:r>
              <a:rPr lang="cs-CZ" sz="2000" i="1" dirty="0"/>
              <a:t> </a:t>
            </a:r>
            <a:r>
              <a:rPr lang="cs-CZ" sz="2000" i="1" dirty="0" err="1"/>
              <a:t>Athletics</a:t>
            </a:r>
            <a:r>
              <a:rPr lang="cs-CZ" sz="2000" i="1" dirty="0"/>
              <a:t> </a:t>
            </a:r>
            <a:r>
              <a:rPr lang="cs-CZ" sz="2000" i="1" dirty="0" err="1"/>
              <a:t>Federation</a:t>
            </a:r>
            <a:r>
              <a:rPr lang="cs-CZ" sz="2000" dirty="0"/>
              <a:t>, IAAF — </a:t>
            </a:r>
            <a:r>
              <a:rPr lang="cs-CZ" sz="2000" b="1" dirty="0"/>
              <a:t>Mezinárodní amatérská atletická federace</a:t>
            </a:r>
            <a:r>
              <a:rPr lang="cs-CZ" sz="200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2000" dirty="0"/>
              <a:t>od roku 2001 </a:t>
            </a:r>
            <a:r>
              <a:rPr lang="cs-CZ" sz="2000" b="1" i="1" dirty="0"/>
              <a:t>Mezinárodní asociace atletických federací</a:t>
            </a:r>
            <a:r>
              <a:rPr lang="cs-CZ" sz="2000" i="1" dirty="0"/>
              <a:t>, </a:t>
            </a:r>
            <a:r>
              <a:rPr lang="cs-CZ" sz="2000" b="1" i="1" dirty="0"/>
              <a:t>IAAF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2000" b="1" i="1" dirty="0"/>
              <a:t>Od 2019 </a:t>
            </a:r>
            <a:r>
              <a:rPr lang="cs-CZ" sz="2000" b="1" i="1" dirty="0" err="1"/>
              <a:t>World</a:t>
            </a:r>
            <a:r>
              <a:rPr lang="cs-CZ" sz="2000" b="1" i="1" dirty="0"/>
              <a:t> </a:t>
            </a:r>
            <a:r>
              <a:rPr lang="cs-CZ" sz="2000" b="1" i="1" dirty="0" err="1"/>
              <a:t>Athletics</a:t>
            </a:r>
            <a:endParaRPr lang="cs-CZ" sz="2000" b="1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2000" b="1" i="1" dirty="0"/>
              <a:t>Předseda: Sebastian </a:t>
            </a:r>
            <a:r>
              <a:rPr lang="cs-CZ" sz="2000" b="1" i="1" dirty="0" err="1"/>
              <a:t>Coe</a:t>
            </a:r>
            <a:r>
              <a:rPr lang="cs-CZ" sz="2000" b="1" i="1" dirty="0"/>
              <a:t> </a:t>
            </a:r>
            <a:endParaRPr lang="cs-CZ" sz="2000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2000" dirty="0"/>
              <a:t>Sídlo: Monako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2000" dirty="0"/>
              <a:t>MS v atletice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2000" dirty="0"/>
              <a:t>HMS v atletice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2000" dirty="0"/>
              <a:t>MS štafet, v přespolním běhu, v půlmaratonu, do 17 let, juniorů,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2000" dirty="0"/>
              <a:t>Diamantovou ligu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7729" y="5650434"/>
            <a:ext cx="4484756" cy="1043531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7408753" y="5232542"/>
            <a:ext cx="2569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(Vila </a:t>
            </a:r>
            <a:r>
              <a:rPr lang="cs-CZ" dirty="0" err="1"/>
              <a:t>Miraflores</a:t>
            </a:r>
            <a:r>
              <a:rPr lang="cs-CZ" dirty="0"/>
              <a:t>, Monako)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9417703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C06F49BFE55D246B0FA1EBF800069B4" ma:contentTypeVersion="17" ma:contentTypeDescription="Vytvoří nový dokument" ma:contentTypeScope="" ma:versionID="f7f6f63061e956f922bc2fa75afcb266">
  <xsd:schema xmlns:xsd="http://www.w3.org/2001/XMLSchema" xmlns:xs="http://www.w3.org/2001/XMLSchema" xmlns:p="http://schemas.microsoft.com/office/2006/metadata/properties" xmlns:ns2="054e9054-9d5a-4e21-ba1c-f5152d9e56d4" xmlns:ns3="64ff9e7a-2dcc-4e04-9681-fa6540f5dee0" targetNamespace="http://schemas.microsoft.com/office/2006/metadata/properties" ma:root="true" ma:fieldsID="5d4bf128a0e1b659f5fb61e372de77c6" ns2:_="" ns3:_="">
    <xsd:import namespace="054e9054-9d5a-4e21-ba1c-f5152d9e56d4"/>
    <xsd:import namespace="64ff9e7a-2dcc-4e04-9681-fa6540f5dee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SearchProperties" minOccurs="0"/>
                <xsd:element ref="ns2:MediaLengthInSeconds" minOccurs="0"/>
                <xsd:element ref="ns2:Vlastn_x00ed_k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4e9054-9d5a-4e21-ba1c-f5152d9e56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Značky obrázků" ma:readOnly="false" ma:fieldId="{5cf76f15-5ced-4ddc-b409-7134ff3c332f}" ma:taxonomyMulti="true" ma:sspId="ede2c221-80ea-42f2-a6ce-7f19966b5d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Vlastn_x00ed_k" ma:index="23" nillable="true" ma:displayName="Vlastník" ma:format="Dropdown" ma:indexed="true" ma:list="UserInfo" ma:SearchPeopleOnly="false" ma:SharePointGroup="0" ma:internalName="Vlastn_x00ed_k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ff9e7a-2dcc-4e04-9681-fa6540f5dee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503495c6-9d92-469e-b245-4560506a42f8}" ma:internalName="TaxCatchAll" ma:showField="CatchAllData" ma:web="64ff9e7a-2dcc-4e04-9681-fa6540f5dee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lastn_x00ed_k xmlns="054e9054-9d5a-4e21-ba1c-f5152d9e56d4">
      <UserInfo>
        <DisplayName/>
        <AccountId/>
        <AccountType/>
      </UserInfo>
    </Vlastn_x00ed_k>
    <TaxCatchAll xmlns="64ff9e7a-2dcc-4e04-9681-fa6540f5dee0" xsi:nil="true"/>
    <lcf76f155ced4ddcb4097134ff3c332f xmlns="054e9054-9d5a-4e21-ba1c-f5152d9e56d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EE268B6-BFEB-4ACA-B4A3-65461932E3D9}">
  <ds:schemaRefs>
    <ds:schemaRef ds:uri="054e9054-9d5a-4e21-ba1c-f5152d9e56d4"/>
    <ds:schemaRef ds:uri="64ff9e7a-2dcc-4e04-9681-fa6540f5dee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B0377AB-E9F2-4D31-8265-EA4C8A58BF6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5F96F19-1DF2-4516-8351-828936F58156}">
  <ds:schemaRefs>
    <ds:schemaRef ds:uri="054e9054-9d5a-4e21-ba1c-f5152d9e56d4"/>
    <ds:schemaRef ds:uri="http://purl.org/dc/dcmitype/"/>
    <ds:schemaRef ds:uri="http://purl.org/dc/elements/1.1/"/>
    <ds:schemaRef ds:uri="64ff9e7a-2dcc-4e04-9681-fa6540f5dee0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962</TotalTime>
  <Words>1814</Words>
  <Application>Microsoft Office PowerPoint</Application>
  <PresentationFormat>Širokoúhlá obrazovka</PresentationFormat>
  <Paragraphs>273</Paragraphs>
  <Slides>49</Slides>
  <Notes>35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8" baseType="lpstr">
      <vt:lpstr>-apple-system</vt:lpstr>
      <vt:lpstr>Arial</vt:lpstr>
      <vt:lpstr>Calibri</vt:lpstr>
      <vt:lpstr>Montserrat</vt:lpstr>
      <vt:lpstr>Symbol</vt:lpstr>
      <vt:lpstr>Times New Roman</vt:lpstr>
      <vt:lpstr>verdana</vt:lpstr>
      <vt:lpstr>Wingdings</vt:lpstr>
      <vt:lpstr>Motiv Office</vt:lpstr>
      <vt:lpstr>Prezentace aplikace PowerPoint</vt:lpstr>
      <vt:lpstr>Materiály ke studiu </vt:lpstr>
      <vt:lpstr>Studijní literatura</vt:lpstr>
      <vt:lpstr>Prezentace aplikace PowerPoint</vt:lpstr>
      <vt:lpstr>Počátky atletiky</vt:lpstr>
      <vt:lpstr>Počátky atletiky žen</vt:lpstr>
      <vt:lpstr>Ženská atletika</vt:lpstr>
      <vt:lpstr>Počátky české atletiky</vt:lpstr>
      <vt:lpstr>Světová atletika (WA)</vt:lpstr>
      <vt:lpstr>Kontinentální asociace</vt:lpstr>
      <vt:lpstr>Evropská atletika (EA)</vt:lpstr>
      <vt:lpstr>Český atletický svaz (ČAS)</vt:lpstr>
      <vt:lpstr>Organizace atletiky</vt:lpstr>
      <vt:lpstr>Organizační struktura Českého atletického svaz</vt:lpstr>
      <vt:lpstr>Projekty ČAS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Bezpečnost a rozcvičení při atletickém výcviku</vt:lpstr>
      <vt:lpstr>Bezpečnost při atletickém výcviku</vt:lpstr>
      <vt:lpstr>Pravidla atletiky</vt:lpstr>
      <vt:lpstr>Propozice závodů</vt:lpstr>
      <vt:lpstr>Směrnice ČAS 3/2011 „O rozhodčích“</vt:lpstr>
      <vt:lpstr>Prevence</vt:lpstr>
      <vt:lpstr>Povinnosti studentů</vt:lpstr>
      <vt:lpstr>Zásady organizace při výuce</vt:lpstr>
      <vt:lpstr>Prevence při atletice</vt:lpstr>
      <vt:lpstr>Soutěže na dráze a v poli – na co si dát pozor</vt:lpstr>
      <vt:lpstr>Soutěže na dráze</vt:lpstr>
      <vt:lpstr>Soutěže na dráze</vt:lpstr>
      <vt:lpstr>Soutěže na dráze</vt:lpstr>
      <vt:lpstr>Skoky</vt:lpstr>
      <vt:lpstr>Skoky</vt:lpstr>
      <vt:lpstr>Vrhy a hody </vt:lpstr>
      <vt:lpstr>Prezentace aplikace PowerPoint</vt:lpstr>
      <vt:lpstr>Součásti atletického rozcvičení</vt:lpstr>
      <vt:lpstr>Atletické rozcvičení</vt:lpstr>
      <vt:lpstr>Prezentace aplikace PowerPoint</vt:lpstr>
      <vt:lpstr>Děkuji vám za pozornost.</vt:lpstr>
      <vt:lpstr>Athletics Track, Av de la Libertad, Elda, Španělsko</vt:lpstr>
      <vt:lpstr>Zacházejte se změnami opatrně</vt:lpstr>
      <vt:lpstr>Představte si běh jako kontaktní sport</vt:lpstr>
      <vt:lpstr>Minimalizujte pohyby horní části těla</vt:lpstr>
      <vt:lpstr>Udržujte flexibilitu a poslouchejte své tělo</vt:lpstr>
      <vt:lpstr>Najděte správnou rovnováhu s tím kdy a jak tankovat 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Miroslav Petr</dc:creator>
  <cp:lastModifiedBy>Pavlína Vostatková</cp:lastModifiedBy>
  <cp:revision>45</cp:revision>
  <cp:lastPrinted>2024-11-09T13:48:35Z</cp:lastPrinted>
  <dcterms:created xsi:type="dcterms:W3CDTF">2023-02-07T12:12:51Z</dcterms:created>
  <dcterms:modified xsi:type="dcterms:W3CDTF">2024-11-12T07:47:33Z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0x010100BC06F49BFE55D246B0FA1EBF800069B4</vt:lpwstr>
  </property>
  <property fmtid="{D5CDD505-2E9C-101B-9397-08002B2CF9AE}" pid="3" name="MediaServiceImageTags">
    <vt:lpwstr/>
  </property>
</Properties>
</file>