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349" r:id="rId2"/>
    <p:sldId id="350" r:id="rId3"/>
    <p:sldId id="351" r:id="rId4"/>
    <p:sldId id="303" r:id="rId5"/>
    <p:sldId id="292" r:id="rId6"/>
    <p:sldId id="294" r:id="rId7"/>
    <p:sldId id="352" r:id="rId8"/>
    <p:sldId id="355" r:id="rId9"/>
    <p:sldId id="297" r:id="rId10"/>
    <p:sldId id="356" r:id="rId11"/>
    <p:sldId id="298" r:id="rId12"/>
    <p:sldId id="299" r:id="rId13"/>
    <p:sldId id="300" r:id="rId14"/>
    <p:sldId id="301" r:id="rId15"/>
    <p:sldId id="358" r:id="rId16"/>
    <p:sldId id="359" r:id="rId17"/>
    <p:sldId id="357" r:id="rId18"/>
    <p:sldId id="295" r:id="rId19"/>
    <p:sldId id="296" r:id="rId20"/>
    <p:sldId id="264" r:id="rId21"/>
    <p:sldId id="265" r:id="rId22"/>
    <p:sldId id="266" r:id="rId23"/>
    <p:sldId id="267" r:id="rId24"/>
    <p:sldId id="270" r:id="rId25"/>
    <p:sldId id="271" r:id="rId26"/>
    <p:sldId id="272" r:id="rId27"/>
    <p:sldId id="273" r:id="rId28"/>
    <p:sldId id="274" r:id="rId29"/>
    <p:sldId id="275" r:id="rId30"/>
  </p:sldIdLst>
  <p:sldSz cx="12192000" cy="6858000"/>
  <p:notesSz cx="6808788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Výchozí oddíl" id="{AE4BC1E1-AE5E-44F7-9824-0ADB7D717B55}">
          <p14:sldIdLst>
            <p14:sldId id="342"/>
            <p14:sldId id="257"/>
            <p14:sldId id="269"/>
            <p14:sldId id="258"/>
            <p14:sldId id="259"/>
            <p14:sldId id="260"/>
            <p14:sldId id="261"/>
            <p14:sldId id="262"/>
            <p14:sldId id="263"/>
            <p14:sldId id="333"/>
            <p14:sldId id="334"/>
            <p14:sldId id="361"/>
            <p14:sldId id="335"/>
            <p14:sldId id="340"/>
            <p14:sldId id="341"/>
            <p14:sldId id="344"/>
            <p14:sldId id="343"/>
            <p14:sldId id="345"/>
            <p14:sldId id="346"/>
            <p14:sldId id="347"/>
            <p14:sldId id="348"/>
            <p14:sldId id="308"/>
            <p14:sldId id="327"/>
            <p14:sldId id="310"/>
            <p14:sldId id="311"/>
            <p14:sldId id="312"/>
            <p14:sldId id="315"/>
            <p14:sldId id="316"/>
            <p14:sldId id="314"/>
            <p14:sldId id="313"/>
            <p14:sldId id="317"/>
            <p14:sldId id="319"/>
            <p14:sldId id="328"/>
            <p14:sldId id="329"/>
            <p14:sldId id="330"/>
            <p14:sldId id="332"/>
            <p14:sldId id="349"/>
            <p14:sldId id="350"/>
            <p14:sldId id="351"/>
            <p14:sldId id="303"/>
          </p14:sldIdLst>
        </p14:section>
        <p14:section name="Oddíl bez názvu" id="{35CE6EBA-CD4F-4277-B5C6-ED463D84E4C7}">
          <p14:sldIdLst>
            <p14:sldId id="292"/>
            <p14:sldId id="294"/>
            <p14:sldId id="352"/>
            <p14:sldId id="355"/>
            <p14:sldId id="353"/>
            <p14:sldId id="354"/>
            <p14:sldId id="297"/>
            <p14:sldId id="356"/>
            <p14:sldId id="298"/>
            <p14:sldId id="299"/>
            <p14:sldId id="300"/>
            <p14:sldId id="301"/>
            <p14:sldId id="358"/>
            <p14:sldId id="359"/>
            <p14:sldId id="357"/>
            <p14:sldId id="295"/>
            <p14:sldId id="296"/>
            <p14:sldId id="264"/>
            <p14:sldId id="265"/>
            <p14:sldId id="266"/>
            <p14:sldId id="267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360"/>
            <p14:sldId id="325"/>
            <p14:sldId id="324"/>
            <p14:sldId id="362"/>
            <p14:sldId id="268"/>
            <p14:sldId id="285"/>
            <p14:sldId id="367"/>
            <p14:sldId id="286"/>
            <p14:sldId id="364"/>
            <p14:sldId id="288"/>
            <p14:sldId id="363"/>
            <p14:sldId id="290"/>
            <p14:sldId id="289"/>
            <p14:sldId id="291"/>
            <p14:sldId id="365"/>
            <p14:sldId id="369"/>
            <p14:sldId id="375"/>
            <p14:sldId id="376"/>
            <p14:sldId id="370"/>
            <p14:sldId id="379"/>
            <p14:sldId id="373"/>
            <p14:sldId id="378"/>
            <p14:sldId id="380"/>
            <p14:sldId id="381"/>
            <p14:sldId id="382"/>
            <p14:sldId id="383"/>
            <p14:sldId id="384"/>
            <p14:sldId id="385"/>
            <p14:sldId id="386"/>
            <p14:sldId id="388"/>
            <p14:sldId id="395"/>
            <p14:sldId id="396"/>
            <p14:sldId id="397"/>
            <p14:sldId id="398"/>
            <p14:sldId id="392"/>
            <p14:sldId id="389"/>
            <p14:sldId id="393"/>
            <p14:sldId id="394"/>
          </p14:sldIdLst>
        </p14:section>
        <p14:section name="Oddíl bez názvu" id="{6872D01D-46A7-496A-A9F6-0E1BC2C90144}">
          <p14:sldIdLst>
            <p14:sldId id="372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6699"/>
    <a:srgbClr val="00FFFF"/>
    <a:srgbClr val="FF33CC"/>
    <a:srgbClr val="FF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93" autoAdjust="0"/>
    <p:restoredTop sz="79511" autoAdjust="0"/>
  </p:normalViewPr>
  <p:slideViewPr>
    <p:cSldViewPr snapToGrid="0">
      <p:cViewPr varScale="1">
        <p:scale>
          <a:sx n="101" d="100"/>
          <a:sy n="101" d="100"/>
        </p:scale>
        <p:origin x="-1570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3" y="36365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64710C-89AA-407C-A28B-3F7CDC5D1E8E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4238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0879" y="4784835"/>
            <a:ext cx="54470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0475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6737" y="9443662"/>
            <a:ext cx="2950475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DC0596-CD26-426B-875B-3F0D4BEAEB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898296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altLang="cs-CZ" b="0" dirty="0" smtClean="0">
              <a:solidFill>
                <a:srgbClr val="FF99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25</a:t>
            </a:fld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27</a:t>
            </a:fld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28</a:t>
            </a:fld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29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72085" y="3337560"/>
            <a:ext cx="8640064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77400" y="1544812"/>
            <a:ext cx="8640064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3583838"/>
            <a:ext cx="88392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2485800"/>
            <a:ext cx="88392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68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5486400"/>
            <a:ext cx="5386917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8" y="5486400"/>
            <a:ext cx="5389033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1516912"/>
            <a:ext cx="5386917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1516912"/>
            <a:ext cx="5389033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320"/>
            <a:ext cx="9960864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85528"/>
            <a:ext cx="42672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214424"/>
            <a:ext cx="36576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9448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875264" y="6422065"/>
            <a:ext cx="1016000" cy="365125"/>
          </a:xfrm>
        </p:spPr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08976" y="1705709"/>
            <a:ext cx="4071824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420837" y="1019907"/>
            <a:ext cx="54864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408979" y="2998765"/>
            <a:ext cx="4071821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09600" y="6422065"/>
            <a:ext cx="2844800" cy="365125"/>
          </a:xfrm>
        </p:spPr>
        <p:txBody>
          <a:bodyPr/>
          <a:lstStyle/>
          <a:p>
            <a:fld id="{F86D8992-8E32-4F4C-B1A8-FBD783B02946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9753600" y="0"/>
            <a:ext cx="24384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09600" y="6422065"/>
            <a:ext cx="28448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86D8992-8E32-4F4C-B1A8-FBD783B02946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165600" y="6422065"/>
            <a:ext cx="38608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0871200" y="6422065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PODSTATA POHYBOVÉ ČINNOSTI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pohybové schopnosti x pohybové dovednosti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svaly dětí – vysoký obsah vody + nedokončená osifikace </a:t>
            </a:r>
            <a:r>
              <a:rPr lang="cs-CZ" dirty="0" smtClean="0">
                <a:sym typeface="Wingdings" pitchFamily="2" charset="2"/>
              </a:rPr>
              <a:t> ???</a:t>
            </a:r>
            <a:endParaRPr lang="cs-CZ" dirty="0" smtClean="0"/>
          </a:p>
          <a:p>
            <a:r>
              <a:rPr lang="cs-CZ" dirty="0" smtClean="0"/>
              <a:t>důležité rozvíjet silové schopnosti, ale přiměřený rozvoj !!! – jak???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SILOVÉ SCHOPNOSTI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FLEXIBILITA (POHYBLIVOSTNÍ SCHOPNOST)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rozsah pohybu v kloubech</a:t>
            </a:r>
          </a:p>
          <a:p>
            <a:r>
              <a:rPr lang="cs-CZ" dirty="0" smtClean="0"/>
              <a:t>určena – stavbou kloubů, pružností svalů a vazů</a:t>
            </a:r>
          </a:p>
          <a:p>
            <a:r>
              <a:rPr lang="cs-CZ" dirty="0" smtClean="0"/>
              <a:t>podmiňuje svalovou zdatnost</a:t>
            </a:r>
          </a:p>
          <a:p>
            <a:r>
              <a:rPr lang="cs-CZ" dirty="0" smtClean="0"/>
              <a:t>nejčastější zkrácení ???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57226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6301" y="0"/>
            <a:ext cx="9956800" cy="1143000"/>
          </a:xfrm>
        </p:spPr>
        <p:txBody>
          <a:bodyPr/>
          <a:lstStyle/>
          <a:p>
            <a:r>
              <a:rPr lang="cs-CZ" dirty="0" smtClean="0"/>
              <a:t>RYCHLOSTNÍ SCHOPNOST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1796" y="1237891"/>
            <a:ext cx="8223849" cy="5404449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nejrychlejší provedení pohybu</a:t>
            </a:r>
          </a:p>
          <a:p>
            <a:r>
              <a:rPr lang="cs-CZ" dirty="0" smtClean="0"/>
              <a:t>podmíněna geneticky</a:t>
            </a:r>
          </a:p>
          <a:p>
            <a:r>
              <a:rPr lang="cs-CZ" dirty="0" smtClean="0"/>
              <a:t>určena: vedením vzruchů a složením svalů</a:t>
            </a:r>
          </a:p>
          <a:p>
            <a:endParaRPr lang="cs-CZ" dirty="0"/>
          </a:p>
          <a:p>
            <a:r>
              <a:rPr lang="cs-CZ" dirty="0" smtClean="0"/>
              <a:t>REAKČNÍ RYCHLOST</a:t>
            </a:r>
          </a:p>
          <a:p>
            <a:r>
              <a:rPr lang="cs-CZ" dirty="0" smtClean="0"/>
              <a:t>AKČNÍ RYCHLOST</a:t>
            </a:r>
          </a:p>
          <a:p>
            <a:r>
              <a:rPr lang="cs-CZ" dirty="0" smtClean="0"/>
              <a:t>RYCHLOST CYKLICKÝCH POHYBŮ</a:t>
            </a:r>
          </a:p>
          <a:p>
            <a:endParaRPr lang="cs-CZ" dirty="0" smtClean="0"/>
          </a:p>
          <a:p>
            <a:r>
              <a:rPr lang="cs-CZ" dirty="0" smtClean="0"/>
              <a:t>Rozvoj rychlostních schopností u dětí …</a:t>
            </a:r>
          </a:p>
          <a:p>
            <a:r>
              <a:rPr lang="cs-CZ" dirty="0" smtClean="0"/>
              <a:t>Optimální období pro rozvoj rychlostních schopností – 8-11</a:t>
            </a:r>
          </a:p>
        </p:txBody>
      </p:sp>
    </p:spTree>
    <p:extLst>
      <p:ext uri="{BB962C8B-B14F-4D97-AF65-F5344CB8AC3E}">
        <p14:creationId xmlns="" xmlns:p14="http://schemas.microsoft.com/office/powerpoint/2010/main" val="227787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VYTRVALOSTNÍ SCHOPNOST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Vytrvat v pohybové činnosti po relativně dlouhou dobu bez poklesu intenzity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Limitující faktory </a:t>
            </a:r>
          </a:p>
          <a:p>
            <a:pPr lvl="1"/>
            <a:r>
              <a:rPr lang="cs-CZ" dirty="0" smtClean="0"/>
              <a:t>energetické zásoby ve svalech</a:t>
            </a:r>
          </a:p>
          <a:p>
            <a:pPr lvl="1"/>
            <a:r>
              <a:rPr lang="cs-CZ" dirty="0" smtClean="0"/>
              <a:t>kardiovaskulární a transportní systém </a:t>
            </a:r>
          </a:p>
          <a:p>
            <a:endParaRPr lang="cs-CZ" dirty="0" smtClean="0"/>
          </a:p>
          <a:p>
            <a:r>
              <a:rPr lang="cs-CZ" dirty="0" smtClean="0"/>
              <a:t>Optimální období pro rozvoj později (13 let), PD děti dobrá snášenlivost vytrvalostního zatížení</a:t>
            </a:r>
          </a:p>
        </p:txBody>
      </p:sp>
    </p:spTree>
    <p:extLst>
      <p:ext uri="{BB962C8B-B14F-4D97-AF65-F5344CB8AC3E}">
        <p14:creationId xmlns="" xmlns:p14="http://schemas.microsoft.com/office/powerpoint/2010/main" val="423963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OBRATNOSTNÍ SCHOPNOST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schopnost optimalizovat požadavky na pohyb z hlediska prostoru, času a intenzity</a:t>
            </a:r>
          </a:p>
          <a:p>
            <a:r>
              <a:rPr lang="cs-CZ" dirty="0" smtClean="0"/>
              <a:t>podstata a předpoklad učení se novým dovednostem (motorická </a:t>
            </a:r>
            <a:r>
              <a:rPr lang="cs-CZ" dirty="0" err="1" smtClean="0"/>
              <a:t>docilita</a:t>
            </a:r>
            <a:r>
              <a:rPr lang="cs-CZ" dirty="0" smtClean="0"/>
              <a:t>)</a:t>
            </a:r>
          </a:p>
          <a:p>
            <a:r>
              <a:rPr lang="cs-CZ" dirty="0" smtClean="0"/>
              <a:t>Limitující faktory:</a:t>
            </a:r>
          </a:p>
          <a:p>
            <a:pPr lvl="1"/>
            <a:r>
              <a:rPr lang="cs-CZ" dirty="0" smtClean="0"/>
              <a:t>schopnost </a:t>
            </a:r>
            <a:r>
              <a:rPr lang="cs-CZ" dirty="0" err="1" smtClean="0"/>
              <a:t>řídti</a:t>
            </a:r>
            <a:r>
              <a:rPr lang="cs-CZ" dirty="0" smtClean="0"/>
              <a:t> pohyb a citlivě ovládat svaly </a:t>
            </a:r>
            <a:r>
              <a:rPr lang="cs-CZ" dirty="0" smtClean="0">
                <a:sym typeface="Wingdings" pitchFamily="2" charset="2"/>
              </a:rPr>
              <a:t> souhra CNS a svalů (jejich propojení)</a:t>
            </a:r>
            <a:endParaRPr lang="cs-CZ" dirty="0" smtClean="0"/>
          </a:p>
          <a:p>
            <a:r>
              <a:rPr lang="cs-CZ" dirty="0" smtClean="0"/>
              <a:t>senzitivní období – starší PD a mladší škol. věk </a:t>
            </a:r>
            <a:r>
              <a:rPr lang="cs-CZ" dirty="0" smtClean="0">
                <a:sym typeface="Wingdings" pitchFamily="2" charset="2"/>
              </a:rPr>
              <a:t> </a:t>
            </a:r>
            <a:r>
              <a:rPr lang="cs-CZ" b="1" dirty="0" smtClean="0">
                <a:solidFill>
                  <a:srgbClr val="FFFF00"/>
                </a:solidFill>
                <a:sym typeface="Wingdings" pitchFamily="2" charset="2"/>
              </a:rPr>
              <a:t>ZLATÝ VĚK MOTORIKY</a:t>
            </a:r>
            <a:endParaRPr lang="cs-CZ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0268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SCHOPNOST ROVNOVÁHY</a:t>
            </a:r>
          </a:p>
          <a:p>
            <a:r>
              <a:rPr lang="cs-CZ" dirty="0" smtClean="0"/>
              <a:t>ORIENTACE V TĚLNÍM SCHÉMATU</a:t>
            </a:r>
          </a:p>
          <a:p>
            <a:r>
              <a:rPr lang="cs-CZ" dirty="0" smtClean="0"/>
              <a:t>KOORDINACE ČÁSTÍ TĚLA</a:t>
            </a:r>
          </a:p>
          <a:p>
            <a:r>
              <a:rPr lang="cs-CZ" dirty="0" smtClean="0"/>
              <a:t>RYTMIČNOST</a:t>
            </a:r>
          </a:p>
          <a:p>
            <a:r>
              <a:rPr lang="cs-CZ" dirty="0" smtClean="0"/>
              <a:t>HARONIE POHYBU</a:t>
            </a:r>
          </a:p>
          <a:p>
            <a:endParaRPr lang="cs-CZ" dirty="0" smtClean="0"/>
          </a:p>
          <a:p>
            <a:r>
              <a:rPr lang="cs-CZ" dirty="0" smtClean="0">
                <a:sym typeface="Wingdings" pitchFamily="2" charset="2"/>
              </a:rPr>
              <a:t> SCHOPNOST SOUHRY MEZI INTENZITOU SÍLY V ČASE A PROSTORU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OBRATNOSTNÍ SCHOPNOST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Součástí obratnosti – schopnost vnímat a uvědomovat si svoje tělo </a:t>
            </a:r>
            <a:r>
              <a:rPr lang="cs-CZ" dirty="0" smtClean="0">
                <a:sym typeface="Wingdings" pitchFamily="2" charset="2"/>
              </a:rPr>
              <a:t> nácviku slouží pomalé uvědomělé vedené pohyby – nepřitažlivé  možnost spojení s hudbou</a:t>
            </a:r>
          </a:p>
          <a:p>
            <a:r>
              <a:rPr lang="cs-CZ" dirty="0" smtClean="0">
                <a:sym typeface="Wingdings" pitchFamily="2" charset="2"/>
              </a:rPr>
              <a:t>- chůze po čáře, po vyznačených bodech (kamenech), kutálení na cíl, cviky rovnováhy, přeskoky a podběhy švihadla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OBRATNOSTNÍ SCHOPNOST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VÃ½sledek obrÃ¡zku pro odbdobÃ­ rozvoje pohybovÃ½ch schopnostÃ­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166" y="2067951"/>
            <a:ext cx="11716586" cy="36413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cs-CZ" b="1" u="sng" dirty="0" smtClean="0">
                <a:solidFill>
                  <a:srgbClr val="FF5050"/>
                </a:solidFill>
              </a:rPr>
              <a:t>POHYBOVÉ SCHOPNOSTI - </a:t>
            </a:r>
            <a:r>
              <a:rPr lang="en-GB" altLang="cs-CZ" b="1" u="sng" dirty="0" err="1" smtClean="0">
                <a:solidFill>
                  <a:srgbClr val="FF5050"/>
                </a:solidFill>
              </a:rPr>
              <a:t>senzitivní</a:t>
            </a:r>
            <a:r>
              <a:rPr lang="en-GB" altLang="cs-CZ" b="1" u="sng" dirty="0" smtClean="0">
                <a:solidFill>
                  <a:srgbClr val="FF5050"/>
                </a:solidFill>
              </a:rPr>
              <a:t> </a:t>
            </a:r>
            <a:r>
              <a:rPr lang="en-GB" altLang="cs-CZ" b="1" u="sng" dirty="0" err="1" smtClean="0">
                <a:solidFill>
                  <a:srgbClr val="FF5050"/>
                </a:solidFill>
              </a:rPr>
              <a:t>období</a:t>
            </a:r>
            <a:r>
              <a:rPr lang="en-GB" altLang="cs-CZ" b="1" u="sng" dirty="0" smtClean="0">
                <a:solidFill>
                  <a:srgbClr val="FF5050"/>
                </a:solidFill>
              </a:rPr>
              <a:t/>
            </a:r>
            <a:br>
              <a:rPr lang="en-GB" altLang="cs-CZ" b="1" u="sng" dirty="0" smtClean="0">
                <a:solidFill>
                  <a:srgbClr val="FF505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2080" y="1600201"/>
            <a:ext cx="11826240" cy="4525963"/>
          </a:xfrm>
        </p:spPr>
        <p:txBody>
          <a:bodyPr>
            <a:normAutofit/>
          </a:bodyPr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b="1" dirty="0" err="1" smtClean="0">
                <a:solidFill>
                  <a:srgbClr val="92D050"/>
                </a:solidFill>
              </a:rPr>
              <a:t>možnost</a:t>
            </a:r>
            <a:r>
              <a:rPr lang="en-GB" altLang="cs-CZ" b="1" dirty="0" smtClean="0">
                <a:solidFill>
                  <a:srgbClr val="92D050"/>
                </a:solidFill>
              </a:rPr>
              <a:t> </a:t>
            </a:r>
            <a:r>
              <a:rPr lang="en-GB" altLang="cs-CZ" b="1" dirty="0" err="1" smtClean="0">
                <a:solidFill>
                  <a:srgbClr val="92D050"/>
                </a:solidFill>
              </a:rPr>
              <a:t>rozvoje-trénovatelnost</a:t>
            </a:r>
            <a:r>
              <a:rPr lang="en-GB" altLang="cs-CZ" b="1" dirty="0" smtClean="0">
                <a:solidFill>
                  <a:srgbClr val="92D050"/>
                </a:solidFill>
              </a:rPr>
              <a:t>  </a:t>
            </a:r>
            <a:r>
              <a:rPr lang="en-GB" altLang="cs-CZ" b="1" dirty="0" smtClean="0">
                <a:solidFill>
                  <a:srgbClr val="FF5050"/>
                </a:solidFill>
              </a:rPr>
              <a:t>  </a:t>
            </a:r>
            <a:r>
              <a:rPr lang="en-GB" altLang="cs-CZ" b="1" dirty="0" err="1" smtClean="0">
                <a:solidFill>
                  <a:srgbClr val="FF5050"/>
                </a:solidFill>
              </a:rPr>
              <a:t>dobrá</a:t>
            </a:r>
            <a:r>
              <a:rPr lang="en-GB" altLang="cs-CZ" b="1" dirty="0" smtClean="0">
                <a:solidFill>
                  <a:srgbClr val="FF5050"/>
                </a:solidFill>
              </a:rPr>
              <a:t>              </a:t>
            </a:r>
            <a:r>
              <a:rPr lang="en-GB" altLang="cs-CZ" b="1" dirty="0" err="1" smtClean="0">
                <a:solidFill>
                  <a:srgbClr val="FF5050"/>
                </a:solidFill>
              </a:rPr>
              <a:t>velmi</a:t>
            </a:r>
            <a:r>
              <a:rPr lang="en-GB" altLang="cs-CZ" b="1" dirty="0" smtClean="0">
                <a:solidFill>
                  <a:srgbClr val="FF5050"/>
                </a:solidFill>
              </a:rPr>
              <a:t> </a:t>
            </a:r>
            <a:r>
              <a:rPr lang="cs-CZ" altLang="cs-CZ" b="1" dirty="0" smtClean="0">
                <a:solidFill>
                  <a:srgbClr val="FF5050"/>
                </a:solidFill>
              </a:rPr>
              <a:t>v</a:t>
            </a:r>
            <a:r>
              <a:rPr lang="en-GB" altLang="cs-CZ" b="1" dirty="0" err="1" smtClean="0">
                <a:solidFill>
                  <a:srgbClr val="FF5050"/>
                </a:solidFill>
              </a:rPr>
              <a:t>ysoká</a:t>
            </a:r>
            <a:endParaRPr lang="en-GB" altLang="cs-CZ" b="1" dirty="0" smtClean="0">
              <a:solidFill>
                <a:srgbClr val="FF5050"/>
              </a:solidFill>
            </a:endParaRP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cs-CZ" b="1" dirty="0" smtClean="0">
              <a:solidFill>
                <a:srgbClr val="008000"/>
              </a:solidFill>
            </a:endParaRP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b="1" dirty="0" err="1" smtClean="0">
                <a:solidFill>
                  <a:srgbClr val="FF9900"/>
                </a:solidFill>
              </a:rPr>
              <a:t>silové</a:t>
            </a:r>
            <a:r>
              <a:rPr lang="en-GB" altLang="cs-CZ" b="1" dirty="0" smtClean="0">
                <a:solidFill>
                  <a:srgbClr val="FF9900"/>
                </a:solidFill>
              </a:rPr>
              <a:t>……………………………</a:t>
            </a:r>
            <a:r>
              <a:rPr lang="en-GB" altLang="cs-CZ" b="1" dirty="0" smtClean="0">
                <a:solidFill>
                  <a:srgbClr val="008000"/>
                </a:solidFill>
              </a:rPr>
              <a:t>  </a:t>
            </a:r>
            <a:r>
              <a:rPr lang="cs-CZ" altLang="cs-CZ" b="1" dirty="0" smtClean="0">
                <a:solidFill>
                  <a:srgbClr val="008000"/>
                </a:solidFill>
              </a:rPr>
              <a:t>	</a:t>
            </a:r>
            <a:r>
              <a:rPr lang="en-GB" altLang="cs-CZ" b="1" dirty="0" smtClean="0">
                <a:solidFill>
                  <a:srgbClr val="00B0F0"/>
                </a:solidFill>
              </a:rPr>
              <a:t>11-13, 16 - …</a:t>
            </a:r>
            <a:r>
              <a:rPr lang="cs-CZ" altLang="cs-CZ" b="1" dirty="0" smtClean="0">
                <a:solidFill>
                  <a:srgbClr val="00B0F0"/>
                </a:solidFill>
              </a:rPr>
              <a:t>			</a:t>
            </a:r>
            <a:r>
              <a:rPr lang="en-GB" altLang="cs-CZ" b="1" dirty="0" smtClean="0">
                <a:solidFill>
                  <a:srgbClr val="00B0F0"/>
                </a:solidFill>
              </a:rPr>
              <a:t>14-16</a:t>
            </a: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b="1" dirty="0" err="1" smtClean="0">
                <a:solidFill>
                  <a:srgbClr val="FF9900"/>
                </a:solidFill>
              </a:rPr>
              <a:t>vytrvalostní</a:t>
            </a:r>
            <a:r>
              <a:rPr lang="en-GB" altLang="cs-CZ" b="1" dirty="0" smtClean="0">
                <a:solidFill>
                  <a:srgbClr val="FF9900"/>
                </a:solidFill>
              </a:rPr>
              <a:t>…………………….</a:t>
            </a:r>
            <a:r>
              <a:rPr lang="en-GB" altLang="cs-CZ" b="1" dirty="0" smtClean="0">
                <a:solidFill>
                  <a:srgbClr val="008000"/>
                </a:solidFill>
              </a:rPr>
              <a:t>    </a:t>
            </a:r>
            <a:r>
              <a:rPr lang="cs-CZ" altLang="cs-CZ" b="1" dirty="0" smtClean="0">
                <a:solidFill>
                  <a:srgbClr val="008000"/>
                </a:solidFill>
              </a:rPr>
              <a:t>	</a:t>
            </a:r>
            <a:r>
              <a:rPr lang="en-GB" altLang="cs-CZ" b="1" dirty="0" smtClean="0">
                <a:solidFill>
                  <a:srgbClr val="FF5050"/>
                </a:solidFill>
              </a:rPr>
              <a:t>6-10</a:t>
            </a:r>
            <a:r>
              <a:rPr lang="en-GB" altLang="cs-CZ" b="1" dirty="0" smtClean="0">
                <a:solidFill>
                  <a:srgbClr val="00B0F0"/>
                </a:solidFill>
              </a:rPr>
              <a:t>, 16 -…               </a:t>
            </a:r>
            <a:r>
              <a:rPr lang="cs-CZ" altLang="cs-CZ" b="1" dirty="0" smtClean="0">
                <a:solidFill>
                  <a:srgbClr val="00B0F0"/>
                </a:solidFill>
              </a:rPr>
              <a:t>	</a:t>
            </a:r>
            <a:r>
              <a:rPr lang="en-GB" altLang="cs-CZ" b="1" dirty="0" smtClean="0">
                <a:solidFill>
                  <a:srgbClr val="00B0F0"/>
                </a:solidFill>
              </a:rPr>
              <a:t>11-15</a:t>
            </a: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b="1" dirty="0" err="1" smtClean="0">
                <a:solidFill>
                  <a:srgbClr val="FF9900"/>
                </a:solidFill>
              </a:rPr>
              <a:t>rychlostní</a:t>
            </a:r>
            <a:r>
              <a:rPr lang="en-GB" altLang="cs-CZ" b="1" dirty="0" smtClean="0">
                <a:solidFill>
                  <a:srgbClr val="FF9900"/>
                </a:solidFill>
              </a:rPr>
              <a:t> ……………………..</a:t>
            </a:r>
            <a:r>
              <a:rPr lang="en-GB" altLang="cs-CZ" b="1" dirty="0" smtClean="0">
                <a:solidFill>
                  <a:srgbClr val="000099"/>
                </a:solidFill>
              </a:rPr>
              <a:t>     </a:t>
            </a:r>
            <a:r>
              <a:rPr lang="cs-CZ" altLang="cs-CZ" b="1" dirty="0" smtClean="0">
                <a:solidFill>
                  <a:srgbClr val="000099"/>
                </a:solidFill>
              </a:rPr>
              <a:t>	</a:t>
            </a:r>
            <a:r>
              <a:rPr lang="en-GB" altLang="cs-CZ" b="1" dirty="0" smtClean="0">
                <a:solidFill>
                  <a:srgbClr val="FF5050"/>
                </a:solidFill>
              </a:rPr>
              <a:t>6-8</a:t>
            </a:r>
            <a:r>
              <a:rPr lang="en-GB" altLang="cs-CZ" b="1" dirty="0" smtClean="0">
                <a:solidFill>
                  <a:srgbClr val="00B0F0"/>
                </a:solidFill>
              </a:rPr>
              <a:t>, 12-15                   </a:t>
            </a:r>
            <a:r>
              <a:rPr lang="cs-CZ" altLang="cs-CZ" b="1" dirty="0" smtClean="0">
                <a:solidFill>
                  <a:srgbClr val="00B0F0"/>
                </a:solidFill>
              </a:rPr>
              <a:t>	</a:t>
            </a:r>
            <a:r>
              <a:rPr lang="en-GB" altLang="cs-CZ" b="1" dirty="0" smtClean="0">
                <a:solidFill>
                  <a:srgbClr val="FF5050"/>
                </a:solidFill>
              </a:rPr>
              <a:t>8 -</a:t>
            </a:r>
            <a:r>
              <a:rPr lang="en-GB" altLang="cs-CZ" b="1" dirty="0" smtClean="0">
                <a:solidFill>
                  <a:srgbClr val="000099"/>
                </a:solidFill>
              </a:rPr>
              <a:t> </a:t>
            </a:r>
            <a:r>
              <a:rPr lang="en-GB" altLang="cs-CZ" b="1" dirty="0" smtClean="0">
                <a:solidFill>
                  <a:srgbClr val="00B0F0"/>
                </a:solidFill>
              </a:rPr>
              <a:t>12</a:t>
            </a: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b="1" dirty="0" err="1" smtClean="0">
                <a:solidFill>
                  <a:srgbClr val="FF9900"/>
                </a:solidFill>
              </a:rPr>
              <a:t>pohyblivostní</a:t>
            </a:r>
            <a:r>
              <a:rPr lang="en-GB" altLang="cs-CZ" b="1" dirty="0" smtClean="0">
                <a:solidFill>
                  <a:srgbClr val="FF9900"/>
                </a:solidFill>
              </a:rPr>
              <a:t> - </a:t>
            </a:r>
            <a:r>
              <a:rPr lang="en-GB" altLang="cs-CZ" b="1" dirty="0" err="1" smtClean="0">
                <a:solidFill>
                  <a:srgbClr val="FF9900"/>
                </a:solidFill>
              </a:rPr>
              <a:t>flexibilita</a:t>
            </a:r>
            <a:r>
              <a:rPr lang="en-GB" altLang="cs-CZ" b="1" dirty="0" smtClean="0">
                <a:solidFill>
                  <a:srgbClr val="FF9900"/>
                </a:solidFill>
              </a:rPr>
              <a:t> …….</a:t>
            </a:r>
            <a:r>
              <a:rPr lang="en-GB" altLang="cs-CZ" b="1" dirty="0" smtClean="0">
                <a:solidFill>
                  <a:srgbClr val="000099"/>
                </a:solidFill>
              </a:rPr>
              <a:t>    </a:t>
            </a:r>
            <a:r>
              <a:rPr lang="en-GB" altLang="cs-CZ" b="1" dirty="0" smtClean="0">
                <a:solidFill>
                  <a:srgbClr val="00B0F0"/>
                </a:solidFill>
              </a:rPr>
              <a:t>6-10,14-15                 </a:t>
            </a:r>
            <a:r>
              <a:rPr lang="cs-CZ" altLang="cs-CZ" b="1" dirty="0" smtClean="0">
                <a:solidFill>
                  <a:srgbClr val="00B0F0"/>
                </a:solidFill>
              </a:rPr>
              <a:t>	</a:t>
            </a:r>
            <a:r>
              <a:rPr lang="en-GB" altLang="cs-CZ" b="1" dirty="0" smtClean="0">
                <a:solidFill>
                  <a:srgbClr val="00B0F0"/>
                </a:solidFill>
              </a:rPr>
              <a:t>10 -12         </a:t>
            </a: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cs-CZ" b="1" dirty="0" smtClean="0">
              <a:solidFill>
                <a:srgbClr val="FF5050"/>
              </a:solidFill>
            </a:endParaRP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b="1" dirty="0" err="1" smtClean="0">
                <a:solidFill>
                  <a:srgbClr val="FF9900"/>
                </a:solidFill>
              </a:rPr>
              <a:t>obratnostní</a:t>
            </a:r>
            <a:r>
              <a:rPr lang="en-GB" altLang="cs-CZ" b="1" dirty="0" smtClean="0">
                <a:solidFill>
                  <a:srgbClr val="FF9900"/>
                </a:solidFill>
              </a:rPr>
              <a:t> …………………….</a:t>
            </a:r>
            <a:r>
              <a:rPr lang="en-GB" altLang="cs-CZ" b="1" dirty="0" smtClean="0">
                <a:solidFill>
                  <a:srgbClr val="000099"/>
                </a:solidFill>
              </a:rPr>
              <a:t>   </a:t>
            </a:r>
            <a:r>
              <a:rPr lang="cs-CZ" altLang="cs-CZ" b="1" dirty="0" smtClean="0">
                <a:solidFill>
                  <a:srgbClr val="000099"/>
                </a:solidFill>
              </a:rPr>
              <a:t>	</a:t>
            </a:r>
            <a:r>
              <a:rPr lang="en-GB" altLang="cs-CZ" b="1" dirty="0" smtClean="0">
                <a:solidFill>
                  <a:srgbClr val="000099"/>
                </a:solidFill>
              </a:rPr>
              <a:t> </a:t>
            </a:r>
            <a:r>
              <a:rPr lang="en-GB" altLang="cs-CZ" b="1" dirty="0" smtClean="0">
                <a:solidFill>
                  <a:srgbClr val="FF5050"/>
                </a:solidFill>
              </a:rPr>
              <a:t>6-8</a:t>
            </a:r>
            <a:r>
              <a:rPr lang="en-GB" altLang="cs-CZ" b="1" dirty="0" smtClean="0">
                <a:solidFill>
                  <a:srgbClr val="00B0F0"/>
                </a:solidFill>
              </a:rPr>
              <a:t>,11-15        </a:t>
            </a:r>
            <a:r>
              <a:rPr lang="en-GB" altLang="cs-CZ" b="1" dirty="0" smtClean="0">
                <a:solidFill>
                  <a:srgbClr val="000099"/>
                </a:solidFill>
              </a:rPr>
              <a:t>           </a:t>
            </a:r>
            <a:r>
              <a:rPr lang="cs-CZ" altLang="cs-CZ" b="1" dirty="0" smtClean="0">
                <a:solidFill>
                  <a:srgbClr val="000099"/>
                </a:solidFill>
              </a:rPr>
              <a:t>	</a:t>
            </a:r>
            <a:r>
              <a:rPr lang="en-GB" altLang="cs-CZ" b="1" dirty="0" smtClean="0">
                <a:solidFill>
                  <a:srgbClr val="FF5050"/>
                </a:solidFill>
              </a:rPr>
              <a:t>8 - 11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cs-CZ" b="1" dirty="0" smtClean="0">
                <a:solidFill>
                  <a:srgbClr val="FF5050"/>
                </a:solidFill>
              </a:rPr>
              <a:t>CO VYPLÝVÁ?     </a:t>
            </a:r>
            <a:br>
              <a:rPr lang="en-GB" altLang="cs-CZ" b="1" dirty="0" smtClean="0">
                <a:solidFill>
                  <a:srgbClr val="FF505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914401"/>
            <a:ext cx="9956800" cy="5211764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cs-CZ" b="1" dirty="0" smtClean="0">
              <a:solidFill>
                <a:srgbClr val="FF5050"/>
              </a:solidFill>
            </a:endParaRP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b="1" dirty="0" smtClean="0">
                <a:solidFill>
                  <a:srgbClr val="FF5050"/>
                </a:solidFill>
              </a:rPr>
              <a:t>PŘEDŠKOLNÍ  DĚTI</a:t>
            </a:r>
            <a:r>
              <a:rPr lang="cs-CZ" altLang="cs-CZ" b="1" dirty="0" smtClean="0">
                <a:solidFill>
                  <a:srgbClr val="FF5050"/>
                </a:solidFill>
              </a:rPr>
              <a:t> </a:t>
            </a:r>
            <a:r>
              <a:rPr lang="cs-CZ" altLang="cs-CZ" b="1" dirty="0" smtClean="0">
                <a:solidFill>
                  <a:srgbClr val="FF5050"/>
                </a:solidFill>
                <a:sym typeface="Wingdings" pitchFamily="2" charset="2"/>
              </a:rPr>
              <a:t></a:t>
            </a:r>
            <a:endParaRPr lang="en-GB" altLang="cs-CZ" b="1" dirty="0" smtClean="0">
              <a:solidFill>
                <a:srgbClr val="FF5050"/>
              </a:solidFill>
            </a:endParaRP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cs-CZ" dirty="0" smtClean="0">
              <a:solidFill>
                <a:srgbClr val="000000"/>
              </a:solidFill>
            </a:endParaRP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b="1" dirty="0" smtClean="0">
                <a:solidFill>
                  <a:srgbClr val="3333CC"/>
                </a:solidFill>
              </a:rPr>
              <a:t>POSTOJE KLADNÉ - </a:t>
            </a:r>
            <a:r>
              <a:rPr lang="en-GB" altLang="cs-CZ" b="1" dirty="0" smtClean="0">
                <a:solidFill>
                  <a:srgbClr val="9900FF"/>
                </a:solidFill>
              </a:rPr>
              <a:t> ZÁKLADNÍ  POTŘEBA !!!</a:t>
            </a: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cs-CZ" b="1" dirty="0" smtClean="0">
              <a:solidFill>
                <a:srgbClr val="FF9900"/>
              </a:solidFill>
            </a:endParaRP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b="1" dirty="0" smtClean="0">
                <a:solidFill>
                  <a:srgbClr val="FF9900"/>
                </a:solidFill>
              </a:rPr>
              <a:t>SCHOPNOST OSVOJOVAT SI  I NÁROČNÉ POH. DOV.</a:t>
            </a: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cs-CZ" b="1" dirty="0" smtClean="0">
              <a:solidFill>
                <a:srgbClr val="FF9900"/>
              </a:solidFill>
            </a:endParaRP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b="1" dirty="0" smtClean="0">
                <a:solidFill>
                  <a:srgbClr val="FF0000"/>
                </a:solidFill>
              </a:rPr>
              <a:t>ZAČÍNÁ</a:t>
            </a:r>
            <a:r>
              <a:rPr lang="cs-CZ" altLang="cs-CZ" b="1" dirty="0" smtClean="0">
                <a:solidFill>
                  <a:srgbClr val="FF0000"/>
                </a:solidFill>
              </a:rPr>
              <a:t> </a:t>
            </a:r>
            <a:r>
              <a:rPr lang="en-GB" altLang="cs-CZ" b="1" dirty="0" err="1" smtClean="0">
                <a:solidFill>
                  <a:srgbClr val="FF0000"/>
                </a:solidFill>
              </a:rPr>
              <a:t>senzitivní</a:t>
            </a:r>
            <a:r>
              <a:rPr lang="en-GB" altLang="cs-CZ" b="1" dirty="0" smtClean="0">
                <a:solidFill>
                  <a:srgbClr val="FF0000"/>
                </a:solidFill>
              </a:rPr>
              <a:t> </a:t>
            </a:r>
            <a:r>
              <a:rPr lang="en-GB" altLang="cs-CZ" b="1" dirty="0" err="1" smtClean="0">
                <a:solidFill>
                  <a:srgbClr val="FF0000"/>
                </a:solidFill>
              </a:rPr>
              <a:t>období</a:t>
            </a:r>
            <a:r>
              <a:rPr lang="en-GB" altLang="cs-CZ" b="1" dirty="0" smtClean="0">
                <a:solidFill>
                  <a:srgbClr val="FF0000"/>
                </a:solidFill>
              </a:rPr>
              <a:t> </a:t>
            </a:r>
            <a:r>
              <a:rPr lang="en-GB" altLang="cs-CZ" b="1" dirty="0" err="1" smtClean="0">
                <a:solidFill>
                  <a:srgbClr val="FF0000"/>
                </a:solidFill>
              </a:rPr>
              <a:t>koordinačních-obratnostních</a:t>
            </a:r>
            <a:r>
              <a:rPr lang="en-GB" altLang="cs-CZ" b="1" dirty="0" smtClean="0">
                <a:solidFill>
                  <a:srgbClr val="FF0000"/>
                </a:solidFill>
              </a:rPr>
              <a:t> sch. </a:t>
            </a:r>
            <a:r>
              <a:rPr lang="cs-CZ" altLang="cs-CZ" b="1" dirty="0" smtClean="0">
                <a:solidFill>
                  <a:srgbClr val="FF0000"/>
                </a:solidFill>
                <a:sym typeface="Wingdings" pitchFamily="2" charset="2"/>
              </a:rPr>
              <a:t></a:t>
            </a:r>
            <a:r>
              <a:rPr lang="en-GB" altLang="cs-CZ" b="1" dirty="0" smtClean="0">
                <a:solidFill>
                  <a:srgbClr val="FF0000"/>
                </a:solidFill>
              </a:rPr>
              <a:t> </a:t>
            </a:r>
            <a:r>
              <a:rPr lang="en-GB" altLang="cs-CZ" b="1" dirty="0" err="1" smtClean="0">
                <a:solidFill>
                  <a:srgbClr val="FF0000"/>
                </a:solidFill>
              </a:rPr>
              <a:t>motorická</a:t>
            </a:r>
            <a:r>
              <a:rPr lang="en-GB" altLang="cs-CZ" b="1" dirty="0" smtClean="0">
                <a:solidFill>
                  <a:srgbClr val="FF0000"/>
                </a:solidFill>
              </a:rPr>
              <a:t> </a:t>
            </a:r>
            <a:r>
              <a:rPr lang="en-GB" altLang="cs-CZ" b="1" dirty="0" err="1" smtClean="0">
                <a:solidFill>
                  <a:srgbClr val="FF0000"/>
                </a:solidFill>
              </a:rPr>
              <a:t>učenlivost</a:t>
            </a:r>
            <a:r>
              <a:rPr lang="en-GB" altLang="cs-CZ" b="1" dirty="0" smtClean="0">
                <a:solidFill>
                  <a:srgbClr val="FF0000"/>
                </a:solidFill>
              </a:rPr>
              <a:t> + </a:t>
            </a:r>
            <a:r>
              <a:rPr lang="en-GB" altLang="cs-CZ" b="1" dirty="0" err="1" smtClean="0">
                <a:solidFill>
                  <a:srgbClr val="FF0000"/>
                </a:solidFill>
              </a:rPr>
              <a:t>schopnost</a:t>
            </a:r>
            <a:r>
              <a:rPr lang="en-GB" altLang="cs-CZ" b="1" dirty="0" smtClean="0">
                <a:solidFill>
                  <a:srgbClr val="FF0000"/>
                </a:solidFill>
              </a:rPr>
              <a:t> </a:t>
            </a:r>
            <a:r>
              <a:rPr lang="en-GB" altLang="cs-CZ" b="1" dirty="0" err="1" smtClean="0">
                <a:solidFill>
                  <a:srgbClr val="FF0000"/>
                </a:solidFill>
              </a:rPr>
              <a:t>nápodoby</a:t>
            </a:r>
            <a:endParaRPr lang="en-GB" altLang="cs-CZ" b="1" dirty="0" smtClean="0">
              <a:solidFill>
                <a:srgbClr val="FF0000"/>
              </a:solidFill>
            </a:endParaRP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cs-CZ" b="1" dirty="0" smtClean="0">
              <a:solidFill>
                <a:srgbClr val="FF5050"/>
              </a:solidFill>
            </a:endParaRP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b="1" dirty="0" err="1" smtClean="0">
                <a:solidFill>
                  <a:srgbClr val="008000"/>
                </a:solidFill>
              </a:rPr>
              <a:t>pohybové</a:t>
            </a:r>
            <a:r>
              <a:rPr lang="en-GB" altLang="cs-CZ" b="1" dirty="0" smtClean="0">
                <a:solidFill>
                  <a:srgbClr val="008000"/>
                </a:solidFill>
              </a:rPr>
              <a:t> </a:t>
            </a:r>
            <a:r>
              <a:rPr lang="en-GB" altLang="cs-CZ" b="1" dirty="0" err="1" smtClean="0">
                <a:solidFill>
                  <a:srgbClr val="008000"/>
                </a:solidFill>
              </a:rPr>
              <a:t>dovednosti</a:t>
            </a:r>
            <a:r>
              <a:rPr lang="en-GB" altLang="cs-CZ" b="1" dirty="0" smtClean="0">
                <a:solidFill>
                  <a:srgbClr val="008000"/>
                </a:solidFill>
              </a:rPr>
              <a:t> - </a:t>
            </a:r>
            <a:r>
              <a:rPr lang="en-GB" altLang="cs-CZ" b="1" dirty="0" err="1" smtClean="0">
                <a:solidFill>
                  <a:srgbClr val="008000"/>
                </a:solidFill>
              </a:rPr>
              <a:t>základ</a:t>
            </a:r>
            <a:r>
              <a:rPr lang="en-GB" altLang="cs-CZ" b="1" dirty="0" smtClean="0">
                <a:solidFill>
                  <a:srgbClr val="008000"/>
                </a:solidFill>
              </a:rPr>
              <a:t> pro sporty</a:t>
            </a: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cs-CZ" b="1" dirty="0" smtClean="0">
              <a:solidFill>
                <a:srgbClr val="000000"/>
              </a:solidFill>
            </a:endParaRP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b="1" dirty="0" err="1" smtClean="0">
                <a:solidFill>
                  <a:srgbClr val="00FF99"/>
                </a:solidFill>
              </a:rPr>
              <a:t>základ</a:t>
            </a:r>
            <a:r>
              <a:rPr lang="en-GB" altLang="cs-CZ" b="1" dirty="0" smtClean="0">
                <a:solidFill>
                  <a:srgbClr val="00FF99"/>
                </a:solidFill>
              </a:rPr>
              <a:t> </a:t>
            </a:r>
            <a:r>
              <a:rPr lang="en-GB" altLang="cs-CZ" b="1" dirty="0" err="1" smtClean="0">
                <a:solidFill>
                  <a:srgbClr val="00FF99"/>
                </a:solidFill>
              </a:rPr>
              <a:t>aktivního</a:t>
            </a:r>
            <a:r>
              <a:rPr lang="en-GB" altLang="cs-CZ" b="1" dirty="0" smtClean="0">
                <a:solidFill>
                  <a:srgbClr val="00FF99"/>
                </a:solidFill>
              </a:rPr>
              <a:t> </a:t>
            </a:r>
            <a:r>
              <a:rPr lang="en-GB" altLang="cs-CZ" b="1" dirty="0" err="1" smtClean="0">
                <a:solidFill>
                  <a:srgbClr val="00FF99"/>
                </a:solidFill>
              </a:rPr>
              <a:t>životního</a:t>
            </a:r>
            <a:r>
              <a:rPr lang="en-GB" altLang="cs-CZ" b="1" dirty="0" smtClean="0">
                <a:solidFill>
                  <a:srgbClr val="00FF99"/>
                </a:solidFill>
              </a:rPr>
              <a:t> </a:t>
            </a:r>
            <a:r>
              <a:rPr lang="en-GB" altLang="cs-CZ" b="1" dirty="0" err="1" smtClean="0">
                <a:solidFill>
                  <a:srgbClr val="00FF99"/>
                </a:solidFill>
              </a:rPr>
              <a:t>stylu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SVALOVÝ STAH A ENERGETIKA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svalová kontrakce (koncentrická, excentrická, izometrická)</a:t>
            </a:r>
          </a:p>
          <a:p>
            <a:endParaRPr lang="cs-CZ" dirty="0" smtClean="0"/>
          </a:p>
          <a:p>
            <a:r>
              <a:rPr lang="cs-CZ" dirty="0" smtClean="0"/>
              <a:t>zdroj: ATP ve svalu</a:t>
            </a:r>
          </a:p>
          <a:p>
            <a:endParaRPr lang="cs-CZ" dirty="0" smtClean="0"/>
          </a:p>
          <a:p>
            <a:r>
              <a:rPr lang="cs-CZ" dirty="0" smtClean="0"/>
              <a:t>aerobně x anaerobně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DÍTĚ JAKO SUBJEKT V TĚLESNÉ VÝCHOVĚ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Orientační diagnostika – děti podle úrovně potřeby PA</a:t>
            </a:r>
          </a:p>
          <a:p>
            <a:pPr lvl="1"/>
            <a:r>
              <a:rPr lang="cs-CZ" dirty="0" err="1" smtClean="0"/>
              <a:t>normoaktivní</a:t>
            </a:r>
            <a:r>
              <a:rPr lang="cs-CZ" dirty="0" smtClean="0"/>
              <a:t>, </a:t>
            </a:r>
          </a:p>
          <a:p>
            <a:pPr lvl="1"/>
            <a:r>
              <a:rPr lang="cs-CZ" dirty="0" smtClean="0"/>
              <a:t>hyperaktivní, </a:t>
            </a:r>
          </a:p>
          <a:p>
            <a:pPr lvl="1"/>
            <a:r>
              <a:rPr lang="cs-CZ" dirty="0" err="1" smtClean="0"/>
              <a:t>hypoaktivní</a:t>
            </a:r>
            <a:r>
              <a:rPr lang="cs-CZ" dirty="0" smtClean="0"/>
              <a:t> </a:t>
            </a:r>
          </a:p>
          <a:p>
            <a:r>
              <a:rPr lang="cs-CZ" dirty="0" smtClean="0"/>
              <a:t>Somatotypy </a:t>
            </a:r>
          </a:p>
          <a:p>
            <a:pPr lvl="1"/>
            <a:r>
              <a:rPr lang="cs-CZ" dirty="0" err="1" smtClean="0"/>
              <a:t>mezomorf</a:t>
            </a:r>
            <a:r>
              <a:rPr lang="cs-CZ" dirty="0" smtClean="0"/>
              <a:t> (atletický), </a:t>
            </a:r>
          </a:p>
          <a:p>
            <a:pPr lvl="1"/>
            <a:r>
              <a:rPr lang="cs-CZ" dirty="0" err="1" smtClean="0"/>
              <a:t>endomorf</a:t>
            </a:r>
            <a:r>
              <a:rPr lang="cs-CZ" dirty="0" smtClean="0"/>
              <a:t> (pyknický), </a:t>
            </a:r>
          </a:p>
          <a:p>
            <a:pPr lvl="1"/>
            <a:r>
              <a:rPr lang="cs-CZ" dirty="0" smtClean="0"/>
              <a:t>ektomorf (astenický)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4527" y="177656"/>
            <a:ext cx="9956800" cy="1143000"/>
          </a:xfrm>
        </p:spPr>
        <p:txBody>
          <a:bodyPr/>
          <a:lstStyle/>
          <a:p>
            <a:r>
              <a:rPr lang="cs-CZ" dirty="0" smtClean="0"/>
              <a:t>Pohyb jako potřeba dítěte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7927" y="1417638"/>
            <a:ext cx="11430000" cy="5160817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v psychice dítěte převaha vzruchu nad útlumem</a:t>
            </a:r>
          </a:p>
          <a:p>
            <a:r>
              <a:rPr lang="cs-CZ" dirty="0" smtClean="0"/>
              <a:t>živost a excentričnost – projev pohybem</a:t>
            </a:r>
          </a:p>
          <a:p>
            <a:endParaRPr lang="cs-CZ" dirty="0" smtClean="0"/>
          </a:p>
          <a:p>
            <a:r>
              <a:rPr lang="cs-CZ" dirty="0" smtClean="0"/>
              <a:t>PD – denní potřeba pohybu 5-6 hodin (vysoká intenzita, TF 160-200 tepů/min.) </a:t>
            </a:r>
          </a:p>
          <a:p>
            <a:r>
              <a:rPr lang="cs-CZ" b="1" dirty="0" smtClean="0"/>
              <a:t>Minimální požadavek 4 hod./den</a:t>
            </a:r>
            <a:endParaRPr lang="cs-CZ" dirty="0" smtClean="0"/>
          </a:p>
          <a:p>
            <a:r>
              <a:rPr lang="cs-CZ" dirty="0" smtClean="0"/>
              <a:t>7 let – 4-5 hodin</a:t>
            </a:r>
          </a:p>
          <a:p>
            <a:endParaRPr lang="cs-CZ" dirty="0" smtClean="0"/>
          </a:p>
          <a:p>
            <a:r>
              <a:rPr lang="cs-CZ" dirty="0" smtClean="0"/>
              <a:t>Obsah PA – pestré dynamické činnosti, střídání s klidovými činnostmi</a:t>
            </a:r>
          </a:p>
          <a:p>
            <a:r>
              <a:rPr lang="cs-CZ" dirty="0" smtClean="0"/>
              <a:t>Individuální potřeba - děti </a:t>
            </a:r>
            <a:r>
              <a:rPr lang="cs-CZ" dirty="0" err="1" smtClean="0"/>
              <a:t>hypoaktivní</a:t>
            </a:r>
            <a:r>
              <a:rPr lang="cs-CZ" dirty="0" smtClean="0"/>
              <a:t>, hyperaktivní, </a:t>
            </a:r>
            <a:r>
              <a:rPr lang="cs-CZ" dirty="0" err="1" smtClean="0"/>
              <a:t>normoaktivní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PD – potřeba </a:t>
            </a:r>
            <a:r>
              <a:rPr lang="cs-CZ" dirty="0" err="1" smtClean="0"/>
              <a:t>vertiginálních</a:t>
            </a:r>
            <a:r>
              <a:rPr lang="cs-CZ" dirty="0" smtClean="0"/>
              <a:t> prožitků (prožitky celého těla) a mimetických prožitků (napodobivých)</a:t>
            </a:r>
          </a:p>
          <a:p>
            <a:r>
              <a:rPr lang="cs-CZ" dirty="0" smtClean="0"/>
              <a:t>Vyšší věk – potřeba kompetitivních a </a:t>
            </a:r>
            <a:r>
              <a:rPr lang="cs-CZ" dirty="0" err="1" smtClean="0"/>
              <a:t>aleatických</a:t>
            </a:r>
            <a:r>
              <a:rPr lang="cs-CZ" dirty="0" smtClean="0"/>
              <a:t> (dobrodružných) prožitků</a:t>
            </a:r>
          </a:p>
          <a:p>
            <a:endParaRPr lang="cs-CZ" dirty="0" smtClean="0"/>
          </a:p>
          <a:p>
            <a:r>
              <a:rPr lang="cs-CZ" b="1" dirty="0" smtClean="0"/>
              <a:t>Co je tedy třeba respektovat </a:t>
            </a:r>
          </a:p>
          <a:p>
            <a:pPr lvl="1"/>
            <a:r>
              <a:rPr lang="cs-CZ" b="1" dirty="0" smtClean="0"/>
              <a:t>-individuální potřebu</a:t>
            </a:r>
          </a:p>
          <a:p>
            <a:pPr lvl="1"/>
            <a:r>
              <a:rPr lang="cs-CZ" b="1" dirty="0" smtClean="0"/>
              <a:t>-různorodost -podmínky</a:t>
            </a:r>
          </a:p>
          <a:p>
            <a:pPr lvl="1"/>
            <a:r>
              <a:rPr lang="cs-CZ" b="1" dirty="0" smtClean="0"/>
              <a:t>-potřebu přiměřené intenzity</a:t>
            </a:r>
          </a:p>
          <a:p>
            <a:endParaRPr lang="cs-CZ" b="1" dirty="0" smtClean="0"/>
          </a:p>
          <a:p>
            <a:r>
              <a:rPr lang="cs-CZ" b="1" dirty="0" smtClean="0"/>
              <a:t>PODMÍNKY -(PROSTOROVÉ + MATERIÁLNÍ)</a:t>
            </a:r>
          </a:p>
          <a:p>
            <a:r>
              <a:rPr lang="cs-CZ" b="1" dirty="0" smtClean="0"/>
              <a:t>POSTOJ PEDAGOGA (osobní vztah, odbornost, pedagogické, </a:t>
            </a:r>
          </a:p>
          <a:p>
            <a:r>
              <a:rPr lang="cs-CZ" b="1" dirty="0" smtClean="0"/>
              <a:t>organizační schopnosti... )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Pohyb jako potřeba dítěte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ONTOGENEZE MOTORIKY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OBECNÉ ZÁKONITOSTI VÝVOJE MOTORIKY ČLOVĚK:</a:t>
            </a:r>
          </a:p>
          <a:p>
            <a:pPr lvl="1"/>
            <a:r>
              <a:rPr lang="cs-CZ" dirty="0" err="1" smtClean="0"/>
              <a:t>Cefalo</a:t>
            </a:r>
            <a:r>
              <a:rPr lang="cs-CZ" dirty="0" smtClean="0"/>
              <a:t>-kaudální</a:t>
            </a:r>
          </a:p>
          <a:p>
            <a:pPr lvl="1"/>
            <a:r>
              <a:rPr lang="cs-CZ" dirty="0" err="1" smtClean="0"/>
              <a:t>Proximo</a:t>
            </a:r>
            <a:r>
              <a:rPr lang="cs-CZ" dirty="0" smtClean="0"/>
              <a:t>-distální</a:t>
            </a:r>
          </a:p>
          <a:p>
            <a:pPr lvl="1"/>
            <a:r>
              <a:rPr lang="cs-CZ" dirty="0" smtClean="0"/>
              <a:t>Nerovnoměrnost („senzitivní období“)</a:t>
            </a:r>
          </a:p>
          <a:p>
            <a:pPr lvl="1"/>
            <a:r>
              <a:rPr lang="cs-CZ" dirty="0" smtClean="0"/>
              <a:t>Generalizace --- diferenciace --- komplexnost</a:t>
            </a:r>
          </a:p>
          <a:p>
            <a:pPr lvl="1"/>
            <a:r>
              <a:rPr lang="cs-CZ" dirty="0" smtClean="0"/>
              <a:t>Funkční asymetrie – </a:t>
            </a:r>
            <a:r>
              <a:rPr lang="cs-CZ" dirty="0" err="1" smtClean="0"/>
              <a:t>lateralizace</a:t>
            </a:r>
            <a:endParaRPr lang="cs-CZ" dirty="0" smtClean="0"/>
          </a:p>
          <a:p>
            <a:pPr lvl="1"/>
            <a:r>
              <a:rPr lang="cs-CZ" dirty="0" smtClean="0"/>
              <a:t>Neopakovatelnost</a:t>
            </a:r>
          </a:p>
          <a:p>
            <a:pPr lvl="1"/>
            <a:r>
              <a:rPr lang="cs-CZ" dirty="0" smtClean="0"/>
              <a:t>Individuálnost</a:t>
            </a:r>
          </a:p>
          <a:p>
            <a:pPr lvl="1"/>
            <a:r>
              <a:rPr lang="cs-CZ" dirty="0" smtClean="0"/>
              <a:t>Jednota organismu s prostředím</a:t>
            </a:r>
          </a:p>
          <a:p>
            <a:pPr lvl="1"/>
            <a:r>
              <a:rPr lang="cs-CZ" dirty="0" smtClean="0"/>
              <a:t>Postupná retardace</a:t>
            </a:r>
          </a:p>
          <a:p>
            <a:pPr lvl="1"/>
            <a:r>
              <a:rPr lang="cs-CZ" dirty="0" smtClean="0"/>
              <a:t>Autoregulační fluktuace (progres – stabilizace) ???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RŮST A VÝVOJ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</a:pPr>
            <a:r>
              <a:rPr lang="en-GB" altLang="cs-CZ" dirty="0" smtClean="0"/>
              <a:t>RŮST A VÝVOJ -------------------------  VĚK!</a:t>
            </a:r>
            <a:endParaRPr lang="cs-CZ" altLang="cs-CZ" dirty="0" smtClean="0"/>
          </a:p>
          <a:p>
            <a:pPr lvl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</a:pPr>
            <a:r>
              <a:rPr lang="en-GB" altLang="cs-CZ" dirty="0" err="1" smtClean="0"/>
              <a:t>pohyb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propojen</a:t>
            </a:r>
            <a:r>
              <a:rPr lang="en-GB" altLang="cs-CZ" dirty="0" smtClean="0"/>
              <a:t> s </a:t>
            </a:r>
            <a:r>
              <a:rPr lang="en-GB" altLang="cs-CZ" dirty="0" err="1" smtClean="0"/>
              <a:t>mentálním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dozráváním</a:t>
            </a:r>
            <a:endParaRPr lang="cs-CZ" altLang="cs-CZ" dirty="0" smtClean="0"/>
          </a:p>
          <a:p>
            <a:pPr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</a:pPr>
            <a:endParaRPr lang="cs-CZ" altLang="cs-CZ" dirty="0" smtClean="0"/>
          </a:p>
          <a:p>
            <a:pPr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</a:pPr>
            <a:r>
              <a:rPr lang="cs-CZ" altLang="cs-CZ" dirty="0" smtClean="0"/>
              <a:t>Růst a vývoj – tělesný</a:t>
            </a:r>
          </a:p>
          <a:p>
            <a:pPr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</a:pPr>
            <a:r>
              <a:rPr lang="cs-CZ" altLang="cs-CZ" dirty="0" smtClean="0"/>
              <a:t>Vývoj – psychický, sociální, motorický</a:t>
            </a:r>
          </a:p>
          <a:p>
            <a:pPr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</a:pPr>
            <a:endParaRPr lang="cs-CZ" altLang="cs-CZ" dirty="0" smtClean="0"/>
          </a:p>
          <a:p>
            <a:pPr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</a:pPr>
            <a:r>
              <a:rPr lang="cs-CZ" altLang="cs-CZ" dirty="0" smtClean="0"/>
              <a:t>OBECNÉ ZÁKONITOSTI --- INDIVIDUÁLNÍ VÝVOJ</a:t>
            </a:r>
          </a:p>
          <a:p>
            <a:pPr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</a:pPr>
            <a:endParaRPr lang="cs-CZ" altLang="cs-CZ" dirty="0" smtClean="0"/>
          </a:p>
          <a:p>
            <a:pPr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</a:pPr>
            <a:r>
              <a:rPr lang="cs-CZ" altLang="cs-CZ" dirty="0" smtClean="0"/>
              <a:t>TĚLESNÝ VÝVOJ </a:t>
            </a:r>
            <a:r>
              <a:rPr lang="cs-CZ" altLang="cs-CZ" dirty="0" smtClean="0">
                <a:sym typeface="Wingdings" pitchFamily="2" charset="2"/>
              </a:rPr>
              <a:t> VÝKON V MOTORICE</a:t>
            </a:r>
            <a:endParaRPr lang="cs-CZ" altLang="cs-CZ" b="1" dirty="0" smtClean="0">
              <a:solidFill>
                <a:srgbClr val="9900FF"/>
              </a:solidFill>
              <a:sym typeface="Wingdings" pitchFamily="2" charset="2"/>
            </a:endParaRPr>
          </a:p>
          <a:p>
            <a:pPr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</a:pPr>
            <a:endParaRPr lang="cs-CZ" altLang="cs-CZ" b="1" dirty="0" smtClean="0">
              <a:solidFill>
                <a:srgbClr val="9900FF"/>
              </a:solidFill>
            </a:endParaRPr>
          </a:p>
          <a:p>
            <a:pPr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</a:pPr>
            <a:endParaRPr lang="cs-CZ" altLang="cs-CZ" b="1" dirty="0" smtClean="0">
              <a:solidFill>
                <a:srgbClr val="9900FF"/>
              </a:solidFill>
            </a:endParaRPr>
          </a:p>
          <a:p>
            <a:pPr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</a:pPr>
            <a:endParaRPr lang="en-GB" altLang="cs-CZ" b="1" dirty="0" smtClean="0">
              <a:solidFill>
                <a:srgbClr val="9900FF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RŮST A VÝVOJ</a:t>
            </a:r>
            <a:endParaRPr lang="cs-CZ" dirty="0"/>
          </a:p>
        </p:txBody>
      </p:sp>
      <p:sp>
        <p:nvSpPr>
          <p:cNvPr id="5" name="Elipsa 4"/>
          <p:cNvSpPr/>
          <p:nvPr/>
        </p:nvSpPr>
        <p:spPr>
          <a:xfrm>
            <a:off x="239151" y="1940560"/>
            <a:ext cx="4248443" cy="1076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NEUROMOTORIKA</a:t>
            </a:r>
            <a:endParaRPr lang="cs-CZ" sz="2400" b="1" dirty="0"/>
          </a:p>
        </p:txBody>
      </p:sp>
      <p:sp>
        <p:nvSpPr>
          <p:cNvPr id="6" name="Elipsa 5"/>
          <p:cNvSpPr/>
          <p:nvPr/>
        </p:nvSpPr>
        <p:spPr>
          <a:xfrm>
            <a:off x="2799471" y="2702560"/>
            <a:ext cx="4276578" cy="1076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SENZOMOTORIKA</a:t>
            </a:r>
            <a:endParaRPr lang="cs-CZ" sz="2400" b="1" dirty="0"/>
          </a:p>
        </p:txBody>
      </p:sp>
      <p:sp>
        <p:nvSpPr>
          <p:cNvPr id="7" name="Elipsa 6"/>
          <p:cNvSpPr/>
          <p:nvPr/>
        </p:nvSpPr>
        <p:spPr>
          <a:xfrm>
            <a:off x="5317587" y="3338733"/>
            <a:ext cx="4553243" cy="1076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PSYCHOMOTORIKA</a:t>
            </a:r>
            <a:endParaRPr lang="cs-CZ" sz="2400" b="1" dirty="0"/>
          </a:p>
        </p:txBody>
      </p:sp>
      <p:sp>
        <p:nvSpPr>
          <p:cNvPr id="8" name="Elipsa 7"/>
          <p:cNvSpPr/>
          <p:nvPr/>
        </p:nvSpPr>
        <p:spPr>
          <a:xfrm>
            <a:off x="7980289" y="4083538"/>
            <a:ext cx="4211711" cy="1076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SOCIOMOTORIKA</a:t>
            </a:r>
            <a:endParaRPr lang="cs-C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TĚLESNÝ RŮST A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prenatální – postnatální – nejrychlejší v 1. roce</a:t>
            </a:r>
          </a:p>
          <a:p>
            <a:endParaRPr lang="cs-CZ" dirty="0" smtClean="0"/>
          </a:p>
          <a:p>
            <a:r>
              <a:rPr lang="cs-CZ" dirty="0" smtClean="0"/>
              <a:t>1. rok:</a:t>
            </a:r>
          </a:p>
          <a:p>
            <a:pPr lvl="1"/>
            <a:r>
              <a:rPr lang="cs-CZ" dirty="0" smtClean="0"/>
              <a:t>ležící kojenec </a:t>
            </a:r>
            <a:r>
              <a:rPr lang="cs-CZ" dirty="0" smtClean="0">
                <a:sym typeface="Wingdings" pitchFamily="2" charset="2"/>
              </a:rPr>
              <a:t> chodící batole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hmotnost nárůst 3x, výška méně než 2x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tělesné rozměry – velká hlava vůči tělu krátké končetiny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okolo 6. roku:</a:t>
            </a:r>
          </a:p>
          <a:p>
            <a:pPr lvl="1"/>
            <a:r>
              <a:rPr lang="cs-CZ" dirty="0" smtClean="0"/>
              <a:t>předškolní růstový spurt (</a:t>
            </a:r>
            <a:r>
              <a:rPr lang="cs-CZ" dirty="0" err="1" smtClean="0"/>
              <a:t>obd</a:t>
            </a:r>
            <a:r>
              <a:rPr lang="cs-CZ" dirty="0" smtClean="0"/>
              <a:t>. 1. vytáhlosti)</a:t>
            </a:r>
          </a:p>
          <a:p>
            <a:pPr lvl="1"/>
            <a:r>
              <a:rPr lang="cs-CZ" dirty="0" smtClean="0"/>
              <a:t>Filipínská míra</a:t>
            </a:r>
          </a:p>
          <a:p>
            <a:pPr lvl="1"/>
            <a:r>
              <a:rPr lang="cs-CZ" dirty="0" smtClean="0"/>
              <a:t>dozrávání CNS, </a:t>
            </a:r>
            <a:r>
              <a:rPr lang="cs-CZ" dirty="0" err="1" smtClean="0"/>
              <a:t>myelinizace</a:t>
            </a:r>
            <a:r>
              <a:rPr lang="cs-CZ" dirty="0" smtClean="0"/>
              <a:t> nervových vláken</a:t>
            </a:r>
          </a:p>
          <a:p>
            <a:pPr>
              <a:buSzPct val="100000"/>
              <a:buFont typeface="Wingdings"/>
              <a:buChar char="à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</a:pPr>
            <a:r>
              <a:rPr lang="cs-CZ" dirty="0" smtClean="0">
                <a:sym typeface="Wingdings" pitchFamily="2" charset="2"/>
              </a:rPr>
              <a:t>dobrý základ pro řízení pohybu</a:t>
            </a:r>
          </a:p>
          <a:p>
            <a:pPr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</a:pPr>
            <a:endParaRPr lang="cs-CZ" altLang="cs-CZ" dirty="0" smtClean="0"/>
          </a:p>
          <a:p>
            <a:pPr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</a:pPr>
            <a:r>
              <a:rPr lang="cs-CZ" altLang="cs-CZ" dirty="0" smtClean="0"/>
              <a:t>VĚK KALENDÁŘNÍ x BIOLOGICKÝ</a:t>
            </a:r>
          </a:p>
          <a:p>
            <a:pPr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</a:pPr>
            <a:r>
              <a:rPr lang="cs-CZ" altLang="cs-CZ" dirty="0" smtClean="0"/>
              <a:t>	akcelerované – normální – retardované</a:t>
            </a:r>
          </a:p>
          <a:p>
            <a:pPr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</a:pP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TĚLESNÝ RŮST A VÝVOJ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FUNKČNÍ PŘEDPOKLADY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Objem srdce a plic menší </a:t>
            </a:r>
            <a:r>
              <a:rPr lang="cs-CZ" dirty="0" smtClean="0">
                <a:sym typeface="Wingdings" pitchFamily="2" charset="2"/>
              </a:rPr>
              <a:t> </a:t>
            </a:r>
            <a:r>
              <a:rPr lang="cs-CZ" dirty="0" err="1" smtClean="0">
                <a:sym typeface="Wingdings" pitchFamily="2" charset="2"/>
              </a:rPr>
              <a:t>menší</a:t>
            </a:r>
            <a:r>
              <a:rPr lang="cs-CZ" dirty="0" smtClean="0">
                <a:sym typeface="Wingdings" pitchFamily="2" charset="2"/>
              </a:rPr>
              <a:t> objemy, frekvence, intenzita </a:t>
            </a:r>
            <a:r>
              <a:rPr lang="cs-CZ" dirty="0" smtClean="0"/>
              <a:t>– neekonomičnost práce při zátěži </a:t>
            </a:r>
            <a:r>
              <a:rPr lang="cs-CZ" dirty="0" smtClean="0">
                <a:sym typeface="Wingdings" pitchFamily="2" charset="2"/>
              </a:rPr>
              <a:t> rychlé zvyšování SF a DF</a:t>
            </a:r>
          </a:p>
          <a:p>
            <a:endParaRPr lang="cs-CZ" dirty="0" smtClean="0">
              <a:sym typeface="Wingdings" pitchFamily="2" charset="2"/>
            </a:endParaRPr>
          </a:p>
          <a:p>
            <a:r>
              <a:rPr lang="cs-CZ" dirty="0" smtClean="0">
                <a:sym typeface="Wingdings" pitchFamily="2" charset="2"/>
              </a:rPr>
              <a:t>V relativních poměrech (ve vztahu k hmotnosti) – </a:t>
            </a:r>
            <a:r>
              <a:rPr lang="cs-CZ" u="sng" dirty="0" smtClean="0">
                <a:sym typeface="Wingdings" pitchFamily="2" charset="2"/>
              </a:rPr>
              <a:t>srovnatelné předpoklady pro vyrovnávání se se zátěží jako dospělí</a:t>
            </a:r>
          </a:p>
          <a:p>
            <a:endParaRPr lang="cs-CZ" u="sng" dirty="0" smtClean="0">
              <a:sym typeface="Wingdings" pitchFamily="2" charset="2"/>
            </a:endParaRPr>
          </a:p>
          <a:p>
            <a:r>
              <a:rPr lang="cs-CZ" altLang="cs-CZ" sz="3200" b="1" dirty="0" smtClean="0"/>
              <a:t>RYCHLÁ REGENERACE = </a:t>
            </a:r>
            <a:r>
              <a:rPr lang="cs-CZ" altLang="cs-CZ" sz="3200" b="1" dirty="0" smtClean="0">
                <a:solidFill>
                  <a:srgbClr val="9900FF"/>
                </a:solidFill>
              </a:rPr>
              <a:t>vysoká aerobní kapacita</a:t>
            </a:r>
            <a:endParaRPr lang="cs-CZ" u="sng" dirty="0" smtClean="0">
              <a:sym typeface="Wingdings" pitchFamily="2" charset="2"/>
            </a:endParaRPr>
          </a:p>
          <a:p>
            <a:endParaRPr lang="cs-CZ" dirty="0" smtClean="0">
              <a:sym typeface="Wingdings" pitchFamily="2" charset="2"/>
            </a:endParaRPr>
          </a:p>
          <a:p>
            <a:r>
              <a:rPr lang="cs-CZ" dirty="0" smtClean="0">
                <a:sym typeface="Wingdings" pitchFamily="2" charset="2"/>
              </a:rPr>
              <a:t>Projevy únavy x přetížení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PSYCHIKY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Důležitý věk kolem 3. roku – uvědomování si vlastního „já“ </a:t>
            </a:r>
            <a:r>
              <a:rPr lang="cs-CZ" dirty="0" smtClean="0">
                <a:sym typeface="Wingdings" pitchFamily="2" charset="2"/>
              </a:rPr>
              <a:t> období vzdoru</a:t>
            </a:r>
          </a:p>
          <a:p>
            <a:endParaRPr lang="cs-CZ" dirty="0" smtClean="0">
              <a:sym typeface="Wingdings" pitchFamily="2" charset="2"/>
            </a:endParaRPr>
          </a:p>
          <a:p>
            <a:r>
              <a:rPr lang="cs-CZ" dirty="0" smtClean="0">
                <a:sym typeface="Wingdings" pitchFamily="2" charset="2"/>
              </a:rPr>
              <a:t>Postupně rozšíření sociálních kontaktů a vztahů, rozvoj úrovně myšlení… (výrazné v pubertě)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1) ATP</a:t>
            </a:r>
          </a:p>
          <a:p>
            <a:r>
              <a:rPr lang="cs-CZ" dirty="0" smtClean="0"/>
              <a:t>2) CP, glykogen (svalový, jaterní)</a:t>
            </a:r>
          </a:p>
          <a:p>
            <a:r>
              <a:rPr lang="cs-CZ" dirty="0" smtClean="0"/>
              <a:t>3) LA, </a:t>
            </a:r>
            <a:r>
              <a:rPr lang="cs-CZ" dirty="0" err="1" smtClean="0"/>
              <a:t>anarobní</a:t>
            </a:r>
            <a:endParaRPr lang="cs-CZ" dirty="0" smtClean="0"/>
          </a:p>
          <a:p>
            <a:r>
              <a:rPr lang="cs-CZ" dirty="0" smtClean="0"/>
              <a:t>4) aerobní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SVALOVÝ STAH A ENERGETIKA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36065" y="381087"/>
            <a:ext cx="7441119" cy="61791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7325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POHYBOVÉ SCHOPNOSTI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VROZENÉ PŘEDPOKLADY PRO URČITOU KVALITU POHYBU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POHYBOVÉ SCHOPNOSTI </a:t>
            </a:r>
            <a:r>
              <a:rPr lang="cs-CZ" dirty="0" smtClean="0">
                <a:sym typeface="Wingdings" pitchFamily="2" charset="2"/>
              </a:rPr>
              <a:t> </a:t>
            </a:r>
            <a:r>
              <a:rPr lang="cs-CZ" dirty="0" smtClean="0">
                <a:solidFill>
                  <a:srgbClr val="00B0F0"/>
                </a:solidFill>
                <a:sym typeface="Wingdings" pitchFamily="2" charset="2"/>
              </a:rPr>
              <a:t>POHYBOVÉ DOVEDNOSTI</a:t>
            </a:r>
            <a:endParaRPr lang="cs-CZ" dirty="0" smtClean="0">
              <a:solidFill>
                <a:srgbClr val="00B0F0"/>
              </a:solidFill>
            </a:endParaRPr>
          </a:p>
          <a:p>
            <a:endParaRPr lang="cs-CZ" dirty="0" smtClean="0"/>
          </a:p>
          <a:p>
            <a:r>
              <a:rPr lang="cs-CZ" dirty="0" smtClean="0"/>
              <a:t>RYCHLOSTNÍ</a:t>
            </a:r>
          </a:p>
          <a:p>
            <a:r>
              <a:rPr lang="cs-CZ" dirty="0" smtClean="0"/>
              <a:t>SILOVÉ</a:t>
            </a:r>
          </a:p>
          <a:p>
            <a:r>
              <a:rPr lang="cs-CZ" dirty="0" smtClean="0"/>
              <a:t>VYTRVALOSTNÍ</a:t>
            </a:r>
          </a:p>
          <a:p>
            <a:r>
              <a:rPr lang="cs-CZ" dirty="0" smtClean="0"/>
              <a:t>FLEXIBILITY</a:t>
            </a:r>
          </a:p>
          <a:p>
            <a:r>
              <a:rPr lang="cs-CZ" dirty="0" smtClean="0"/>
              <a:t>OBRATNOSTNÍ</a:t>
            </a:r>
          </a:p>
          <a:p>
            <a:endParaRPr lang="cs-CZ" dirty="0" smtClean="0"/>
          </a:p>
          <a:p>
            <a:r>
              <a:rPr lang="cs-CZ" dirty="0" smtClean="0"/>
              <a:t>Rozvíjení pohybových schopností má vztah k úrovni zdatnosti.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b="1" dirty="0" smtClean="0">
                <a:solidFill>
                  <a:srgbClr val="92D050"/>
                </a:solidFill>
              </a:rPr>
              <a:t>KONDIČNÍ </a:t>
            </a:r>
            <a:r>
              <a:rPr lang="en-GB" altLang="cs-CZ" b="1" dirty="0" smtClean="0">
                <a:solidFill>
                  <a:srgbClr val="008000"/>
                </a:solidFill>
              </a:rPr>
              <a:t>  </a:t>
            </a:r>
            <a:r>
              <a:rPr lang="en-GB" altLang="cs-CZ" b="1" dirty="0" smtClean="0">
                <a:solidFill>
                  <a:srgbClr val="FF5050"/>
                </a:solidFill>
              </a:rPr>
              <a:t>   --   </a:t>
            </a:r>
            <a:r>
              <a:rPr lang="en-GB" altLang="cs-CZ" b="1" dirty="0" smtClean="0">
                <a:solidFill>
                  <a:srgbClr val="00B0F0"/>
                </a:solidFill>
              </a:rPr>
              <a:t>KOORDINAČNÍ</a:t>
            </a: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cs-CZ" b="1" dirty="0" smtClean="0">
              <a:solidFill>
                <a:srgbClr val="008000"/>
              </a:solidFill>
            </a:endParaRP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b="1" dirty="0" err="1" smtClean="0">
                <a:solidFill>
                  <a:srgbClr val="92D050"/>
                </a:solidFill>
              </a:rPr>
              <a:t>silové</a:t>
            </a:r>
            <a:r>
              <a:rPr lang="en-GB" altLang="cs-CZ" b="1" dirty="0" smtClean="0">
                <a:solidFill>
                  <a:srgbClr val="92D050"/>
                </a:solidFill>
              </a:rPr>
              <a:t> -</a:t>
            </a:r>
            <a:r>
              <a:rPr lang="en-GB" altLang="cs-CZ" b="1" dirty="0" smtClean="0">
                <a:solidFill>
                  <a:srgbClr val="008000"/>
                </a:solidFill>
              </a:rPr>
              <a:t> </a:t>
            </a:r>
            <a:r>
              <a:rPr lang="en-GB" altLang="cs-CZ" dirty="0" err="1" smtClean="0"/>
              <a:t>vlastní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tělo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omezení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zátěží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dynamicky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komplexně</a:t>
            </a:r>
            <a:endParaRPr lang="en-GB" altLang="cs-CZ" b="1" dirty="0" smtClean="0">
              <a:solidFill>
                <a:srgbClr val="000000"/>
              </a:solidFill>
            </a:endParaRP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b="1" dirty="0" err="1" smtClean="0">
                <a:solidFill>
                  <a:srgbClr val="92D050"/>
                </a:solidFill>
              </a:rPr>
              <a:t>vytrvalostní</a:t>
            </a:r>
            <a:r>
              <a:rPr lang="en-GB" altLang="cs-CZ" b="1" dirty="0" smtClean="0">
                <a:solidFill>
                  <a:srgbClr val="92D050"/>
                </a:solidFill>
              </a:rPr>
              <a:t> -</a:t>
            </a:r>
            <a:r>
              <a:rPr lang="en-GB" altLang="cs-CZ" b="1" dirty="0" smtClean="0">
                <a:solidFill>
                  <a:srgbClr val="008000"/>
                </a:solidFill>
              </a:rPr>
              <a:t> </a:t>
            </a:r>
            <a:r>
              <a:rPr lang="en-GB" altLang="cs-CZ" dirty="0" err="1" smtClean="0"/>
              <a:t>obecná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vytrvalost</a:t>
            </a:r>
            <a:r>
              <a:rPr lang="en-GB" altLang="cs-CZ" dirty="0" smtClean="0"/>
              <a:t> </a:t>
            </a:r>
            <a:endParaRPr lang="en-GB" altLang="cs-CZ" b="1" dirty="0" smtClean="0">
              <a:solidFill>
                <a:srgbClr val="000000"/>
              </a:solidFill>
            </a:endParaRP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b="1" dirty="0" err="1" smtClean="0">
                <a:solidFill>
                  <a:srgbClr val="92D050"/>
                </a:solidFill>
              </a:rPr>
              <a:t>rychlo</a:t>
            </a:r>
            <a:r>
              <a:rPr lang="en-GB" altLang="cs-CZ" b="1" dirty="0" err="1" smtClean="0">
                <a:solidFill>
                  <a:srgbClr val="00B0F0"/>
                </a:solidFill>
              </a:rPr>
              <a:t>stní</a:t>
            </a:r>
            <a:r>
              <a:rPr lang="en-GB" altLang="cs-CZ" b="1" dirty="0" smtClean="0">
                <a:solidFill>
                  <a:srgbClr val="000099"/>
                </a:solidFill>
              </a:rPr>
              <a:t> - </a:t>
            </a:r>
            <a:r>
              <a:rPr lang="en-GB" altLang="cs-CZ" dirty="0" err="1" smtClean="0"/>
              <a:t>reakční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akční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cyklická</a:t>
            </a:r>
            <a:endParaRPr lang="en-GB" altLang="cs-CZ" b="1" dirty="0" smtClean="0">
              <a:solidFill>
                <a:srgbClr val="000000"/>
              </a:solidFill>
            </a:endParaRP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b="1" dirty="0" err="1" smtClean="0">
                <a:solidFill>
                  <a:srgbClr val="92D050"/>
                </a:solidFill>
              </a:rPr>
              <a:t>flexibilita</a:t>
            </a:r>
            <a:r>
              <a:rPr lang="en-GB" altLang="cs-CZ" b="1" dirty="0" smtClean="0">
                <a:solidFill>
                  <a:srgbClr val="92D050"/>
                </a:solidFill>
              </a:rPr>
              <a:t> </a:t>
            </a:r>
            <a:r>
              <a:rPr lang="en-GB" altLang="cs-CZ" b="1" dirty="0" smtClean="0">
                <a:solidFill>
                  <a:srgbClr val="009900"/>
                </a:solidFill>
              </a:rPr>
              <a:t>-</a:t>
            </a:r>
            <a:r>
              <a:rPr lang="en-GB" altLang="cs-CZ" b="1" dirty="0" smtClean="0">
                <a:solidFill>
                  <a:srgbClr val="000099"/>
                </a:solidFill>
              </a:rPr>
              <a:t> </a:t>
            </a:r>
            <a:r>
              <a:rPr lang="en-GB" altLang="cs-CZ" dirty="0" err="1" smtClean="0"/>
              <a:t>pohyblivost</a:t>
            </a:r>
            <a:endParaRPr lang="en-GB" altLang="cs-CZ" b="1" dirty="0" smtClean="0">
              <a:solidFill>
                <a:srgbClr val="000000"/>
              </a:solidFill>
            </a:endParaRP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cs-CZ" b="1" dirty="0" smtClean="0">
              <a:solidFill>
                <a:srgbClr val="FF5050"/>
              </a:solidFill>
            </a:endParaRP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cs-CZ" b="1" dirty="0" smtClean="0">
              <a:solidFill>
                <a:srgbClr val="FF5050"/>
              </a:solidFill>
            </a:endParaRP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cs-CZ" b="1" dirty="0" smtClean="0">
              <a:solidFill>
                <a:srgbClr val="FF5050"/>
              </a:solidFill>
            </a:endParaRP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b="1" dirty="0" err="1" smtClean="0">
                <a:solidFill>
                  <a:srgbClr val="00B0F0"/>
                </a:solidFill>
              </a:rPr>
              <a:t>obratnostní</a:t>
            </a:r>
            <a:r>
              <a:rPr lang="en-GB" altLang="cs-CZ" b="1" dirty="0" smtClean="0">
                <a:solidFill>
                  <a:srgbClr val="00B0F0"/>
                </a:solidFill>
              </a:rPr>
              <a:t> </a:t>
            </a:r>
            <a:r>
              <a:rPr lang="en-GB" altLang="cs-CZ" b="1" dirty="0" smtClean="0">
                <a:solidFill>
                  <a:srgbClr val="000099"/>
                </a:solidFill>
              </a:rPr>
              <a:t>- </a:t>
            </a:r>
            <a:r>
              <a:rPr lang="en-GB" altLang="cs-CZ" b="1" dirty="0" err="1" smtClean="0">
                <a:solidFill>
                  <a:srgbClr val="FF9900"/>
                </a:solidFill>
              </a:rPr>
              <a:t>koordinace</a:t>
            </a:r>
            <a:r>
              <a:rPr lang="en-GB" altLang="cs-CZ" b="1" dirty="0" smtClean="0">
                <a:solidFill>
                  <a:srgbClr val="FF9900"/>
                </a:solidFill>
              </a:rPr>
              <a:t> </a:t>
            </a:r>
            <a:r>
              <a:rPr lang="en-GB" altLang="cs-CZ" b="1" dirty="0" err="1" smtClean="0">
                <a:solidFill>
                  <a:srgbClr val="FF9900"/>
                </a:solidFill>
              </a:rPr>
              <a:t>částí</a:t>
            </a:r>
            <a:r>
              <a:rPr lang="en-GB" altLang="cs-CZ" b="1" dirty="0" smtClean="0">
                <a:solidFill>
                  <a:srgbClr val="FF9900"/>
                </a:solidFill>
              </a:rPr>
              <a:t> </a:t>
            </a:r>
            <a:r>
              <a:rPr lang="en-GB" altLang="cs-CZ" b="1" dirty="0" err="1" smtClean="0">
                <a:solidFill>
                  <a:srgbClr val="FF9900"/>
                </a:solidFill>
              </a:rPr>
              <a:t>těla</a:t>
            </a:r>
            <a:r>
              <a:rPr lang="en-GB" altLang="cs-CZ" b="1" dirty="0" smtClean="0">
                <a:solidFill>
                  <a:srgbClr val="FF9900"/>
                </a:solidFill>
              </a:rPr>
              <a:t>, </a:t>
            </a:r>
            <a:r>
              <a:rPr lang="en-GB" altLang="cs-CZ" b="1" dirty="0" err="1" smtClean="0">
                <a:solidFill>
                  <a:srgbClr val="FF9900"/>
                </a:solidFill>
              </a:rPr>
              <a:t>orientace</a:t>
            </a:r>
            <a:r>
              <a:rPr lang="en-GB" altLang="cs-CZ" b="1" dirty="0" smtClean="0">
                <a:solidFill>
                  <a:srgbClr val="FF9900"/>
                </a:solidFill>
              </a:rPr>
              <a:t> v </a:t>
            </a:r>
            <a:r>
              <a:rPr lang="en-GB" altLang="cs-CZ" b="1" dirty="0" err="1" smtClean="0">
                <a:solidFill>
                  <a:srgbClr val="FF9900"/>
                </a:solidFill>
              </a:rPr>
              <a:t>tělním</a:t>
            </a:r>
            <a:r>
              <a:rPr lang="en-GB" altLang="cs-CZ" b="1" dirty="0" smtClean="0">
                <a:solidFill>
                  <a:srgbClr val="FF9900"/>
                </a:solidFill>
              </a:rPr>
              <a:t> </a:t>
            </a:r>
            <a:r>
              <a:rPr lang="en-GB" altLang="cs-CZ" b="1" dirty="0" err="1" smtClean="0">
                <a:solidFill>
                  <a:srgbClr val="FF9900"/>
                </a:solidFill>
              </a:rPr>
              <a:t>schématu</a:t>
            </a:r>
            <a:r>
              <a:rPr lang="en-GB" altLang="cs-CZ" b="1" dirty="0" smtClean="0">
                <a:solidFill>
                  <a:srgbClr val="FF9900"/>
                </a:solidFill>
              </a:rPr>
              <a:t>,</a:t>
            </a: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b="1" dirty="0" smtClean="0">
                <a:solidFill>
                  <a:srgbClr val="FF9900"/>
                </a:solidFill>
              </a:rPr>
              <a:t>                       </a:t>
            </a:r>
            <a:r>
              <a:rPr lang="en-GB" altLang="cs-CZ" b="1" dirty="0" err="1" smtClean="0">
                <a:solidFill>
                  <a:srgbClr val="FF9900"/>
                </a:solidFill>
              </a:rPr>
              <a:t>orientace</a:t>
            </a:r>
            <a:r>
              <a:rPr lang="en-GB" altLang="cs-CZ" b="1" dirty="0" smtClean="0">
                <a:solidFill>
                  <a:srgbClr val="FF9900"/>
                </a:solidFill>
              </a:rPr>
              <a:t> v </a:t>
            </a:r>
            <a:r>
              <a:rPr lang="en-GB" altLang="cs-CZ" b="1" dirty="0" err="1" smtClean="0">
                <a:solidFill>
                  <a:srgbClr val="FF9900"/>
                </a:solidFill>
              </a:rPr>
              <a:t>prostoru</a:t>
            </a:r>
            <a:r>
              <a:rPr lang="en-GB" altLang="cs-CZ" b="1" dirty="0" smtClean="0">
                <a:solidFill>
                  <a:srgbClr val="FF9900"/>
                </a:solidFill>
              </a:rPr>
              <a:t>, </a:t>
            </a:r>
            <a:r>
              <a:rPr lang="en-GB" altLang="cs-CZ" b="1" dirty="0" err="1" smtClean="0">
                <a:solidFill>
                  <a:srgbClr val="FF9900"/>
                </a:solidFill>
              </a:rPr>
              <a:t>rytmičnost</a:t>
            </a:r>
            <a:r>
              <a:rPr lang="en-GB" altLang="cs-CZ" b="1" dirty="0" smtClean="0">
                <a:solidFill>
                  <a:srgbClr val="FF9900"/>
                </a:solidFill>
              </a:rPr>
              <a:t>, </a:t>
            </a:r>
            <a:r>
              <a:rPr lang="en-GB" altLang="cs-CZ" b="1" dirty="0" err="1" smtClean="0">
                <a:solidFill>
                  <a:srgbClr val="FF9900"/>
                </a:solidFill>
              </a:rPr>
              <a:t>rovnováha</a:t>
            </a:r>
            <a:r>
              <a:rPr lang="en-GB" altLang="cs-CZ" b="1" dirty="0" smtClean="0">
                <a:solidFill>
                  <a:srgbClr val="FF9900"/>
                </a:solidFill>
              </a:rPr>
              <a:t>... </a:t>
            </a:r>
          </a:p>
          <a:p>
            <a:endParaRPr lang="cs-CZ" dirty="0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POHYBOVÉ SCHOPNOSTI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VÃ½sledek obrÃ¡zku pro motorickÃ© schopnost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2231" y="175615"/>
            <a:ext cx="8607426" cy="65497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71012" name="Picture 4" descr="VÃ½sledek obrÃ¡zku pro motorickÃ© schopnost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44890" y="159883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0"/>
            <a:ext cx="9956800" cy="1143000"/>
          </a:xfrm>
        </p:spPr>
        <p:txBody>
          <a:bodyPr/>
          <a:lstStyle/>
          <a:p>
            <a:r>
              <a:rPr lang="cs-CZ" dirty="0" smtClean="0"/>
              <a:t>SILOVÉ SCHOPNOSTI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035171"/>
            <a:ext cx="9956800" cy="582283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schopnost svalové kontrakce k překonání odporu</a:t>
            </a:r>
          </a:p>
          <a:p>
            <a:r>
              <a:rPr lang="cs-CZ" dirty="0" smtClean="0"/>
              <a:t>určena – průřezem svalu, počtem svalových vláken</a:t>
            </a:r>
          </a:p>
          <a:p>
            <a:r>
              <a:rPr lang="cs-CZ" dirty="0" smtClean="0"/>
              <a:t>druhy síly podle:</a:t>
            </a:r>
          </a:p>
          <a:p>
            <a:pPr lvl="1"/>
            <a:r>
              <a:rPr lang="cs-CZ" dirty="0" smtClean="0"/>
              <a:t>charakteru kontrakce</a:t>
            </a:r>
          </a:p>
          <a:p>
            <a:pPr lvl="2"/>
            <a:r>
              <a:rPr lang="cs-CZ" dirty="0" err="1" smtClean="0"/>
              <a:t>koncetrická</a:t>
            </a:r>
            <a:endParaRPr lang="cs-CZ" dirty="0" smtClean="0"/>
          </a:p>
          <a:p>
            <a:pPr lvl="2"/>
            <a:r>
              <a:rPr lang="cs-CZ" dirty="0" smtClean="0"/>
              <a:t>excentrická</a:t>
            </a:r>
          </a:p>
          <a:p>
            <a:pPr lvl="2"/>
            <a:r>
              <a:rPr lang="cs-CZ" dirty="0" err="1" smtClean="0"/>
              <a:t>isometrická</a:t>
            </a:r>
            <a:endParaRPr lang="cs-CZ" dirty="0" smtClean="0"/>
          </a:p>
          <a:p>
            <a:pPr lvl="1"/>
            <a:r>
              <a:rPr lang="cs-CZ" dirty="0" smtClean="0"/>
              <a:t>množství zapojených svalu</a:t>
            </a:r>
          </a:p>
          <a:p>
            <a:pPr lvl="2"/>
            <a:r>
              <a:rPr lang="cs-CZ" dirty="0" smtClean="0"/>
              <a:t>lokální</a:t>
            </a:r>
          </a:p>
          <a:p>
            <a:pPr lvl="2"/>
            <a:r>
              <a:rPr lang="cs-CZ" dirty="0" smtClean="0"/>
              <a:t>globální</a:t>
            </a:r>
          </a:p>
          <a:p>
            <a:pPr lvl="1"/>
            <a:r>
              <a:rPr lang="cs-CZ" dirty="0" smtClean="0"/>
              <a:t>dynamiky kontrakce</a:t>
            </a:r>
          </a:p>
          <a:p>
            <a:pPr lvl="2"/>
            <a:r>
              <a:rPr lang="cs-CZ" dirty="0" smtClean="0"/>
              <a:t>dynamická</a:t>
            </a:r>
          </a:p>
          <a:p>
            <a:pPr lvl="2"/>
            <a:r>
              <a:rPr lang="cs-CZ" dirty="0" smtClean="0"/>
              <a:t>statická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45116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5529</TotalTime>
  <Words>905</Words>
  <Application>Microsoft Office PowerPoint</Application>
  <PresentationFormat>Vlastní</PresentationFormat>
  <Paragraphs>228</Paragraphs>
  <Slides>29</Slides>
  <Notes>23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Technický</vt:lpstr>
      <vt:lpstr>PODSTATA POHYBOVÉ ČINNOSTI</vt:lpstr>
      <vt:lpstr>SVALOVÝ STAH A ENERGETIKA</vt:lpstr>
      <vt:lpstr>SVALOVÝ STAH A ENERGETIKA</vt:lpstr>
      <vt:lpstr>Snímek 4</vt:lpstr>
      <vt:lpstr>POHYBOVÉ SCHOPNOSTI</vt:lpstr>
      <vt:lpstr>POHYBOVÉ SCHOPNOSTI</vt:lpstr>
      <vt:lpstr>Snímek 7</vt:lpstr>
      <vt:lpstr>Snímek 8</vt:lpstr>
      <vt:lpstr>SILOVÉ SCHOPNOSTI</vt:lpstr>
      <vt:lpstr>SILOVÉ SCHOPNOSTI</vt:lpstr>
      <vt:lpstr>FLEXIBILITA (POHYBLIVOSTNÍ SCHOPNOST)</vt:lpstr>
      <vt:lpstr>RYCHLOSTNÍ SCHOPNOST</vt:lpstr>
      <vt:lpstr>VYTRVALOSTNÍ SCHOPNOST</vt:lpstr>
      <vt:lpstr>OBRATNOSTNÍ SCHOPNOST</vt:lpstr>
      <vt:lpstr>OBRATNOSTNÍ SCHOPNOST</vt:lpstr>
      <vt:lpstr>OBRATNOSTNÍ SCHOPNOST</vt:lpstr>
      <vt:lpstr>Snímek 17</vt:lpstr>
      <vt:lpstr>POHYBOVÉ SCHOPNOSTI - senzitivní období </vt:lpstr>
      <vt:lpstr>CO VYPLÝVÁ?      </vt:lpstr>
      <vt:lpstr>DÍTĚ JAKO SUBJEKT V TĚLESNÉ VÝCHOVĚ</vt:lpstr>
      <vt:lpstr>Pohyb jako potřeba dítěte</vt:lpstr>
      <vt:lpstr>Pohyb jako potřeba dítěte</vt:lpstr>
      <vt:lpstr>ONTOGENEZE MOTORIKY</vt:lpstr>
      <vt:lpstr>RŮST A VÝVOJ</vt:lpstr>
      <vt:lpstr>RŮST A VÝVOJ</vt:lpstr>
      <vt:lpstr>TĚLESNÝ RŮST A VÝVOJ</vt:lpstr>
      <vt:lpstr>TĚLESNÝ RŮST A VÝVOJ</vt:lpstr>
      <vt:lpstr>FUNKČNÍ PŘEDPOKLADY</vt:lpstr>
      <vt:lpstr>VÝVOJ PSYCHIKY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Didaktika tělesné výchovy pro MŠ</dc:title>
  <dc:creator>Ucitel</dc:creator>
  <cp:lastModifiedBy>Windows User</cp:lastModifiedBy>
  <cp:revision>150</cp:revision>
  <dcterms:created xsi:type="dcterms:W3CDTF">2018-09-25T10:09:13Z</dcterms:created>
  <dcterms:modified xsi:type="dcterms:W3CDTF">2020-10-20T17:18:23Z</dcterms:modified>
</cp:coreProperties>
</file>