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C8E614-2754-410B-8B28-9CCA467C87F5}" type="datetimeFigureOut">
              <a:rPr lang="cs-CZ" smtClean="0"/>
              <a:t>2. 11. 2017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9E93D9-7951-4CCA-A3C5-C1FEF06E72AB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7160840" cy="2567136"/>
          </a:xfrm>
        </p:spPr>
        <p:txBody>
          <a:bodyPr/>
          <a:lstStyle/>
          <a:p>
            <a:r>
              <a:rPr lang="cs-CZ" dirty="0" smtClean="0"/>
              <a:t>Monika </a:t>
            </a:r>
            <a:r>
              <a:rPr lang="cs-CZ" dirty="0" err="1" smtClean="0"/>
              <a:t>Hubeňáková</a:t>
            </a:r>
            <a:endParaRPr lang="cs-CZ" dirty="0" smtClean="0"/>
          </a:p>
          <a:p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österreichische</a:t>
            </a:r>
            <a:r>
              <a:rPr lang="cs-CZ" dirty="0" smtClean="0"/>
              <a:t> </a:t>
            </a:r>
            <a:r>
              <a:rPr lang="cs-CZ" dirty="0" err="1" smtClean="0"/>
              <a:t>Studien</a:t>
            </a:r>
            <a:endParaRPr lang="cs-CZ" dirty="0" smtClean="0"/>
          </a:p>
          <a:p>
            <a:r>
              <a:rPr lang="cs-CZ" dirty="0" smtClean="0"/>
              <a:t>Společnost a ekonomika</a:t>
            </a:r>
          </a:p>
          <a:p>
            <a:r>
              <a:rPr lang="cs-CZ" dirty="0" smtClean="0"/>
              <a:t>ZS 2017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Zrod moderního kapitalismu</a:t>
            </a:r>
            <a:br>
              <a:rPr lang="cs-CZ" dirty="0" smtClean="0"/>
            </a:br>
            <a:r>
              <a:rPr lang="cs-CZ" dirty="0" smtClean="0"/>
              <a:t>Meziválečné období v Německu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42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534400" cy="758952"/>
          </a:xfrm>
        </p:spPr>
        <p:txBody>
          <a:bodyPr/>
          <a:lstStyle/>
          <a:p>
            <a:r>
              <a:rPr lang="cs-CZ" dirty="0" smtClean="0"/>
              <a:t>Děkuji za Vaši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03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Helmut </a:t>
            </a:r>
            <a:r>
              <a:rPr lang="cs-CZ" dirty="0" err="1" smtClean="0"/>
              <a:t>Heiber</a:t>
            </a:r>
            <a:r>
              <a:rPr lang="cs-CZ" dirty="0" smtClean="0"/>
              <a:t>, </a:t>
            </a:r>
            <a:r>
              <a:rPr lang="cs-CZ" i="1" dirty="0" smtClean="0"/>
              <a:t>Die </a:t>
            </a:r>
            <a:r>
              <a:rPr lang="cs-CZ" i="1" dirty="0"/>
              <a:t>Republik von </a:t>
            </a:r>
            <a:r>
              <a:rPr lang="cs-CZ" i="1" dirty="0" err="1" smtClean="0"/>
              <a:t>Weimar</a:t>
            </a:r>
            <a:r>
              <a:rPr lang="cs-CZ" dirty="0" smtClean="0"/>
              <a:t>, (</a:t>
            </a:r>
            <a:r>
              <a:rPr lang="cs-CZ" dirty="0" err="1" smtClean="0"/>
              <a:t>München</a:t>
            </a:r>
            <a:r>
              <a:rPr lang="cs-CZ" dirty="0" smtClean="0"/>
              <a:t>: </a:t>
            </a:r>
            <a:r>
              <a:rPr lang="cs-CZ" dirty="0" err="1" smtClean="0"/>
              <a:t>Deutscher</a:t>
            </a:r>
            <a:r>
              <a:rPr lang="cs-CZ" dirty="0" smtClean="0"/>
              <a:t> </a:t>
            </a:r>
            <a:r>
              <a:rPr lang="cs-CZ" dirty="0" err="1" smtClean="0"/>
              <a:t>Taschenbuch</a:t>
            </a:r>
            <a:r>
              <a:rPr lang="cs-CZ" dirty="0" smtClean="0"/>
              <a:t> </a:t>
            </a:r>
            <a:r>
              <a:rPr lang="cs-CZ" dirty="0" err="1" smtClean="0"/>
              <a:t>Verlag</a:t>
            </a:r>
            <a:r>
              <a:rPr lang="cs-CZ" dirty="0" smtClean="0"/>
              <a:t>, 1990).</a:t>
            </a:r>
            <a:endParaRPr lang="cs-CZ" dirty="0" smtClean="0"/>
          </a:p>
          <a:p>
            <a:r>
              <a:rPr lang="cs-CZ" dirty="0" err="1" smtClean="0"/>
              <a:t>Thorsten</a:t>
            </a:r>
            <a:r>
              <a:rPr lang="cs-CZ" dirty="0" smtClean="0"/>
              <a:t> </a:t>
            </a:r>
            <a:r>
              <a:rPr lang="cs-CZ" dirty="0" err="1" smtClean="0"/>
              <a:t>Eitz</a:t>
            </a:r>
            <a:r>
              <a:rPr lang="cs-CZ" dirty="0" smtClean="0"/>
              <a:t>, </a:t>
            </a:r>
            <a:r>
              <a:rPr lang="cs-CZ" i="1" dirty="0" err="1" smtClean="0"/>
              <a:t>Diskursgeschichte</a:t>
            </a:r>
            <a:r>
              <a:rPr lang="cs-CZ" i="1" dirty="0" smtClean="0"/>
              <a:t> </a:t>
            </a:r>
            <a:r>
              <a:rPr lang="cs-CZ" i="1" dirty="0"/>
              <a:t>der </a:t>
            </a:r>
            <a:r>
              <a:rPr lang="cs-CZ" i="1" dirty="0" err="1"/>
              <a:t>Weimarer</a:t>
            </a:r>
            <a:r>
              <a:rPr lang="cs-CZ" i="1" dirty="0"/>
              <a:t> </a:t>
            </a:r>
            <a:r>
              <a:rPr lang="cs-CZ" i="1" dirty="0" smtClean="0"/>
              <a:t>Republik</a:t>
            </a:r>
            <a:r>
              <a:rPr lang="cs-CZ" dirty="0" smtClean="0"/>
              <a:t>, (</a:t>
            </a:r>
            <a:r>
              <a:rPr lang="cs-CZ" dirty="0" err="1" smtClean="0"/>
              <a:t>Hildesheim</a:t>
            </a:r>
            <a:r>
              <a:rPr lang="cs-CZ" dirty="0"/>
              <a:t>: Georg </a:t>
            </a:r>
            <a:r>
              <a:rPr lang="cs-CZ" dirty="0" err="1"/>
              <a:t>Olms</a:t>
            </a:r>
            <a:r>
              <a:rPr lang="cs-CZ" dirty="0"/>
              <a:t> </a:t>
            </a:r>
            <a:r>
              <a:rPr lang="cs-CZ" dirty="0" err="1"/>
              <a:t>Verlag</a:t>
            </a:r>
            <a:r>
              <a:rPr lang="cs-CZ" dirty="0"/>
              <a:t>, </a:t>
            </a:r>
            <a:r>
              <a:rPr lang="cs-CZ" dirty="0" smtClean="0"/>
              <a:t>2015).</a:t>
            </a:r>
            <a:endParaRPr lang="cs-CZ" dirty="0"/>
          </a:p>
          <a:p>
            <a:r>
              <a:rPr lang="cs-CZ" dirty="0"/>
              <a:t>Ursula </a:t>
            </a:r>
            <a:r>
              <a:rPr lang="cs-CZ" dirty="0" err="1" smtClean="0"/>
              <a:t>Büttner</a:t>
            </a:r>
            <a:r>
              <a:rPr lang="cs-CZ" dirty="0" smtClean="0"/>
              <a:t>, </a:t>
            </a:r>
            <a:r>
              <a:rPr lang="cs-CZ" i="1" dirty="0" err="1" smtClean="0"/>
              <a:t>Weimar</a:t>
            </a:r>
            <a:r>
              <a:rPr lang="cs-CZ" i="1" dirty="0"/>
              <a:t>. Die </a:t>
            </a:r>
            <a:r>
              <a:rPr lang="cs-CZ" i="1" dirty="0" err="1"/>
              <a:t>überforderte</a:t>
            </a:r>
            <a:r>
              <a:rPr lang="cs-CZ" i="1" dirty="0"/>
              <a:t> Republik 1918 – </a:t>
            </a:r>
            <a:r>
              <a:rPr lang="cs-CZ" i="1" dirty="0" smtClean="0"/>
              <a:t>1933, (</a:t>
            </a:r>
            <a:r>
              <a:rPr lang="cs-CZ" dirty="0"/>
              <a:t>Stuttgart: </a:t>
            </a:r>
            <a:r>
              <a:rPr lang="cs-CZ" dirty="0" err="1" smtClean="0"/>
              <a:t>Klett-Cotta</a:t>
            </a:r>
            <a:r>
              <a:rPr lang="cs-CZ" dirty="0" smtClean="0"/>
              <a:t>, 2008).</a:t>
            </a:r>
            <a:endParaRPr lang="cs-CZ" i="1" dirty="0" smtClean="0"/>
          </a:p>
          <a:p>
            <a:r>
              <a:rPr lang="cs-CZ" dirty="0" smtClean="0"/>
              <a:t>„Die </a:t>
            </a:r>
            <a:r>
              <a:rPr lang="cs-CZ" dirty="0" err="1" smtClean="0"/>
              <a:t>Weltwirtschaftskrise</a:t>
            </a:r>
            <a:r>
              <a:rPr lang="cs-CZ" dirty="0" smtClean="0"/>
              <a:t>“, </a:t>
            </a:r>
            <a:r>
              <a:rPr lang="cs-CZ" dirty="0" err="1" smtClean="0"/>
              <a:t>Lebendiges</a:t>
            </a:r>
            <a:r>
              <a:rPr lang="cs-CZ" dirty="0" smtClean="0"/>
              <a:t> Museum Online, https</a:t>
            </a:r>
            <a:r>
              <a:rPr lang="cs-CZ" dirty="0"/>
              <a:t>://</a:t>
            </a:r>
            <a:r>
              <a:rPr lang="cs-CZ" dirty="0" smtClean="0"/>
              <a:t>www.dhm.de/lemo/kapitel/weimarer-republik/industrie/wirtschaftskrise (staženo 31.11.2017).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0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vysoké náklady za válku, trvající válečné půjčky, </a:t>
            </a:r>
            <a:r>
              <a:rPr lang="cs-CZ" dirty="0" smtClean="0"/>
              <a:t>otázka </a:t>
            </a:r>
            <a:r>
              <a:rPr lang="cs-CZ" dirty="0"/>
              <a:t>reparací, vysoké reparační náklady, obsazení Porúří </a:t>
            </a:r>
            <a:r>
              <a:rPr lang="cs-CZ" dirty="0" smtClean="0"/>
              <a:t>– fatální důsledky a propad </a:t>
            </a:r>
            <a:r>
              <a:rPr lang="cs-CZ" dirty="0"/>
              <a:t>marky</a:t>
            </a:r>
          </a:p>
          <a:p>
            <a:r>
              <a:rPr lang="cs-CZ" dirty="0" smtClean="0"/>
              <a:t>problém </a:t>
            </a:r>
            <a:r>
              <a:rPr lang="cs-CZ" dirty="0"/>
              <a:t>inflace a otázka měny vedly v roce 1923 k měnové </a:t>
            </a:r>
            <a:r>
              <a:rPr lang="cs-CZ" dirty="0" smtClean="0"/>
              <a:t>katastrofě</a:t>
            </a:r>
          </a:p>
          <a:p>
            <a:r>
              <a:rPr lang="cs-CZ" dirty="0" smtClean="0"/>
              <a:t>1923 hospodářství </a:t>
            </a:r>
            <a:r>
              <a:rPr lang="cs-CZ" dirty="0"/>
              <a:t>a stát na pokraji zhroucení</a:t>
            </a:r>
          </a:p>
          <a:p>
            <a:r>
              <a:rPr lang="cs-CZ" dirty="0" smtClean="0"/>
              <a:t>uklidnění poměrů po </a:t>
            </a:r>
            <a:r>
              <a:rPr lang="cs-CZ" dirty="0"/>
              <a:t>stabilizaci měny a prohře pravicových a levicových nepřátel republiky</a:t>
            </a:r>
          </a:p>
          <a:p>
            <a:r>
              <a:rPr lang="cs-CZ" dirty="0" smtClean="0"/>
              <a:t>Zmocňovací zákon</a:t>
            </a:r>
          </a:p>
          <a:p>
            <a:r>
              <a:rPr lang="cs-CZ" dirty="0" smtClean="0"/>
              <a:t>upuštěno </a:t>
            </a:r>
            <a:r>
              <a:rPr lang="cs-CZ" dirty="0"/>
              <a:t>od myšlenky </a:t>
            </a:r>
            <a:r>
              <a:rPr lang="cs-CZ" dirty="0" smtClean="0"/>
              <a:t>osmihodinové </a:t>
            </a:r>
            <a:r>
              <a:rPr lang="cs-CZ" dirty="0"/>
              <a:t>pracovní doby</a:t>
            </a:r>
          </a:p>
          <a:p>
            <a:r>
              <a:rPr lang="cs-CZ" dirty="0" smtClean="0"/>
              <a:t>měnový </a:t>
            </a:r>
            <a:r>
              <a:rPr lang="cs-CZ" dirty="0"/>
              <a:t>a hospodářský chaos se zdál legitimním důvodem pro nasazení moci říšského prezidenta proti parlamentu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9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1924 inflace a následná stabilizační </a:t>
            </a:r>
            <a:r>
              <a:rPr lang="cs-CZ" dirty="0" smtClean="0"/>
              <a:t>politika</a:t>
            </a:r>
          </a:p>
          <a:p>
            <a:r>
              <a:rPr lang="cs-CZ" dirty="0" smtClean="0"/>
              <a:t>inflace - postihla </a:t>
            </a:r>
            <a:r>
              <a:rPr lang="cs-CZ" dirty="0"/>
              <a:t>především majitele peněz - válečných půjček, důchodů a úspor </a:t>
            </a:r>
            <a:r>
              <a:rPr lang="cs-CZ" dirty="0" smtClean="0"/>
              <a:t>x </a:t>
            </a:r>
            <a:r>
              <a:rPr lang="cs-CZ" dirty="0"/>
              <a:t>stát, řada podniků a zemědělských závodů </a:t>
            </a:r>
            <a:r>
              <a:rPr lang="cs-CZ" dirty="0" smtClean="0"/>
              <a:t>byli </a:t>
            </a:r>
            <a:r>
              <a:rPr lang="cs-CZ" dirty="0"/>
              <a:t>zproštěni </a:t>
            </a:r>
            <a:r>
              <a:rPr lang="cs-CZ" dirty="0" smtClean="0"/>
              <a:t>dluhů</a:t>
            </a:r>
          </a:p>
          <a:p>
            <a:r>
              <a:rPr lang="cs-CZ" dirty="0" smtClean="0"/>
              <a:t>9.4.1924 – Paříž - návrhy </a:t>
            </a:r>
            <a:r>
              <a:rPr lang="cs-CZ" dirty="0"/>
              <a:t>pro budoucí platby německých reparací</a:t>
            </a:r>
          </a:p>
          <a:p>
            <a:r>
              <a:rPr lang="cs-CZ" dirty="0" smtClean="0"/>
              <a:t>1924 </a:t>
            </a:r>
            <a:r>
              <a:rPr lang="cs-CZ" dirty="0"/>
              <a:t>– 1928 </a:t>
            </a:r>
            <a:r>
              <a:rPr lang="cs-CZ" dirty="0" smtClean="0"/>
              <a:t>rychlé střídání </a:t>
            </a:r>
            <a:r>
              <a:rPr lang="cs-CZ" dirty="0"/>
              <a:t>vlád, 6 vlád za toto období</a:t>
            </a:r>
          </a:p>
          <a:p>
            <a:r>
              <a:rPr lang="cs-CZ" dirty="0"/>
              <a:t>29.8.1924 - </a:t>
            </a:r>
            <a:r>
              <a:rPr lang="cs-CZ" dirty="0" err="1"/>
              <a:t>Dawesův</a:t>
            </a:r>
            <a:r>
              <a:rPr lang="cs-CZ" dirty="0"/>
              <a:t> </a:t>
            </a:r>
            <a:r>
              <a:rPr lang="cs-CZ" dirty="0" smtClean="0"/>
              <a:t>plán</a:t>
            </a:r>
            <a:endParaRPr lang="cs-CZ" dirty="0"/>
          </a:p>
          <a:p>
            <a:r>
              <a:rPr lang="cs-CZ" dirty="0"/>
              <a:t>i</a:t>
            </a:r>
            <a:r>
              <a:rPr lang="cs-CZ" dirty="0" smtClean="0"/>
              <a:t>nvestice od </a:t>
            </a:r>
            <a:r>
              <a:rPr lang="cs-CZ" dirty="0"/>
              <a:t>roku 1924 – vysokým podílem financované zahraničním, převážně americkým </a:t>
            </a:r>
            <a:r>
              <a:rPr lang="cs-CZ" dirty="0" smtClean="0"/>
              <a:t>kapitálem</a:t>
            </a:r>
          </a:p>
          <a:p>
            <a:r>
              <a:rPr lang="cs-CZ" dirty="0" smtClean="0"/>
              <a:t>mezi </a:t>
            </a:r>
            <a:r>
              <a:rPr lang="cs-CZ" dirty="0"/>
              <a:t>lety 1924 – </a:t>
            </a:r>
            <a:r>
              <a:rPr lang="cs-CZ" dirty="0" smtClean="0"/>
              <a:t>1929: </a:t>
            </a:r>
            <a:r>
              <a:rPr lang="cs-CZ" dirty="0"/>
              <a:t>příliv zahraničního kapitálu tvořil do začátku 30.let 20,5 miliard marek </a:t>
            </a:r>
          </a:p>
        </p:txBody>
      </p:sp>
    </p:spTree>
    <p:extLst>
      <p:ext uri="{BB962C8B-B14F-4D97-AF65-F5344CB8AC3E}">
        <p14:creationId xmlns:p14="http://schemas.microsoft.com/office/powerpoint/2010/main" val="3977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překonání </a:t>
            </a:r>
            <a:r>
              <a:rPr lang="cs-CZ" dirty="0"/>
              <a:t>stabilizační </a:t>
            </a:r>
            <a:r>
              <a:rPr lang="cs-CZ" dirty="0" smtClean="0"/>
              <a:t>krize, rozvoj konjunktury</a:t>
            </a:r>
          </a:p>
          <a:p>
            <a:r>
              <a:rPr lang="cs-CZ" dirty="0" smtClean="0"/>
              <a:t>v</a:t>
            </a:r>
            <a:r>
              <a:rPr lang="cs-CZ" dirty="0"/>
              <a:t> letech 1924, 1925 a 1927 </a:t>
            </a:r>
            <a:r>
              <a:rPr lang="cs-CZ" dirty="0" smtClean="0"/>
              <a:t>- růst hospodářství</a:t>
            </a:r>
          </a:p>
          <a:p>
            <a:r>
              <a:rPr lang="cs-CZ" dirty="0" smtClean="0"/>
              <a:t>pracovní </a:t>
            </a:r>
            <a:r>
              <a:rPr lang="cs-CZ" dirty="0"/>
              <a:t>příjem vzrostl o 29 </a:t>
            </a:r>
            <a:r>
              <a:rPr lang="cs-CZ" dirty="0" smtClean="0"/>
              <a:t>%</a:t>
            </a:r>
            <a:endParaRPr lang="cs-CZ" dirty="0" smtClean="0"/>
          </a:p>
          <a:p>
            <a:r>
              <a:rPr lang="cs-CZ" dirty="0" smtClean="0"/>
              <a:t>avšak: pracovnímu </a:t>
            </a:r>
            <a:r>
              <a:rPr lang="cs-CZ" dirty="0"/>
              <a:t>trhu však nárůst konjunktury neodlehčil, </a:t>
            </a:r>
            <a:r>
              <a:rPr lang="cs-CZ" dirty="0" smtClean="0"/>
              <a:t>1927 </a:t>
            </a:r>
            <a:r>
              <a:rPr lang="cs-CZ" dirty="0"/>
              <a:t>a 1928 </a:t>
            </a:r>
            <a:r>
              <a:rPr lang="cs-CZ" dirty="0" smtClean="0"/>
              <a:t>- 1,3 </a:t>
            </a:r>
            <a:r>
              <a:rPr lang="cs-CZ" dirty="0"/>
              <a:t>milionu </a:t>
            </a:r>
            <a:r>
              <a:rPr lang="cs-CZ" dirty="0" smtClean="0"/>
              <a:t>nezaměstnaných</a:t>
            </a:r>
          </a:p>
          <a:p>
            <a:r>
              <a:rPr lang="cs-CZ" dirty="0" smtClean="0"/>
              <a:t>konjunktura </a:t>
            </a:r>
            <a:r>
              <a:rPr lang="cs-CZ" dirty="0"/>
              <a:t>byla popohnaná zejména investiční </a:t>
            </a:r>
            <a:r>
              <a:rPr lang="cs-CZ" dirty="0" smtClean="0"/>
              <a:t>činností</a:t>
            </a:r>
          </a:p>
          <a:p>
            <a:r>
              <a:rPr lang="cs-CZ" dirty="0" smtClean="0"/>
              <a:t>čisté </a:t>
            </a:r>
            <a:r>
              <a:rPr lang="cs-CZ" dirty="0"/>
              <a:t>investice mezi lety 1924 – 1929 činily 45 miliard říšských </a:t>
            </a:r>
            <a:r>
              <a:rPr lang="cs-CZ" dirty="0" smtClean="0"/>
              <a:t>marek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41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leden </a:t>
            </a:r>
            <a:r>
              <a:rPr lang="cs-CZ" dirty="0"/>
              <a:t>1927 – více než 2,5 milionu </a:t>
            </a:r>
            <a:r>
              <a:rPr lang="cs-CZ" dirty="0" smtClean="0"/>
              <a:t>nezaměstnaných</a:t>
            </a:r>
          </a:p>
          <a:p>
            <a:r>
              <a:rPr lang="cs-CZ" dirty="0" smtClean="0"/>
              <a:t>prvotní stádium </a:t>
            </a:r>
            <a:r>
              <a:rPr lang="cs-CZ" dirty="0"/>
              <a:t>velké </a:t>
            </a:r>
            <a:r>
              <a:rPr lang="cs-CZ" dirty="0" smtClean="0"/>
              <a:t>krize</a:t>
            </a:r>
          </a:p>
          <a:p>
            <a:r>
              <a:rPr lang="cs-CZ" dirty="0" smtClean="0"/>
              <a:t>inflace </a:t>
            </a:r>
            <a:r>
              <a:rPr lang="cs-CZ" dirty="0"/>
              <a:t>zrychlila a rozšířila proces vytváření kartelů a monopolizace německého hospodářství </a:t>
            </a:r>
            <a:endParaRPr lang="cs-CZ" dirty="0" smtClean="0"/>
          </a:p>
          <a:p>
            <a:r>
              <a:rPr lang="cs-CZ" dirty="0" smtClean="0"/>
              <a:t>strnulost </a:t>
            </a:r>
            <a:r>
              <a:rPr lang="cs-CZ" dirty="0"/>
              <a:t>hospodářského systému, faktory vedoucí k uzdravení hospodářství se staly neúčinnými </a:t>
            </a:r>
            <a:endParaRPr lang="cs-CZ" dirty="0" smtClean="0"/>
          </a:p>
          <a:p>
            <a:r>
              <a:rPr lang="cs-CZ" dirty="0" smtClean="0"/>
              <a:t>1928 </a:t>
            </a:r>
            <a:r>
              <a:rPr lang="cs-CZ" dirty="0"/>
              <a:t>a 1929 – </a:t>
            </a:r>
            <a:r>
              <a:rPr lang="cs-CZ" dirty="0" smtClean="0"/>
              <a:t>nadprodukce, </a:t>
            </a:r>
            <a:r>
              <a:rPr lang="cs-CZ" dirty="0"/>
              <a:t>oslabení státní a komunální investiční </a:t>
            </a:r>
            <a:r>
              <a:rPr lang="cs-CZ" dirty="0" smtClean="0"/>
              <a:t>činnosti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5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1928 </a:t>
            </a:r>
            <a:r>
              <a:rPr lang="cs-CZ" dirty="0"/>
              <a:t>– 1929 poklesl průmysl investic a také </a:t>
            </a:r>
            <a:r>
              <a:rPr lang="cs-CZ" dirty="0" smtClean="0"/>
              <a:t>konzum</a:t>
            </a:r>
          </a:p>
          <a:p>
            <a:r>
              <a:rPr lang="cs-CZ" dirty="0"/>
              <a:t>o</a:t>
            </a:r>
            <a:r>
              <a:rPr lang="cs-CZ" dirty="0" smtClean="0"/>
              <a:t>d </a:t>
            </a:r>
            <a:r>
              <a:rPr lang="cs-CZ" dirty="0"/>
              <a:t>září 1928 klesaly ceny zboží a přibývalo také </a:t>
            </a:r>
            <a:r>
              <a:rPr lang="cs-CZ" dirty="0" smtClean="0"/>
              <a:t>nezaměstnaných</a:t>
            </a:r>
          </a:p>
          <a:p>
            <a:r>
              <a:rPr lang="cs-CZ" dirty="0" smtClean="0"/>
              <a:t>únor </a:t>
            </a:r>
            <a:r>
              <a:rPr lang="cs-CZ" dirty="0"/>
              <a:t>1929 </a:t>
            </a:r>
            <a:r>
              <a:rPr lang="cs-CZ" dirty="0" smtClean="0"/>
              <a:t>- 3 miliony nezaměstnaných</a:t>
            </a:r>
          </a:p>
          <a:p>
            <a:r>
              <a:rPr lang="cs-CZ" dirty="0"/>
              <a:t>n</a:t>
            </a:r>
            <a:r>
              <a:rPr lang="cs-CZ" dirty="0" smtClean="0"/>
              <a:t>egativní </a:t>
            </a:r>
            <a:r>
              <a:rPr lang="cs-CZ" dirty="0"/>
              <a:t>vývoj poukazoval na oslabení německého hospodářství již před začátkem světové hospodářské krize v roce </a:t>
            </a:r>
            <a:r>
              <a:rPr lang="cs-CZ" dirty="0" smtClean="0"/>
              <a:t>1929</a:t>
            </a:r>
            <a:endParaRPr lang="cs-CZ" dirty="0"/>
          </a:p>
          <a:p>
            <a:r>
              <a:rPr lang="cs-CZ" dirty="0"/>
              <a:t>1929 – americký kapitálový export drasticky klesal – z 1 miliardy na 200 milionů dolarů </a:t>
            </a:r>
            <a:r>
              <a:rPr lang="cs-CZ" dirty="0" smtClean="0"/>
              <a:t>–reakce Německa - znatelný pokles </a:t>
            </a:r>
            <a:r>
              <a:rPr lang="cs-CZ" dirty="0"/>
              <a:t>investiční činnosti, </a:t>
            </a:r>
            <a:r>
              <a:rPr lang="cs-CZ" dirty="0" smtClean="0"/>
              <a:t>vzrůstající </a:t>
            </a:r>
            <a:r>
              <a:rPr lang="cs-CZ" dirty="0"/>
              <a:t>kurzy akcií a </a:t>
            </a:r>
            <a:r>
              <a:rPr lang="cs-CZ" dirty="0" smtClean="0"/>
              <a:t>zvyšující </a:t>
            </a:r>
            <a:r>
              <a:rPr lang="cs-CZ" dirty="0"/>
              <a:t>se </a:t>
            </a:r>
            <a:r>
              <a:rPr lang="cs-CZ" dirty="0" smtClean="0"/>
              <a:t>počet </a:t>
            </a:r>
            <a:r>
              <a:rPr lang="cs-CZ" dirty="0" smtClean="0"/>
              <a:t>bankrotů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76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říšský </a:t>
            </a:r>
            <a:r>
              <a:rPr lang="cs-CZ" dirty="0"/>
              <a:t>rozpočet 1929 </a:t>
            </a:r>
            <a:r>
              <a:rPr lang="cs-CZ" dirty="0" smtClean="0"/>
              <a:t>–stěží </a:t>
            </a:r>
            <a:r>
              <a:rPr lang="cs-CZ" dirty="0"/>
              <a:t>vyrovnaný </a:t>
            </a:r>
            <a:endParaRPr lang="cs-CZ" dirty="0" smtClean="0"/>
          </a:p>
          <a:p>
            <a:r>
              <a:rPr lang="cs-CZ" dirty="0" smtClean="0"/>
              <a:t>ministr </a:t>
            </a:r>
            <a:r>
              <a:rPr lang="cs-CZ" dirty="0"/>
              <a:t>financí </a:t>
            </a:r>
            <a:r>
              <a:rPr lang="cs-CZ" dirty="0" err="1"/>
              <a:t>Hilferding</a:t>
            </a:r>
            <a:r>
              <a:rPr lang="cs-CZ" dirty="0"/>
              <a:t> </a:t>
            </a:r>
            <a:r>
              <a:rPr lang="cs-CZ" dirty="0" smtClean="0"/>
              <a:t>- škrty </a:t>
            </a:r>
            <a:r>
              <a:rPr lang="cs-CZ" dirty="0"/>
              <a:t>a zvyšování </a:t>
            </a:r>
            <a:r>
              <a:rPr lang="cs-CZ" dirty="0" smtClean="0"/>
              <a:t>daní</a:t>
            </a:r>
          </a:p>
          <a:p>
            <a:r>
              <a:rPr lang="cs-CZ" dirty="0" smtClean="0"/>
              <a:t>příčiny</a:t>
            </a:r>
            <a:r>
              <a:rPr lang="cs-CZ" dirty="0"/>
              <a:t>: narůstající deficit rozpočtu z loňského roku, poprvé plná výše reparací na základě </a:t>
            </a:r>
            <a:r>
              <a:rPr lang="cs-CZ" dirty="0" err="1"/>
              <a:t>Dawesova</a:t>
            </a:r>
            <a:r>
              <a:rPr lang="cs-CZ" dirty="0"/>
              <a:t> plánu a vzrůstající nezaměstnanost, která způsobila zvyšování počtu půjček </a:t>
            </a:r>
            <a:endParaRPr lang="cs-CZ" dirty="0" smtClean="0"/>
          </a:p>
          <a:p>
            <a:r>
              <a:rPr lang="cs-CZ" dirty="0" smtClean="0"/>
              <a:t>výsledky </a:t>
            </a:r>
            <a:r>
              <a:rPr lang="cs-CZ" dirty="0"/>
              <a:t>finanční kalamity – zrychlení cesty k </a:t>
            </a:r>
            <a:r>
              <a:rPr lang="cs-CZ" dirty="0" err="1"/>
              <a:t>Youngovu</a:t>
            </a:r>
            <a:r>
              <a:rPr lang="cs-CZ" dirty="0"/>
              <a:t> plánu</a:t>
            </a:r>
          </a:p>
          <a:p>
            <a:r>
              <a:rPr lang="cs-CZ" dirty="0" smtClean="0"/>
              <a:t>1929 - nový </a:t>
            </a:r>
            <a:r>
              <a:rPr lang="cs-CZ" dirty="0" smtClean="0"/>
              <a:t>koncept - </a:t>
            </a:r>
            <a:r>
              <a:rPr lang="cs-CZ" dirty="0" err="1" smtClean="0"/>
              <a:t>Youngův</a:t>
            </a:r>
            <a:r>
              <a:rPr lang="cs-CZ" dirty="0" smtClean="0"/>
              <a:t> </a:t>
            </a:r>
            <a:r>
              <a:rPr lang="cs-CZ" dirty="0" smtClean="0"/>
              <a:t>plán -  mnohá </a:t>
            </a:r>
            <a:r>
              <a:rPr lang="cs-CZ" dirty="0"/>
              <a:t>zlepšení – doba plnění reparací byla omezena na dobu, ve které spojenecké státy musely ještě zaplatit válečné dluhy, především </a:t>
            </a:r>
            <a:r>
              <a:rPr lang="cs-CZ" dirty="0" smtClean="0"/>
              <a:t>Americe</a:t>
            </a:r>
          </a:p>
          <a:p>
            <a:r>
              <a:rPr lang="cs-CZ" dirty="0" err="1" smtClean="0"/>
              <a:t>Youngův</a:t>
            </a:r>
            <a:r>
              <a:rPr lang="cs-CZ" dirty="0" smtClean="0"/>
              <a:t> </a:t>
            </a:r>
            <a:r>
              <a:rPr lang="cs-CZ" dirty="0"/>
              <a:t>plán znamenal finanční odlehčení a plné obnovení státní </a:t>
            </a:r>
            <a:r>
              <a:rPr lang="cs-CZ" dirty="0" smtClean="0"/>
              <a:t>suverenity</a:t>
            </a:r>
            <a:endParaRPr lang="cs-CZ" dirty="0"/>
          </a:p>
          <a:p>
            <a:r>
              <a:rPr lang="cs-CZ" dirty="0" smtClean="0"/>
              <a:t>měl </a:t>
            </a:r>
            <a:r>
              <a:rPr lang="cs-CZ" dirty="0"/>
              <a:t>definitivně „zlikvidovat“ válku a její </a:t>
            </a:r>
            <a:r>
              <a:rPr lang="cs-CZ" dirty="0" smtClean="0"/>
              <a:t>důsledky</a:t>
            </a:r>
          </a:p>
          <a:p>
            <a:r>
              <a:rPr lang="cs-CZ" dirty="0" smtClean="0"/>
              <a:t>nové </a:t>
            </a:r>
            <a:r>
              <a:rPr lang="cs-CZ" dirty="0"/>
              <a:t>reparační ustanovení však trvalo pouze </a:t>
            </a:r>
            <a:r>
              <a:rPr lang="cs-CZ" dirty="0" smtClean="0"/>
              <a:t>krátce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00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24. říjen 1929 </a:t>
            </a:r>
            <a:r>
              <a:rPr lang="cs-CZ" dirty="0" smtClean="0"/>
              <a:t>(„černý pátek“ = „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Friday</a:t>
            </a:r>
            <a:r>
              <a:rPr lang="cs-CZ" dirty="0" smtClean="0"/>
              <a:t>“) – </a:t>
            </a:r>
            <a:r>
              <a:rPr lang="cs-CZ" dirty="0"/>
              <a:t>krach na newyorské burze předznamenal vypuknutí velké americké hospodářské krize, americká krize znemožnila obnovení kapitálového exportu do Německa </a:t>
            </a:r>
            <a:endParaRPr lang="cs-CZ" dirty="0" smtClean="0"/>
          </a:p>
          <a:p>
            <a:r>
              <a:rPr lang="cs-CZ" dirty="0" smtClean="0"/>
              <a:t>spuštění </a:t>
            </a:r>
            <a:r>
              <a:rPr lang="cs-CZ" dirty="0"/>
              <a:t>světové hospodářské krize a s ní spojené masové nezaměstnanosti</a:t>
            </a:r>
          </a:p>
          <a:p>
            <a:r>
              <a:rPr lang="cs-CZ" dirty="0" smtClean="0"/>
              <a:t>do </a:t>
            </a:r>
            <a:r>
              <a:rPr lang="cs-CZ" dirty="0"/>
              <a:t>r. 1930 – americká krize se rozšířila na světovou – „poválečná krize evropského kapitalismu“, „krize německého kapitalismu“, „světová krize kapitalistického </a:t>
            </a:r>
            <a:r>
              <a:rPr lang="cs-CZ" dirty="0" smtClean="0"/>
              <a:t>systému</a:t>
            </a:r>
          </a:p>
          <a:p>
            <a:r>
              <a:rPr lang="cs-CZ" dirty="0"/>
              <a:t>světová produkce poklesla na méně než jednu třetinu stavu před rokem 1928 </a:t>
            </a:r>
          </a:p>
          <a:p>
            <a:r>
              <a:rPr lang="cs-CZ" dirty="0" smtClean="0"/>
              <a:t>říšská </a:t>
            </a:r>
            <a:r>
              <a:rPr lang="cs-CZ" dirty="0"/>
              <a:t>vláda </a:t>
            </a:r>
            <a:r>
              <a:rPr lang="cs-CZ" dirty="0" smtClean="0"/>
              <a:t>– reakce - deflační </a:t>
            </a:r>
            <a:r>
              <a:rPr lang="cs-CZ" dirty="0"/>
              <a:t>finanční politikou a úspornou rozpočtovou politikou, také proto, protože chtěla krizi použít k likvidaci reparační </a:t>
            </a:r>
            <a:r>
              <a:rPr lang="cs-CZ" dirty="0" smtClean="0"/>
              <a:t>zátěže</a:t>
            </a:r>
          </a:p>
          <a:p>
            <a:r>
              <a:rPr lang="cs-CZ" dirty="0" smtClean="0"/>
              <a:t>Německá říše v r. 1931 </a:t>
            </a:r>
            <a:r>
              <a:rPr lang="cs-CZ" dirty="0"/>
              <a:t>na </a:t>
            </a:r>
            <a:r>
              <a:rPr lang="cs-CZ" dirty="0" smtClean="0"/>
              <a:t>pokraji </a:t>
            </a:r>
            <a:r>
              <a:rPr lang="cs-CZ" dirty="0"/>
              <a:t>platební </a:t>
            </a:r>
            <a:r>
              <a:rPr lang="cs-CZ" dirty="0" smtClean="0"/>
              <a:t>neschopnosti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33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59" y="1844824"/>
            <a:ext cx="4517407" cy="3396877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909" y="1371600"/>
            <a:ext cx="3375982" cy="4681538"/>
          </a:xfrm>
        </p:spPr>
      </p:pic>
      <p:sp>
        <p:nvSpPr>
          <p:cNvPr id="7" name="Obdélník 6"/>
          <p:cNvSpPr/>
          <p:nvPr/>
        </p:nvSpPr>
        <p:spPr>
          <a:xfrm>
            <a:off x="179512" y="5589240"/>
            <a:ext cx="4896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Zdroj:</a:t>
            </a:r>
          </a:p>
          <a:p>
            <a:r>
              <a:rPr lang="cs-CZ" dirty="0" smtClean="0"/>
              <a:t>https://www.dhm.de/lemo/kapitel/weimarer-republik/industrie/wirtschaftskrise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41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</TotalTime>
  <Words>344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Zrod moderního kapitalismu Meziválečné období v Německu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Vaši pozornost!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Zrod moderního kapitalismu Meziválečné období v Německu</dc:title>
  <dc:creator>Monika</dc:creator>
  <cp:lastModifiedBy>Monika</cp:lastModifiedBy>
  <cp:revision>35</cp:revision>
  <dcterms:created xsi:type="dcterms:W3CDTF">2017-11-01T20:40:08Z</dcterms:created>
  <dcterms:modified xsi:type="dcterms:W3CDTF">2017-11-02T09:09:34Z</dcterms:modified>
</cp:coreProperties>
</file>