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10" r:id="rId4"/>
    <p:sldId id="259" r:id="rId5"/>
    <p:sldId id="260" r:id="rId6"/>
    <p:sldId id="261" r:id="rId7"/>
    <p:sldId id="306" r:id="rId8"/>
    <p:sldId id="307" r:id="rId9"/>
    <p:sldId id="308" r:id="rId10"/>
    <p:sldId id="309" r:id="rId11"/>
    <p:sldId id="284" r:id="rId12"/>
    <p:sldId id="279" r:id="rId13"/>
    <p:sldId id="311" r:id="rId14"/>
    <p:sldId id="317" r:id="rId15"/>
    <p:sldId id="319" r:id="rId16"/>
    <p:sldId id="314" r:id="rId17"/>
    <p:sldId id="315" r:id="rId18"/>
    <p:sldId id="316" r:id="rId19"/>
    <p:sldId id="320" r:id="rId20"/>
    <p:sldId id="321" r:id="rId21"/>
    <p:sldId id="322" r:id="rId22"/>
    <p:sldId id="323" r:id="rId23"/>
    <p:sldId id="324" r:id="rId24"/>
    <p:sldId id="325" r:id="rId25"/>
    <p:sldId id="326" r:id="rId26"/>
    <p:sldId id="327" r:id="rId27"/>
    <p:sldId id="328" r:id="rId28"/>
    <p:sldId id="329" r:id="rId29"/>
    <p:sldId id="330" r:id="rId30"/>
    <p:sldId id="331" r:id="rId31"/>
    <p:sldId id="332" r:id="rId3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11C79-F2FB-4063-86E9-2BC120E3663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0530935-DDC5-4456-B1E0-3D0A652A3C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AA3592C-E974-4974-A14E-95E8AF6B1D17}"/>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9130F4C9-0573-4D36-9535-E53F481C483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4088B60-B1F7-47F1-919E-BB53E07404F4}"/>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158877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7C5F2D-9118-4133-B73A-B4B78F6C2D9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4305A75-58E5-455F-AFB1-611AE60A39E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000724F-FDE0-4229-BC59-0F9D9B269188}"/>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B36FED06-6675-45A6-9B5A-F0A216673DE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7FCB49-A719-4B2E-9C95-C64877CEBAA5}"/>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284798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965E7FF-47F2-45FA-866D-9AE74ED7979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327BBDE-7812-4B91-82FF-1E8B6BB1A5B9}"/>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661C1D1-986F-4FC6-A1D2-572CB5855BB4}"/>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04492430-AD61-48B4-844E-8844B9C897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751A0E-1A12-4BCB-94BB-377E2E306628}"/>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324827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A6E7F-5753-42AB-A708-B05F43DAEAC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5701D81-0516-44BF-B7A6-FF9BC8E5801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511A22C-C7CB-49BD-A3E0-7BDB7E09FE2D}"/>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44377FB6-6F00-49A7-A7D0-16CE18B341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EF00208-EDA7-439B-B680-A0D3BB178497}"/>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175152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3AFB6-B058-441B-853F-CEA83D3D942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CC7C528-CF9E-4232-9C97-9A63F85D9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10FDE13-21DB-47ED-BCB8-8D54B9EE7A04}"/>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708E2808-1273-46BA-992C-60F5FE60BC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1CE6D09-8E6C-4345-9F05-D7183A50FDB5}"/>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3448659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8299A-8C41-46A5-9B3D-F6507354288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5BE1A03-65B3-4642-8ECD-AA0A81E6270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8086B15-64FA-4670-BA15-96F88135C98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72E37998-A3A6-4DE0-ADDE-92BBF94515B3}"/>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6" name="Zástupný symbol pro zápatí 5">
            <a:extLst>
              <a:ext uri="{FF2B5EF4-FFF2-40B4-BE49-F238E27FC236}">
                <a16:creationId xmlns:a16="http://schemas.microsoft.com/office/drawing/2014/main" id="{80CB01A5-7008-46E6-9960-58068F78D2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DF6F8F1-E461-408F-8664-B2C0398B39BD}"/>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811573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249526-7764-4DF5-A148-014883E6704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B72DA91-11CB-4A84-B25C-21688FA43E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B40E2B0-FFF7-41A4-AAD7-5F5BE173060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3D8EB5D-FB36-4056-8E83-F9E1C573D2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91014FA-338E-4260-8D87-5343E6AC9CBA}"/>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8B8FBFA-0A9C-4A9A-9B55-148131E48CAF}"/>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8" name="Zástupný symbol pro zápatí 7">
            <a:extLst>
              <a:ext uri="{FF2B5EF4-FFF2-40B4-BE49-F238E27FC236}">
                <a16:creationId xmlns:a16="http://schemas.microsoft.com/office/drawing/2014/main" id="{A7E35B9C-FF43-44C5-B289-52C5F895ED3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C9634C3-B8BB-4994-A2DE-E9220D0C86FB}"/>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4118771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E07CFA-8213-4D48-8383-C2BB4F9845E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C1991E7-286F-499B-90CD-F885F5710D52}"/>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4" name="Zástupný symbol pro zápatí 3">
            <a:extLst>
              <a:ext uri="{FF2B5EF4-FFF2-40B4-BE49-F238E27FC236}">
                <a16:creationId xmlns:a16="http://schemas.microsoft.com/office/drawing/2014/main" id="{B4338AD6-A1B1-437E-A1F2-108CA5BC31E3}"/>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4FF099B-1C7B-4696-8C97-021F529470E7}"/>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92698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3D1DD7B-15A9-483A-8E94-297356958198}"/>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3" name="Zástupný symbol pro zápatí 2">
            <a:extLst>
              <a:ext uri="{FF2B5EF4-FFF2-40B4-BE49-F238E27FC236}">
                <a16:creationId xmlns:a16="http://schemas.microsoft.com/office/drawing/2014/main" id="{B5DC42FC-86A4-411E-9B6B-B46B3812458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8DCF50A-DBA6-4509-AA9C-05FB4C3C3E31}"/>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1253068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EF7F5F-4E5B-490D-B842-68955A51F6A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1201E26-3E89-4DDB-9292-E4E8AB1094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A3BD893-B5BD-48BE-92DA-A9401DE570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3D4F4FB-5699-4B84-B92A-9EFC93E9F5D8}"/>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6" name="Zástupný symbol pro zápatí 5">
            <a:extLst>
              <a:ext uri="{FF2B5EF4-FFF2-40B4-BE49-F238E27FC236}">
                <a16:creationId xmlns:a16="http://schemas.microsoft.com/office/drawing/2014/main" id="{D6D04064-4739-47AF-8839-FDC5D2CC2D4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92C424F-384B-426F-90B9-CC28D4C5201C}"/>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354043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53AC39-6A4A-4E8A-B5A5-9AC27C0FF4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6BCB7EE-8F59-4723-B3D4-7BA9544276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C57E105-B9F8-4340-A648-321339B5F8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77399F6-F174-490D-BFD3-17FC3DD936AB}"/>
              </a:ext>
            </a:extLst>
          </p:cNvPr>
          <p:cNvSpPr>
            <a:spLocks noGrp="1"/>
          </p:cNvSpPr>
          <p:nvPr>
            <p:ph type="dt" sz="half" idx="10"/>
          </p:nvPr>
        </p:nvSpPr>
        <p:spPr/>
        <p:txBody>
          <a:bodyPr/>
          <a:lstStyle/>
          <a:p>
            <a:fld id="{FEF55369-0D01-4CBA-AF4D-83CA5890B1AE}" type="datetimeFigureOut">
              <a:rPr lang="cs-CZ" smtClean="0"/>
              <a:t>01.02.2021</a:t>
            </a:fld>
            <a:endParaRPr lang="cs-CZ"/>
          </a:p>
        </p:txBody>
      </p:sp>
      <p:sp>
        <p:nvSpPr>
          <p:cNvPr id="6" name="Zástupný symbol pro zápatí 5">
            <a:extLst>
              <a:ext uri="{FF2B5EF4-FFF2-40B4-BE49-F238E27FC236}">
                <a16:creationId xmlns:a16="http://schemas.microsoft.com/office/drawing/2014/main" id="{60717F80-A1BF-42FA-B1BB-F48B2E53B88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EBFC272-1031-4CD2-87E8-0E3F4DDDD3AB}"/>
              </a:ext>
            </a:extLst>
          </p:cNvPr>
          <p:cNvSpPr>
            <a:spLocks noGrp="1"/>
          </p:cNvSpPr>
          <p:nvPr>
            <p:ph type="sldNum" sz="quarter" idx="12"/>
          </p:nvPr>
        </p:nvSpPr>
        <p:spPr/>
        <p:txBody>
          <a:bodyPr/>
          <a:lstStyle/>
          <a:p>
            <a:fld id="{515C5550-6ED2-450C-AA0A-AE06F91F2EA5}" type="slidenum">
              <a:rPr lang="cs-CZ" smtClean="0"/>
              <a:t>‹#›</a:t>
            </a:fld>
            <a:endParaRPr lang="cs-CZ"/>
          </a:p>
        </p:txBody>
      </p:sp>
    </p:spTree>
    <p:extLst>
      <p:ext uri="{BB962C8B-B14F-4D97-AF65-F5344CB8AC3E}">
        <p14:creationId xmlns:p14="http://schemas.microsoft.com/office/powerpoint/2010/main" val="44613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C3F65CE-354C-4A84-B608-DE560AF525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8C9F4A2-9DB4-4E84-937A-24560C3C6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4BD1F98-AB40-42B9-8685-C6D4CF77DD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55369-0D01-4CBA-AF4D-83CA5890B1AE}" type="datetimeFigureOut">
              <a:rPr lang="cs-CZ" smtClean="0"/>
              <a:t>01.02.2021</a:t>
            </a:fld>
            <a:endParaRPr lang="cs-CZ"/>
          </a:p>
        </p:txBody>
      </p:sp>
      <p:sp>
        <p:nvSpPr>
          <p:cNvPr id="5" name="Zástupný symbol pro zápatí 4">
            <a:extLst>
              <a:ext uri="{FF2B5EF4-FFF2-40B4-BE49-F238E27FC236}">
                <a16:creationId xmlns:a16="http://schemas.microsoft.com/office/drawing/2014/main" id="{185ADEFF-0C5C-490C-ABC8-4C890C9F46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5B43FCD-1559-43CE-9A65-B709DDF936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C5550-6ED2-450C-AA0A-AE06F91F2EA5}" type="slidenum">
              <a:rPr lang="cs-CZ" smtClean="0"/>
              <a:t>‹#›</a:t>
            </a:fld>
            <a:endParaRPr lang="cs-CZ"/>
          </a:p>
        </p:txBody>
      </p:sp>
    </p:spTree>
    <p:extLst>
      <p:ext uri="{BB962C8B-B14F-4D97-AF65-F5344CB8AC3E}">
        <p14:creationId xmlns:p14="http://schemas.microsoft.com/office/powerpoint/2010/main" val="405991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de.wikipedia.org/wiki/Gesetzgebung" TargetMode="External"/><Relationship Id="rId3" Type="http://schemas.openxmlformats.org/officeDocument/2006/relationships/hyperlink" Target="https://de.wikipedia.org/wiki/Bundespr%C3%A4sident_(%C3%96sterreich)" TargetMode="External"/><Relationship Id="rId7" Type="http://schemas.openxmlformats.org/officeDocument/2006/relationships/hyperlink" Target="https://de.wikipedia.org/wiki/Wahlen_in_%C3%96sterreich#Nationalratswahl" TargetMode="External"/><Relationship Id="rId2" Type="http://schemas.openxmlformats.org/officeDocument/2006/relationships/hyperlink" Target="https://de.wikipedia.org/wiki/Angelobung" TargetMode="External"/><Relationship Id="rId1" Type="http://schemas.openxmlformats.org/officeDocument/2006/relationships/slideLayout" Target="../slideLayouts/slideLayout2.xml"/><Relationship Id="rId6" Type="http://schemas.openxmlformats.org/officeDocument/2006/relationships/hyperlink" Target="https://de.wikipedia.org/wiki/Pr%C3%A4sident_des_Nationalrates" TargetMode="External"/><Relationship Id="rId5" Type="http://schemas.openxmlformats.org/officeDocument/2006/relationships/hyperlink" Target="https://de.wikipedia.org/wiki/Kriegserkl%C3%A4rung" TargetMode="External"/><Relationship Id="rId4" Type="http://schemas.openxmlformats.org/officeDocument/2006/relationships/hyperlink" Target="https://de.wikipedia.org/wiki/Verfassungsgerichtshof_(%C3%96sterreich)" TargetMode="External"/><Relationship Id="rId9" Type="http://schemas.openxmlformats.org/officeDocument/2006/relationships/hyperlink" Target="https://de.wikipedia.org/wiki/Bundesregierung_(%C3%96sterrei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3">
            <a:extLst>
              <a:ext uri="{FF2B5EF4-FFF2-40B4-BE49-F238E27FC236}">
                <a16:creationId xmlns:a16="http://schemas.microsoft.com/office/drawing/2014/main" id="{DF688EB5-E49B-4438-B2C1-1389730B3504}"/>
              </a:ext>
            </a:extLst>
          </p:cNvPr>
          <p:cNvSpPr>
            <a:spLocks noGrp="1"/>
          </p:cNvSpPr>
          <p:nvPr>
            <p:ph type="title"/>
          </p:nvPr>
        </p:nvSpPr>
        <p:spPr/>
        <p:txBody>
          <a:bodyPr/>
          <a:lstStyle/>
          <a:p>
            <a:pPr algn="ctr" eaLnBrk="1" hangingPunct="1"/>
            <a:br>
              <a:rPr lang="cs-CZ" altLang="cs-CZ" sz="2800" dirty="0"/>
            </a:br>
            <a:r>
              <a:rPr lang="de-DE" altLang="cs-CZ" sz="2800" dirty="0"/>
              <a:t>REPUBLIK ÖSTERREICH</a:t>
            </a:r>
            <a:endParaRPr lang="cs-CZ" altLang="cs-CZ" sz="2800" dirty="0"/>
          </a:p>
        </p:txBody>
      </p:sp>
      <p:sp>
        <p:nvSpPr>
          <p:cNvPr id="2051" name="Zástupný symbol pro obsah 4">
            <a:extLst>
              <a:ext uri="{FF2B5EF4-FFF2-40B4-BE49-F238E27FC236}">
                <a16:creationId xmlns:a16="http://schemas.microsoft.com/office/drawing/2014/main" id="{F8421632-3D5C-444A-8963-39B84369D4C1}"/>
              </a:ext>
            </a:extLst>
          </p:cNvPr>
          <p:cNvSpPr>
            <a:spLocks noGrp="1"/>
          </p:cNvSpPr>
          <p:nvPr>
            <p:ph idx="1"/>
          </p:nvPr>
        </p:nvSpPr>
        <p:spPr/>
        <p:txBody>
          <a:bodyPr/>
          <a:lstStyle/>
          <a:p>
            <a:pPr eaLnBrk="1" hangingPunct="1"/>
            <a:r>
              <a:rPr lang="de-DE" altLang="cs-CZ" sz="2000" dirty="0"/>
              <a:t>Föderaler Bundesstaat nach dem Staatsvertrag 1955</a:t>
            </a:r>
          </a:p>
          <a:p>
            <a:pPr eaLnBrk="1" hangingPunct="1"/>
            <a:r>
              <a:rPr lang="de-DE" altLang="cs-CZ" sz="2000" dirty="0"/>
              <a:t>Bundesverfassung von 1920 (revidiert 1929) </a:t>
            </a:r>
          </a:p>
          <a:p>
            <a:pPr eaLnBrk="1" hangingPunct="1"/>
            <a:r>
              <a:rPr lang="de-DE" altLang="cs-CZ" sz="2000" dirty="0"/>
              <a:t>Fläche</a:t>
            </a:r>
            <a:r>
              <a:rPr lang="cs-CZ" altLang="cs-CZ" sz="2000" dirty="0"/>
              <a:t>: 83.87</a:t>
            </a:r>
            <a:r>
              <a:rPr lang="de-DE" altLang="cs-CZ" sz="2000" dirty="0"/>
              <a:t>9</a:t>
            </a:r>
            <a:r>
              <a:rPr lang="cs-CZ" altLang="cs-CZ" sz="2000" dirty="0"/>
              <a:t> km</a:t>
            </a:r>
            <a:r>
              <a:rPr lang="cs-CZ" altLang="cs-CZ" sz="2000" baseline="30000" dirty="0"/>
              <a:t>2</a:t>
            </a:r>
          </a:p>
          <a:p>
            <a:pPr eaLnBrk="1" hangingPunct="1"/>
            <a:r>
              <a:rPr lang="de-DE" altLang="cs-CZ" sz="2000" dirty="0"/>
              <a:t>Bevölkerungszahl</a:t>
            </a:r>
            <a:r>
              <a:rPr lang="cs-CZ" altLang="cs-CZ" sz="2000" dirty="0"/>
              <a:t>: 8,</a:t>
            </a:r>
            <a:r>
              <a:rPr lang="de-DE" altLang="cs-CZ" sz="2000" dirty="0"/>
              <a:t>9</a:t>
            </a:r>
            <a:r>
              <a:rPr lang="cs-CZ" altLang="cs-CZ" sz="2000" dirty="0"/>
              <a:t> </a:t>
            </a:r>
            <a:r>
              <a:rPr lang="de-DE" altLang="cs-CZ" sz="2000" dirty="0"/>
              <a:t>Millionen</a:t>
            </a:r>
          </a:p>
          <a:p>
            <a:pPr eaLnBrk="1" hangingPunct="1"/>
            <a:r>
              <a:rPr lang="de-DE" altLang="cs-CZ" sz="2000" dirty="0"/>
              <a:t>Einwohner je nach km</a:t>
            </a:r>
            <a:r>
              <a:rPr lang="de-DE" altLang="cs-CZ" sz="2000" baseline="30000" dirty="0"/>
              <a:t>2 </a:t>
            </a:r>
            <a:r>
              <a:rPr lang="de-DE" altLang="cs-CZ" sz="2000" dirty="0"/>
              <a:t>: 106</a:t>
            </a:r>
            <a:endParaRPr lang="cs-CZ" altLang="cs-CZ" sz="2000" baseline="30000" dirty="0"/>
          </a:p>
          <a:p>
            <a:pPr eaLnBrk="1" hangingPunct="1"/>
            <a:r>
              <a:rPr lang="de-DE" altLang="cs-CZ" sz="2000" dirty="0"/>
              <a:t>Hauptstadt</a:t>
            </a:r>
            <a:r>
              <a:rPr lang="cs-CZ" altLang="cs-CZ" sz="2000" dirty="0"/>
              <a:t>: </a:t>
            </a:r>
            <a:r>
              <a:rPr lang="de-DE" altLang="cs-CZ" sz="2000" dirty="0"/>
              <a:t>Wien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D8DA5F-897B-471E-A54D-10B47B482BC0}"/>
              </a:ext>
            </a:extLst>
          </p:cNvPr>
          <p:cNvSpPr>
            <a:spLocks noGrp="1"/>
          </p:cNvSpPr>
          <p:nvPr>
            <p:ph type="title"/>
          </p:nvPr>
        </p:nvSpPr>
        <p:spPr/>
        <p:txBody>
          <a:bodyPr>
            <a:normAutofit/>
          </a:bodyPr>
          <a:lstStyle/>
          <a:p>
            <a:pPr algn="ctr"/>
            <a:r>
              <a:rPr lang="de-DE" sz="2800" dirty="0"/>
              <a:t>NATIONALRAT UND BUNDESRAT</a:t>
            </a:r>
            <a:endParaRPr lang="cs-CZ" sz="2800" dirty="0"/>
          </a:p>
        </p:txBody>
      </p:sp>
      <p:sp>
        <p:nvSpPr>
          <p:cNvPr id="3" name="Zástupný obsah 2">
            <a:extLst>
              <a:ext uri="{FF2B5EF4-FFF2-40B4-BE49-F238E27FC236}">
                <a16:creationId xmlns:a16="http://schemas.microsoft.com/office/drawing/2014/main" id="{F84B9148-79C2-45CE-A02B-41CFACAE0B06}"/>
              </a:ext>
            </a:extLst>
          </p:cNvPr>
          <p:cNvSpPr>
            <a:spLocks noGrp="1"/>
          </p:cNvSpPr>
          <p:nvPr>
            <p:ph idx="1"/>
          </p:nvPr>
        </p:nvSpPr>
        <p:spPr/>
        <p:txBody>
          <a:bodyPr>
            <a:normAutofit/>
          </a:bodyPr>
          <a:lstStyle/>
          <a:p>
            <a:pPr algn="just"/>
            <a:r>
              <a:rPr lang="de-DE" sz="1400" dirty="0"/>
              <a:t>Der Nationalrat ist die Abgeordnetenkammer des österreichischen Parlaments. Er hat 183 Abgeordnete, der derzeitige Nationalratspräsident ist Wolfgang Sobotka (ÖVP). Im Nationalrat sitzen 97 Abgeordnete der Regierungskoalition (ÖVP – 71, Grüne – 26) und 86 Abgeordnete der Opposition (SPÖ – 40, FPÖ – 30, NEOS – 15, fraktionslos – 1).</a:t>
            </a:r>
          </a:p>
          <a:p>
            <a:pPr algn="just"/>
            <a:r>
              <a:rPr lang="de-DE" sz="1400" dirty="0"/>
              <a:t>Der Bundesrat bildet die zweite Kammer des österreichischen Parlaments und vertritt die einzelnen Bundesländer. Er besteht aus 61 Vertretern. Die aktuelle Präsidentin des Bundesrates ist Andrea Eder-Gitschthaler (ÖVP). Die Zusammensetzung des Bundesrates regelt sich nach der Zahl der wohnsitzhabenden Staatsbürgern in den Bundesländern – ein Land kann höchstens 12 Vertreter, mindestens aber drei Vertreter haben. Die aktuelle Zusammensetzung des Bundesrates: Niederösterreich – 12, Wien – 11, Oberösterreich – 10, Steiermark – 9, Tirol – 5, Kärnten, Salzburg – 4, Burgenland, Vorarlberg – 3.</a:t>
            </a:r>
            <a:endParaRPr lang="cs-CZ" sz="1400" dirty="0"/>
          </a:p>
        </p:txBody>
      </p:sp>
    </p:spTree>
    <p:extLst>
      <p:ext uri="{BB962C8B-B14F-4D97-AF65-F5344CB8AC3E}">
        <p14:creationId xmlns:p14="http://schemas.microsoft.com/office/powerpoint/2010/main" val="3336314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A15AFA-1C45-4B12-94A2-9472E405F9AC}"/>
              </a:ext>
            </a:extLst>
          </p:cNvPr>
          <p:cNvSpPr>
            <a:spLocks noGrp="1"/>
          </p:cNvSpPr>
          <p:nvPr>
            <p:ph type="title"/>
          </p:nvPr>
        </p:nvSpPr>
        <p:spPr/>
        <p:txBody>
          <a:bodyPr/>
          <a:lstStyle/>
          <a:p>
            <a:pPr algn="ctr"/>
            <a:r>
              <a:rPr lang="de-DE" sz="2400" dirty="0"/>
              <a:t>LANDESPARLAMENT</a:t>
            </a:r>
            <a:endParaRPr lang="cs-CZ" sz="2400" dirty="0"/>
          </a:p>
        </p:txBody>
      </p:sp>
      <p:sp>
        <p:nvSpPr>
          <p:cNvPr id="3" name="Zástupný obsah 2">
            <a:extLst>
              <a:ext uri="{FF2B5EF4-FFF2-40B4-BE49-F238E27FC236}">
                <a16:creationId xmlns:a16="http://schemas.microsoft.com/office/drawing/2014/main" id="{3D347C05-9D91-4464-8DD6-0D3D5F513C91}"/>
              </a:ext>
            </a:extLst>
          </p:cNvPr>
          <p:cNvSpPr>
            <a:spLocks noGrp="1"/>
          </p:cNvSpPr>
          <p:nvPr>
            <p:ph idx="1"/>
          </p:nvPr>
        </p:nvSpPr>
        <p:spPr/>
        <p:txBody>
          <a:bodyPr>
            <a:normAutofit/>
          </a:bodyPr>
          <a:lstStyle/>
          <a:p>
            <a:pPr algn="just"/>
            <a:r>
              <a:rPr lang="de-DE" sz="1400" dirty="0"/>
              <a:t>Die Landesgesetzgebung in den Bundesländern übt der jeweilige </a:t>
            </a:r>
            <a:r>
              <a:rPr lang="de-DE" sz="1400" i="1" dirty="0"/>
              <a:t>Landtag </a:t>
            </a:r>
            <a:r>
              <a:rPr lang="de-DE" sz="1400" dirty="0"/>
              <a:t>aus (Einkammersystem). Der Landtag wählt die Landesregierung, die aus dem Landeshauptmann, der erforderlichen Zahl von Stellvertretern und weiteren Mitgliedern (Landesräten) besteht. Die Landesregierung ist dem Landtag politisch verantwortlich.  </a:t>
            </a:r>
          </a:p>
          <a:p>
            <a:r>
              <a:rPr lang="de-DE" sz="1400" dirty="0"/>
              <a:t>In den Ländern heißt das Landesparlament </a:t>
            </a:r>
            <a:r>
              <a:rPr lang="de-DE" sz="1400" i="1" dirty="0"/>
              <a:t>Landtag</a:t>
            </a:r>
            <a:r>
              <a:rPr lang="de-DE" sz="1400" dirty="0"/>
              <a:t>, in Wien </a:t>
            </a:r>
            <a:r>
              <a:rPr lang="de-DE" sz="1400" i="1" dirty="0"/>
              <a:t>Gemeinderat</a:t>
            </a:r>
            <a:r>
              <a:rPr lang="de-DE" sz="1400" dirty="0"/>
              <a:t>.</a:t>
            </a:r>
          </a:p>
          <a:p>
            <a:pPr lvl="1"/>
            <a:r>
              <a:rPr lang="de-DE" sz="1000" dirty="0"/>
              <a:t>Burgenland: Landtag von Burgenland – 36 Sitze</a:t>
            </a:r>
          </a:p>
          <a:p>
            <a:pPr lvl="1"/>
            <a:r>
              <a:rPr lang="de-DE" sz="1000" dirty="0"/>
              <a:t>Kärnten: Landtag von Kärnten – 36 Sitze</a:t>
            </a:r>
          </a:p>
          <a:p>
            <a:pPr lvl="1"/>
            <a:r>
              <a:rPr lang="de-DE" sz="1000" dirty="0"/>
              <a:t>Niederösterreich: Niederösterreichischer Landtag – 56 Sitze</a:t>
            </a:r>
          </a:p>
          <a:p>
            <a:pPr lvl="1"/>
            <a:r>
              <a:rPr lang="de-DE" sz="1000" dirty="0"/>
              <a:t>Oberösterreich: Oberösterreichischer Landtag – 56 Sitze</a:t>
            </a:r>
          </a:p>
          <a:p>
            <a:pPr lvl="1"/>
            <a:r>
              <a:rPr lang="de-DE" sz="1000" dirty="0"/>
              <a:t>Salzburg: Landtag von Salzburg – 36 Sitze</a:t>
            </a:r>
          </a:p>
          <a:p>
            <a:pPr lvl="1"/>
            <a:r>
              <a:rPr lang="de-DE" sz="1000" dirty="0"/>
              <a:t>Steiermark: Landtag von Steiermark – 48 Sitze</a:t>
            </a:r>
          </a:p>
          <a:p>
            <a:pPr lvl="1"/>
            <a:r>
              <a:rPr lang="de-DE" sz="1000" dirty="0"/>
              <a:t>Tirol: Tiroler Landtag – 36 Sitze</a:t>
            </a:r>
          </a:p>
          <a:p>
            <a:pPr lvl="1"/>
            <a:r>
              <a:rPr lang="de-DE" sz="1000" dirty="0"/>
              <a:t>Vorarlberg: Vorarlberger Landtag – 36 Sitze</a:t>
            </a:r>
          </a:p>
          <a:p>
            <a:pPr lvl="1"/>
            <a:r>
              <a:rPr lang="de-DE" sz="1000" dirty="0"/>
              <a:t>Wien: Wiener Landtag und Gemeinderat – 100 Sitze</a:t>
            </a:r>
          </a:p>
          <a:p>
            <a:r>
              <a:rPr lang="de-DE" sz="1400" dirty="0"/>
              <a:t>Die Wahlperiode liegt bei fünf Jahren.</a:t>
            </a:r>
          </a:p>
          <a:p>
            <a:r>
              <a:rPr lang="de-DE" sz="1400" dirty="0"/>
              <a:t>Hauptaufgaben der Landtage:</a:t>
            </a:r>
          </a:p>
          <a:p>
            <a:pPr lvl="1"/>
            <a:r>
              <a:rPr lang="de-DE" sz="1000" dirty="0"/>
              <a:t>Kontrolle der Landesregierung</a:t>
            </a:r>
          </a:p>
          <a:p>
            <a:pPr lvl="1"/>
            <a:r>
              <a:rPr lang="de-DE" sz="1000" dirty="0"/>
              <a:t>Erlass von Landesgesetzen</a:t>
            </a:r>
          </a:p>
          <a:p>
            <a:pPr lvl="1"/>
            <a:r>
              <a:rPr lang="de-DE" sz="1000" dirty="0"/>
              <a:t>Gestaltung und Freigabe des Landeshaushaltes</a:t>
            </a:r>
            <a:endParaRPr lang="cs-CZ" sz="1000" dirty="0"/>
          </a:p>
        </p:txBody>
      </p:sp>
    </p:spTree>
    <p:extLst>
      <p:ext uri="{BB962C8B-B14F-4D97-AF65-F5344CB8AC3E}">
        <p14:creationId xmlns:p14="http://schemas.microsoft.com/office/powerpoint/2010/main" val="1276631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4">
            <a:extLst>
              <a:ext uri="{FF2B5EF4-FFF2-40B4-BE49-F238E27FC236}">
                <a16:creationId xmlns:a16="http://schemas.microsoft.com/office/drawing/2014/main" id="{51E7749A-F190-4478-90CE-569714BAEC4F}"/>
              </a:ext>
            </a:extLst>
          </p:cNvPr>
          <p:cNvSpPr>
            <a:spLocks noGrp="1"/>
          </p:cNvSpPr>
          <p:nvPr>
            <p:ph type="title"/>
          </p:nvPr>
        </p:nvSpPr>
        <p:spPr/>
        <p:txBody>
          <a:bodyPr/>
          <a:lstStyle/>
          <a:p>
            <a:pPr algn="ctr"/>
            <a:r>
              <a:rPr lang="de-DE" altLang="cs-CZ" sz="2400" dirty="0"/>
              <a:t>DIE IM NATIONALRAT VERTRETENEN POLITISCHEN PARTEIEN </a:t>
            </a:r>
            <a:endParaRPr lang="cs-CZ" altLang="cs-CZ" sz="2400" dirty="0"/>
          </a:p>
        </p:txBody>
      </p:sp>
      <p:sp>
        <p:nvSpPr>
          <p:cNvPr id="8195" name="Zástupný symbol pro obsah 5">
            <a:extLst>
              <a:ext uri="{FF2B5EF4-FFF2-40B4-BE49-F238E27FC236}">
                <a16:creationId xmlns:a16="http://schemas.microsoft.com/office/drawing/2014/main" id="{D435EF26-1FA1-44B6-8D8A-94823F2EC05D}"/>
              </a:ext>
            </a:extLst>
          </p:cNvPr>
          <p:cNvSpPr>
            <a:spLocks noGrp="1"/>
          </p:cNvSpPr>
          <p:nvPr>
            <p:ph idx="1"/>
          </p:nvPr>
        </p:nvSpPr>
        <p:spPr/>
        <p:txBody>
          <a:bodyPr/>
          <a:lstStyle/>
          <a:p>
            <a:pPr algn="just"/>
            <a:r>
              <a:rPr lang="de-DE" altLang="cs-CZ" sz="1400" b="1" dirty="0">
                <a:latin typeface="Arial Narrow" panose="020B0606020202030204" pitchFamily="34" charset="0"/>
              </a:rPr>
              <a:t>Österreichische Volkspartei (ÖVP), </a:t>
            </a:r>
            <a:r>
              <a:rPr lang="de-DE" altLang="cs-CZ" sz="1400" dirty="0">
                <a:latin typeface="Arial Narrow" panose="020B0606020202030204" pitchFamily="34" charset="0"/>
              </a:rPr>
              <a:t>seit 2017 auch </a:t>
            </a:r>
            <a:r>
              <a:rPr lang="de-DE" altLang="cs-CZ" sz="1400" b="1" dirty="0">
                <a:latin typeface="Arial Narrow" panose="020B0606020202030204" pitchFamily="34" charset="0"/>
              </a:rPr>
              <a:t>Die neue Volkspartei </a:t>
            </a:r>
            <a:r>
              <a:rPr lang="de-DE" altLang="cs-CZ" sz="1400" dirty="0"/>
              <a:t>– Gründungsjahr: </a:t>
            </a:r>
            <a:r>
              <a:rPr lang="cs-CZ" altLang="cs-CZ" sz="1400" dirty="0"/>
              <a:t>1945,</a:t>
            </a:r>
            <a:r>
              <a:rPr lang="de-DE" altLang="cs-CZ" sz="1400" dirty="0"/>
              <a:t> bezieht sich auf ihre Vorgängerin Christlichsoziale Partei aus den 1890er Jahren,</a:t>
            </a:r>
            <a:r>
              <a:rPr lang="cs-CZ" altLang="cs-CZ" sz="1400" dirty="0"/>
              <a:t> </a:t>
            </a:r>
            <a:r>
              <a:rPr lang="de-DE" altLang="cs-CZ" sz="1400" dirty="0"/>
              <a:t>Parteivorsitzender: Sebastian Kurz</a:t>
            </a:r>
            <a:r>
              <a:rPr lang="cs-CZ" altLang="cs-CZ" sz="1400" dirty="0"/>
              <a:t>, </a:t>
            </a:r>
            <a:r>
              <a:rPr lang="de-DE" altLang="cs-CZ" sz="1400" dirty="0"/>
              <a:t>71 Abgeordnete</a:t>
            </a:r>
            <a:r>
              <a:rPr lang="cs-CZ" altLang="cs-CZ" sz="1400" dirty="0"/>
              <a:t> </a:t>
            </a:r>
            <a:r>
              <a:rPr lang="de-DE" altLang="cs-CZ" sz="1400" dirty="0"/>
              <a:t>im Nationalrat, 25 im Bundesrat, bürgerlich-konservative Ausrichtung, 600.000 Mitglieder</a:t>
            </a:r>
            <a:r>
              <a:rPr lang="cs-CZ" altLang="cs-CZ" sz="1400" dirty="0"/>
              <a:t> </a:t>
            </a:r>
            <a:endParaRPr lang="de-DE" altLang="cs-CZ" sz="1400" dirty="0"/>
          </a:p>
          <a:p>
            <a:pPr algn="just"/>
            <a:r>
              <a:rPr lang="de-DE" altLang="cs-CZ" sz="1400" b="1" dirty="0">
                <a:latin typeface="Arial Narrow" panose="020B0606020202030204" pitchFamily="34" charset="0"/>
              </a:rPr>
              <a:t>Sozialdemokratische Partei Österreichs </a:t>
            </a:r>
            <a:r>
              <a:rPr lang="de-DE" altLang="cs-CZ" sz="1400" b="1" dirty="0"/>
              <a:t>(SPÖ) </a:t>
            </a:r>
            <a:r>
              <a:rPr lang="de-DE" altLang="cs-CZ" sz="1400" dirty="0"/>
              <a:t>– Gründungsjahr: </a:t>
            </a:r>
            <a:r>
              <a:rPr lang="cs-CZ" altLang="cs-CZ" sz="1400" dirty="0"/>
              <a:t>18</a:t>
            </a:r>
            <a:r>
              <a:rPr lang="de-DE" altLang="cs-CZ" sz="1400" dirty="0"/>
              <a:t>89 als Sozialdemokratische Arbeiterpartei</a:t>
            </a:r>
            <a:r>
              <a:rPr lang="cs-CZ" altLang="cs-CZ" sz="1400" dirty="0"/>
              <a:t>, </a:t>
            </a:r>
            <a:r>
              <a:rPr lang="de-DE" altLang="cs-CZ" sz="1400" dirty="0"/>
              <a:t>1934 – 1945 verboten, 1945 – 1991 Sozialistische Partei Österreichs. Vorsitzende: Pamela </a:t>
            </a:r>
            <a:r>
              <a:rPr lang="de-DE" altLang="cs-CZ" sz="1400" dirty="0" err="1"/>
              <a:t>Rendl</a:t>
            </a:r>
            <a:r>
              <a:rPr lang="de-DE" altLang="cs-CZ" sz="1400" dirty="0"/>
              <a:t>-Wagner</a:t>
            </a:r>
            <a:r>
              <a:rPr lang="cs-CZ" altLang="cs-CZ" sz="1400" dirty="0"/>
              <a:t>, </a:t>
            </a:r>
            <a:r>
              <a:rPr lang="de-DE" altLang="cs-CZ" sz="1400" dirty="0"/>
              <a:t>40</a:t>
            </a:r>
            <a:r>
              <a:rPr lang="cs-CZ" altLang="cs-CZ" sz="1400" dirty="0"/>
              <a:t> </a:t>
            </a:r>
            <a:r>
              <a:rPr lang="de-DE" altLang="cs-CZ" sz="1400" dirty="0"/>
              <a:t>Abgeordnete im Nationalrat, 19 im Bundesrat</a:t>
            </a:r>
            <a:r>
              <a:rPr lang="cs-CZ" altLang="cs-CZ" sz="1400" dirty="0"/>
              <a:t>, </a:t>
            </a:r>
            <a:r>
              <a:rPr lang="de-DE" altLang="cs-CZ" sz="1400" dirty="0"/>
              <a:t>sozialistische Ausrichtung, 158.000 Mitglieder</a:t>
            </a:r>
          </a:p>
          <a:p>
            <a:pPr algn="just"/>
            <a:r>
              <a:rPr lang="de-DE" altLang="cs-CZ" sz="1400" b="1" dirty="0">
                <a:latin typeface="Arial Narrow" panose="020B0606020202030204" pitchFamily="34" charset="0"/>
              </a:rPr>
              <a:t>Freiheitliche Partei Österreichs </a:t>
            </a:r>
            <a:r>
              <a:rPr lang="de-DE" altLang="cs-CZ" sz="1400" b="1" dirty="0"/>
              <a:t>(FPÖ) </a:t>
            </a:r>
            <a:r>
              <a:rPr lang="de-DE" altLang="cs-CZ" sz="1400" dirty="0"/>
              <a:t>– Gründungsjahr: 1955, Vorsitzender: Norbert </a:t>
            </a:r>
            <a:r>
              <a:rPr lang="de-DE" altLang="cs-CZ" sz="1400" dirty="0" err="1"/>
              <a:t>Hofler</a:t>
            </a:r>
            <a:r>
              <a:rPr lang="de-DE" altLang="cs-CZ" sz="1400" dirty="0"/>
              <a:t>, 30</a:t>
            </a:r>
            <a:r>
              <a:rPr lang="cs-CZ" altLang="cs-CZ" sz="1400" dirty="0"/>
              <a:t> </a:t>
            </a:r>
            <a:r>
              <a:rPr lang="de-DE" altLang="cs-CZ" sz="1400" dirty="0"/>
              <a:t>Abgeordnete im Nationalrat, 11 im Bundesrat, rechtspopulistische Ausrichtung auf liberaler Grundlage, 60.000 Mitglieder</a:t>
            </a:r>
          </a:p>
          <a:p>
            <a:pPr algn="just"/>
            <a:r>
              <a:rPr lang="de-DE" altLang="cs-CZ" sz="1400" b="1" dirty="0">
                <a:latin typeface="Arial Narrow" panose="020B0606020202030204" pitchFamily="34" charset="0"/>
              </a:rPr>
              <a:t>Die Grünen – Die Grüne Alternative (GRÜNE) </a:t>
            </a:r>
            <a:r>
              <a:rPr lang="de-DE" altLang="cs-CZ" sz="1400" dirty="0"/>
              <a:t>– Gründungsjahr: 1986, Vorsitzender: Werner Kogler</a:t>
            </a:r>
            <a:r>
              <a:rPr lang="cs-CZ" altLang="cs-CZ" sz="1400" dirty="0"/>
              <a:t>, </a:t>
            </a:r>
            <a:r>
              <a:rPr lang="de-DE" altLang="cs-CZ" sz="1400" dirty="0"/>
              <a:t>26</a:t>
            </a:r>
            <a:r>
              <a:rPr lang="cs-CZ" altLang="cs-CZ" sz="1400" dirty="0"/>
              <a:t> </a:t>
            </a:r>
            <a:r>
              <a:rPr lang="de-DE" altLang="cs-CZ" sz="1400" dirty="0"/>
              <a:t>Abgeordnete im Nationalrat, 5 im Bundesrat</a:t>
            </a:r>
            <a:r>
              <a:rPr lang="cs-CZ" altLang="cs-CZ" sz="1400" dirty="0"/>
              <a:t>, </a:t>
            </a:r>
            <a:r>
              <a:rPr lang="de-DE" altLang="cs-CZ" sz="1400" dirty="0"/>
              <a:t>ökologisch-liberal-alternative Ausrichtung, 7.000 Mitglieder</a:t>
            </a:r>
          </a:p>
          <a:p>
            <a:pPr algn="just"/>
            <a:r>
              <a:rPr lang="de-DE" altLang="cs-CZ" sz="1400" b="1" dirty="0"/>
              <a:t>NEOS – Das Neue Österreich und Liberales Forum </a:t>
            </a:r>
            <a:r>
              <a:rPr lang="de-DE" altLang="cs-CZ" sz="1400" dirty="0"/>
              <a:t>– Gründungsjahr: 1993 (Liberales Forum), 2012 (NEOS), 2014 (Fusion), Vorsitzende: Beate Meinl-Reisinger, 15 Abgeordnete im Nationalrat, 1 im Bundesrat, liberale Ausrichtung, </a:t>
            </a:r>
            <a:r>
              <a:rPr lang="de-DE" altLang="cs-CZ" sz="1400"/>
              <a:t>2.700 Mitglieder</a:t>
            </a:r>
            <a:endParaRPr lang="cs-CZ" altLang="cs-CZ"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B89A0E-C31D-4856-BEC8-FFC4050587C3}"/>
              </a:ext>
            </a:extLst>
          </p:cNvPr>
          <p:cNvSpPr>
            <a:spLocks noGrp="1"/>
          </p:cNvSpPr>
          <p:nvPr>
            <p:ph type="title"/>
          </p:nvPr>
        </p:nvSpPr>
        <p:spPr/>
        <p:txBody>
          <a:bodyPr>
            <a:normAutofit/>
          </a:bodyPr>
          <a:lstStyle/>
          <a:p>
            <a:pPr algn="ctr"/>
            <a:r>
              <a:rPr lang="de-DE" sz="2800" dirty="0"/>
              <a:t>RELIGIONSZUGEHÖRIGKEIT</a:t>
            </a:r>
            <a:endParaRPr lang="cs-CZ" sz="2800" dirty="0"/>
          </a:p>
        </p:txBody>
      </p:sp>
      <p:sp>
        <p:nvSpPr>
          <p:cNvPr id="3" name="Zástupný obsah 2">
            <a:extLst>
              <a:ext uri="{FF2B5EF4-FFF2-40B4-BE49-F238E27FC236}">
                <a16:creationId xmlns:a16="http://schemas.microsoft.com/office/drawing/2014/main" id="{B50B4779-BD45-4216-95DA-E7AEB0FC19BF}"/>
              </a:ext>
            </a:extLst>
          </p:cNvPr>
          <p:cNvSpPr>
            <a:spLocks noGrp="1"/>
          </p:cNvSpPr>
          <p:nvPr>
            <p:ph idx="1"/>
          </p:nvPr>
        </p:nvSpPr>
        <p:spPr/>
        <p:txBody>
          <a:bodyPr>
            <a:normAutofit/>
          </a:bodyPr>
          <a:lstStyle/>
          <a:p>
            <a:pPr algn="just"/>
            <a:r>
              <a:rPr lang="de-DE" sz="1600" dirty="0"/>
              <a:t>Aufgrund rechtlicher Beschränkungen darf nach der letzten Volkszählung (2011) die Religionszugehörigkeit nicht mehr erfasst werden. Deshalb sind die Prozentzahlen der Religionszugehörigkeit in Österreich nur orientierungsfähig .</a:t>
            </a:r>
          </a:p>
          <a:p>
            <a:pPr algn="just"/>
            <a:r>
              <a:rPr lang="de-DE" sz="1600" dirty="0"/>
              <a:t>Religionen (2018):</a:t>
            </a:r>
          </a:p>
          <a:p>
            <a:pPr lvl="1" algn="just"/>
            <a:r>
              <a:rPr lang="de-DE" sz="1200" dirty="0"/>
              <a:t>Katholiken   			5,200.000		55,4 %</a:t>
            </a:r>
            <a:endParaRPr lang="cs-CZ" sz="1200" dirty="0"/>
          </a:p>
          <a:p>
            <a:pPr lvl="1" algn="just"/>
            <a:r>
              <a:rPr lang="cs-CZ" sz="1200" dirty="0" err="1"/>
              <a:t>Orthodoxe</a:t>
            </a:r>
            <a:r>
              <a:rPr lang="de-DE" sz="1200" dirty="0"/>
              <a:t>			   200.000		  2 %</a:t>
            </a:r>
          </a:p>
          <a:p>
            <a:pPr lvl="1" algn="just"/>
            <a:r>
              <a:rPr lang="de-DE" sz="1200" dirty="0"/>
              <a:t>Evangelische (AB, HB)		   300.000		  3 %</a:t>
            </a:r>
          </a:p>
          <a:p>
            <a:pPr lvl="1" algn="just"/>
            <a:r>
              <a:rPr lang="de-DE" sz="1200" dirty="0"/>
              <a:t>Muslime			   500.000		  5 %</a:t>
            </a:r>
          </a:p>
          <a:p>
            <a:pPr lvl="1" algn="just"/>
            <a:r>
              <a:rPr lang="de-DE" sz="1200" dirty="0"/>
              <a:t>Juden			     15.000		  0,6 %</a:t>
            </a:r>
          </a:p>
          <a:p>
            <a:pPr lvl="1" algn="just"/>
            <a:r>
              <a:rPr lang="de-DE" sz="1200" dirty="0"/>
              <a:t>Konfessionslos			2,750.000		34 %</a:t>
            </a:r>
            <a:endParaRPr lang="cs-CZ" sz="1200" dirty="0"/>
          </a:p>
        </p:txBody>
      </p:sp>
    </p:spTree>
    <p:extLst>
      <p:ext uri="{BB962C8B-B14F-4D97-AF65-F5344CB8AC3E}">
        <p14:creationId xmlns:p14="http://schemas.microsoft.com/office/powerpoint/2010/main" val="1464933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581F75-8BFF-4057-8FF6-5899ED0FD65D}"/>
              </a:ext>
            </a:extLst>
          </p:cNvPr>
          <p:cNvSpPr>
            <a:spLocks noGrp="1"/>
          </p:cNvSpPr>
          <p:nvPr>
            <p:ph type="title"/>
          </p:nvPr>
        </p:nvSpPr>
        <p:spPr/>
        <p:txBody>
          <a:bodyPr>
            <a:normAutofit/>
          </a:bodyPr>
          <a:lstStyle/>
          <a:p>
            <a:pPr algn="ctr"/>
            <a:r>
              <a:rPr lang="de-DE" sz="2800" dirty="0"/>
              <a:t>RÖMISCH-KATHOLISCHE KIRCHE IN ÖSTERREICH</a:t>
            </a:r>
            <a:endParaRPr lang="cs-CZ" sz="2800" dirty="0"/>
          </a:p>
        </p:txBody>
      </p:sp>
      <p:sp>
        <p:nvSpPr>
          <p:cNvPr id="3" name="Zástupný obsah 2">
            <a:extLst>
              <a:ext uri="{FF2B5EF4-FFF2-40B4-BE49-F238E27FC236}">
                <a16:creationId xmlns:a16="http://schemas.microsoft.com/office/drawing/2014/main" id="{DA467F25-25F2-4006-8201-16DF3AB29FDC}"/>
              </a:ext>
            </a:extLst>
          </p:cNvPr>
          <p:cNvSpPr>
            <a:spLocks noGrp="1"/>
          </p:cNvSpPr>
          <p:nvPr>
            <p:ph idx="1"/>
          </p:nvPr>
        </p:nvSpPr>
        <p:spPr/>
        <p:txBody>
          <a:bodyPr>
            <a:normAutofit/>
          </a:bodyPr>
          <a:lstStyle/>
          <a:p>
            <a:pPr algn="just"/>
            <a:r>
              <a:rPr lang="de-DE" sz="1400" dirty="0"/>
              <a:t>Die katholische Kirche in Österreich gliedert sich historisch aus der Zeit der Monarchie in drei Riten, den überwiegenden römisch-katholischen (lateinischen) mit zwei Kirchenprovinzen und neun Diözesen für mehr als fünf Millionen Katholiken, den griechisch-katholischen (byzantinischen) für etwa 11.000 Gläubige mit dem Hauptsitz in der St.-Barbara-Kirche in Wien seit 1783 und den armenisch-katholischen Ritus für einige Hundert Gläubige mit dem Hauptsitz in der Maria-Schutz-Kirche des </a:t>
            </a:r>
            <a:r>
              <a:rPr lang="de-DE" sz="1400" dirty="0" err="1"/>
              <a:t>Mechitaristenklosters</a:t>
            </a:r>
            <a:r>
              <a:rPr lang="de-DE" sz="1400" dirty="0"/>
              <a:t> in Wien seit 1810. Die zwei letzten Riten sind dem Ordinariat für die Gläubigen der katholischen Ostkirchen in Österreich mit dem Wiener Erzbischof an der Spitze unterstellt. Für alle deutschsprachigen katholischen Gebiete hat nach wie vor den Titel </a:t>
            </a:r>
            <a:r>
              <a:rPr lang="de-DE" sz="1400" b="1" i="1" dirty="0"/>
              <a:t>Primas </a:t>
            </a:r>
            <a:r>
              <a:rPr lang="de-DE" sz="1400" b="1" i="1" dirty="0" err="1"/>
              <a:t>Germaniae</a:t>
            </a:r>
            <a:r>
              <a:rPr lang="de-DE" sz="1400" b="1" i="1" dirty="0"/>
              <a:t> </a:t>
            </a:r>
            <a:r>
              <a:rPr lang="de-DE" sz="1400" dirty="0"/>
              <a:t>der Salzburger Erzbischof in Österreich inne. Mit dem Titel sind allerdings keine Rechte mehr verbunden.</a:t>
            </a:r>
          </a:p>
          <a:p>
            <a:pPr algn="just"/>
            <a:r>
              <a:rPr lang="de-DE" sz="1400" dirty="0"/>
              <a:t>Die Christianisierung des Raumes des heutigen Österreich begann in der antiken Zeit (der erste Nachweis – das Jahr 174), in den Wirren der Völkerwanderung gingen die christlichen Strukturen verloren. Die Neuchristianisierung erfolgte im frühen Mittelalter vor allem aus den von Hl. Bonifatius 739 gegründeten Diözesen Passau und Salzburg. Die Residenzstadt Wien war bis ins 15. Jahrhundert (1469) dem Bistum in bayerischem Passau unterstellt. Seit diesem Jahrhundert, als die Habsburger als österreichische Erzherzöge Kaiser des Heiligen Römischen Reiches </a:t>
            </a:r>
            <a:r>
              <a:rPr lang="de-DE" sz="1400" b="1" i="1" dirty="0"/>
              <a:t>von Gottes Gnaden </a:t>
            </a:r>
            <a:r>
              <a:rPr lang="de-DE" sz="1400" dirty="0"/>
              <a:t>waren und damit auch oberste weltliche Schirmherren des Heiligen Stuhls, des Papsttums, und der diesem untergebenen Christenheit, als nominelle </a:t>
            </a:r>
            <a:r>
              <a:rPr lang="de-DE" sz="1400" b="1" i="1" dirty="0"/>
              <a:t>Könige von Jerusalem </a:t>
            </a:r>
            <a:r>
              <a:rPr lang="de-DE" sz="1400" dirty="0"/>
              <a:t>Beschützer der Stätten im Heiligen Land, wie auch später Erben der Heiligen Stephanskrone Ungarns (</a:t>
            </a:r>
            <a:r>
              <a:rPr lang="de-DE" sz="1400" b="1" i="1" dirty="0"/>
              <a:t>Apostolische Majestät</a:t>
            </a:r>
            <a:r>
              <a:rPr lang="de-DE" sz="1400" dirty="0"/>
              <a:t>), gewann die katholische Kirche in der ganzen Monarchie den Charakter einer Staatskirche, den sie bis zur Auflösung der Monarchie 1918 beibehielt.</a:t>
            </a:r>
          </a:p>
          <a:p>
            <a:pPr algn="just"/>
            <a:r>
              <a:rPr lang="de-DE" sz="1400" dirty="0"/>
              <a:t>In Österreich leben 5.200.000 Katholiken (56 %). Die 9 Bistümer bilden die Österreichische Bischofskonferenz, die das oberste Organ der Kirche ist. Die Grenzen der katholischen Diözesen decken sich im Prinzip mit den Grenzen der einzelnen Bundesländern mit Ausnahme der Erzdiözese Wien, die außer Wien noch den östlichen Teil des Bundeslandes Niederösterreich umfasst. In fünf Bundesländern leben mehr als 400.000 Katholiken:</a:t>
            </a:r>
          </a:p>
          <a:p>
            <a:pPr lvl="1" algn="just"/>
            <a:r>
              <a:rPr lang="de-DE" sz="1200" dirty="0"/>
              <a:t>Wien 1.100.000; Oberösterreich 940.000; Steiermark 790.000; Niederösterreich 530.000; Salzburg 460.000</a:t>
            </a:r>
          </a:p>
        </p:txBody>
      </p:sp>
      <p:sp>
        <p:nvSpPr>
          <p:cNvPr id="5" name="TextovéPole 4">
            <a:extLst>
              <a:ext uri="{FF2B5EF4-FFF2-40B4-BE49-F238E27FC236}">
                <a16:creationId xmlns:a16="http://schemas.microsoft.com/office/drawing/2014/main" id="{4DCCC85F-99B2-40BD-9861-41B1A7B181CD}"/>
              </a:ext>
            </a:extLst>
          </p:cNvPr>
          <p:cNvSpPr txBox="1"/>
          <p:nvPr/>
        </p:nvSpPr>
        <p:spPr>
          <a:xfrm>
            <a:off x="3047301" y="3246431"/>
            <a:ext cx="6094602" cy="369332"/>
          </a:xfrm>
          <a:prstGeom prst="rect">
            <a:avLst/>
          </a:prstGeom>
          <a:noFill/>
        </p:spPr>
        <p:txBody>
          <a:bodyPr wrap="square">
            <a:spAutoFit/>
          </a:bodyPr>
          <a:lstStyle/>
          <a:p>
            <a:pPr lvl="1" algn="just"/>
            <a:endParaRPr lang="de-DE" sz="1800" dirty="0"/>
          </a:p>
        </p:txBody>
      </p:sp>
    </p:spTree>
    <p:extLst>
      <p:ext uri="{BB962C8B-B14F-4D97-AF65-F5344CB8AC3E}">
        <p14:creationId xmlns:p14="http://schemas.microsoft.com/office/powerpoint/2010/main" val="2336520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2FFA8F-B876-41CF-8DA8-E06190F3BAD0}"/>
              </a:ext>
            </a:extLst>
          </p:cNvPr>
          <p:cNvSpPr>
            <a:spLocks noGrp="1"/>
          </p:cNvSpPr>
          <p:nvPr>
            <p:ph type="title"/>
          </p:nvPr>
        </p:nvSpPr>
        <p:spPr/>
        <p:txBody>
          <a:bodyPr>
            <a:normAutofit/>
          </a:bodyPr>
          <a:lstStyle/>
          <a:p>
            <a:pPr algn="ctr"/>
            <a:r>
              <a:rPr lang="de-DE" sz="2800" dirty="0"/>
              <a:t>RÖMISCH-KATHOLISCHE KIRCHE IN ÖSTERREICH</a:t>
            </a:r>
            <a:endParaRPr lang="cs-CZ" sz="2800" dirty="0"/>
          </a:p>
        </p:txBody>
      </p:sp>
      <p:sp>
        <p:nvSpPr>
          <p:cNvPr id="3" name="Zástupný obsah 2">
            <a:extLst>
              <a:ext uri="{FF2B5EF4-FFF2-40B4-BE49-F238E27FC236}">
                <a16:creationId xmlns:a16="http://schemas.microsoft.com/office/drawing/2014/main" id="{6F7AC21B-9B0A-4ACD-87E5-0578F4E9D705}"/>
              </a:ext>
            </a:extLst>
          </p:cNvPr>
          <p:cNvSpPr>
            <a:spLocks noGrp="1"/>
          </p:cNvSpPr>
          <p:nvPr>
            <p:ph idx="1"/>
          </p:nvPr>
        </p:nvSpPr>
        <p:spPr/>
        <p:txBody>
          <a:bodyPr>
            <a:normAutofit/>
          </a:bodyPr>
          <a:lstStyle/>
          <a:p>
            <a:pPr algn="just"/>
            <a:r>
              <a:rPr lang="de-DE" sz="1200" dirty="0"/>
              <a:t>Die Kirchenprovinzen:</a:t>
            </a:r>
          </a:p>
          <a:p>
            <a:pPr lvl="1" algn="just"/>
            <a:r>
              <a:rPr lang="de-DE" sz="1200" dirty="0"/>
              <a:t>Salzburg (errichtet 739, Erzbistum und vier Suffraganbistümer)</a:t>
            </a:r>
          </a:p>
          <a:p>
            <a:pPr lvl="1" algn="just"/>
            <a:r>
              <a:rPr lang="de-DE" sz="1200" dirty="0"/>
              <a:t>Wien (errichtet 1469, Erzbistum und drei Suffraganbistümer)</a:t>
            </a:r>
          </a:p>
          <a:p>
            <a:pPr lvl="1" algn="just"/>
            <a:endParaRPr lang="de-DE" sz="1000" dirty="0"/>
          </a:p>
          <a:p>
            <a:pPr lvl="1" algn="just"/>
            <a:endParaRPr lang="de-DE" sz="1000" dirty="0"/>
          </a:p>
          <a:p>
            <a:r>
              <a:rPr lang="de-DE" sz="1200" dirty="0"/>
              <a:t>Kirchenprovinz Salzburg</a:t>
            </a:r>
          </a:p>
          <a:p>
            <a:pPr lvl="1"/>
            <a:r>
              <a:rPr lang="de-DE" sz="1200" dirty="0"/>
              <a:t>Erzbistum Salzburg: gegründet 739, 460.000 Katholiken, Kathedrale – Salzburger Dom St. Rupert und St. Virgil;</a:t>
            </a:r>
          </a:p>
          <a:p>
            <a:pPr lvl="1"/>
            <a:r>
              <a:rPr lang="de-DE" sz="1200" dirty="0"/>
              <a:t>Bistum Gurk (bis 1787 Sitz auf Schloss Straßburg, seitdem in Klagenfurt): gegründet 1072, 357.000 Katholiken, Kathedrale – Klagenfurter Dom Hl. Petrus und Paulus;</a:t>
            </a:r>
          </a:p>
          <a:p>
            <a:pPr lvl="1"/>
            <a:r>
              <a:rPr lang="de-DE" sz="1200" dirty="0"/>
              <a:t>Bistum Graz-Seckau (seit 1782 Sitz in Graz): gegründet 1218, 795.000 Katholiken, Kathedrale – Grazer Dom St. </a:t>
            </a:r>
            <a:r>
              <a:rPr lang="de-DE" sz="1200" dirty="0" err="1"/>
              <a:t>Ägydius</a:t>
            </a:r>
            <a:r>
              <a:rPr lang="de-DE" sz="1200" dirty="0"/>
              <a:t>;</a:t>
            </a:r>
          </a:p>
          <a:p>
            <a:pPr lvl="1"/>
            <a:r>
              <a:rPr lang="de-DE" sz="1200" dirty="0"/>
              <a:t>Bistum Innsbruck: neugegründet 1964 auf dem nördlichen Gebiet Tirols (Tirol war Bestandteil der um 350 gegründeten Diözese Brixen, die sich nach der Abtrennung Südtirols 1918 in Italien befindet), 375.000 Katholiken, Kathedrale – Dom zu St. Jakob;</a:t>
            </a:r>
          </a:p>
          <a:p>
            <a:pPr lvl="1"/>
            <a:r>
              <a:rPr lang="de-DE" sz="1200" dirty="0"/>
              <a:t>Bistum Feldkirch: gegründet 1968, 230.000 Katholiken, Kathedrale – Dom St. Nikolaus.</a:t>
            </a:r>
          </a:p>
          <a:p>
            <a:r>
              <a:rPr lang="de-DE" sz="1200" dirty="0"/>
              <a:t>Kirchenprovinz Wien</a:t>
            </a:r>
          </a:p>
          <a:p>
            <a:pPr lvl="1"/>
            <a:r>
              <a:rPr lang="de-DE" sz="1200" dirty="0"/>
              <a:t>Erzbistum Wien: gegründet 1469, 1. 157.000 Katholiken, Kathedrale – Stephansdom (Dom- und Metropolitankirche zu St. Stephan und allen Heiligen);</a:t>
            </a:r>
          </a:p>
          <a:p>
            <a:pPr lvl="1"/>
            <a:r>
              <a:rPr lang="de-DE" sz="1200" dirty="0"/>
              <a:t>Bistum St. Pölten: gegründet 1785, 484.000 Katholiken, Kathedrale – Mariä-Himmelfahrt-Dom;</a:t>
            </a:r>
          </a:p>
          <a:p>
            <a:pPr lvl="1"/>
            <a:r>
              <a:rPr lang="de-DE" sz="1200" dirty="0"/>
              <a:t>Bistum Linz: gegründet 1785, 940.000 Katholiken, Kathedrale – Mariä-Empfängnis-Dom;</a:t>
            </a:r>
          </a:p>
          <a:p>
            <a:pPr lvl="1"/>
            <a:r>
              <a:rPr lang="de-DE" sz="1200" dirty="0"/>
              <a:t>Bistum Eisenstadt: gegründet 1960, 189.000 Katholiken, Kathedrale – Dom St. Martin.</a:t>
            </a:r>
          </a:p>
          <a:p>
            <a:pPr lvl="1" algn="just"/>
            <a:endParaRPr lang="de-DE" sz="1000" dirty="0"/>
          </a:p>
        </p:txBody>
      </p:sp>
    </p:spTree>
    <p:extLst>
      <p:ext uri="{BB962C8B-B14F-4D97-AF65-F5344CB8AC3E}">
        <p14:creationId xmlns:p14="http://schemas.microsoft.com/office/powerpoint/2010/main" val="611466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3870DC-78A1-4FC6-9F33-1FF25BEA608F}"/>
              </a:ext>
            </a:extLst>
          </p:cNvPr>
          <p:cNvSpPr>
            <a:spLocks noGrp="1"/>
          </p:cNvSpPr>
          <p:nvPr>
            <p:ph type="title"/>
          </p:nvPr>
        </p:nvSpPr>
        <p:spPr/>
        <p:txBody>
          <a:bodyPr>
            <a:normAutofit/>
          </a:bodyPr>
          <a:lstStyle/>
          <a:p>
            <a:pPr algn="ctr"/>
            <a:r>
              <a:rPr lang="de-DE" sz="2800" dirty="0"/>
              <a:t>GESETZLICHE FEIERTAGE IN ÖSTERREICH</a:t>
            </a:r>
            <a:endParaRPr lang="cs-CZ" sz="2800" dirty="0"/>
          </a:p>
        </p:txBody>
      </p:sp>
      <p:sp>
        <p:nvSpPr>
          <p:cNvPr id="3" name="Zástupný obsah 2">
            <a:extLst>
              <a:ext uri="{FF2B5EF4-FFF2-40B4-BE49-F238E27FC236}">
                <a16:creationId xmlns:a16="http://schemas.microsoft.com/office/drawing/2014/main" id="{D5E09DEC-0861-4FB5-A8E1-87E5711D9990}"/>
              </a:ext>
            </a:extLst>
          </p:cNvPr>
          <p:cNvSpPr>
            <a:spLocks noGrp="1"/>
          </p:cNvSpPr>
          <p:nvPr>
            <p:ph idx="1"/>
          </p:nvPr>
        </p:nvSpPr>
        <p:spPr/>
        <p:txBody>
          <a:bodyPr>
            <a:normAutofit/>
          </a:bodyPr>
          <a:lstStyle/>
          <a:p>
            <a:pPr algn="just"/>
            <a:r>
              <a:rPr lang="de-DE" sz="1600" dirty="0"/>
              <a:t>Die gesetzlichen Feiertage sind diejenigen, die für alle Österreicher ungeachtet der Religionszugehörigkeit gelten.</a:t>
            </a:r>
          </a:p>
          <a:p>
            <a:pPr algn="just"/>
            <a:r>
              <a:rPr lang="de-DE" sz="1600" dirty="0"/>
              <a:t>Bundesweite gesetzliche Feiertage:</a:t>
            </a:r>
          </a:p>
          <a:p>
            <a:pPr lvl="1" algn="just"/>
            <a:r>
              <a:rPr lang="de-DE" sz="1200" dirty="0"/>
              <a:t>1. Jänner – Neujahr</a:t>
            </a:r>
          </a:p>
          <a:p>
            <a:pPr lvl="1" algn="just"/>
            <a:r>
              <a:rPr lang="de-DE" sz="1200" dirty="0"/>
              <a:t>6. Jänner – Heilige Drei Könige</a:t>
            </a:r>
          </a:p>
          <a:p>
            <a:pPr lvl="1" algn="just"/>
            <a:r>
              <a:rPr lang="de-DE" sz="1200" dirty="0"/>
              <a:t>Montag nach Ostersonntag – Ostermontag</a:t>
            </a:r>
          </a:p>
          <a:p>
            <a:pPr lvl="1" algn="just"/>
            <a:r>
              <a:rPr lang="de-DE" sz="1200" dirty="0"/>
              <a:t>1. Mai – Staatsfeiertag</a:t>
            </a:r>
          </a:p>
          <a:p>
            <a:pPr lvl="1" algn="just"/>
            <a:r>
              <a:rPr lang="de-DE" sz="1200" dirty="0"/>
              <a:t>40. Tag nach Ostersonntag (Donnerstag) – Christi Himmelfahrt</a:t>
            </a:r>
          </a:p>
          <a:p>
            <a:pPr lvl="1" algn="just"/>
            <a:r>
              <a:rPr lang="de-DE" sz="1200" dirty="0"/>
              <a:t>50. Tag nach Ostersonntag (Montag) – Pfingstmontag</a:t>
            </a:r>
          </a:p>
          <a:p>
            <a:pPr lvl="1" algn="just"/>
            <a:r>
              <a:rPr lang="de-DE" sz="1200" dirty="0"/>
              <a:t>10. Tag nach Pfingstsonntag – Fronleichnam </a:t>
            </a:r>
          </a:p>
          <a:p>
            <a:pPr lvl="1" algn="just"/>
            <a:r>
              <a:rPr lang="de-DE" sz="1200" dirty="0"/>
              <a:t>15. August – Mariä Himmelfahrt </a:t>
            </a:r>
          </a:p>
          <a:p>
            <a:pPr lvl="1" algn="just"/>
            <a:r>
              <a:rPr lang="de-DE" sz="1200" dirty="0"/>
              <a:t>26. Oktober – Nationalfeiertag</a:t>
            </a:r>
          </a:p>
          <a:p>
            <a:pPr lvl="1" algn="just"/>
            <a:r>
              <a:rPr lang="de-DE" sz="1200" dirty="0"/>
              <a:t>1. November – Allerheiligen </a:t>
            </a:r>
          </a:p>
          <a:p>
            <a:pPr lvl="1" algn="just"/>
            <a:r>
              <a:rPr lang="de-DE" sz="1200" dirty="0"/>
              <a:t>8. Dezember – Mariä Empfängnis</a:t>
            </a:r>
          </a:p>
          <a:p>
            <a:pPr lvl="1" algn="just"/>
            <a:r>
              <a:rPr lang="de-DE" sz="1200" dirty="0"/>
              <a:t>25. Dezember – Christtag</a:t>
            </a:r>
          </a:p>
          <a:p>
            <a:pPr lvl="1" algn="just"/>
            <a:r>
              <a:rPr lang="de-DE" sz="1200" dirty="0"/>
              <a:t>26. Dezember – </a:t>
            </a:r>
            <a:r>
              <a:rPr lang="de-DE" sz="1200" dirty="0" err="1"/>
              <a:t>Stefanitag</a:t>
            </a:r>
            <a:endParaRPr lang="de-DE" sz="1200" dirty="0"/>
          </a:p>
        </p:txBody>
      </p:sp>
    </p:spTree>
    <p:extLst>
      <p:ext uri="{BB962C8B-B14F-4D97-AF65-F5344CB8AC3E}">
        <p14:creationId xmlns:p14="http://schemas.microsoft.com/office/powerpoint/2010/main" val="30107528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13BAC7-210A-4BB1-BC9C-F204352CE50E}"/>
              </a:ext>
            </a:extLst>
          </p:cNvPr>
          <p:cNvSpPr>
            <a:spLocks noGrp="1"/>
          </p:cNvSpPr>
          <p:nvPr>
            <p:ph type="title"/>
          </p:nvPr>
        </p:nvSpPr>
        <p:spPr/>
        <p:txBody>
          <a:bodyPr>
            <a:normAutofit/>
          </a:bodyPr>
          <a:lstStyle/>
          <a:p>
            <a:pPr algn="ctr"/>
            <a:r>
              <a:rPr lang="de-DE" sz="2800" dirty="0"/>
              <a:t>GESETZLICHE FEIERTAGE IN Österreich</a:t>
            </a:r>
            <a:endParaRPr lang="cs-CZ" sz="2800" dirty="0"/>
          </a:p>
        </p:txBody>
      </p:sp>
      <p:sp>
        <p:nvSpPr>
          <p:cNvPr id="3" name="Zástupný obsah 2">
            <a:extLst>
              <a:ext uri="{FF2B5EF4-FFF2-40B4-BE49-F238E27FC236}">
                <a16:creationId xmlns:a16="http://schemas.microsoft.com/office/drawing/2014/main" id="{33E92E2D-B5AF-4A8E-B6D1-7F6393A58FED}"/>
              </a:ext>
            </a:extLst>
          </p:cNvPr>
          <p:cNvSpPr>
            <a:spLocks noGrp="1"/>
          </p:cNvSpPr>
          <p:nvPr>
            <p:ph idx="1"/>
          </p:nvPr>
        </p:nvSpPr>
        <p:spPr/>
        <p:txBody>
          <a:bodyPr>
            <a:normAutofit/>
          </a:bodyPr>
          <a:lstStyle/>
          <a:p>
            <a:r>
              <a:rPr lang="de-DE" sz="1600" dirty="0"/>
              <a:t>Landesweite nach Kollektivvertrag oder Landesanordnung arbeitsfreie oder teilweise arbeitsfreie Feiertage:</a:t>
            </a:r>
          </a:p>
          <a:p>
            <a:pPr lvl="1"/>
            <a:r>
              <a:rPr lang="de-DE" sz="1200" dirty="0"/>
              <a:t>19. März – Josef (Kärnten, Steiermark, Tirol, Vorarlberg)</a:t>
            </a:r>
          </a:p>
          <a:p>
            <a:pPr lvl="1"/>
            <a:r>
              <a:rPr lang="de-DE" sz="1200" dirty="0"/>
              <a:t>4. Mai – Florian (Oberösterreich)</a:t>
            </a:r>
          </a:p>
          <a:p>
            <a:pPr lvl="1"/>
            <a:r>
              <a:rPr lang="de-DE" sz="1200"/>
              <a:t>24</a:t>
            </a:r>
            <a:r>
              <a:rPr lang="de-DE" sz="1200" dirty="0"/>
              <a:t>. September – Rupert (Salzburg)</a:t>
            </a:r>
          </a:p>
          <a:p>
            <a:pPr lvl="1"/>
            <a:r>
              <a:rPr lang="de-DE" sz="1200" dirty="0"/>
              <a:t>(beweglich) – Jom Kippur</a:t>
            </a:r>
          </a:p>
          <a:p>
            <a:pPr lvl="1"/>
            <a:r>
              <a:rPr lang="de-DE" sz="1200" dirty="0"/>
              <a:t>10. Oktober – Tag der Volksabstimmung (Kärnten)</a:t>
            </a:r>
          </a:p>
          <a:p>
            <a:pPr lvl="1"/>
            <a:r>
              <a:rPr lang="de-DE" sz="1200" dirty="0"/>
              <a:t>11. November – Martin (Burgenland)</a:t>
            </a:r>
          </a:p>
          <a:p>
            <a:pPr lvl="1"/>
            <a:r>
              <a:rPr lang="de-DE" sz="1200" dirty="0"/>
              <a:t>15. November – Leopold (Niederösterreich, Wien)</a:t>
            </a:r>
          </a:p>
          <a:p>
            <a:pPr lvl="1"/>
            <a:r>
              <a:rPr lang="de-DE" sz="1200" dirty="0"/>
              <a:t>24. Dezember – Heiliger Abend</a:t>
            </a:r>
          </a:p>
          <a:p>
            <a:pPr lvl="1"/>
            <a:r>
              <a:rPr lang="de-DE" sz="1200" dirty="0"/>
              <a:t>31. Dezember – Silvester</a:t>
            </a:r>
          </a:p>
          <a:p>
            <a:pPr lvl="1"/>
            <a:endParaRPr lang="cs-CZ" sz="1200" dirty="0"/>
          </a:p>
          <a:p>
            <a:pPr marL="0" indent="0">
              <a:buNone/>
            </a:pPr>
            <a:r>
              <a:rPr lang="de-DE" sz="1600" dirty="0"/>
              <a:t>	</a:t>
            </a:r>
            <a:endParaRPr lang="cs-CZ" sz="1600" dirty="0"/>
          </a:p>
        </p:txBody>
      </p:sp>
    </p:spTree>
    <p:extLst>
      <p:ext uri="{BB962C8B-B14F-4D97-AF65-F5344CB8AC3E}">
        <p14:creationId xmlns:p14="http://schemas.microsoft.com/office/powerpoint/2010/main" val="2386677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C10931-9F43-4EF9-8B44-10CD91CE5373}"/>
              </a:ext>
            </a:extLst>
          </p:cNvPr>
          <p:cNvSpPr>
            <a:spLocks noGrp="1"/>
          </p:cNvSpPr>
          <p:nvPr>
            <p:ph type="title"/>
          </p:nvPr>
        </p:nvSpPr>
        <p:spPr/>
        <p:txBody>
          <a:bodyPr>
            <a:normAutofit/>
          </a:bodyPr>
          <a:lstStyle/>
          <a:p>
            <a:pPr algn="ctr"/>
            <a:r>
              <a:rPr lang="de-DE" sz="2800" dirty="0"/>
              <a:t>PRINTMEDIEN IN ÖSTERREICH</a:t>
            </a:r>
            <a:endParaRPr lang="cs-CZ" sz="2800" dirty="0"/>
          </a:p>
        </p:txBody>
      </p:sp>
      <p:sp>
        <p:nvSpPr>
          <p:cNvPr id="3" name="Zástupný obsah 2">
            <a:extLst>
              <a:ext uri="{FF2B5EF4-FFF2-40B4-BE49-F238E27FC236}">
                <a16:creationId xmlns:a16="http://schemas.microsoft.com/office/drawing/2014/main" id="{5AD71F88-E975-4BB6-BF38-7B854D3EFD88}"/>
              </a:ext>
            </a:extLst>
          </p:cNvPr>
          <p:cNvSpPr>
            <a:spLocks noGrp="1"/>
          </p:cNvSpPr>
          <p:nvPr>
            <p:ph idx="1"/>
          </p:nvPr>
        </p:nvSpPr>
        <p:spPr/>
        <p:txBody>
          <a:bodyPr>
            <a:normAutofit/>
          </a:bodyPr>
          <a:lstStyle/>
          <a:p>
            <a:r>
              <a:rPr lang="de-DE" sz="1600" dirty="0"/>
              <a:t>Die gedruckte Presse ist das älteste Medium der Massenkommunikation. Die Zeitungen dienten und dienen in Österreich v.a. für die allgemeine Unterrichtung der Bevölkerung.</a:t>
            </a:r>
          </a:p>
          <a:p>
            <a:r>
              <a:rPr lang="de-DE" sz="1600" dirty="0"/>
              <a:t>Die meistgelesenen Pressemedien:</a:t>
            </a:r>
          </a:p>
          <a:p>
            <a:pPr lvl="1"/>
            <a:r>
              <a:rPr lang="de-DE" sz="1200" b="1" i="1" dirty="0"/>
              <a:t>Kronen Zeitung</a:t>
            </a:r>
            <a:r>
              <a:rPr lang="de-DE" sz="1200" dirty="0"/>
              <a:t> (seit 1900, eine Boulevardzeitung, die auflagenstärkste Tageszeitung seit der Monarchie (der Name abgeleitet von ihrem Kaufpreis, einer Krone) – 740.000 Exemplare – mit Ausrichtung auf leichte Unterhaltung</a:t>
            </a:r>
          </a:p>
          <a:p>
            <a:pPr lvl="1"/>
            <a:r>
              <a:rPr lang="de-DE" sz="1200" b="1" i="1" dirty="0"/>
              <a:t>Kleine Zeitung </a:t>
            </a:r>
            <a:r>
              <a:rPr lang="de-DE" sz="1200" dirty="0"/>
              <a:t>(seit 1904 als regionale Zeitung für Kärnten und die Steiermark, heute österreichweit verbreitet, kritisch und unparteiisch ausgerichtet, 280.000 Exemplare)</a:t>
            </a:r>
          </a:p>
          <a:p>
            <a:pPr lvl="1"/>
            <a:r>
              <a:rPr lang="de-DE" sz="1200" b="1" i="1" dirty="0"/>
              <a:t>Kurier </a:t>
            </a:r>
            <a:r>
              <a:rPr lang="de-DE" sz="1200" dirty="0"/>
              <a:t>(seit 1954 als erste Boulevardzeitung der Nachkriegszeit, ausgezeichnete Kolumnen von  namhaften Journalisten, 110.000 Exemplare)</a:t>
            </a:r>
          </a:p>
          <a:p>
            <a:pPr lvl="1"/>
            <a:r>
              <a:rPr lang="de-DE" sz="1200" b="1" i="1" dirty="0"/>
              <a:t>Die Presse </a:t>
            </a:r>
            <a:r>
              <a:rPr lang="de-DE" sz="1200" dirty="0"/>
              <a:t>(die älteste österreichische Tageszeitung seit 1848, 1864-1939 unter dem Titel </a:t>
            </a:r>
            <a:r>
              <a:rPr lang="de-DE" sz="1200" b="1" i="1" dirty="0"/>
              <a:t>Neue Freie Presse</a:t>
            </a:r>
            <a:r>
              <a:rPr lang="de-DE" sz="1200" dirty="0"/>
              <a:t>, seit 1946 wieder Die Presse, bürgerlich-liberale Auffassung nach den Idealen der 1848-Revolution,  68.000 Exemplare)</a:t>
            </a:r>
          </a:p>
          <a:p>
            <a:pPr lvl="1"/>
            <a:r>
              <a:rPr lang="de-DE" sz="1200" b="1" i="1" dirty="0"/>
              <a:t>Der Standard </a:t>
            </a:r>
            <a:r>
              <a:rPr lang="de-DE" sz="1200" dirty="0"/>
              <a:t>(seit 1988, überregionale linksliberale Tageszeitung, 58.000 Exemplare)</a:t>
            </a:r>
          </a:p>
          <a:p>
            <a:pPr lvl="1"/>
            <a:r>
              <a:rPr lang="de-DE" sz="1200" b="1" i="1" dirty="0"/>
              <a:t>Österreich </a:t>
            </a:r>
            <a:r>
              <a:rPr lang="de-DE" sz="1200" dirty="0"/>
              <a:t>(seit 2006, überregionale Tageszeitung für Leser zwischen 20 und 50 Jahren, 50.000 Exemplare)</a:t>
            </a:r>
          </a:p>
        </p:txBody>
      </p:sp>
    </p:spTree>
    <p:extLst>
      <p:ext uri="{BB962C8B-B14F-4D97-AF65-F5344CB8AC3E}">
        <p14:creationId xmlns:p14="http://schemas.microsoft.com/office/powerpoint/2010/main" val="2079560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1C1B15-DD59-40FE-9A2E-38BF7988C872}"/>
              </a:ext>
            </a:extLst>
          </p:cNvPr>
          <p:cNvSpPr>
            <a:spLocks noGrp="1"/>
          </p:cNvSpPr>
          <p:nvPr>
            <p:ph type="title"/>
          </p:nvPr>
        </p:nvSpPr>
        <p:spPr/>
        <p:txBody>
          <a:bodyPr>
            <a:normAutofit/>
          </a:bodyPr>
          <a:lstStyle/>
          <a:p>
            <a:pPr algn="ctr"/>
            <a:r>
              <a:rPr lang="de-DE" sz="2800" dirty="0"/>
              <a:t>RUNDFUNK UND FERNSEHEN DES ÖFFENTLICHEN RECHTS</a:t>
            </a:r>
            <a:endParaRPr lang="cs-CZ" sz="2800" dirty="0"/>
          </a:p>
        </p:txBody>
      </p:sp>
      <p:sp>
        <p:nvSpPr>
          <p:cNvPr id="3" name="Zástupný obsah 2">
            <a:extLst>
              <a:ext uri="{FF2B5EF4-FFF2-40B4-BE49-F238E27FC236}">
                <a16:creationId xmlns:a16="http://schemas.microsoft.com/office/drawing/2014/main" id="{B53C4B67-8AF3-4335-9942-CE6314A2F413}"/>
              </a:ext>
            </a:extLst>
          </p:cNvPr>
          <p:cNvSpPr>
            <a:spLocks noGrp="1"/>
          </p:cNvSpPr>
          <p:nvPr>
            <p:ph idx="1"/>
          </p:nvPr>
        </p:nvSpPr>
        <p:spPr/>
        <p:txBody>
          <a:bodyPr>
            <a:normAutofit/>
          </a:bodyPr>
          <a:lstStyle/>
          <a:p>
            <a:r>
              <a:rPr lang="de-DE" sz="1600" b="1" i="1" dirty="0"/>
              <a:t>ORF</a:t>
            </a:r>
            <a:r>
              <a:rPr lang="de-DE" sz="1600" dirty="0"/>
              <a:t> (Abkürzung für: </a:t>
            </a:r>
            <a:r>
              <a:rPr lang="de-DE" sz="1600" b="1" dirty="0"/>
              <a:t>Ö</a:t>
            </a:r>
            <a:r>
              <a:rPr lang="de-DE" sz="1600" dirty="0"/>
              <a:t>sterreichischer </a:t>
            </a:r>
            <a:r>
              <a:rPr lang="de-DE" sz="1600" b="1" dirty="0"/>
              <a:t>R</a:t>
            </a:r>
            <a:r>
              <a:rPr lang="de-DE" sz="1600" dirty="0"/>
              <a:t>und</a:t>
            </a:r>
            <a:r>
              <a:rPr lang="de-DE" sz="1600" b="1" dirty="0"/>
              <a:t>f</a:t>
            </a:r>
            <a:r>
              <a:rPr lang="de-DE" sz="1600" dirty="0"/>
              <a:t>unk), der aus den vier Kanälen der öffentlich-rechtlichen Fernsehanstalt und aus den vier Kanälen der öffentlich-rechtlichen Hörfunkanstalt seit 1955 besteht.</a:t>
            </a:r>
          </a:p>
          <a:p>
            <a:pPr lvl="1"/>
            <a:r>
              <a:rPr lang="de-DE" sz="1200" dirty="0"/>
              <a:t>ORF 1 (seit 1955)</a:t>
            </a:r>
          </a:p>
          <a:p>
            <a:pPr lvl="1"/>
            <a:r>
              <a:rPr lang="de-DE" sz="1200" dirty="0"/>
              <a:t>ORF 2 (seit 1961)</a:t>
            </a:r>
          </a:p>
          <a:p>
            <a:pPr lvl="1"/>
            <a:r>
              <a:rPr lang="de-DE" sz="1200" dirty="0"/>
              <a:t>ORF III (Kultur und Information, seit 2011)</a:t>
            </a:r>
          </a:p>
          <a:p>
            <a:pPr lvl="1"/>
            <a:r>
              <a:rPr lang="de-DE" sz="1200" dirty="0"/>
              <a:t>ORF Sport+ (seit 2006)</a:t>
            </a:r>
          </a:p>
          <a:p>
            <a:pPr lvl="1"/>
            <a:r>
              <a:rPr lang="de-DE" sz="1200" dirty="0"/>
              <a:t>Österreich 1 (seit 1967 überregionaler Radiosender mit europaweit renommiertem Programm)</a:t>
            </a:r>
          </a:p>
          <a:p>
            <a:pPr lvl="1"/>
            <a:r>
              <a:rPr lang="de-DE" sz="1200" dirty="0"/>
              <a:t>Österreich 2 (seit 1967 regionaler Radiosender mit neun Regionalprogrammen für einzelne Bundesländer)</a:t>
            </a:r>
          </a:p>
          <a:p>
            <a:pPr lvl="1"/>
            <a:r>
              <a:rPr lang="de-DE" sz="1200" dirty="0"/>
              <a:t>O3 (seit 1967 überregionaler Radiosender mit Popmusik)</a:t>
            </a:r>
          </a:p>
          <a:p>
            <a:pPr lvl="1"/>
            <a:r>
              <a:rPr lang="de-DE" sz="1200" dirty="0"/>
              <a:t>FM4 (seit 1995 überregionaler Radiosender für Jugendkultur)</a:t>
            </a:r>
          </a:p>
          <a:p>
            <a:r>
              <a:rPr lang="de-DE" sz="1600" dirty="0"/>
              <a:t>Der ORF beteiligt sich seit 1984 an einer Gemeinschaftsproduktion mit der ARD, dem ZDF und der Schweizer Rundfunk Gesellschaft </a:t>
            </a:r>
            <a:r>
              <a:rPr lang="de-DE" sz="1600" b="1" i="1" dirty="0"/>
              <a:t>3sat</a:t>
            </a:r>
            <a:r>
              <a:rPr lang="de-DE" sz="1600" dirty="0"/>
              <a:t> (anspruchsvolle Kulturprogramme, „Thementage“) und seit 1992 an dem Kulturkanal </a:t>
            </a:r>
            <a:r>
              <a:rPr lang="de-DE" sz="1600" b="1" i="1" dirty="0"/>
              <a:t>arte</a:t>
            </a:r>
          </a:p>
          <a:p>
            <a:r>
              <a:rPr lang="de-DE" sz="1600" dirty="0"/>
              <a:t>Seit 1995 gibt es auch Privatsender (die wichtigsten sind</a:t>
            </a:r>
            <a:r>
              <a:rPr lang="de-DE" sz="1600" b="1" i="1" dirty="0"/>
              <a:t> ATV</a:t>
            </a:r>
            <a:r>
              <a:rPr lang="de-DE" sz="1600" dirty="0"/>
              <a:t>, </a:t>
            </a:r>
            <a:r>
              <a:rPr lang="de-DE" sz="1600" b="1" i="1" dirty="0"/>
              <a:t>ServusTV</a:t>
            </a:r>
            <a:r>
              <a:rPr lang="de-DE" sz="1600" dirty="0"/>
              <a:t>, </a:t>
            </a:r>
            <a:r>
              <a:rPr lang="de-DE" sz="1600" b="1" i="1" dirty="0"/>
              <a:t>PULS 4</a:t>
            </a:r>
            <a:r>
              <a:rPr lang="de-DE" sz="1600" dirty="0"/>
              <a:t>). Das Angebot wird von zahlreichen deutschen Privatsendern vervielfältigt (ProSieben, Sat 1, Kabel eins)</a:t>
            </a:r>
          </a:p>
        </p:txBody>
      </p:sp>
    </p:spTree>
    <p:extLst>
      <p:ext uri="{BB962C8B-B14F-4D97-AF65-F5344CB8AC3E}">
        <p14:creationId xmlns:p14="http://schemas.microsoft.com/office/powerpoint/2010/main" val="283247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3">
            <a:extLst>
              <a:ext uri="{FF2B5EF4-FFF2-40B4-BE49-F238E27FC236}">
                <a16:creationId xmlns:a16="http://schemas.microsoft.com/office/drawing/2014/main" id="{806CEE35-86ED-4124-91C2-9E9501A86DBB}"/>
              </a:ext>
            </a:extLst>
          </p:cNvPr>
          <p:cNvSpPr>
            <a:spLocks noGrp="1"/>
          </p:cNvSpPr>
          <p:nvPr>
            <p:ph type="title"/>
          </p:nvPr>
        </p:nvSpPr>
        <p:spPr/>
        <p:txBody>
          <a:bodyPr/>
          <a:lstStyle/>
          <a:p>
            <a:pPr eaLnBrk="1" hangingPunct="1"/>
            <a:r>
              <a:rPr lang="de-DE" altLang="cs-CZ" dirty="0"/>
              <a:t>Staatssymbole</a:t>
            </a:r>
            <a:endParaRPr lang="cs-CZ" altLang="cs-CZ" dirty="0"/>
          </a:p>
        </p:txBody>
      </p:sp>
      <p:pic>
        <p:nvPicPr>
          <p:cNvPr id="4099" name="Picture 2" descr="C:\Users\MT\Documents\Rakousko\Österreich-vlajka.png">
            <a:extLst>
              <a:ext uri="{FF2B5EF4-FFF2-40B4-BE49-F238E27FC236}">
                <a16:creationId xmlns:a16="http://schemas.microsoft.com/office/drawing/2014/main" id="{64BDEC97-8FDF-4CFA-AC05-C60632C68AB6}"/>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81200" y="2517776"/>
            <a:ext cx="4038600" cy="2690813"/>
          </a:xfrm>
          <a:noFill/>
        </p:spPr>
      </p:pic>
      <p:pic>
        <p:nvPicPr>
          <p:cNvPr id="4100" name="Picture 3" descr="C:\Users\MT\Documents\Rakousko\Österreich-znak.png">
            <a:extLst>
              <a:ext uri="{FF2B5EF4-FFF2-40B4-BE49-F238E27FC236}">
                <a16:creationId xmlns:a16="http://schemas.microsoft.com/office/drawing/2014/main" id="{A6FB2C5F-FB25-4F38-B962-F6BBC843AE2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72200" y="1725614"/>
            <a:ext cx="4038600" cy="4275137"/>
          </a:xfr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18CD8-0C53-4ACC-96B1-82FCEF00E0A5}"/>
              </a:ext>
            </a:extLst>
          </p:cNvPr>
          <p:cNvSpPr>
            <a:spLocks noGrp="1"/>
          </p:cNvSpPr>
          <p:nvPr>
            <p:ph type="title"/>
          </p:nvPr>
        </p:nvSpPr>
        <p:spPr/>
        <p:txBody>
          <a:bodyPr>
            <a:normAutofit/>
          </a:bodyPr>
          <a:lstStyle/>
          <a:p>
            <a:pPr algn="ctr"/>
            <a:r>
              <a:rPr lang="de-DE" sz="2800" dirty="0"/>
              <a:t>THEATERLANDSCHAFT ÖSTERREICH</a:t>
            </a:r>
            <a:endParaRPr lang="cs-CZ" sz="2800" dirty="0"/>
          </a:p>
        </p:txBody>
      </p:sp>
      <p:sp>
        <p:nvSpPr>
          <p:cNvPr id="3" name="Zástupný obsah 2">
            <a:extLst>
              <a:ext uri="{FF2B5EF4-FFF2-40B4-BE49-F238E27FC236}">
                <a16:creationId xmlns:a16="http://schemas.microsoft.com/office/drawing/2014/main" id="{610DEAE6-B5CB-49C2-8DBD-F85DD26FDF10}"/>
              </a:ext>
            </a:extLst>
          </p:cNvPr>
          <p:cNvSpPr>
            <a:spLocks noGrp="1"/>
          </p:cNvSpPr>
          <p:nvPr>
            <p:ph idx="1"/>
          </p:nvPr>
        </p:nvSpPr>
        <p:spPr/>
        <p:txBody>
          <a:bodyPr>
            <a:normAutofit/>
          </a:bodyPr>
          <a:lstStyle/>
          <a:p>
            <a:r>
              <a:rPr lang="de-DE" sz="1400" dirty="0"/>
              <a:t>Burgtheater Wien</a:t>
            </a:r>
          </a:p>
          <a:p>
            <a:pPr lvl="1" algn="just"/>
            <a:r>
              <a:rPr lang="de-DE" sz="1000" dirty="0"/>
              <a:t>Eine der bedeutendsten Bühnen Europas, das zweitälteste europäische sowie das größte deutschsprachige Sprechtheater, österreichisches Nationaltheater, errichtet schon 1540 von Ferdinand I. 1748 „nächst der Burg“ eröffnet, 1776 von Joseph II. zum Deutschen Nationaltheater erklärt. Jährlich führt es bis 30 Premieren auf, die sich lang auf dem Repertoire halten.</a:t>
            </a:r>
          </a:p>
          <a:p>
            <a:r>
              <a:rPr lang="de-DE" sz="1400" dirty="0"/>
              <a:t>Akademietheater Wien</a:t>
            </a:r>
          </a:p>
          <a:p>
            <a:pPr lvl="1"/>
            <a:r>
              <a:rPr lang="de-DE" sz="1000" dirty="0"/>
              <a:t>Die kleine Spielstätte des Burgtheaters, gegründet 1913 als Übungsbühne der Akademie für Musik und darstellende Kunst, seit 1922 vom Burgtheater als Kammerspielbühne genutzt. Es widmet sich hauptsächlich den zeitgenössischen Theaterstücken. </a:t>
            </a:r>
          </a:p>
          <a:p>
            <a:r>
              <a:rPr lang="de-DE" sz="1400" dirty="0"/>
              <a:t>Theater in der Josefstadt Wien</a:t>
            </a:r>
          </a:p>
          <a:p>
            <a:pPr lvl="1"/>
            <a:r>
              <a:rPr lang="de-DE" sz="1000" dirty="0"/>
              <a:t>Das älteste bestehende Theater Wiens, gegründet 1788. Es widmet sich sowohl dem klassischen als auch dem modernen Repertoire. </a:t>
            </a:r>
          </a:p>
          <a:p>
            <a:r>
              <a:rPr lang="de-DE" sz="1400" dirty="0"/>
              <a:t>Theater an der Wien</a:t>
            </a:r>
          </a:p>
          <a:p>
            <a:pPr lvl="1"/>
            <a:r>
              <a:rPr lang="de-DE" sz="1000" dirty="0"/>
              <a:t>Traditionsreiches Theater, seit 2006 trägt es den Beinamen Das neue Opernhaus. Eines der bekanntesten Vorstadttheater, die sich dem Wiener Volksstück widmeten. Gegründet 1801. Das Theater führte traditionell die Stücke des Alt-Wiener Volkstheaters auf, später war es die führende Operettenbühne Wiens. Seit den 1990er Jahren ist es die führende Bühne der Musicals.</a:t>
            </a:r>
          </a:p>
          <a:p>
            <a:r>
              <a:rPr lang="de-DE" sz="1400" dirty="0"/>
              <a:t>Volkstheater Wien</a:t>
            </a:r>
          </a:p>
          <a:p>
            <a:pPr lvl="1"/>
            <a:r>
              <a:rPr lang="de-DE" sz="1000" dirty="0"/>
              <a:t> Gegründet 1889 als „bürgerliches Gegenstück“ zum adeligen Burgtheater. Bis 1945 hieß es Deutsches Volkstheater. Es führt zeitgenössische Stücke aus der Weltdramatik auf.</a:t>
            </a:r>
          </a:p>
          <a:p>
            <a:r>
              <a:rPr lang="de-DE" sz="1400" dirty="0"/>
              <a:t>Schauspielhaus Wien</a:t>
            </a:r>
          </a:p>
          <a:p>
            <a:pPr lvl="1"/>
            <a:r>
              <a:rPr lang="de-DE" sz="1000" dirty="0"/>
              <a:t>Ein modernes Theater, das aus dem ehemaligen Kino 1978 errichtet wurde. Es führt ausschließlich avantgardistische Theaterstücke auf. </a:t>
            </a:r>
          </a:p>
        </p:txBody>
      </p:sp>
    </p:spTree>
    <p:extLst>
      <p:ext uri="{BB962C8B-B14F-4D97-AF65-F5344CB8AC3E}">
        <p14:creationId xmlns:p14="http://schemas.microsoft.com/office/powerpoint/2010/main" val="3824052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D9CA46-DEB1-4BF3-BDD1-1CADF3937202}"/>
              </a:ext>
            </a:extLst>
          </p:cNvPr>
          <p:cNvSpPr>
            <a:spLocks noGrp="1"/>
          </p:cNvSpPr>
          <p:nvPr>
            <p:ph type="title"/>
          </p:nvPr>
        </p:nvSpPr>
        <p:spPr/>
        <p:txBody>
          <a:bodyPr>
            <a:normAutofit/>
          </a:bodyPr>
          <a:lstStyle/>
          <a:p>
            <a:pPr algn="ctr"/>
            <a:r>
              <a:rPr lang="de-DE" sz="2800" dirty="0"/>
              <a:t>OPERNHÄUSER UND FESTSPIELE IN ÖSTERREICH</a:t>
            </a:r>
            <a:endParaRPr lang="cs-CZ" sz="2800" dirty="0"/>
          </a:p>
        </p:txBody>
      </p:sp>
      <p:sp>
        <p:nvSpPr>
          <p:cNvPr id="3" name="Zástupný obsah 2">
            <a:extLst>
              <a:ext uri="{FF2B5EF4-FFF2-40B4-BE49-F238E27FC236}">
                <a16:creationId xmlns:a16="http://schemas.microsoft.com/office/drawing/2014/main" id="{6D747E3C-3523-4671-9FA2-F39A9870D4F3}"/>
              </a:ext>
            </a:extLst>
          </p:cNvPr>
          <p:cNvSpPr>
            <a:spLocks noGrp="1"/>
          </p:cNvSpPr>
          <p:nvPr>
            <p:ph idx="1"/>
          </p:nvPr>
        </p:nvSpPr>
        <p:spPr/>
        <p:txBody>
          <a:bodyPr>
            <a:normAutofit/>
          </a:bodyPr>
          <a:lstStyle/>
          <a:p>
            <a:r>
              <a:rPr lang="de-DE" sz="1400" dirty="0"/>
              <a:t>Wiener Staatsoper</a:t>
            </a:r>
          </a:p>
          <a:p>
            <a:pPr lvl="1"/>
            <a:r>
              <a:rPr lang="de-DE" sz="1000" dirty="0"/>
              <a:t>Eines der bekanntesten Opernhäuser der Welt wurde am 25. Mai 1869 mit einer Premiere von Mozarts „Don Juan“. International bekannt ist das Opernhaus durch den berühmten Opernball, der alljährlich am letzten Donnerstag im Fasching stattfindet. Der erste Opernball fand anlässlich des Wiener Kongresses 1814/1815 statt.</a:t>
            </a:r>
          </a:p>
          <a:p>
            <a:r>
              <a:rPr lang="de-DE" sz="1400" dirty="0"/>
              <a:t>Volksoper Wien</a:t>
            </a:r>
          </a:p>
          <a:p>
            <a:pPr lvl="1"/>
            <a:r>
              <a:rPr lang="de-DE" sz="1000" dirty="0"/>
              <a:t>Das zweitgrößte Opernhaus Wiens führt Operetten, Opern, Musicals und Ballett auf. Es wurde 1898 als das Jubiläum-Stadttheater gegründet, Musiktheater ist das Stadttheater seit 1903.</a:t>
            </a:r>
          </a:p>
          <a:p>
            <a:r>
              <a:rPr lang="de-DE" sz="1400" dirty="0"/>
              <a:t>Salzburger Festspiele</a:t>
            </a:r>
          </a:p>
          <a:p>
            <a:pPr lvl="1"/>
            <a:r>
              <a:rPr lang="de-DE" sz="1000" dirty="0"/>
              <a:t>Gelten als das weltweit bedeutendste Festival der klassischen Musik und darstellenden Kunst. Sie finden seit 1920 jeden Sommer sechs Wochen lang im Juli und August statt. Markzeichen der Spiele ist der „Jedermann“ in einer Neufassung von Hugo von Hofmannsthal auf dem Domplatz und Mozart- und Strauß-Aufführungen. </a:t>
            </a:r>
          </a:p>
          <a:p>
            <a:r>
              <a:rPr lang="de-DE" sz="1400" dirty="0"/>
              <a:t>Wiener Festwochen</a:t>
            </a:r>
          </a:p>
          <a:p>
            <a:pPr lvl="1"/>
            <a:r>
              <a:rPr lang="de-DE" sz="1000" dirty="0"/>
              <a:t>Ein Kulturfestival, das seit 1951 jedes Jahr fünf Wochen lang im Mai und Juni an diversen Orten in Wien stattfindet. Die Hauptspielstätten sind Theater an der Wien und die Hallen des Museumsquartiers. Auf dem Programm stehen Theater-, Opern- und Tanzproduktionen aus aller Welt.</a:t>
            </a:r>
          </a:p>
          <a:p>
            <a:r>
              <a:rPr lang="de-DE" sz="1400" dirty="0"/>
              <a:t>Bregenzer Festspiele</a:t>
            </a:r>
          </a:p>
          <a:p>
            <a:pPr lvl="1"/>
            <a:r>
              <a:rPr lang="de-DE" sz="1000" dirty="0"/>
              <a:t>Ein Kulturfestival, das seit 1946 jährlich im Juli und August auf der weltweit größten Seebühne im Bodensee in Bregenz (Vorarlberg) stattfindet. Das Hausorchester der Bregenzer Festspiele sind die Wiener Symphoniker.</a:t>
            </a:r>
          </a:p>
          <a:p>
            <a:r>
              <a:rPr lang="de-DE" sz="1400" dirty="0"/>
              <a:t>Steirischer Herbst</a:t>
            </a:r>
          </a:p>
          <a:p>
            <a:pPr lvl="1"/>
            <a:r>
              <a:rPr lang="de-DE" sz="1000" dirty="0"/>
              <a:t>Ein internationales Festival für zeitgenössische Kunst,  das seit 1968 jährlich im September und Oktober in der Steiermark stattfindet. Es soll das älteste Festival für „neue“ Kunst in Europa sein. Sein Merkmal ist die Vernetzung von verschiedenen Kunstdisziplinen (Theater, Bildende Kunst, Literatur, Film, Tanz, Musik, Performance, Architektur).</a:t>
            </a:r>
            <a:endParaRPr lang="cs-CZ" sz="1000" dirty="0"/>
          </a:p>
        </p:txBody>
      </p:sp>
    </p:spTree>
    <p:extLst>
      <p:ext uri="{BB962C8B-B14F-4D97-AF65-F5344CB8AC3E}">
        <p14:creationId xmlns:p14="http://schemas.microsoft.com/office/powerpoint/2010/main" val="3078925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408B26-0820-43CA-AFBC-B7EAFB06A914}"/>
              </a:ext>
            </a:extLst>
          </p:cNvPr>
          <p:cNvSpPr>
            <a:spLocks noGrp="1"/>
          </p:cNvSpPr>
          <p:nvPr>
            <p:ph type="title"/>
          </p:nvPr>
        </p:nvSpPr>
        <p:spPr/>
        <p:txBody>
          <a:bodyPr>
            <a:normAutofit/>
          </a:bodyPr>
          <a:lstStyle/>
          <a:p>
            <a:pPr algn="ctr"/>
            <a:r>
              <a:rPr lang="cs-CZ" sz="2800" dirty="0"/>
              <a:t>DAS </a:t>
            </a:r>
            <a:r>
              <a:rPr lang="de-DE" sz="2800" dirty="0"/>
              <a:t>ÖSTERREICHISCHE BILDUNGSSYSTEM</a:t>
            </a:r>
            <a:endParaRPr lang="cs-CZ" sz="2800" dirty="0"/>
          </a:p>
        </p:txBody>
      </p:sp>
      <p:sp>
        <p:nvSpPr>
          <p:cNvPr id="3" name="Zástupný obsah 2">
            <a:extLst>
              <a:ext uri="{FF2B5EF4-FFF2-40B4-BE49-F238E27FC236}">
                <a16:creationId xmlns:a16="http://schemas.microsoft.com/office/drawing/2014/main" id="{BCD926FB-6412-4CB6-B35F-436616782BF6}"/>
              </a:ext>
            </a:extLst>
          </p:cNvPr>
          <p:cNvSpPr>
            <a:spLocks noGrp="1"/>
          </p:cNvSpPr>
          <p:nvPr>
            <p:ph idx="1"/>
          </p:nvPr>
        </p:nvSpPr>
        <p:spPr/>
        <p:txBody>
          <a:bodyPr>
            <a:normAutofit/>
          </a:bodyPr>
          <a:lstStyle/>
          <a:p>
            <a:pPr algn="just"/>
            <a:r>
              <a:rPr lang="de-DE" sz="1400" dirty="0"/>
              <a:t>Das österreichische Schulsystem wird durch den Bund geregelt und ist bundesweit vereinheitlicht. </a:t>
            </a:r>
          </a:p>
          <a:p>
            <a:pPr algn="just"/>
            <a:r>
              <a:rPr lang="de-DE" sz="1400" dirty="0"/>
              <a:t>In Österreich besteht die Schulpflicht. Die Unterrichtspflicht beginnt mit dem auf die Vollendung des sechsten Lebensjahrs folgenden September und dauert neun Jahre.</a:t>
            </a:r>
          </a:p>
          <a:p>
            <a:pPr algn="just"/>
            <a:r>
              <a:rPr lang="de-DE" sz="1400" dirty="0"/>
              <a:t>Das Schulsystem besteht aus zwei Bereichen (primärem und sekundärem) und aus allgemeinbildenden und berufsbildenden Schulen.</a:t>
            </a:r>
          </a:p>
          <a:p>
            <a:pPr algn="just"/>
            <a:r>
              <a:rPr lang="de-DE" sz="1400" dirty="0"/>
              <a:t>Berufsbildende Höhere Schulen (BHS) und Allgemeinbildende Höhere Schulen (AHS) schließen mit der Matura ab, die zum Besuch der Universitäten, Fachhochschulen, Pädagogischen Hochschulen, Akademien und Kollegs berechtigt.</a:t>
            </a:r>
          </a:p>
          <a:p>
            <a:pPr algn="just"/>
            <a:endParaRPr lang="cs-CZ" sz="1400" dirty="0"/>
          </a:p>
        </p:txBody>
      </p:sp>
    </p:spTree>
    <p:extLst>
      <p:ext uri="{BB962C8B-B14F-4D97-AF65-F5344CB8AC3E}">
        <p14:creationId xmlns:p14="http://schemas.microsoft.com/office/powerpoint/2010/main" val="1421324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9CD7CC-D00B-4681-BE63-8141EE907950}"/>
              </a:ext>
            </a:extLst>
          </p:cNvPr>
          <p:cNvSpPr>
            <a:spLocks noGrp="1"/>
          </p:cNvSpPr>
          <p:nvPr>
            <p:ph type="title"/>
          </p:nvPr>
        </p:nvSpPr>
        <p:spPr/>
        <p:txBody>
          <a:bodyPr>
            <a:normAutofit/>
          </a:bodyPr>
          <a:lstStyle/>
          <a:p>
            <a:pPr algn="ctr"/>
            <a:r>
              <a:rPr lang="de-DE" sz="2800" dirty="0"/>
              <a:t>GLIEDERUNG DES SCHULSYSTEMS</a:t>
            </a:r>
            <a:endParaRPr lang="cs-CZ" sz="2800" dirty="0"/>
          </a:p>
        </p:txBody>
      </p:sp>
      <p:sp>
        <p:nvSpPr>
          <p:cNvPr id="3" name="Zástupný obsah 2">
            <a:extLst>
              <a:ext uri="{FF2B5EF4-FFF2-40B4-BE49-F238E27FC236}">
                <a16:creationId xmlns:a16="http://schemas.microsoft.com/office/drawing/2014/main" id="{C9611013-BE83-48B2-B43C-F3E9F2AAC976}"/>
              </a:ext>
            </a:extLst>
          </p:cNvPr>
          <p:cNvSpPr>
            <a:spLocks noGrp="1"/>
          </p:cNvSpPr>
          <p:nvPr>
            <p:ph idx="1"/>
          </p:nvPr>
        </p:nvSpPr>
        <p:spPr/>
        <p:txBody>
          <a:bodyPr>
            <a:normAutofit/>
          </a:bodyPr>
          <a:lstStyle/>
          <a:p>
            <a:r>
              <a:rPr lang="de-DE" sz="1400" dirty="0"/>
              <a:t>1. Volksschule</a:t>
            </a:r>
          </a:p>
          <a:p>
            <a:pPr lvl="1"/>
            <a:r>
              <a:rPr lang="de-DE" sz="1000" dirty="0"/>
              <a:t>Dauert vier Jahre lang (1. – 4. Stufe)</a:t>
            </a:r>
          </a:p>
          <a:p>
            <a:pPr marL="457200" lvl="1" indent="0">
              <a:buNone/>
            </a:pPr>
            <a:endParaRPr lang="de-DE" sz="1000" dirty="0"/>
          </a:p>
          <a:p>
            <a:r>
              <a:rPr lang="de-DE" sz="1400" dirty="0"/>
              <a:t>2.a) Allgemeinbildende Höhere Schule (AHS) Unterstufe</a:t>
            </a:r>
          </a:p>
          <a:p>
            <a:pPr lvl="1" algn="just"/>
            <a:r>
              <a:rPr lang="de-DE" sz="1000" dirty="0"/>
              <a:t>Dauert vier Jahre lang (5. – 8. Stufe), für die Aufnahme ist ein Notenspiegel (in Mathematik und Deutsch Noten 1 oder 2) vorzuweisen und/oder eine Aufnahmeprüfung abzulegen – die AHS wird grundsätzlich Gymnasium genannt und es wird zwischen Gymnasium (humanistische Allgemeinbildung), Realgymnasium (naturwissenschaftlich orientiert) und </a:t>
            </a:r>
            <a:r>
              <a:rPr lang="de-DE" sz="1000" dirty="0" err="1"/>
              <a:t>wirtschaftskundlichem</a:t>
            </a:r>
            <a:r>
              <a:rPr lang="de-DE" sz="1000" dirty="0"/>
              <a:t> Realgymnasium (an Wirtschafts- und Sozialkunde orientiert) unterschieden.</a:t>
            </a:r>
          </a:p>
          <a:p>
            <a:pPr lvl="1"/>
            <a:endParaRPr lang="de-DE" sz="1000" dirty="0"/>
          </a:p>
          <a:p>
            <a:r>
              <a:rPr lang="de-DE" sz="1400" dirty="0"/>
              <a:t>2.b) Hauptschule</a:t>
            </a:r>
          </a:p>
          <a:p>
            <a:pPr lvl="1"/>
            <a:r>
              <a:rPr lang="de-DE" sz="1000" dirty="0"/>
              <a:t>Dauert vier Jahre lang (5. – 8. Stufe) und ist für alle bestimmt und vermittelt die grundlegende Allgemeinbildung. Ab 2008 wird sie allmählich durch Neue Mittelschule ersetzt.</a:t>
            </a:r>
          </a:p>
          <a:p>
            <a:pPr marL="457200" lvl="1" indent="0">
              <a:buNone/>
            </a:pPr>
            <a:endParaRPr lang="de-DE" sz="1000" dirty="0"/>
          </a:p>
          <a:p>
            <a:r>
              <a:rPr lang="de-DE" sz="1400" dirty="0"/>
              <a:t>3.a) Allgemeinbildende Höhere Schule (AHS) Oberstufe</a:t>
            </a:r>
          </a:p>
          <a:p>
            <a:pPr lvl="1"/>
            <a:r>
              <a:rPr lang="de-DE" sz="1000" dirty="0"/>
              <a:t>Dauert vier Jahre lang ab der 5. Klasse der AHS Unterstufe. Das Gymnasium spezialisiert sich in die nachfolgenden Formen:</a:t>
            </a:r>
          </a:p>
          <a:p>
            <a:pPr lvl="2"/>
            <a:r>
              <a:rPr lang="de-DE" sz="900" dirty="0"/>
              <a:t>Das Humanistische Gymnasium (neben Latein auch Altgriechisch)</a:t>
            </a:r>
          </a:p>
          <a:p>
            <a:pPr lvl="2"/>
            <a:r>
              <a:rPr lang="de-DE" sz="900" dirty="0"/>
              <a:t>Das Neusprachliche Gymnasium (neben Latein und Englisch weitere lebende Sprachen: Französisch, Italienisch, Spanisch)</a:t>
            </a:r>
          </a:p>
          <a:p>
            <a:pPr lvl="2"/>
            <a:r>
              <a:rPr lang="de-DE" sz="900" dirty="0"/>
              <a:t>Das Realgymnasium (Mathematik, Physik, Chemie, Biologie)</a:t>
            </a:r>
          </a:p>
          <a:p>
            <a:pPr lvl="2"/>
            <a:r>
              <a:rPr lang="de-DE" sz="900" dirty="0"/>
              <a:t>Das Oberstufenrealgymnasium kann noch weitere Zweige anbieten (Musik, bildende Künste, Informatik und moderne Medien)</a:t>
            </a:r>
          </a:p>
          <a:p>
            <a:pPr marL="0" indent="0">
              <a:buNone/>
            </a:pPr>
            <a:endParaRPr lang="cs-CZ" sz="1400" dirty="0"/>
          </a:p>
        </p:txBody>
      </p:sp>
    </p:spTree>
    <p:extLst>
      <p:ext uri="{BB962C8B-B14F-4D97-AF65-F5344CB8AC3E}">
        <p14:creationId xmlns:p14="http://schemas.microsoft.com/office/powerpoint/2010/main" val="940863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9A4296-A15F-4BDF-B4EC-3130CEBD8CF0}"/>
              </a:ext>
            </a:extLst>
          </p:cNvPr>
          <p:cNvSpPr>
            <a:spLocks noGrp="1"/>
          </p:cNvSpPr>
          <p:nvPr>
            <p:ph type="title"/>
          </p:nvPr>
        </p:nvSpPr>
        <p:spPr/>
        <p:txBody>
          <a:bodyPr>
            <a:normAutofit/>
          </a:bodyPr>
          <a:lstStyle/>
          <a:p>
            <a:pPr algn="ctr"/>
            <a:r>
              <a:rPr lang="de-DE" sz="2800" dirty="0"/>
              <a:t>GLIEDERUNG DES SCHULSYSTEMS</a:t>
            </a:r>
            <a:endParaRPr lang="cs-CZ" sz="2800" dirty="0"/>
          </a:p>
        </p:txBody>
      </p:sp>
      <p:sp>
        <p:nvSpPr>
          <p:cNvPr id="3" name="Zástupný obsah 2">
            <a:extLst>
              <a:ext uri="{FF2B5EF4-FFF2-40B4-BE49-F238E27FC236}">
                <a16:creationId xmlns:a16="http://schemas.microsoft.com/office/drawing/2014/main" id="{7C28767A-AECD-426B-BEEE-F7C7D3641772}"/>
              </a:ext>
            </a:extLst>
          </p:cNvPr>
          <p:cNvSpPr>
            <a:spLocks noGrp="1"/>
          </p:cNvSpPr>
          <p:nvPr>
            <p:ph idx="1"/>
          </p:nvPr>
        </p:nvSpPr>
        <p:spPr/>
        <p:txBody>
          <a:bodyPr/>
          <a:lstStyle/>
          <a:p>
            <a:r>
              <a:rPr lang="de-DE" sz="1400" dirty="0"/>
              <a:t>3.b) Berufsbildende Höhere Schule (BHS)</a:t>
            </a:r>
          </a:p>
          <a:p>
            <a:pPr lvl="1" algn="just"/>
            <a:r>
              <a:rPr lang="de-DE" sz="1000" dirty="0"/>
              <a:t>Dauert vier (oder fünf) Jahre lang, nach fünf Jahren kann man die Diplom- und Reifeprüfung erwerben. Der Vorteil gegenüber einer AHS Oberstufe liegt in der Studienberechtigung (Matura) und zusätzlich in einer kompletten höheren Berufsausbildung – dauert fünf Jahre (9. – 13. Stufe).</a:t>
            </a:r>
          </a:p>
          <a:p>
            <a:pPr marL="457200" lvl="1" indent="0">
              <a:buNone/>
            </a:pPr>
            <a:endParaRPr lang="de-DE" sz="1000" dirty="0"/>
          </a:p>
          <a:p>
            <a:r>
              <a:rPr lang="de-DE" sz="1400" dirty="0"/>
              <a:t>3.c) Berufsbildende Mittlere Schule (BMS)</a:t>
            </a:r>
          </a:p>
          <a:p>
            <a:pPr lvl="1" algn="just"/>
            <a:r>
              <a:rPr lang="de-DE" sz="1000" dirty="0"/>
              <a:t>Dauert drei bis vier Jahre (9. – 11., oder 12. Stufe) und es handelt sich um Fach- oder Handelsschulen, die berufliche Qualifikationen und Allgemeinbildung vermitteln und mit einer Abschlussprüfung enden. Sie vermitteln Theorie und Praxis in den angebotenen Fachrichtungen. Der Abschluss ermöglicht, einen zwei- oder dreijährigen Aufbaulehrgang zu absolvieren, um die Diplom- und Reifeprüfung an der Berufsbildenden Höheren Schule (BHS) abzulegen.</a:t>
            </a:r>
          </a:p>
          <a:p>
            <a:pPr marL="457200" lvl="1" indent="0" algn="just">
              <a:buNone/>
            </a:pPr>
            <a:endParaRPr lang="de-DE" sz="1000" dirty="0"/>
          </a:p>
          <a:p>
            <a:r>
              <a:rPr lang="de-DE" sz="1400" dirty="0"/>
              <a:t>3.d) Polytechnische Schule (PTS)</a:t>
            </a:r>
          </a:p>
          <a:p>
            <a:pPr lvl="1" algn="just"/>
            <a:r>
              <a:rPr lang="de-DE" sz="1000" dirty="0"/>
              <a:t>mit anschließender Berufsschule ist für Schüler bestimmt, die unmittelbar nach dem Ende der Unterrichtspflicht einen Beruf erlernen wollen. Sie stellt das letzte Pflichtschuljahr dar und vermittelt grundlegende Fähigkeiten, Fertigkeiten und Kenntnisse als Vorbereitung auf eine Lehre. Wird kein Lehrplatz oder Arbeitsstelle gefunden, besteht die Möglichkeit, freiwillig ein zehntes Schuljahr zu absolvieren. Die Berufsschule muss parallel zu einer Lehre besucht werden. Sie dauert zwei bis vier Jahre und hängt von der Art der Lehre ab. </a:t>
            </a:r>
          </a:p>
          <a:p>
            <a:endParaRPr lang="cs-CZ" dirty="0"/>
          </a:p>
        </p:txBody>
      </p:sp>
    </p:spTree>
    <p:extLst>
      <p:ext uri="{BB962C8B-B14F-4D97-AF65-F5344CB8AC3E}">
        <p14:creationId xmlns:p14="http://schemas.microsoft.com/office/powerpoint/2010/main" val="2460547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BBFA2-A242-408F-9E5A-34C5DAE644C0}"/>
              </a:ext>
            </a:extLst>
          </p:cNvPr>
          <p:cNvSpPr>
            <a:spLocks noGrp="1"/>
          </p:cNvSpPr>
          <p:nvPr>
            <p:ph type="title"/>
          </p:nvPr>
        </p:nvSpPr>
        <p:spPr/>
        <p:txBody>
          <a:bodyPr>
            <a:normAutofit/>
          </a:bodyPr>
          <a:lstStyle/>
          <a:p>
            <a:pPr algn="ctr"/>
            <a:r>
              <a:rPr lang="de-DE" sz="2800" dirty="0"/>
              <a:t>UNIVERSITÄTEN UND ANDERE HOCHSCHULEN IN ÖSTERREICH</a:t>
            </a:r>
            <a:endParaRPr lang="cs-CZ" sz="2800" dirty="0"/>
          </a:p>
        </p:txBody>
      </p:sp>
      <p:sp>
        <p:nvSpPr>
          <p:cNvPr id="3" name="Zástupný obsah 2">
            <a:extLst>
              <a:ext uri="{FF2B5EF4-FFF2-40B4-BE49-F238E27FC236}">
                <a16:creationId xmlns:a16="http://schemas.microsoft.com/office/drawing/2014/main" id="{9D70C254-F340-4CAE-9EDA-F022B3DBF8F9}"/>
              </a:ext>
            </a:extLst>
          </p:cNvPr>
          <p:cNvSpPr>
            <a:spLocks noGrp="1"/>
          </p:cNvSpPr>
          <p:nvPr>
            <p:ph idx="1"/>
          </p:nvPr>
        </p:nvSpPr>
        <p:spPr/>
        <p:txBody>
          <a:bodyPr>
            <a:normAutofit/>
          </a:bodyPr>
          <a:lstStyle/>
          <a:p>
            <a:pPr algn="just"/>
            <a:r>
              <a:rPr lang="de-DE" sz="1400" dirty="0"/>
              <a:t>Staatliche Universitäten haben in Österreich eine lange Tradition, an der Spitze befindet sich die Universität Wien mit 90.000 Studierenden. Privatuniversitäten sind erst ab 2003 möglich. In Österreich gibt es 22 staatliche und 16 Privatuniversitäten.</a:t>
            </a:r>
          </a:p>
          <a:p>
            <a:pPr algn="just"/>
            <a:r>
              <a:rPr lang="de-DE" sz="1400" dirty="0"/>
              <a:t>Daneben existieren 15 Fachhochschulen, an denen 49.000 Studierende ihre Bildung aufnehmen. Die älteste davon ist die </a:t>
            </a:r>
            <a:r>
              <a:rPr lang="de-DE" sz="1400" dirty="0" err="1"/>
              <a:t>Theresianische</a:t>
            </a:r>
            <a:r>
              <a:rPr lang="de-DE" sz="1400" dirty="0"/>
              <a:t> Militärakademie , die bereits 1751 in Wiener Neustadt gegründet wurde. Die übrigen Fachhochschulen in den Bundesländern entstanden erst im Laufe der letzten 30 Jahre.</a:t>
            </a:r>
          </a:p>
          <a:p>
            <a:pPr algn="just"/>
            <a:r>
              <a:rPr lang="de-DE" sz="1400" dirty="0"/>
              <a:t>Die akademischen Einrichtungen für die Lehrerausbildung wurden bis 2007 als Pädagogische Akademien bezeichnet. Danach erfolgte die Lehrerausbildung an Pädagogischen Hochschulen für alle Lehrer mit Ausnahme der Gymnasiallehrer, die eine Universität absolvieren müssen. In Österreich existieren neun staatliche Pädagogische Hochschulen, je eine für ein Bundesland, und vier kirchliche Pädagogische Hochschulen in Wien, Graz, Linz und Salzburg.</a:t>
            </a:r>
          </a:p>
          <a:p>
            <a:pPr algn="just"/>
            <a:endParaRPr lang="cs-CZ" sz="1400" dirty="0"/>
          </a:p>
        </p:txBody>
      </p:sp>
    </p:spTree>
    <p:extLst>
      <p:ext uri="{BB962C8B-B14F-4D97-AF65-F5344CB8AC3E}">
        <p14:creationId xmlns:p14="http://schemas.microsoft.com/office/powerpoint/2010/main" val="2991488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FDE190-A2C6-449E-BA18-8408CDEA919D}"/>
              </a:ext>
            </a:extLst>
          </p:cNvPr>
          <p:cNvSpPr>
            <a:spLocks noGrp="1"/>
          </p:cNvSpPr>
          <p:nvPr>
            <p:ph type="title"/>
          </p:nvPr>
        </p:nvSpPr>
        <p:spPr/>
        <p:txBody>
          <a:bodyPr>
            <a:normAutofit/>
          </a:bodyPr>
          <a:lstStyle/>
          <a:p>
            <a:pPr algn="ctr"/>
            <a:r>
              <a:rPr lang="de-DE" sz="2800" dirty="0"/>
              <a:t>WICHTIGE UNIVERSITÄTEN ÖSTERREICHS</a:t>
            </a:r>
            <a:endParaRPr lang="cs-CZ" sz="2800" dirty="0"/>
          </a:p>
        </p:txBody>
      </p:sp>
      <p:sp>
        <p:nvSpPr>
          <p:cNvPr id="3" name="Zástupný obsah 2">
            <a:extLst>
              <a:ext uri="{FF2B5EF4-FFF2-40B4-BE49-F238E27FC236}">
                <a16:creationId xmlns:a16="http://schemas.microsoft.com/office/drawing/2014/main" id="{DE80F37C-42FC-47C2-9D9C-EAD2DDA6CA35}"/>
              </a:ext>
            </a:extLst>
          </p:cNvPr>
          <p:cNvSpPr>
            <a:spLocks noGrp="1"/>
          </p:cNvSpPr>
          <p:nvPr>
            <p:ph idx="1"/>
          </p:nvPr>
        </p:nvSpPr>
        <p:spPr/>
        <p:txBody>
          <a:bodyPr>
            <a:normAutofit/>
          </a:bodyPr>
          <a:lstStyle/>
          <a:p>
            <a:pPr algn="just"/>
            <a:r>
              <a:rPr lang="de-DE" sz="1400" b="1" i="1" dirty="0"/>
              <a:t>Universität Wien </a:t>
            </a:r>
            <a:r>
              <a:rPr lang="de-DE" sz="1400" dirty="0"/>
              <a:t>(Alma Mater </a:t>
            </a:r>
            <a:r>
              <a:rPr lang="de-DE" sz="1400" dirty="0" err="1"/>
              <a:t>Rudolphina</a:t>
            </a:r>
            <a:r>
              <a:rPr lang="de-DE" sz="1400" dirty="0"/>
              <a:t>) – wurde vom Herzog Rudolf IV. von Habsburg 1365 als die drittälteste Universität Mitteleuropas nach Prag (1348) und Krakau (1364) gegründet. Sie ist derzeit mit 90.000 Hörern die größte Universität im deutschsprachigen Raum und bietet 178 Studiengänge an. Sie ist international hoch anerkannt. </a:t>
            </a:r>
          </a:p>
          <a:p>
            <a:pPr lvl="1" algn="just"/>
            <a:r>
              <a:rPr lang="de-DE" sz="1000" b="1" i="1" dirty="0"/>
              <a:t>Medizinische Universität Wien </a:t>
            </a:r>
            <a:r>
              <a:rPr lang="de-DE" sz="1000" dirty="0"/>
              <a:t>– ging aus der Medizinischen Fakultät der Universität Wien hervor, hat 8.000 Hörer und ist eines der bedeutendsten medizinischen Institute Europas. </a:t>
            </a:r>
          </a:p>
          <a:p>
            <a:pPr algn="just"/>
            <a:r>
              <a:rPr lang="de-DE" sz="1400" b="1" i="1" dirty="0"/>
              <a:t>Karl-Franzens-Universität Graz </a:t>
            </a:r>
            <a:r>
              <a:rPr lang="de-DE" sz="1400" dirty="0"/>
              <a:t>– als die zweitälteste Universität Österreichs wurde sie 1585 durch Erzherzog Karl II. von Innerösterreich (die Sekundogenitur der Habsburger) gegründet und an die Jesuiten übergeben. Nach der Aufhebung des Ordens 1773 wurde sie vom Staat übernommen, unter Joseph II. 1782 auf ein Lyzeum reduziert. Die durch Kaiser Franz I. 1827 wiedererrichtete Universität hat derzeit 31.000 Hörer.</a:t>
            </a:r>
          </a:p>
          <a:p>
            <a:pPr algn="just"/>
            <a:r>
              <a:rPr lang="de-DE" sz="1400" b="1" i="1" dirty="0"/>
              <a:t>Paris-Lodron-Universität Salzburg </a:t>
            </a:r>
            <a:r>
              <a:rPr lang="de-DE" sz="1400" dirty="0"/>
              <a:t>– wurde 1662 als Benediktineruniversität durch den Erzbischof Paris Graf von Lodron gegründet und bestand in dieser Form bis zur Auflösung 1810. Wiedererrichtet unter dem Namen ihres Gründers wurde sie erst 1962. Sie hat derzeit 17.000 Hörer.</a:t>
            </a:r>
          </a:p>
          <a:p>
            <a:pPr algn="just"/>
            <a:r>
              <a:rPr lang="de-DE" sz="1400" b="1" i="1" dirty="0"/>
              <a:t>Leopold-Franzens-Universität Innsbruck </a:t>
            </a:r>
            <a:r>
              <a:rPr lang="de-DE" sz="1400" dirty="0"/>
              <a:t>– wurde aufgebaut auf dem 1562 von den Jesuiten errichteten Gymnasium und als Volluniversität 1669 vom Kaiser Leopold I. gegründet. 1781 wurde sie von Joseph II. auf ein Lyzeum reduziert. Die Wiedererrichtung der Universität erfolgte 1826 durch Kaiser Franz I. Zu Ehren beider Gründungsväter führt die Universität ihre Bezeichnung. Sie hat 27.000 Hörer und gilt als Landesuniversität für Tirol und Vorarlberg.</a:t>
            </a:r>
          </a:p>
          <a:p>
            <a:pPr algn="just"/>
            <a:r>
              <a:rPr lang="de-DE" sz="1400" b="1" i="1" dirty="0"/>
              <a:t>Akademie der bildenden Künste Wien </a:t>
            </a:r>
            <a:r>
              <a:rPr lang="de-DE" sz="1400" dirty="0"/>
              <a:t>– eine der ältesten Kunstakademien Europas wurde 1692 als Privatakademie des Hofmalers Peter Strudel gegründet. Unter Karl VI. wurde sie 1725 als </a:t>
            </a:r>
            <a:r>
              <a:rPr lang="de-DE" sz="1400" i="1" dirty="0"/>
              <a:t>K. k. Hofakademie für Maler, Bildhauer und Baukunst </a:t>
            </a:r>
            <a:r>
              <a:rPr lang="de-DE" sz="1400" dirty="0"/>
              <a:t>neugegründet, den Hochschulstatus erhielt sie 1872, die Universität bei der Beibehaltung des Namens ist sie seit 1998. Sie hat 1.500 Hörer aus aller Welt.</a:t>
            </a:r>
            <a:endParaRPr lang="cs-CZ" sz="1400" dirty="0"/>
          </a:p>
        </p:txBody>
      </p:sp>
    </p:spTree>
    <p:extLst>
      <p:ext uri="{BB962C8B-B14F-4D97-AF65-F5344CB8AC3E}">
        <p14:creationId xmlns:p14="http://schemas.microsoft.com/office/powerpoint/2010/main" val="2702161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45533D-530F-47C3-9CF9-87BD48A04396}"/>
              </a:ext>
            </a:extLst>
          </p:cNvPr>
          <p:cNvSpPr>
            <a:spLocks noGrp="1"/>
          </p:cNvSpPr>
          <p:nvPr>
            <p:ph type="title"/>
          </p:nvPr>
        </p:nvSpPr>
        <p:spPr/>
        <p:txBody>
          <a:bodyPr>
            <a:normAutofit/>
          </a:bodyPr>
          <a:lstStyle/>
          <a:p>
            <a:pPr algn="ctr"/>
            <a:r>
              <a:rPr lang="de-DE" sz="2800" dirty="0"/>
              <a:t>WICHTIGE UNIVERSITÄTEN ÖSTERREICHS</a:t>
            </a:r>
            <a:endParaRPr lang="cs-CZ" sz="2800" dirty="0"/>
          </a:p>
        </p:txBody>
      </p:sp>
      <p:sp>
        <p:nvSpPr>
          <p:cNvPr id="3" name="Zástupný obsah 2">
            <a:extLst>
              <a:ext uri="{FF2B5EF4-FFF2-40B4-BE49-F238E27FC236}">
                <a16:creationId xmlns:a16="http://schemas.microsoft.com/office/drawing/2014/main" id="{D09118E8-9811-4D2C-896F-71783D475A35}"/>
              </a:ext>
            </a:extLst>
          </p:cNvPr>
          <p:cNvSpPr>
            <a:spLocks noGrp="1"/>
          </p:cNvSpPr>
          <p:nvPr>
            <p:ph idx="1"/>
          </p:nvPr>
        </p:nvSpPr>
        <p:spPr/>
        <p:txBody>
          <a:bodyPr>
            <a:normAutofit/>
          </a:bodyPr>
          <a:lstStyle/>
          <a:p>
            <a:pPr algn="just"/>
            <a:r>
              <a:rPr lang="de-DE" sz="1400" b="1" i="1" dirty="0"/>
              <a:t>Veterinärmedizinische Universität Wien </a:t>
            </a:r>
            <a:r>
              <a:rPr lang="de-DE" sz="1400" dirty="0"/>
              <a:t>– ist die älteste veterinärmedizinische akademische Bildungs- und Forschungsstätte im deutschsprachigen Raum. Sie wurde 1765 von Maria Theresia als </a:t>
            </a:r>
            <a:r>
              <a:rPr lang="de-DE" sz="1400" i="1" dirty="0"/>
              <a:t>Lehrschule zur Heilung der Viehkrankheiten </a:t>
            </a:r>
            <a:r>
              <a:rPr lang="de-DE" sz="1400" dirty="0"/>
              <a:t>gegründet und hat derzeit 2.400 Hörer.</a:t>
            </a:r>
          </a:p>
          <a:p>
            <a:pPr algn="just"/>
            <a:r>
              <a:rPr lang="de-DE" sz="1400" b="1" i="1" dirty="0"/>
              <a:t>Technische Universität (Erzherzog-Johann-Universität) Graz </a:t>
            </a:r>
            <a:r>
              <a:rPr lang="de-DE" sz="1400" dirty="0"/>
              <a:t>– wurde als </a:t>
            </a:r>
            <a:r>
              <a:rPr lang="de-DE" sz="1400" i="1" dirty="0"/>
              <a:t>Technische Lehranstalt Joanneum  </a:t>
            </a:r>
            <a:r>
              <a:rPr lang="de-DE" sz="1400" dirty="0"/>
              <a:t>1811 vom Erzherzog Johann von Habsburg gegründet, 1864 in </a:t>
            </a:r>
            <a:r>
              <a:rPr lang="de-DE" sz="1400" i="1" dirty="0"/>
              <a:t>Steiermärkisch landschaftliche Technische Hochschule am Joanneum</a:t>
            </a:r>
            <a:r>
              <a:rPr lang="de-DE" sz="1400" dirty="0"/>
              <a:t>, 1975 in Technische Universität umbenannt. Sie bietet ein naturwissenschaftlich-technisches Programm an und ist durch Entwicklung des Hochschulinformationssystems </a:t>
            </a:r>
            <a:r>
              <a:rPr lang="de-DE" sz="1400" dirty="0" err="1"/>
              <a:t>CAMPUSonline</a:t>
            </a:r>
            <a:r>
              <a:rPr lang="de-DE" sz="1400" dirty="0"/>
              <a:t> weltberühmt. Derzeit hat sie 16.000 Hörer. Mit der TU Wien und der MU Leoben bildet sie den </a:t>
            </a:r>
            <a:r>
              <a:rPr lang="de-DE" sz="1400" i="1" dirty="0"/>
              <a:t>Verbund Austrian </a:t>
            </a:r>
            <a:r>
              <a:rPr lang="de-DE" sz="1400" i="1" dirty="0" err="1"/>
              <a:t>Universities</a:t>
            </a:r>
            <a:r>
              <a:rPr lang="de-DE" sz="1400" i="1" dirty="0"/>
              <a:t> </a:t>
            </a:r>
            <a:r>
              <a:rPr lang="de-DE" sz="1400" i="1" dirty="0" err="1"/>
              <a:t>of</a:t>
            </a:r>
            <a:r>
              <a:rPr lang="de-DE" sz="1400" i="1" dirty="0"/>
              <a:t> Technology</a:t>
            </a:r>
            <a:r>
              <a:rPr lang="de-DE" sz="1400" dirty="0"/>
              <a:t>.</a:t>
            </a:r>
          </a:p>
          <a:p>
            <a:pPr algn="just"/>
            <a:r>
              <a:rPr lang="de-DE" sz="1400" b="1" i="1" dirty="0"/>
              <a:t>Technische Universität Wien </a:t>
            </a:r>
            <a:r>
              <a:rPr lang="de-DE" sz="1400" dirty="0"/>
              <a:t>– wurde als </a:t>
            </a:r>
            <a:r>
              <a:rPr lang="de-DE" sz="1400" i="1" dirty="0"/>
              <a:t>Polytechnisches Institut </a:t>
            </a:r>
            <a:r>
              <a:rPr lang="de-DE" sz="1400" dirty="0"/>
              <a:t>von Kaiser Franz I. 1815 gegründet, 1872 in </a:t>
            </a:r>
            <a:r>
              <a:rPr lang="de-DE" sz="1400" i="1" dirty="0"/>
              <a:t>Technische Hochschule </a:t>
            </a:r>
            <a:r>
              <a:rPr lang="de-DE" sz="1400" dirty="0"/>
              <a:t>umgewandelt, 1975 in Technische Universität umbenannt. Sie ist die führende naturwissenschaftlich-technische Forschungs- und Bildungseinrichtung Österreichs und hat 26.000 Hörer. Mit der TU Graz und der MU Leoben bildet sie den </a:t>
            </a:r>
            <a:r>
              <a:rPr lang="de-DE" sz="1400" i="1" dirty="0"/>
              <a:t>Verbund Austrian </a:t>
            </a:r>
            <a:r>
              <a:rPr lang="de-DE" sz="1400" i="1" dirty="0" err="1"/>
              <a:t>Universities</a:t>
            </a:r>
            <a:r>
              <a:rPr lang="de-DE" sz="1400" i="1" dirty="0"/>
              <a:t> </a:t>
            </a:r>
            <a:r>
              <a:rPr lang="de-DE" sz="1400" i="1" dirty="0" err="1"/>
              <a:t>of</a:t>
            </a:r>
            <a:r>
              <a:rPr lang="de-DE" sz="1400" i="1" dirty="0"/>
              <a:t> Technology</a:t>
            </a:r>
            <a:r>
              <a:rPr lang="de-DE" sz="1400" dirty="0"/>
              <a:t>.</a:t>
            </a:r>
          </a:p>
          <a:p>
            <a:pPr algn="just"/>
            <a:r>
              <a:rPr lang="de-DE" sz="1400" b="1" i="1" dirty="0"/>
              <a:t>Universität für Musik und darstellende Kunst Wien </a:t>
            </a:r>
            <a:r>
              <a:rPr lang="de-DE" sz="1400" dirty="0"/>
              <a:t>– ist die größte Musikuniversität der Welt und wurde 1817 als </a:t>
            </a:r>
            <a:r>
              <a:rPr lang="de-DE" sz="1400" i="1" dirty="0"/>
              <a:t>Singschule</a:t>
            </a:r>
            <a:r>
              <a:rPr lang="de-DE" sz="1400" dirty="0"/>
              <a:t> des 1808 errichteten Konservatoriums für Musik gegründet. Seit 1909 die </a:t>
            </a:r>
            <a:r>
              <a:rPr lang="de-DE" sz="1400" i="1" dirty="0"/>
              <a:t>Akademie für Musik und darstellende Kunst</a:t>
            </a:r>
            <a:r>
              <a:rPr lang="de-DE" sz="1400" dirty="0"/>
              <a:t>, seit 1998 Universität. Sie hat 3.000 Hörer aus aller Welt.</a:t>
            </a:r>
          </a:p>
          <a:p>
            <a:pPr algn="just"/>
            <a:r>
              <a:rPr lang="de-DE" sz="1400" b="1" i="1" dirty="0"/>
              <a:t>Montanuniversität Leoben </a:t>
            </a:r>
            <a:r>
              <a:rPr lang="de-DE" sz="1400" dirty="0"/>
              <a:t>– ist die einzige Universität in Österreich für Berg- und Hüttenwesen. Gegründet wurde sie 1840 vom Erzherzog Johann von Habsburg als </a:t>
            </a:r>
            <a:r>
              <a:rPr lang="de-DE" sz="1400" i="1" dirty="0"/>
              <a:t>Steiermärkisch-Ständische Montanlehranstalt </a:t>
            </a:r>
            <a:r>
              <a:rPr lang="de-DE" sz="1400" dirty="0"/>
              <a:t>in Vordernberg, 1849 nach Leoben verlegt. Seit 1904 </a:t>
            </a:r>
            <a:r>
              <a:rPr lang="de-DE" sz="1400" i="1" dirty="0"/>
              <a:t>Montanistische Hochschule</a:t>
            </a:r>
            <a:r>
              <a:rPr lang="de-DE" sz="1400" dirty="0"/>
              <a:t>, seit 1975 Montanuniversität. Sie hat 3.700 Hörer. Mit der TU Graz und der TU Wien bildet sie den </a:t>
            </a:r>
            <a:r>
              <a:rPr lang="de-DE" sz="1400" i="1" dirty="0"/>
              <a:t>Verbund Austrian </a:t>
            </a:r>
            <a:r>
              <a:rPr lang="de-DE" sz="1400" i="1" dirty="0" err="1"/>
              <a:t>Universities</a:t>
            </a:r>
            <a:r>
              <a:rPr lang="de-DE" sz="1400" i="1" dirty="0"/>
              <a:t> </a:t>
            </a:r>
            <a:r>
              <a:rPr lang="de-DE" sz="1400" i="1" dirty="0" err="1"/>
              <a:t>of</a:t>
            </a:r>
            <a:r>
              <a:rPr lang="de-DE" sz="1400" i="1" dirty="0"/>
              <a:t> Technology</a:t>
            </a:r>
            <a:r>
              <a:rPr lang="de-DE" sz="1400" dirty="0"/>
              <a:t>.</a:t>
            </a:r>
          </a:p>
        </p:txBody>
      </p:sp>
    </p:spTree>
    <p:extLst>
      <p:ext uri="{BB962C8B-B14F-4D97-AF65-F5344CB8AC3E}">
        <p14:creationId xmlns:p14="http://schemas.microsoft.com/office/powerpoint/2010/main" val="2278122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BD0FA0-ADD1-411D-9DF9-4B98A111863B}"/>
              </a:ext>
            </a:extLst>
          </p:cNvPr>
          <p:cNvSpPr>
            <a:spLocks noGrp="1"/>
          </p:cNvSpPr>
          <p:nvPr>
            <p:ph type="title"/>
          </p:nvPr>
        </p:nvSpPr>
        <p:spPr/>
        <p:txBody>
          <a:bodyPr>
            <a:normAutofit/>
          </a:bodyPr>
          <a:lstStyle/>
          <a:p>
            <a:pPr algn="ctr"/>
            <a:r>
              <a:rPr lang="de-DE" sz="2800" dirty="0"/>
              <a:t>WICHTIGE UNIVERSITÄTEN ÖSTERREICHS</a:t>
            </a:r>
            <a:endParaRPr lang="cs-CZ" sz="2800" dirty="0"/>
          </a:p>
        </p:txBody>
      </p:sp>
      <p:sp>
        <p:nvSpPr>
          <p:cNvPr id="3" name="Zástupný obsah 2">
            <a:extLst>
              <a:ext uri="{FF2B5EF4-FFF2-40B4-BE49-F238E27FC236}">
                <a16:creationId xmlns:a16="http://schemas.microsoft.com/office/drawing/2014/main" id="{6C568D59-F19D-4CEC-8F53-B8051950883A}"/>
              </a:ext>
            </a:extLst>
          </p:cNvPr>
          <p:cNvSpPr>
            <a:spLocks noGrp="1"/>
          </p:cNvSpPr>
          <p:nvPr>
            <p:ph idx="1"/>
          </p:nvPr>
        </p:nvSpPr>
        <p:spPr/>
        <p:txBody>
          <a:bodyPr>
            <a:normAutofit/>
          </a:bodyPr>
          <a:lstStyle/>
          <a:p>
            <a:pPr algn="just"/>
            <a:r>
              <a:rPr lang="de-DE" sz="1400" b="1" i="1" dirty="0"/>
              <a:t>Universität Mozarteum Salzburg </a:t>
            </a:r>
            <a:r>
              <a:rPr lang="de-DE" sz="1400" dirty="0"/>
              <a:t>– wurde 1841 als </a:t>
            </a:r>
            <a:r>
              <a:rPr lang="de-DE" sz="1400" i="1" dirty="0"/>
              <a:t>Musikschule Dommusikverein und Mozarteum </a:t>
            </a:r>
            <a:r>
              <a:rPr lang="de-DE" sz="1400" dirty="0"/>
              <a:t>gegründet, seit 1880 </a:t>
            </a:r>
            <a:r>
              <a:rPr lang="de-DE" sz="1400" i="1" dirty="0"/>
              <a:t>Öffentliche Musikschule Mozarteum</a:t>
            </a:r>
            <a:r>
              <a:rPr lang="de-DE" sz="1400" dirty="0"/>
              <a:t>, seit 1998 Universität Mozarteum. Sie ist Kunsthochschule für Musik, Schauspiel und verwandte Fächer und hat 2.000 Hörer.</a:t>
            </a:r>
          </a:p>
          <a:p>
            <a:pPr algn="just"/>
            <a:r>
              <a:rPr lang="de-DE" sz="1400" b="1" i="1" dirty="0"/>
              <a:t>Universität für angewandte Kunst Wien </a:t>
            </a:r>
            <a:r>
              <a:rPr lang="de-DE" sz="1400" dirty="0"/>
              <a:t>– vermittelt bildende und mediale Kunst, Architektur und andere angewandte Künste. Sie wurde nach der Gründung des K. k. Österreichischen Museums für Kunst und Industrie im Jahre 1863 als </a:t>
            </a:r>
            <a:r>
              <a:rPr lang="de-DE" sz="1400" i="1" dirty="0"/>
              <a:t>K. k. Kunstgewerbeschule </a:t>
            </a:r>
            <a:r>
              <a:rPr lang="de-DE" sz="1400" dirty="0"/>
              <a:t>des Museums errichtet. Nach dem 2. Weltkrieg als </a:t>
            </a:r>
            <a:r>
              <a:rPr lang="de-DE" sz="1400" i="1" dirty="0"/>
              <a:t>Hochschule für angewandte Kunst</a:t>
            </a:r>
            <a:r>
              <a:rPr lang="de-DE" sz="1400" dirty="0"/>
              <a:t>, seit 1999 Universität für angewandte Kunst hat derzeit 1.700 Hörer aus aller Welt.</a:t>
            </a:r>
          </a:p>
          <a:p>
            <a:pPr algn="just"/>
            <a:r>
              <a:rPr lang="de-DE" sz="1400" b="1" i="1" dirty="0"/>
              <a:t>Universität für Bodenkultur Wien </a:t>
            </a:r>
            <a:r>
              <a:rPr lang="de-DE" sz="1400" dirty="0"/>
              <a:t>– verbindet in ihrer Lehre Technik und Naturwissenschaften sowie Wirtschafts- und Sozialwissenschaften. Sie wurde als </a:t>
            </a:r>
            <a:r>
              <a:rPr lang="de-DE" sz="1400" i="1" dirty="0"/>
              <a:t>Hochschule für </a:t>
            </a:r>
            <a:r>
              <a:rPr lang="de-DE" sz="1400" i="1" dirty="0" err="1"/>
              <a:t>Bodencultur</a:t>
            </a:r>
            <a:r>
              <a:rPr lang="de-DE" sz="1400" i="1" dirty="0"/>
              <a:t> </a:t>
            </a:r>
            <a:r>
              <a:rPr lang="de-DE" sz="1400" dirty="0"/>
              <a:t>1872 errichtet und hat 11.000 Hörer.</a:t>
            </a:r>
          </a:p>
          <a:p>
            <a:pPr algn="just"/>
            <a:r>
              <a:rPr lang="de-DE" sz="1400" b="1" i="1" dirty="0"/>
              <a:t>Wirtschaftsuniversität Wien </a:t>
            </a:r>
            <a:r>
              <a:rPr lang="de-DE" sz="1400" dirty="0"/>
              <a:t>– wurde 1898 als </a:t>
            </a:r>
            <a:r>
              <a:rPr lang="de-DE" sz="1400" i="1" dirty="0"/>
              <a:t>K. k. Exportakademie </a:t>
            </a:r>
            <a:r>
              <a:rPr lang="de-DE" sz="1400" dirty="0"/>
              <a:t>gegründet, 1919 in </a:t>
            </a:r>
            <a:r>
              <a:rPr lang="de-DE" sz="1400" i="1" dirty="0"/>
              <a:t>Hochschule für Welthandel</a:t>
            </a:r>
            <a:r>
              <a:rPr lang="de-DE" sz="1400" dirty="0"/>
              <a:t>, 1975 in Wirtschaftsuniversität umbenannt. Sie hat 22.000 Hörer.</a:t>
            </a:r>
          </a:p>
          <a:p>
            <a:pPr algn="just"/>
            <a:r>
              <a:rPr lang="de-DE" sz="1400" b="1" i="1" dirty="0"/>
              <a:t>Johannes-Kepler-Universität Linz </a:t>
            </a:r>
            <a:r>
              <a:rPr lang="de-DE" sz="1400" dirty="0"/>
              <a:t>– wurde 1966 als </a:t>
            </a:r>
            <a:r>
              <a:rPr lang="de-DE" sz="1400" i="1" dirty="0"/>
              <a:t>Hochschule für Sozial- und Wirtschaftswissenschaften </a:t>
            </a:r>
            <a:r>
              <a:rPr lang="de-DE" sz="1400" dirty="0"/>
              <a:t>gegründet, 1975 in Johannes-Kepler-Universität umbenannt. Sie ist auf Wirtschaft, Sozialwissenschaften und technisch-wissenschaftliche Fächer ausgerichtet und ist keine Volluniversität. Sie hat 19.000 Hörer.</a:t>
            </a:r>
          </a:p>
          <a:p>
            <a:pPr algn="just"/>
            <a:r>
              <a:rPr lang="de-DE" sz="1400" b="1" i="1" dirty="0"/>
              <a:t>Alpen-Adria-Universität Klagenfurt </a:t>
            </a:r>
            <a:r>
              <a:rPr lang="de-DE" sz="1400" dirty="0"/>
              <a:t>– wurde 1970 als </a:t>
            </a:r>
            <a:r>
              <a:rPr lang="de-DE" sz="1400" i="1" dirty="0"/>
              <a:t>Hochschule für Bildungswissenschaften </a:t>
            </a:r>
            <a:r>
              <a:rPr lang="de-DE" sz="1400" dirty="0"/>
              <a:t>errichtet, 1993 zur Universität Klagenfurt umgegründet. Es ist keine Volluniversität, sie hat 11.000 Hörer. </a:t>
            </a:r>
            <a:endParaRPr lang="cs-CZ" sz="1400" dirty="0"/>
          </a:p>
        </p:txBody>
      </p:sp>
    </p:spTree>
    <p:extLst>
      <p:ext uri="{BB962C8B-B14F-4D97-AF65-F5344CB8AC3E}">
        <p14:creationId xmlns:p14="http://schemas.microsoft.com/office/powerpoint/2010/main" val="1879347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F7A567-C1F3-4E08-B2BE-CC20C2DA278E}"/>
              </a:ext>
            </a:extLst>
          </p:cNvPr>
          <p:cNvSpPr>
            <a:spLocks noGrp="1"/>
          </p:cNvSpPr>
          <p:nvPr>
            <p:ph type="title"/>
          </p:nvPr>
        </p:nvSpPr>
        <p:spPr/>
        <p:txBody>
          <a:bodyPr>
            <a:normAutofit/>
          </a:bodyPr>
          <a:lstStyle/>
          <a:p>
            <a:pPr algn="ctr"/>
            <a:r>
              <a:rPr lang="de-DE" sz="2800" dirty="0"/>
              <a:t>ÖSTERREICHISCHE WIRTSCHAFT</a:t>
            </a:r>
            <a:endParaRPr lang="cs-CZ" sz="2800" dirty="0"/>
          </a:p>
        </p:txBody>
      </p:sp>
      <p:sp>
        <p:nvSpPr>
          <p:cNvPr id="3" name="Zástupný obsah 2">
            <a:extLst>
              <a:ext uri="{FF2B5EF4-FFF2-40B4-BE49-F238E27FC236}">
                <a16:creationId xmlns:a16="http://schemas.microsoft.com/office/drawing/2014/main" id="{CA01A061-05E7-4FA4-B55C-3AF3FCCCF5D4}"/>
              </a:ext>
            </a:extLst>
          </p:cNvPr>
          <p:cNvSpPr>
            <a:spLocks noGrp="1"/>
          </p:cNvSpPr>
          <p:nvPr>
            <p:ph idx="1"/>
          </p:nvPr>
        </p:nvSpPr>
        <p:spPr/>
        <p:txBody>
          <a:bodyPr>
            <a:normAutofit/>
          </a:bodyPr>
          <a:lstStyle/>
          <a:p>
            <a:pPr algn="just"/>
            <a:r>
              <a:rPr lang="de-DE" sz="1600" dirty="0"/>
              <a:t>Bruttoinhaltsprodukt (BIP) Österreichs ist eines der höchsten in der EU und in der Welt überhaupt: 39.910,- Euro pro Kopf (2019). Daran beteiligen sich die Dienstleistungen mit 70,7 % (69,6 % der arbeitstätigen Bevölkerung), Energie und Bauwesen mit 28 % (25,7 % der arbeitstätigen Bevölkerung) und Landwirtschaft mit 1,3 % (4,7 % der arbeitstätigen Bevölkerung).</a:t>
            </a:r>
            <a:endParaRPr lang="cs-CZ" sz="1600" dirty="0"/>
          </a:p>
        </p:txBody>
      </p:sp>
    </p:spTree>
    <p:extLst>
      <p:ext uri="{BB962C8B-B14F-4D97-AF65-F5344CB8AC3E}">
        <p14:creationId xmlns:p14="http://schemas.microsoft.com/office/powerpoint/2010/main" val="375360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1A410B-8177-4BC0-98FA-B28FEF004249}"/>
              </a:ext>
            </a:extLst>
          </p:cNvPr>
          <p:cNvSpPr>
            <a:spLocks noGrp="1"/>
          </p:cNvSpPr>
          <p:nvPr>
            <p:ph type="title"/>
          </p:nvPr>
        </p:nvSpPr>
        <p:spPr/>
        <p:txBody>
          <a:bodyPr>
            <a:normAutofit/>
          </a:bodyPr>
          <a:lstStyle/>
          <a:p>
            <a:pPr algn="ctr"/>
            <a:r>
              <a:rPr lang="de-DE" sz="2400" dirty="0"/>
              <a:t>BUNDESHYMNE</a:t>
            </a:r>
            <a:br>
              <a:rPr lang="de-DE" sz="2400" dirty="0"/>
            </a:br>
            <a:r>
              <a:rPr lang="de-DE" sz="1800" dirty="0"/>
              <a:t>Musik: Johann Baptist Holzer (18. Jahrhundert)</a:t>
            </a:r>
            <a:br>
              <a:rPr lang="de-DE" sz="1800" dirty="0"/>
            </a:br>
            <a:br>
              <a:rPr lang="de-DE" sz="1800" dirty="0"/>
            </a:br>
            <a:r>
              <a:rPr lang="de-DE" sz="1800" dirty="0"/>
              <a:t>Text: Paula </a:t>
            </a:r>
            <a:r>
              <a:rPr lang="de-DE" sz="1800" dirty="0" err="1"/>
              <a:t>Preradović</a:t>
            </a:r>
            <a:r>
              <a:rPr lang="de-DE" sz="1800" dirty="0"/>
              <a:t> (1947)</a:t>
            </a:r>
            <a:endParaRPr lang="cs-CZ" sz="1800" dirty="0"/>
          </a:p>
        </p:txBody>
      </p:sp>
      <p:sp>
        <p:nvSpPr>
          <p:cNvPr id="3" name="Zástupný obsah 2">
            <a:extLst>
              <a:ext uri="{FF2B5EF4-FFF2-40B4-BE49-F238E27FC236}">
                <a16:creationId xmlns:a16="http://schemas.microsoft.com/office/drawing/2014/main" id="{2288CE40-FF28-4BBA-A773-E544AFB14E3E}"/>
              </a:ext>
            </a:extLst>
          </p:cNvPr>
          <p:cNvSpPr>
            <a:spLocks noGrp="1"/>
          </p:cNvSpPr>
          <p:nvPr>
            <p:ph sz="half" idx="1"/>
          </p:nvPr>
        </p:nvSpPr>
        <p:spPr/>
        <p:txBody>
          <a:bodyPr>
            <a:noAutofit/>
          </a:bodyPr>
          <a:lstStyle/>
          <a:p>
            <a:r>
              <a:rPr lang="de-DE" sz="1200" dirty="0"/>
              <a:t>Land der Berge, Land am Strome,</a:t>
            </a:r>
          </a:p>
          <a:p>
            <a:r>
              <a:rPr lang="de-DE" sz="1200" dirty="0"/>
              <a:t>Land der Äcker, Land der Dome,</a:t>
            </a:r>
          </a:p>
          <a:p>
            <a:r>
              <a:rPr lang="de-DE" sz="1200" dirty="0"/>
              <a:t>Land der Hämmer, zukunftsreich!</a:t>
            </a:r>
          </a:p>
          <a:p>
            <a:r>
              <a:rPr lang="de-DE" sz="1200" dirty="0"/>
              <a:t>Heimat großer Töchter und Söhne,</a:t>
            </a:r>
          </a:p>
          <a:p>
            <a:r>
              <a:rPr lang="de-DE" sz="1200" dirty="0"/>
              <a:t>Volk, begnadet für das Schöne,</a:t>
            </a:r>
          </a:p>
          <a:p>
            <a:r>
              <a:rPr lang="de-DE" sz="1200" dirty="0"/>
              <a:t>vielgerühmtes Österreich.</a:t>
            </a:r>
          </a:p>
          <a:p>
            <a:r>
              <a:rPr lang="de-DE" sz="1200" dirty="0"/>
              <a:t>Vielgerühmtes Österreich.</a:t>
            </a:r>
          </a:p>
          <a:p>
            <a:endParaRPr lang="de-DE" sz="1200" dirty="0"/>
          </a:p>
          <a:p>
            <a:r>
              <a:rPr lang="de-DE" sz="1200" dirty="0"/>
              <a:t>Heiß umfehdet, wild umstritten,</a:t>
            </a:r>
          </a:p>
          <a:p>
            <a:r>
              <a:rPr lang="de-DE" sz="1200" dirty="0"/>
              <a:t>liegst dem Erdteil du inmitten</a:t>
            </a:r>
          </a:p>
          <a:p>
            <a:r>
              <a:rPr lang="de-DE" sz="1200" dirty="0"/>
              <a:t>einem starken Herzen gleich.</a:t>
            </a:r>
          </a:p>
          <a:p>
            <a:r>
              <a:rPr lang="de-DE" sz="1200" dirty="0"/>
              <a:t>Hast seit frühen Ahnentagen</a:t>
            </a:r>
          </a:p>
          <a:p>
            <a:r>
              <a:rPr lang="de-DE" sz="1200" dirty="0"/>
              <a:t>hoher Sendung Last getragen,</a:t>
            </a:r>
          </a:p>
          <a:p>
            <a:r>
              <a:rPr lang="de-DE" sz="1200" dirty="0"/>
              <a:t>vielgeprüftes Österreich.</a:t>
            </a:r>
          </a:p>
          <a:p>
            <a:r>
              <a:rPr lang="de-DE" sz="1200" dirty="0"/>
              <a:t>Vielgeprüftes Österreich.</a:t>
            </a:r>
          </a:p>
          <a:p>
            <a:endParaRPr lang="de-DE" sz="1200" dirty="0"/>
          </a:p>
        </p:txBody>
      </p:sp>
      <p:sp>
        <p:nvSpPr>
          <p:cNvPr id="4" name="Zástupný obsah 3">
            <a:extLst>
              <a:ext uri="{FF2B5EF4-FFF2-40B4-BE49-F238E27FC236}">
                <a16:creationId xmlns:a16="http://schemas.microsoft.com/office/drawing/2014/main" id="{6A45A487-CC25-4964-8D22-63C4249CDFAB}"/>
              </a:ext>
            </a:extLst>
          </p:cNvPr>
          <p:cNvSpPr>
            <a:spLocks noGrp="1"/>
          </p:cNvSpPr>
          <p:nvPr>
            <p:ph sz="half" idx="2"/>
          </p:nvPr>
        </p:nvSpPr>
        <p:spPr/>
        <p:txBody>
          <a:bodyPr>
            <a:normAutofit/>
          </a:bodyPr>
          <a:lstStyle/>
          <a:p>
            <a:r>
              <a:rPr lang="de-DE" sz="1200" dirty="0"/>
              <a:t>Mutig in die neuen Zeiten,</a:t>
            </a:r>
          </a:p>
          <a:p>
            <a:r>
              <a:rPr lang="de-DE" sz="1200" dirty="0"/>
              <a:t>frei und gläubig sieh uns schreiten,</a:t>
            </a:r>
          </a:p>
          <a:p>
            <a:r>
              <a:rPr lang="de-DE" sz="1200" dirty="0"/>
              <a:t>arbeitsfroh und hoffnungsreich.</a:t>
            </a:r>
          </a:p>
          <a:p>
            <a:r>
              <a:rPr lang="de-DE" sz="1200" dirty="0"/>
              <a:t>Einig </a:t>
            </a:r>
            <a:r>
              <a:rPr lang="de-DE" sz="1200" dirty="0" err="1"/>
              <a:t>laß</a:t>
            </a:r>
            <a:r>
              <a:rPr lang="de-DE" sz="1200" dirty="0"/>
              <a:t> in Jubelchören,</a:t>
            </a:r>
          </a:p>
          <a:p>
            <a:r>
              <a:rPr lang="de-DE" sz="1200" dirty="0"/>
              <a:t>Vaterland, dir Treue schwören,</a:t>
            </a:r>
          </a:p>
          <a:p>
            <a:r>
              <a:rPr lang="de-DE" sz="1200" dirty="0"/>
              <a:t>vielgeliebtes Österreich.</a:t>
            </a:r>
          </a:p>
          <a:p>
            <a:r>
              <a:rPr lang="de-DE" sz="1200" dirty="0"/>
              <a:t>Vielgeliebtes Österreich.</a:t>
            </a:r>
            <a:endParaRPr lang="cs-CZ" sz="1200" dirty="0"/>
          </a:p>
          <a:p>
            <a:endParaRPr lang="cs-CZ" dirty="0"/>
          </a:p>
        </p:txBody>
      </p:sp>
    </p:spTree>
    <p:extLst>
      <p:ext uri="{BB962C8B-B14F-4D97-AF65-F5344CB8AC3E}">
        <p14:creationId xmlns:p14="http://schemas.microsoft.com/office/powerpoint/2010/main" val="3994039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00524-291C-4D5C-84CC-5B2276E30602}"/>
              </a:ext>
            </a:extLst>
          </p:cNvPr>
          <p:cNvSpPr>
            <a:spLocks noGrp="1"/>
          </p:cNvSpPr>
          <p:nvPr>
            <p:ph type="title"/>
          </p:nvPr>
        </p:nvSpPr>
        <p:spPr/>
        <p:txBody>
          <a:bodyPr>
            <a:normAutofit/>
          </a:bodyPr>
          <a:lstStyle/>
          <a:p>
            <a:pPr algn="ctr"/>
            <a:r>
              <a:rPr lang="de-DE" sz="2800" dirty="0"/>
              <a:t>ÖSTERREICHISCHE FIRMEN</a:t>
            </a:r>
            <a:endParaRPr lang="cs-CZ" sz="2800" dirty="0"/>
          </a:p>
        </p:txBody>
      </p:sp>
      <p:sp>
        <p:nvSpPr>
          <p:cNvPr id="3" name="Zástupný obsah 2">
            <a:extLst>
              <a:ext uri="{FF2B5EF4-FFF2-40B4-BE49-F238E27FC236}">
                <a16:creationId xmlns:a16="http://schemas.microsoft.com/office/drawing/2014/main" id="{08080A65-9609-4740-9CA2-415C9E7F6DB0}"/>
              </a:ext>
            </a:extLst>
          </p:cNvPr>
          <p:cNvSpPr>
            <a:spLocks noGrp="1"/>
          </p:cNvSpPr>
          <p:nvPr>
            <p:ph idx="1"/>
          </p:nvPr>
        </p:nvSpPr>
        <p:spPr/>
        <p:txBody>
          <a:bodyPr>
            <a:normAutofit/>
          </a:bodyPr>
          <a:lstStyle/>
          <a:p>
            <a:pPr algn="just"/>
            <a:r>
              <a:rPr lang="de-DE" sz="1400" b="1" i="1" dirty="0"/>
              <a:t>OMV AG Wien </a:t>
            </a:r>
            <a:r>
              <a:rPr lang="de-DE" sz="1400" dirty="0"/>
              <a:t>(früher: </a:t>
            </a:r>
            <a:r>
              <a:rPr lang="de-DE" sz="1400" i="1" dirty="0"/>
              <a:t>Österreichische Mineralölverwaltung</a:t>
            </a:r>
            <a:r>
              <a:rPr lang="de-DE" sz="1400" dirty="0"/>
              <a:t>) ist ein Öl- und Gasunternehmen mit 20.000 Mitarbeitern. Gegründet wurde sie 1956, 1960 wurde die große Raffinerie in Schwechat bei Wien aufgebaut. Seit 1990 betreibt sie die OMV-Tankstellen.</a:t>
            </a:r>
          </a:p>
          <a:p>
            <a:pPr algn="just"/>
            <a:r>
              <a:rPr lang="de-DE" sz="1400" b="1" i="1" dirty="0"/>
              <a:t>Voestalpine AG Linz </a:t>
            </a:r>
            <a:r>
              <a:rPr lang="de-DE" sz="1400" dirty="0"/>
              <a:t>ist ein stahlbasierter und Industriegüterkonzern, der aus dem 1946 gegründeten Stahlkonzern </a:t>
            </a:r>
            <a:r>
              <a:rPr lang="de-DE" sz="1400" i="1" dirty="0"/>
              <a:t>VÖEST (Vereinigte Österreichische Eisen- und Stahlwerke) </a:t>
            </a:r>
            <a:r>
              <a:rPr lang="de-DE" sz="1400" dirty="0"/>
              <a:t>hervorging. Er hat 50.000 Mitarbeiter und besteht derzeit aus rund 500 Konzerngesellschaften und Konzernstandorten.</a:t>
            </a:r>
          </a:p>
          <a:p>
            <a:pPr algn="just"/>
            <a:r>
              <a:rPr lang="de-DE" sz="1400" b="1" i="1" dirty="0"/>
              <a:t>VA Technologie AG </a:t>
            </a:r>
            <a:r>
              <a:rPr lang="de-DE" sz="1400" dirty="0"/>
              <a:t>(VA Tech) war zwischen 1995 und 2005 der größte österreichische Technologiekonzern, der 2005 von Siemens übernommen wurde.</a:t>
            </a:r>
          </a:p>
          <a:p>
            <a:pPr algn="just"/>
            <a:r>
              <a:rPr lang="de-DE" sz="1400" b="1" i="1" dirty="0"/>
              <a:t>Steyr Daimler </a:t>
            </a:r>
            <a:r>
              <a:rPr lang="de-DE" sz="1400" b="1" i="1" dirty="0" err="1"/>
              <a:t>Puch</a:t>
            </a:r>
            <a:r>
              <a:rPr lang="de-DE" sz="1400" b="1" i="1" dirty="0"/>
              <a:t> AG Steyr </a:t>
            </a:r>
            <a:r>
              <a:rPr lang="de-DE" sz="1400" dirty="0"/>
              <a:t>war ein bedeutender Mischkonzern der eisenverarbeitenden Industrie, der bereits 1830 als Gewehrfabrik von Leopold Werndl gegründet wurde. Seit 1987 in zahlreiche Teilkonzerne, die sich der Traktoren-, Panzer-, Motorräder- und Militärfahrzeugenerzeugung widmen, aufgeteilt. Der Konzern mit rund 9.000 Mitarbeitern ist Bestandteil der kanadischen Firma Magna-International.</a:t>
            </a:r>
          </a:p>
          <a:p>
            <a:pPr algn="just"/>
            <a:r>
              <a:rPr lang="de-DE" sz="1400" b="1" i="1" dirty="0"/>
              <a:t>Austria Metall Ranshofen bei Braunau </a:t>
            </a:r>
            <a:r>
              <a:rPr lang="de-DE" sz="1400" dirty="0"/>
              <a:t>(OÖ) ist der größte österreichische Aluminiumkonzern mit 2.000 Mitarbeitern, den 1946 die Republik Österreich gründete.</a:t>
            </a:r>
          </a:p>
          <a:p>
            <a:pPr algn="just"/>
            <a:r>
              <a:rPr lang="de-DE" sz="1400" b="1" i="1" dirty="0"/>
              <a:t>Manner Wien </a:t>
            </a:r>
            <a:r>
              <a:rPr lang="de-DE" sz="1400" dirty="0"/>
              <a:t>ist eine Süßwarenfabrik (Manner-Schnitte, Waffel-Schnitten mit Haselnusscreme), die 1890 als </a:t>
            </a:r>
            <a:r>
              <a:rPr lang="de-DE" sz="1400" dirty="0" err="1"/>
              <a:t>Chocoladenfabrik</a:t>
            </a:r>
            <a:r>
              <a:rPr lang="de-DE" sz="1400" dirty="0"/>
              <a:t> von Josef Manner gegründet wurde.</a:t>
            </a:r>
          </a:p>
          <a:p>
            <a:pPr algn="just"/>
            <a:r>
              <a:rPr lang="de-DE" sz="1400" b="1" i="1" dirty="0"/>
              <a:t>Linz-Textil Holding AG </a:t>
            </a:r>
            <a:r>
              <a:rPr lang="de-DE" sz="1400" dirty="0"/>
              <a:t>wurde 1838 als </a:t>
            </a:r>
            <a:r>
              <a:rPr lang="de-DE" sz="1400" i="1" dirty="0"/>
              <a:t>Kleinmünchner Baumwoll-Spinnerei </a:t>
            </a:r>
            <a:r>
              <a:rPr lang="de-DE" sz="1400" dirty="0"/>
              <a:t>gegründet.</a:t>
            </a:r>
          </a:p>
          <a:p>
            <a:pPr algn="just"/>
            <a:r>
              <a:rPr lang="de-DE" sz="1400" b="1" i="1" dirty="0"/>
              <a:t>SANOCHEMIA Neufeld an der Leitha </a:t>
            </a:r>
            <a:r>
              <a:rPr lang="de-DE" sz="1400" dirty="0"/>
              <a:t>ist ein Pharmaunternehmen für radiologische Diagnostika, das 1990 gegründet wurde.</a:t>
            </a:r>
            <a:endParaRPr lang="cs-CZ" sz="1400" dirty="0"/>
          </a:p>
        </p:txBody>
      </p:sp>
    </p:spTree>
    <p:extLst>
      <p:ext uri="{BB962C8B-B14F-4D97-AF65-F5344CB8AC3E}">
        <p14:creationId xmlns:p14="http://schemas.microsoft.com/office/powerpoint/2010/main" val="3171210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264C24-69BA-4B0A-9A5C-47F7FF5D4FA0}"/>
              </a:ext>
            </a:extLst>
          </p:cNvPr>
          <p:cNvSpPr>
            <a:spLocks noGrp="1"/>
          </p:cNvSpPr>
          <p:nvPr>
            <p:ph type="title"/>
          </p:nvPr>
        </p:nvSpPr>
        <p:spPr/>
        <p:txBody>
          <a:bodyPr>
            <a:normAutofit/>
          </a:bodyPr>
          <a:lstStyle/>
          <a:p>
            <a:pPr algn="ctr"/>
            <a:r>
              <a:rPr lang="de-DE" sz="2800" dirty="0"/>
              <a:t>ÖSTERREICHISCHE BANKEN</a:t>
            </a:r>
            <a:endParaRPr lang="cs-CZ" sz="2800" dirty="0"/>
          </a:p>
        </p:txBody>
      </p:sp>
      <p:sp>
        <p:nvSpPr>
          <p:cNvPr id="3" name="Zástupný obsah 2">
            <a:extLst>
              <a:ext uri="{FF2B5EF4-FFF2-40B4-BE49-F238E27FC236}">
                <a16:creationId xmlns:a16="http://schemas.microsoft.com/office/drawing/2014/main" id="{4154EC08-5685-4E26-8A3D-F3D810AFC945}"/>
              </a:ext>
            </a:extLst>
          </p:cNvPr>
          <p:cNvSpPr>
            <a:spLocks noGrp="1"/>
          </p:cNvSpPr>
          <p:nvPr>
            <p:ph idx="1"/>
          </p:nvPr>
        </p:nvSpPr>
        <p:spPr/>
        <p:txBody>
          <a:bodyPr>
            <a:normAutofit/>
          </a:bodyPr>
          <a:lstStyle/>
          <a:p>
            <a:pPr algn="just"/>
            <a:r>
              <a:rPr lang="de-DE" sz="1400" b="1" i="1" dirty="0"/>
              <a:t>BAWAG P.S.K. </a:t>
            </a:r>
            <a:r>
              <a:rPr lang="de-DE" sz="1400" dirty="0"/>
              <a:t>(Bank für Arbeit und Wirtschaft und Österreichische Postsparkasse AG) ist die viertgrößte österreichische Bank, die 2005 durch Fusion der </a:t>
            </a:r>
            <a:r>
              <a:rPr lang="de-DE" sz="1400" i="1" dirty="0"/>
              <a:t>Bank für Arbeit und Wirtschaft </a:t>
            </a:r>
            <a:r>
              <a:rPr lang="de-DE" sz="1400" dirty="0"/>
              <a:t>(BAWAG), einer 1922 als Arbeiterbank vom Sozialdemokraten Karl Renner gegründeten Bankanstalt, mit der 1882 gegründeten </a:t>
            </a:r>
            <a:r>
              <a:rPr lang="de-DE" sz="1400" i="1" dirty="0"/>
              <a:t>Österreichischen Postsparkasse </a:t>
            </a:r>
            <a:r>
              <a:rPr lang="de-DE" sz="1400" dirty="0"/>
              <a:t>(P.S.K.) entstanden ist.</a:t>
            </a:r>
          </a:p>
          <a:p>
            <a:pPr algn="just"/>
            <a:r>
              <a:rPr lang="de-DE" sz="1400" b="1" i="1" dirty="0"/>
              <a:t>Raiffeisen Zentralbank Österreich</a:t>
            </a:r>
            <a:r>
              <a:rPr lang="de-DE" sz="1400" dirty="0"/>
              <a:t>, Mitglied der Raiffeisen Bankengruppe, wurde für Österreich 1927 gegründet und ist die drittgrößte österreichische Bank.</a:t>
            </a:r>
          </a:p>
          <a:p>
            <a:pPr algn="just"/>
            <a:r>
              <a:rPr lang="de-DE" sz="1400" b="1" i="1" dirty="0"/>
              <a:t>Erste Bank </a:t>
            </a:r>
            <a:r>
              <a:rPr lang="de-DE" sz="1400" dirty="0"/>
              <a:t>(Erste Bank der österreichischen Sparkassen AG) wurde 1819 als </a:t>
            </a:r>
            <a:r>
              <a:rPr lang="de-DE" sz="1400" i="1" dirty="0"/>
              <a:t>Erste österreichische Spar-</a:t>
            </a:r>
            <a:r>
              <a:rPr lang="de-DE" sz="1400" i="1" dirty="0" err="1"/>
              <a:t>Casse</a:t>
            </a:r>
            <a:r>
              <a:rPr lang="de-DE" sz="1400" i="1" dirty="0"/>
              <a:t> </a:t>
            </a:r>
            <a:r>
              <a:rPr lang="de-DE" sz="1400" dirty="0"/>
              <a:t>gegründet. Sie ist das älteste bestehende Kreditinstitut Österreichs, führendes Mitglied der von ihr gegründeten </a:t>
            </a:r>
            <a:r>
              <a:rPr lang="de-DE" sz="1400" i="1" dirty="0"/>
              <a:t>Erste Group Holding </a:t>
            </a:r>
            <a:r>
              <a:rPr lang="de-DE" sz="1400" dirty="0"/>
              <a:t>für sieben von der Ersten erworbenen Banken in Mittel- und Osteuropa (Tschechien: </a:t>
            </a:r>
            <a:r>
              <a:rPr lang="cs-CZ" sz="1400" dirty="0"/>
              <a:t>Česká spořitelna</a:t>
            </a:r>
            <a:r>
              <a:rPr lang="de-DE" sz="1400" dirty="0"/>
              <a:t>, Slowakei, Ungarn, Rumänien, Serbien, Kroatien). In Österreich die zweitgrößte Bankgruppe.</a:t>
            </a:r>
          </a:p>
          <a:p>
            <a:pPr algn="just"/>
            <a:r>
              <a:rPr lang="de-DE" sz="1400" b="1" i="1" dirty="0"/>
              <a:t>Unicredit Bank Austria </a:t>
            </a:r>
            <a:r>
              <a:rPr lang="de-DE" sz="1400" dirty="0"/>
              <a:t>ist das größte Bankinstitut, das 1991 aus dem Zusammenschluss der </a:t>
            </a:r>
            <a:r>
              <a:rPr lang="de-DE" sz="1400" i="1" dirty="0"/>
              <a:t>Zentralsparkasse der Gemeinde Wien </a:t>
            </a:r>
            <a:r>
              <a:rPr lang="de-DE" sz="1400" dirty="0"/>
              <a:t>(gegründet 1905) und der </a:t>
            </a:r>
            <a:r>
              <a:rPr lang="de-DE" sz="1400" i="1" dirty="0"/>
              <a:t>Länderbank AG </a:t>
            </a:r>
            <a:r>
              <a:rPr lang="de-DE" sz="1400" dirty="0"/>
              <a:t>(gegründet 1880) in </a:t>
            </a:r>
            <a:r>
              <a:rPr lang="de-DE" sz="1400" i="1" dirty="0"/>
              <a:t>Bank Austria AG </a:t>
            </a:r>
            <a:r>
              <a:rPr lang="de-DE" sz="1400" dirty="0"/>
              <a:t>gegründet wurde. 1996 wurde sie von Unicredit Bank übernommen und in die heutige Unicredit Bank Austria umfirmiert. </a:t>
            </a:r>
            <a:endParaRPr lang="cs-CZ" sz="1400" dirty="0"/>
          </a:p>
        </p:txBody>
      </p:sp>
    </p:spTree>
    <p:extLst>
      <p:ext uri="{BB962C8B-B14F-4D97-AF65-F5344CB8AC3E}">
        <p14:creationId xmlns:p14="http://schemas.microsoft.com/office/powerpoint/2010/main" val="288518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4">
            <a:extLst>
              <a:ext uri="{FF2B5EF4-FFF2-40B4-BE49-F238E27FC236}">
                <a16:creationId xmlns:a16="http://schemas.microsoft.com/office/drawing/2014/main" id="{F4D3F303-521B-4E01-96BA-C4B93BE93AEF}"/>
              </a:ext>
            </a:extLst>
          </p:cNvPr>
          <p:cNvSpPr>
            <a:spLocks noGrp="1"/>
          </p:cNvSpPr>
          <p:nvPr>
            <p:ph type="title"/>
          </p:nvPr>
        </p:nvSpPr>
        <p:spPr/>
        <p:txBody>
          <a:bodyPr/>
          <a:lstStyle/>
          <a:p>
            <a:pPr eaLnBrk="1" hangingPunct="1"/>
            <a:r>
              <a:rPr lang="de-DE" altLang="cs-CZ" sz="2800" dirty="0"/>
              <a:t>Zerfall von Österreich-Ungarn</a:t>
            </a:r>
            <a:endParaRPr lang="cs-CZ" altLang="cs-CZ" sz="2800" dirty="0"/>
          </a:p>
        </p:txBody>
      </p:sp>
      <p:pic>
        <p:nvPicPr>
          <p:cNvPr id="5123" name="Picture 2" descr="C:\Users\MT\Documents\Rakousko\Österreich-Österreich-Ungarn.png">
            <a:extLst>
              <a:ext uri="{FF2B5EF4-FFF2-40B4-BE49-F238E27FC236}">
                <a16:creationId xmlns:a16="http://schemas.microsoft.com/office/drawing/2014/main" id="{992813D0-AA05-49A4-8A08-FCD0950FCA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38400" y="1600201"/>
            <a:ext cx="7315200" cy="4525963"/>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8B657663-D4E8-4704-A4E1-82684D3F362F}"/>
              </a:ext>
            </a:extLst>
          </p:cNvPr>
          <p:cNvSpPr>
            <a:spLocks noGrp="1"/>
          </p:cNvSpPr>
          <p:nvPr>
            <p:ph type="title"/>
          </p:nvPr>
        </p:nvSpPr>
        <p:spPr/>
        <p:txBody>
          <a:bodyPr/>
          <a:lstStyle/>
          <a:p>
            <a:pPr eaLnBrk="1" hangingPunct="1"/>
            <a:r>
              <a:rPr lang="de-DE" altLang="cs-CZ" sz="2800"/>
              <a:t>Deutschösterreich 1919</a:t>
            </a:r>
            <a:endParaRPr lang="cs-CZ" altLang="cs-CZ" sz="2800"/>
          </a:p>
        </p:txBody>
      </p:sp>
      <p:pic>
        <p:nvPicPr>
          <p:cNvPr id="6147" name="Picture 2" descr="C:\Users\MT\Documents\Rakousko\Österreich-Deutschösterreich-1919.png">
            <a:extLst>
              <a:ext uri="{FF2B5EF4-FFF2-40B4-BE49-F238E27FC236}">
                <a16:creationId xmlns:a16="http://schemas.microsoft.com/office/drawing/2014/main" id="{221CD2EF-279E-4307-844C-2D9B100E8D5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11475" y="1600201"/>
            <a:ext cx="6369050" cy="4525963"/>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a:extLst>
              <a:ext uri="{FF2B5EF4-FFF2-40B4-BE49-F238E27FC236}">
                <a16:creationId xmlns:a16="http://schemas.microsoft.com/office/drawing/2014/main" id="{8D17CA1E-61AD-4482-9D38-A00672C4A9E6}"/>
              </a:ext>
            </a:extLst>
          </p:cNvPr>
          <p:cNvSpPr>
            <a:spLocks noGrp="1"/>
          </p:cNvSpPr>
          <p:nvPr>
            <p:ph type="title"/>
          </p:nvPr>
        </p:nvSpPr>
        <p:spPr/>
        <p:txBody>
          <a:bodyPr/>
          <a:lstStyle/>
          <a:p>
            <a:pPr algn="ctr" eaLnBrk="1" hangingPunct="1"/>
            <a:r>
              <a:rPr lang="de-DE" altLang="cs-CZ" sz="2800" dirty="0"/>
              <a:t>ÖSTERREICH- BESATZUNGSZONEN</a:t>
            </a:r>
            <a:endParaRPr lang="cs-CZ" altLang="cs-CZ" sz="2800" dirty="0"/>
          </a:p>
        </p:txBody>
      </p:sp>
      <p:pic>
        <p:nvPicPr>
          <p:cNvPr id="7171" name="Picture 2" descr="C:\Users\MT\Documents\Rakousko\Österreich-1945-55.png">
            <a:extLst>
              <a:ext uri="{FF2B5EF4-FFF2-40B4-BE49-F238E27FC236}">
                <a16:creationId xmlns:a16="http://schemas.microsoft.com/office/drawing/2014/main" id="{319180A0-F7F8-48ED-8A60-1B58E2EA438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2268539"/>
            <a:ext cx="8229600" cy="3189287"/>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3BBD99-4782-414C-A255-08A53666C59A}"/>
              </a:ext>
            </a:extLst>
          </p:cNvPr>
          <p:cNvSpPr>
            <a:spLocks noGrp="1"/>
          </p:cNvSpPr>
          <p:nvPr>
            <p:ph type="title"/>
          </p:nvPr>
        </p:nvSpPr>
        <p:spPr/>
        <p:txBody>
          <a:bodyPr/>
          <a:lstStyle/>
          <a:p>
            <a:pPr algn="ctr"/>
            <a:r>
              <a:rPr lang="de-DE" sz="2400" dirty="0"/>
              <a:t>BUNDESLÄNDER NACH DER FLÄCHENGRÖSSE</a:t>
            </a:r>
            <a:endParaRPr lang="cs-CZ" sz="2400" dirty="0"/>
          </a:p>
        </p:txBody>
      </p:sp>
      <p:sp>
        <p:nvSpPr>
          <p:cNvPr id="3" name="Zástupný obsah 2">
            <a:extLst>
              <a:ext uri="{FF2B5EF4-FFF2-40B4-BE49-F238E27FC236}">
                <a16:creationId xmlns:a16="http://schemas.microsoft.com/office/drawing/2014/main" id="{C111F897-E918-44E6-9ACA-21B649C1D119}"/>
              </a:ext>
            </a:extLst>
          </p:cNvPr>
          <p:cNvSpPr>
            <a:spLocks noGrp="1"/>
          </p:cNvSpPr>
          <p:nvPr>
            <p:ph idx="1"/>
          </p:nvPr>
        </p:nvSpPr>
        <p:spPr/>
        <p:txBody>
          <a:bodyPr>
            <a:normAutofit/>
          </a:bodyPr>
          <a:lstStyle/>
          <a:p>
            <a:endParaRPr lang="de-DE" sz="1800" dirty="0"/>
          </a:p>
          <a:p>
            <a:r>
              <a:rPr lang="de-DE" sz="1800" dirty="0"/>
              <a:t>Niederösterreich		19.180</a:t>
            </a:r>
          </a:p>
          <a:p>
            <a:r>
              <a:rPr lang="de-DE" sz="1800" dirty="0"/>
              <a:t>Steiermark		16.399</a:t>
            </a:r>
          </a:p>
          <a:p>
            <a:r>
              <a:rPr lang="de-DE" sz="1800" dirty="0"/>
              <a:t>Tirol			12.648</a:t>
            </a:r>
          </a:p>
          <a:p>
            <a:r>
              <a:rPr lang="de-DE" sz="1800" dirty="0"/>
              <a:t>Oberösterreich		11.983</a:t>
            </a:r>
          </a:p>
          <a:p>
            <a:r>
              <a:rPr lang="de-DE" sz="1800" dirty="0"/>
              <a:t>Kärnten		  9.537</a:t>
            </a:r>
          </a:p>
          <a:p>
            <a:r>
              <a:rPr lang="de-DE" sz="1800" dirty="0"/>
              <a:t>Salzburg		  7.155</a:t>
            </a:r>
          </a:p>
          <a:p>
            <a:r>
              <a:rPr lang="de-DE" sz="1800" dirty="0"/>
              <a:t>Burgenland		  3.965</a:t>
            </a:r>
          </a:p>
          <a:p>
            <a:r>
              <a:rPr lang="de-DE" sz="1800" dirty="0"/>
              <a:t>Vorarlberg		  2.602</a:t>
            </a:r>
          </a:p>
          <a:p>
            <a:r>
              <a:rPr lang="de-DE" sz="1800" dirty="0"/>
              <a:t>Wien			     415</a:t>
            </a:r>
          </a:p>
        </p:txBody>
      </p:sp>
    </p:spTree>
    <p:extLst>
      <p:ext uri="{BB962C8B-B14F-4D97-AF65-F5344CB8AC3E}">
        <p14:creationId xmlns:p14="http://schemas.microsoft.com/office/powerpoint/2010/main" val="252103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A4E97C-627E-4C41-861F-A64BBE91C20C}"/>
              </a:ext>
            </a:extLst>
          </p:cNvPr>
          <p:cNvSpPr>
            <a:spLocks noGrp="1"/>
          </p:cNvSpPr>
          <p:nvPr>
            <p:ph type="title"/>
          </p:nvPr>
        </p:nvSpPr>
        <p:spPr/>
        <p:txBody>
          <a:bodyPr/>
          <a:lstStyle/>
          <a:p>
            <a:pPr algn="ctr"/>
            <a:r>
              <a:rPr lang="de-DE" sz="2400" dirty="0"/>
              <a:t>BUNDESLÄNDER NACH DER BEVÖLKERUNGSZAHL</a:t>
            </a:r>
            <a:br>
              <a:rPr lang="de-DE" sz="2400" dirty="0"/>
            </a:br>
            <a:r>
              <a:rPr lang="de-DE" sz="2400" dirty="0"/>
              <a:t>(in Millionen)</a:t>
            </a:r>
            <a:endParaRPr lang="cs-CZ" sz="2400" dirty="0"/>
          </a:p>
        </p:txBody>
      </p:sp>
      <p:sp>
        <p:nvSpPr>
          <p:cNvPr id="3" name="Zástupný obsah 2">
            <a:extLst>
              <a:ext uri="{FF2B5EF4-FFF2-40B4-BE49-F238E27FC236}">
                <a16:creationId xmlns:a16="http://schemas.microsoft.com/office/drawing/2014/main" id="{B4CCBFB9-D68F-42E6-97CD-12BB81A88C8E}"/>
              </a:ext>
            </a:extLst>
          </p:cNvPr>
          <p:cNvSpPr>
            <a:spLocks noGrp="1"/>
          </p:cNvSpPr>
          <p:nvPr>
            <p:ph idx="1"/>
          </p:nvPr>
        </p:nvSpPr>
        <p:spPr/>
        <p:txBody>
          <a:bodyPr>
            <a:normAutofit/>
          </a:bodyPr>
          <a:lstStyle/>
          <a:p>
            <a:r>
              <a:rPr lang="de-DE" sz="1600" dirty="0"/>
              <a:t>Wien				 1,9</a:t>
            </a:r>
          </a:p>
          <a:p>
            <a:r>
              <a:rPr lang="de-DE" sz="1600" dirty="0"/>
              <a:t>Niederösterreich			 1,7</a:t>
            </a:r>
          </a:p>
          <a:p>
            <a:r>
              <a:rPr lang="de-DE" sz="1600" dirty="0"/>
              <a:t>Oberösterreich			 1,5</a:t>
            </a:r>
          </a:p>
          <a:p>
            <a:r>
              <a:rPr lang="de-DE" sz="1600" dirty="0"/>
              <a:t>Steiermark			 1,2	</a:t>
            </a:r>
          </a:p>
          <a:p>
            <a:r>
              <a:rPr lang="de-DE" sz="1600" dirty="0"/>
              <a:t>Tirol				 0,8</a:t>
            </a:r>
          </a:p>
          <a:p>
            <a:r>
              <a:rPr lang="de-DE" sz="1600" dirty="0"/>
              <a:t>Kärnten				 0,6</a:t>
            </a:r>
          </a:p>
          <a:p>
            <a:r>
              <a:rPr lang="de-DE" sz="1600" dirty="0"/>
              <a:t>Salzburg			 0,6</a:t>
            </a:r>
          </a:p>
          <a:p>
            <a:r>
              <a:rPr lang="de-DE" sz="1600" dirty="0"/>
              <a:t>Vorarlberg			 0,4</a:t>
            </a:r>
          </a:p>
          <a:p>
            <a:r>
              <a:rPr lang="de-DE" sz="1600" dirty="0"/>
              <a:t>Burgenland			 0,3</a:t>
            </a:r>
          </a:p>
          <a:p>
            <a:endParaRPr lang="cs-CZ" sz="1600" dirty="0"/>
          </a:p>
        </p:txBody>
      </p:sp>
    </p:spTree>
    <p:extLst>
      <p:ext uri="{BB962C8B-B14F-4D97-AF65-F5344CB8AC3E}">
        <p14:creationId xmlns:p14="http://schemas.microsoft.com/office/powerpoint/2010/main" val="310488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20E47E-2D0E-4158-B33F-30191953291B}"/>
              </a:ext>
            </a:extLst>
          </p:cNvPr>
          <p:cNvSpPr>
            <a:spLocks noGrp="1"/>
          </p:cNvSpPr>
          <p:nvPr>
            <p:ph type="title"/>
          </p:nvPr>
        </p:nvSpPr>
        <p:spPr/>
        <p:txBody>
          <a:bodyPr>
            <a:normAutofit/>
          </a:bodyPr>
          <a:lstStyle/>
          <a:p>
            <a:pPr algn="ctr"/>
            <a:r>
              <a:rPr lang="cs-CZ" sz="2800" dirty="0"/>
              <a:t>ÖSTERREICHISCHES PARLAMENT</a:t>
            </a:r>
          </a:p>
        </p:txBody>
      </p:sp>
      <p:sp>
        <p:nvSpPr>
          <p:cNvPr id="3" name="Zástupný obsah 2">
            <a:extLst>
              <a:ext uri="{FF2B5EF4-FFF2-40B4-BE49-F238E27FC236}">
                <a16:creationId xmlns:a16="http://schemas.microsoft.com/office/drawing/2014/main" id="{57E8E8E6-72CF-4F13-9D7C-101BE1D07EB7}"/>
              </a:ext>
            </a:extLst>
          </p:cNvPr>
          <p:cNvSpPr>
            <a:spLocks noGrp="1"/>
          </p:cNvSpPr>
          <p:nvPr>
            <p:ph idx="1"/>
          </p:nvPr>
        </p:nvSpPr>
        <p:spPr/>
        <p:txBody>
          <a:bodyPr>
            <a:normAutofit/>
          </a:bodyPr>
          <a:lstStyle/>
          <a:p>
            <a:pPr algn="just"/>
            <a:r>
              <a:rPr lang="de-DE" sz="1200" dirty="0"/>
              <a:t>In Österreich obliegt die Gesetzgebung auf Bundesebene zwei eigenständigen gesetzgebenden Körperschaften, dem </a:t>
            </a:r>
            <a:r>
              <a:rPr lang="de-DE" sz="1200" b="1" u="sng" dirty="0"/>
              <a:t>Nationalrat</a:t>
            </a:r>
            <a:r>
              <a:rPr lang="de-DE" sz="1200" dirty="0"/>
              <a:t> (183 Abgeordnete) und dem </a:t>
            </a:r>
            <a:r>
              <a:rPr lang="de-DE" sz="1200" b="1" u="sng" dirty="0"/>
              <a:t>Bundesrat </a:t>
            </a:r>
            <a:r>
              <a:rPr lang="de-DE" sz="1200" dirty="0"/>
              <a:t>(61 Mitglieder), die gemeinsam auch als Parlament bezeichnet werden. In seltenen Fällen treten Nationalrat und Bundesrat als </a:t>
            </a:r>
            <a:r>
              <a:rPr lang="de-DE" sz="1200" b="1" u="sng" dirty="0"/>
              <a:t>Bundesversammlung</a:t>
            </a:r>
            <a:r>
              <a:rPr lang="de-DE" sz="1200" dirty="0"/>
              <a:t> gemeinsam zusammen.</a:t>
            </a:r>
          </a:p>
          <a:p>
            <a:pPr algn="just"/>
            <a:r>
              <a:rPr lang="de-DE" sz="1200" b="0" i="0" dirty="0">
                <a:effectLst/>
              </a:rPr>
              <a:t>Deren wichtigste verfassungsrechtliche Kompetenzen bestehen in der </a:t>
            </a:r>
            <a:r>
              <a:rPr lang="de-DE" sz="1200" b="0" i="0" strike="noStrike" dirty="0">
                <a:effectLst/>
                <a:hlinkClick r:id="rId2" tooltip="Angelobung">
                  <a:extLst>
                    <a:ext uri="{A12FA001-AC4F-418D-AE19-62706E023703}">
                      <ahyp:hlinkClr xmlns:ahyp="http://schemas.microsoft.com/office/drawing/2018/hyperlinkcolor" val="tx"/>
                    </a:ext>
                  </a:extLst>
                </a:hlinkClick>
              </a:rPr>
              <a:t>Angelobung</a:t>
            </a:r>
            <a:r>
              <a:rPr lang="de-DE" sz="1200" b="0" i="0" dirty="0">
                <a:effectLst/>
              </a:rPr>
              <a:t> des </a:t>
            </a:r>
            <a:r>
              <a:rPr lang="de-DE" sz="1200" b="1" i="0" u="sng" strike="noStrike" dirty="0">
                <a:effectLst/>
                <a:hlinkClick r:id="rId3" tooltip="Bundespräsident (Österreich)">
                  <a:extLst>
                    <a:ext uri="{A12FA001-AC4F-418D-AE19-62706E023703}">
                      <ahyp:hlinkClr xmlns:ahyp="http://schemas.microsoft.com/office/drawing/2018/hyperlinkcolor" val="tx"/>
                    </a:ext>
                  </a:extLst>
                </a:hlinkClick>
              </a:rPr>
              <a:t>Bundespräsidenten</a:t>
            </a:r>
            <a:r>
              <a:rPr lang="de-DE" sz="1200" b="0" i="0" dirty="0">
                <a:effectLst/>
              </a:rPr>
              <a:t> sowie in der Möglichkeit, den Bundespräsidenten vor dem </a:t>
            </a:r>
            <a:r>
              <a:rPr lang="de-DE" sz="1200" b="1" i="0" u="sng" strike="noStrike" dirty="0">
                <a:effectLst/>
                <a:hlinkClick r:id="rId4" tooltip="Verfassungsgerichtshof (Österreich)">
                  <a:extLst>
                    <a:ext uri="{A12FA001-AC4F-418D-AE19-62706E023703}">
                      <ahyp:hlinkClr xmlns:ahyp="http://schemas.microsoft.com/office/drawing/2018/hyperlinkcolor" val="tx"/>
                    </a:ext>
                  </a:extLst>
                </a:hlinkClick>
              </a:rPr>
              <a:t>Verfassungsgerichtshof</a:t>
            </a:r>
            <a:r>
              <a:rPr lang="de-DE" sz="1200" b="0" i="0" dirty="0">
                <a:effectLst/>
              </a:rPr>
              <a:t> anzuklagen oder eine Volksabstimmung zu seiner Amtsenthebung anzusetzen. Die Bundesversammlung hätte auch etwaige </a:t>
            </a:r>
            <a:r>
              <a:rPr lang="de-DE" sz="1200" b="0" i="0" strike="noStrike" dirty="0">
                <a:effectLst/>
                <a:hlinkClick r:id="rId5" tooltip="Kriegserklärung">
                  <a:extLst>
                    <a:ext uri="{A12FA001-AC4F-418D-AE19-62706E023703}">
                      <ahyp:hlinkClr xmlns:ahyp="http://schemas.microsoft.com/office/drawing/2018/hyperlinkcolor" val="tx"/>
                    </a:ext>
                  </a:extLst>
                </a:hlinkClick>
              </a:rPr>
              <a:t>Kriegserklärungen</a:t>
            </a:r>
            <a:r>
              <a:rPr lang="de-DE" sz="1200" b="0" i="0" dirty="0">
                <a:effectLst/>
              </a:rPr>
              <a:t> Österreichs zu beschließen. </a:t>
            </a:r>
            <a:r>
              <a:rPr lang="de-DE" sz="1200" i="0" dirty="0">
                <a:effectLst/>
              </a:rPr>
              <a:t>Die Verwaltungsgeschäfte des Nationalrates und des Bundesrates führt die Parlamentsdirektion, die vom </a:t>
            </a:r>
            <a:r>
              <a:rPr lang="de-DE" sz="1200" b="1" i="0" u="sng" strike="noStrike" dirty="0">
                <a:effectLst/>
                <a:hlinkClick r:id="rId6" tooltip="Präsident des Nationalrates">
                  <a:extLst>
                    <a:ext uri="{A12FA001-AC4F-418D-AE19-62706E023703}">
                      <ahyp:hlinkClr xmlns:ahyp="http://schemas.microsoft.com/office/drawing/2018/hyperlinkcolor" val="tx"/>
                    </a:ext>
                  </a:extLst>
                </a:hlinkClick>
              </a:rPr>
              <a:t>Präsidenten des Nationalrates</a:t>
            </a:r>
            <a:r>
              <a:rPr lang="de-DE" sz="1200" b="1" i="0" u="sng" dirty="0">
                <a:effectLst/>
              </a:rPr>
              <a:t> </a:t>
            </a:r>
            <a:r>
              <a:rPr lang="de-DE" sz="1200" i="0" dirty="0">
                <a:effectLst/>
              </a:rPr>
              <a:t>geleitet wird. Die Organisation der für den Bundesrat zuständigen Organisationseinheiten bestimmt der Präsident des Nationalrates im Einvernehmen mit dem Vorsitzenden des Bundesrates. Diese Organisationseinheiten sind fachlich dem Vorsitzenden des Bundesrates unterstellt.</a:t>
            </a:r>
          </a:p>
          <a:p>
            <a:pPr algn="just"/>
            <a:r>
              <a:rPr lang="de-DE" sz="1200" b="0" i="0" dirty="0">
                <a:effectLst/>
              </a:rPr>
              <a:t>Die Gesetzgebungsperiode </a:t>
            </a:r>
            <a:r>
              <a:rPr lang="de-DE" sz="1200" b="1" i="0" u="sng" dirty="0">
                <a:effectLst/>
              </a:rPr>
              <a:t>des Nationalrates </a:t>
            </a:r>
            <a:r>
              <a:rPr lang="de-DE" sz="1200" b="0" i="0" dirty="0">
                <a:effectLst/>
              </a:rPr>
              <a:t>beträgt fünf Jahre (bis zur Wahlrechtsreform 2008 betrug sie vier Jahre). Der Nationalrat wird durch </a:t>
            </a:r>
            <a:r>
              <a:rPr lang="de-DE" sz="1200" b="0" i="0" strike="noStrike" dirty="0">
                <a:effectLst/>
                <a:hlinkClick r:id="rId7" tooltip="Wahlen in Österreich">
                  <a:extLst>
                    <a:ext uri="{A12FA001-AC4F-418D-AE19-62706E023703}">
                      <ahyp:hlinkClr xmlns:ahyp="http://schemas.microsoft.com/office/drawing/2018/hyperlinkcolor" val="tx"/>
                    </a:ext>
                  </a:extLst>
                </a:hlinkClick>
              </a:rPr>
              <a:t>allgemeine Wahlen</a:t>
            </a:r>
            <a:r>
              <a:rPr lang="de-DE" sz="1200" b="0" i="0" dirty="0">
                <a:effectLst/>
              </a:rPr>
              <a:t> bestimmt, d. h. die Staatsbürger üben ihre Wahlberechtigung durch ihr allgemeines, gleiches, freies, unmittelbares, persönliches und geheimes Verhältniswahlrecht aus. Er ist die dominierende Kammer in der österreichischen </a:t>
            </a:r>
            <a:r>
              <a:rPr lang="de-DE" sz="1200" b="0" i="0" strike="noStrike" dirty="0">
                <a:effectLst/>
                <a:hlinkClick r:id="rId8" tooltip="Gesetzgebung">
                  <a:extLst>
                    <a:ext uri="{A12FA001-AC4F-418D-AE19-62706E023703}">
                      <ahyp:hlinkClr xmlns:ahyp="http://schemas.microsoft.com/office/drawing/2018/hyperlinkcolor" val="tx"/>
                    </a:ext>
                  </a:extLst>
                </a:hlinkClick>
              </a:rPr>
              <a:t>Gesetzgebung</a:t>
            </a:r>
            <a:r>
              <a:rPr lang="de-DE" sz="1200" b="0" i="0" dirty="0">
                <a:effectLst/>
              </a:rPr>
              <a:t>, wobei er praktisch fast die gesamte legislative Macht besitzt. Der Nationalrat hat die Möglichkeit, sich durch Beschluss selbst aufzulösen. Weiters kann er durch den </a:t>
            </a:r>
            <a:r>
              <a:rPr lang="de-DE" sz="1200" b="0" i="0" strike="noStrike" dirty="0">
                <a:effectLst/>
                <a:hlinkClick r:id="rId3" tooltip="Bundespräsident (Österreich)">
                  <a:extLst>
                    <a:ext uri="{A12FA001-AC4F-418D-AE19-62706E023703}">
                      <ahyp:hlinkClr xmlns:ahyp="http://schemas.microsoft.com/office/drawing/2018/hyperlinkcolor" val="tx"/>
                    </a:ext>
                  </a:extLst>
                </a:hlinkClick>
              </a:rPr>
              <a:t>Bundespräsidenten</a:t>
            </a:r>
            <a:r>
              <a:rPr lang="de-DE" sz="1200" b="0" i="0" dirty="0">
                <a:effectLst/>
              </a:rPr>
              <a:t> auf Vorschlag der </a:t>
            </a:r>
            <a:r>
              <a:rPr lang="de-DE" sz="1200" b="0" i="0" strike="noStrike" dirty="0">
                <a:effectLst/>
                <a:hlinkClick r:id="rId9" tooltip="Bundesregierung (Österreich)">
                  <a:extLst>
                    <a:ext uri="{A12FA001-AC4F-418D-AE19-62706E023703}">
                      <ahyp:hlinkClr xmlns:ahyp="http://schemas.microsoft.com/office/drawing/2018/hyperlinkcolor" val="tx"/>
                    </a:ext>
                  </a:extLst>
                </a:hlinkClick>
              </a:rPr>
              <a:t>Bundesregierung</a:t>
            </a:r>
            <a:r>
              <a:rPr lang="de-DE" sz="1200" b="0" i="0" dirty="0">
                <a:effectLst/>
              </a:rPr>
              <a:t> aufgelöst werden.</a:t>
            </a:r>
          </a:p>
          <a:p>
            <a:pPr algn="just"/>
            <a:r>
              <a:rPr lang="de-DE" sz="1200" b="1" u="sng" dirty="0"/>
              <a:t>Der Bundespräsident </a:t>
            </a:r>
            <a:r>
              <a:rPr lang="de-DE" sz="1200" dirty="0"/>
              <a:t>ist das auf sechs Jahre durch das Staatsvolk gewählte Oberhaupt der Republik Österreich (ab 2017 Alexander Van der Bellen).</a:t>
            </a:r>
          </a:p>
          <a:p>
            <a:pPr algn="just"/>
            <a:r>
              <a:rPr lang="de-DE" sz="1200" b="1" i="0" u="sng" dirty="0">
                <a:effectLst/>
              </a:rPr>
              <a:t>Die Bundesregierung </a:t>
            </a:r>
            <a:r>
              <a:rPr lang="de-DE" sz="1200" i="0" dirty="0">
                <a:effectLst/>
              </a:rPr>
              <a:t>ist neben dem Bund</a:t>
            </a:r>
            <a:r>
              <a:rPr lang="de-DE" sz="1200" dirty="0"/>
              <a:t>espräsidenten eines der obersten Organe der Bundesverwaltung. Ihre Mitglieder sind der Bundeskanzler (ab 2020 Sebastian Kurz), der Vizekanzler und die Bundesminister. </a:t>
            </a:r>
            <a:endParaRPr lang="de-DE" sz="1200" i="0" dirty="0">
              <a:effectLst/>
            </a:endParaRPr>
          </a:p>
          <a:p>
            <a:pPr algn="just"/>
            <a:endParaRPr lang="cs-CZ" sz="1400" dirty="0"/>
          </a:p>
        </p:txBody>
      </p:sp>
    </p:spTree>
    <p:extLst>
      <p:ext uri="{BB962C8B-B14F-4D97-AF65-F5344CB8AC3E}">
        <p14:creationId xmlns:p14="http://schemas.microsoft.com/office/powerpoint/2010/main" val="71969020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1889</TotalTime>
  <Words>4957</Words>
  <Application>Microsoft Office PowerPoint</Application>
  <PresentationFormat>Širokoúhlá obrazovka</PresentationFormat>
  <Paragraphs>264</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Arial Narrow</vt:lpstr>
      <vt:lpstr>Calibri</vt:lpstr>
      <vt:lpstr>Calibri Light</vt:lpstr>
      <vt:lpstr>Motiv Office</vt:lpstr>
      <vt:lpstr> REPUBLIK ÖSTERREICH</vt:lpstr>
      <vt:lpstr>Staatssymbole</vt:lpstr>
      <vt:lpstr>BUNDESHYMNE Musik: Johann Baptist Holzer (18. Jahrhundert)  Text: Paula Preradović (1947)</vt:lpstr>
      <vt:lpstr>Zerfall von Österreich-Ungarn</vt:lpstr>
      <vt:lpstr>Deutschösterreich 1919</vt:lpstr>
      <vt:lpstr>ÖSTERREICH- BESATZUNGSZONEN</vt:lpstr>
      <vt:lpstr>BUNDESLÄNDER NACH DER FLÄCHENGRÖSSE</vt:lpstr>
      <vt:lpstr>BUNDESLÄNDER NACH DER BEVÖLKERUNGSZAHL (in Millionen)</vt:lpstr>
      <vt:lpstr>ÖSTERREICHISCHES PARLAMENT</vt:lpstr>
      <vt:lpstr>NATIONALRAT UND BUNDESRAT</vt:lpstr>
      <vt:lpstr>LANDESPARLAMENT</vt:lpstr>
      <vt:lpstr>DIE IM NATIONALRAT VERTRETENEN POLITISCHEN PARTEIEN </vt:lpstr>
      <vt:lpstr>RELIGIONSZUGEHÖRIGKEIT</vt:lpstr>
      <vt:lpstr>RÖMISCH-KATHOLISCHE KIRCHE IN ÖSTERREICH</vt:lpstr>
      <vt:lpstr>RÖMISCH-KATHOLISCHE KIRCHE IN ÖSTERREICH</vt:lpstr>
      <vt:lpstr>GESETZLICHE FEIERTAGE IN ÖSTERREICH</vt:lpstr>
      <vt:lpstr>GESETZLICHE FEIERTAGE IN Österreich</vt:lpstr>
      <vt:lpstr>PRINTMEDIEN IN ÖSTERREICH</vt:lpstr>
      <vt:lpstr>RUNDFUNK UND FERNSEHEN DES ÖFFENTLICHEN RECHTS</vt:lpstr>
      <vt:lpstr>THEATERLANDSCHAFT ÖSTERREICH</vt:lpstr>
      <vt:lpstr>OPERNHÄUSER UND FESTSPIELE IN ÖSTERREICH</vt:lpstr>
      <vt:lpstr>DAS ÖSTERREICHISCHE BILDUNGSSYSTEM</vt:lpstr>
      <vt:lpstr>GLIEDERUNG DES SCHULSYSTEMS</vt:lpstr>
      <vt:lpstr>GLIEDERUNG DES SCHULSYSTEMS</vt:lpstr>
      <vt:lpstr>UNIVERSITÄTEN UND ANDERE HOCHSCHULEN IN ÖSTERREICH</vt:lpstr>
      <vt:lpstr>WICHTIGE UNIVERSITÄTEN ÖSTERREICHS</vt:lpstr>
      <vt:lpstr>WICHTIGE UNIVERSITÄTEN ÖSTERREICHS</vt:lpstr>
      <vt:lpstr>WICHTIGE UNIVERSITÄTEN ÖSTERREICHS</vt:lpstr>
      <vt:lpstr>ÖSTERREICHISCHE WIRTSCHAFT</vt:lpstr>
      <vt:lpstr>ÖSTERREICHISCHE FIRMEN</vt:lpstr>
      <vt:lpstr>ÖSTERREICHISCHE BANKEN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REPUBLIK ÖSTERREICH</dc:title>
  <dc:creator>Milan Tvrdík</dc:creator>
  <cp:lastModifiedBy>Milan Tvrdík</cp:lastModifiedBy>
  <cp:revision>83</cp:revision>
  <dcterms:created xsi:type="dcterms:W3CDTF">2020-12-06T09:47:21Z</dcterms:created>
  <dcterms:modified xsi:type="dcterms:W3CDTF">2021-02-01T09:45:31Z</dcterms:modified>
</cp:coreProperties>
</file>