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57" r:id="rId4"/>
    <p:sldId id="259" r:id="rId5"/>
    <p:sldId id="258" r:id="rId6"/>
    <p:sldId id="260" r:id="rId7"/>
    <p:sldId id="261" r:id="rId8"/>
    <p:sldId id="262" r:id="rId9"/>
    <p:sldId id="264" r:id="rId10"/>
    <p:sldId id="265" r:id="rId11"/>
    <p:sldId id="266" r:id="rId12"/>
    <p:sldId id="267" r:id="rId13"/>
    <p:sldId id="269" r:id="rId14"/>
    <p:sldId id="270" r:id="rId15"/>
    <p:sldId id="271" r:id="rId16"/>
    <p:sldId id="268" r:id="rId17"/>
    <p:sldId id="273" r:id="rId18"/>
    <p:sldId id="272" r:id="rId19"/>
    <p:sldId id="274" r:id="rId20"/>
    <p:sldId id="276" r:id="rId21"/>
    <p:sldId id="277" r:id="rId22"/>
    <p:sldId id="278" r:id="rId23"/>
    <p:sldId id="279" r:id="rId24"/>
    <p:sldId id="281" r:id="rId25"/>
    <p:sldId id="282" r:id="rId26"/>
    <p:sldId id="283" r:id="rId27"/>
    <p:sldId id="287" r:id="rId28"/>
    <p:sldId id="280"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4" autoAdjust="0"/>
    <p:restoredTop sz="94660"/>
  </p:normalViewPr>
  <p:slideViewPr>
    <p:cSldViewPr snapToGrid="0">
      <p:cViewPr varScale="1">
        <p:scale>
          <a:sx n="106" d="100"/>
          <a:sy n="106" d="100"/>
        </p:scale>
        <p:origin x="132"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cs-CZ"/>
              <a:t>Kliknutím lze upravit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cs-CZ"/>
              <a:t>Kliknutím lze upravit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4/18/2020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hyperlink" Target="https://www.youtube.com/watch?v=fpq8m4aMLZ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4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6.jpg"/><Relationship Id="rId5" Type="http://schemas.openxmlformats.org/officeDocument/2006/relationships/hyperlink" Target="https://www.youtube.com/watch?v=ed-nl2bQmC8" TargetMode="External"/><Relationship Id="rId4" Type="http://schemas.openxmlformats.org/officeDocument/2006/relationships/hyperlink" Target="https://en.wikipedia.org/wiki/El_Lissitzk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Základní koncepty rabínského judaismu 4</a:t>
            </a:r>
          </a:p>
        </p:txBody>
      </p:sp>
      <p:sp>
        <p:nvSpPr>
          <p:cNvPr id="3" name="Podnadpis 2"/>
          <p:cNvSpPr>
            <a:spLocks noGrp="1"/>
          </p:cNvSpPr>
          <p:nvPr>
            <p:ph type="subTitle" idx="1"/>
          </p:nvPr>
        </p:nvSpPr>
        <p:spPr/>
        <p:txBody>
          <a:bodyPr/>
          <a:lstStyle/>
          <a:p>
            <a:r>
              <a:rPr lang="cs-CZ" dirty="0"/>
              <a:t>Poutní svátky - Pesach</a:t>
            </a:r>
          </a:p>
        </p:txBody>
      </p:sp>
    </p:spTree>
    <p:extLst>
      <p:ext uri="{BB962C8B-B14F-4D97-AF65-F5344CB8AC3E}">
        <p14:creationId xmlns:p14="http://schemas.microsoft.com/office/powerpoint/2010/main" val="2171872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Samaritánský Pesach</a:t>
            </a:r>
          </a:p>
        </p:txBody>
      </p:sp>
      <p:pic>
        <p:nvPicPr>
          <p:cNvPr id="4" name="Picture 2" descr="http://slides.worldofstock.com/PFR2713.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288302" y="2562129"/>
            <a:ext cx="4608296" cy="3069125"/>
          </a:xfrm>
          <a:noFill/>
          <a:extLst>
            <a:ext uri="{909E8E84-426E-40DD-AFC4-6F175D3DCCD1}">
              <a14:hiddenFill xmlns:a14="http://schemas.microsoft.com/office/drawing/2010/main">
                <a:solidFill>
                  <a:srgbClr val="FFFFFF"/>
                </a:solidFill>
              </a14:hiddenFill>
            </a:ext>
          </a:extLst>
        </p:spPr>
      </p:pic>
      <p:pic>
        <p:nvPicPr>
          <p:cNvPr id="5" name="Picture 6" descr="http://www.bibleplaces.com/images12/Samaritan-Passover,-slain-lamb,-tb041106729-biblep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09" y="2562129"/>
            <a:ext cx="4617046" cy="30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amaritáni">
            <a:hlinkClick r:id="" action="ppaction://media"/>
            <a:extLst>
              <a:ext uri="{FF2B5EF4-FFF2-40B4-BE49-F238E27FC236}">
                <a16:creationId xmlns:a16="http://schemas.microsoft.com/office/drawing/2014/main" id="{C669675E-64E9-4244-83D5-2089BEFCD9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5509" y="1430865"/>
            <a:ext cx="406400" cy="406400"/>
          </a:xfrm>
          <a:prstGeom prst="rect">
            <a:avLst/>
          </a:prstGeom>
          <a:solidFill>
            <a:srgbClr val="FF0000"/>
          </a:solidFill>
        </p:spPr>
      </p:pic>
    </p:spTree>
    <p:extLst>
      <p:ext uri="{BB962C8B-B14F-4D97-AF65-F5344CB8AC3E}">
        <p14:creationId xmlns:p14="http://schemas.microsoft.com/office/powerpoint/2010/main" val="419537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timesofisrael.com/uploads/2013/04/F130424ZEL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5914" y="754472"/>
            <a:ext cx="6041968" cy="4018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lides.worldofstock.com/PFR27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964" y="2763736"/>
            <a:ext cx="4768708" cy="31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276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Pesachový seder a „poslední večeře“</a:t>
            </a:r>
          </a:p>
        </p:txBody>
      </p:sp>
      <p:sp>
        <p:nvSpPr>
          <p:cNvPr id="3" name="Zástupný symbol pro obsah 2"/>
          <p:cNvSpPr>
            <a:spLocks noGrp="1"/>
          </p:cNvSpPr>
          <p:nvPr>
            <p:ph idx="1"/>
          </p:nvPr>
        </p:nvSpPr>
        <p:spPr/>
        <p:txBody>
          <a:bodyPr>
            <a:normAutofit/>
          </a:bodyPr>
          <a:lstStyle/>
          <a:p>
            <a:r>
              <a:rPr lang="cs-CZ" dirty="0"/>
              <a:t>Pesach představuje protnutí příběhu judaismu a křesťanství: Ježíšova poslední večeře je pesachovým </a:t>
            </a:r>
            <a:r>
              <a:rPr lang="cs-CZ" dirty="0" err="1"/>
              <a:t>sederem</a:t>
            </a:r>
            <a:r>
              <a:rPr lang="cs-CZ" dirty="0"/>
              <a:t>, Ježíš se v novozákonním podání sám stává obětním beránkem.</a:t>
            </a:r>
          </a:p>
          <a:p>
            <a:r>
              <a:rPr lang="cs-CZ" dirty="0"/>
              <a:t>Jako příklad dramatizace, která sděluje intenzitu, s jakou předmoderní křesťanství znovuprožívalo tento příběh (stejně jako Židé Pesach) lze poukázat na Bachovy Janovy pašije (více než Matoušovy), kde vystupují „Židé“ jako ti, kdo způsobí ukřižování Ježíše. Poslechněte si úvodní sbor: </a:t>
            </a:r>
            <a:r>
              <a:rPr lang="cs-CZ" dirty="0">
                <a:hlinkClick r:id="rId4"/>
              </a:rPr>
              <a:t>https://www.youtube.com/watch?v=fpq8m4aMLZk</a:t>
            </a:r>
            <a:endParaRPr lang="cs-CZ" dirty="0"/>
          </a:p>
          <a:p>
            <a:pPr marL="0" indent="0">
              <a:buNone/>
            </a:pPr>
            <a:endParaRPr lang="cs-CZ" dirty="0"/>
          </a:p>
          <a:p>
            <a:pPr>
              <a:buFontTx/>
              <a:buChar char="-"/>
            </a:pPr>
            <a:endParaRPr lang="cs-CZ" dirty="0"/>
          </a:p>
          <a:p>
            <a:endParaRPr lang="cs-CZ" dirty="0"/>
          </a:p>
        </p:txBody>
      </p:sp>
      <p:pic>
        <p:nvPicPr>
          <p:cNvPr id="4" name="Nahraný zvuk">
            <a:hlinkClick r:id="" action="ppaction://media"/>
            <a:extLst>
              <a:ext uri="{FF2B5EF4-FFF2-40B4-BE49-F238E27FC236}">
                <a16:creationId xmlns:a16="http://schemas.microsoft.com/office/drawing/2014/main" id="{DBFA269B-6F7B-4711-974B-69BCF7AB2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1" y="1430865"/>
            <a:ext cx="406400" cy="406400"/>
          </a:xfrm>
          <a:prstGeom prst="rect">
            <a:avLst/>
          </a:prstGeom>
          <a:solidFill>
            <a:srgbClr val="FF0000"/>
          </a:solidFill>
        </p:spPr>
      </p:pic>
    </p:spTree>
    <p:extLst>
      <p:ext uri="{BB962C8B-B14F-4D97-AF65-F5344CB8AC3E}">
        <p14:creationId xmlns:p14="http://schemas.microsoft.com/office/powerpoint/2010/main" val="175274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příklady</a:t>
            </a:r>
          </a:p>
        </p:txBody>
      </p:sp>
      <p:pic>
        <p:nvPicPr>
          <p:cNvPr id="4" name="Picture 2" descr="http://www.katapi.org.uk/images/Art/LastSupper.jpg"/>
          <p:cNvPicPr>
            <a:picLocks noGrp="1" noChangeAspect="1" noChangeArrowheads="1"/>
          </p:cNvPicPr>
          <p:nvPr>
            <p:ph idx="1"/>
          </p:nvPr>
        </p:nvPicPr>
        <p:blipFill>
          <a:blip r:embed="rId2"/>
          <a:srcRect/>
          <a:stretch>
            <a:fillRect/>
          </a:stretch>
        </p:blipFill>
        <p:spPr>
          <a:xfrm>
            <a:off x="7452583" y="2557463"/>
            <a:ext cx="3334547" cy="3317875"/>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a:off x="1473640" y="3527425"/>
            <a:ext cx="4464050" cy="2347913"/>
          </a:xfrm>
          <a:prstGeom prst="rect">
            <a:avLst/>
          </a:prstGeom>
          <a:solidFill>
            <a:srgbClr val="FF0000"/>
          </a:solidFill>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Přímá spojnice se šipkou 6"/>
          <p:cNvCxnSpPr/>
          <p:nvPr/>
        </p:nvCxnSpPr>
        <p:spPr>
          <a:xfrm flipH="1" flipV="1">
            <a:off x="4499572" y="4037846"/>
            <a:ext cx="4409038" cy="108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059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Zj</a:t>
            </a:r>
            <a:r>
              <a:rPr lang="cs-CZ" dirty="0"/>
              <a:t> 5,6-9 – vidění beránka</a:t>
            </a:r>
          </a:p>
        </p:txBody>
      </p:sp>
      <p:sp>
        <p:nvSpPr>
          <p:cNvPr id="3" name="Zástupný symbol pro obsah 2"/>
          <p:cNvSpPr>
            <a:spLocks noGrp="1"/>
          </p:cNvSpPr>
          <p:nvPr>
            <p:ph idx="1"/>
          </p:nvPr>
        </p:nvSpPr>
        <p:spPr>
          <a:xfrm>
            <a:off x="1295402" y="2556932"/>
            <a:ext cx="5494698" cy="3318936"/>
          </a:xfrm>
        </p:spPr>
        <p:txBody>
          <a:bodyPr>
            <a:normAutofit fontScale="92500" lnSpcReduction="20000"/>
          </a:bodyPr>
          <a:lstStyle/>
          <a:p>
            <a:r>
              <a:rPr lang="cs-CZ" altLang="cs-CZ" baseline="30000" dirty="0" err="1"/>
              <a:t>6</a:t>
            </a:r>
            <a:r>
              <a:rPr lang="cs-CZ" altLang="cs-CZ" dirty="0" err="1"/>
              <a:t>A</a:t>
            </a:r>
            <a:r>
              <a:rPr lang="cs-CZ" altLang="cs-CZ" dirty="0"/>
              <a:t> hle, spatřil jsem, jak uprostřed trůnu a těch čtyř bytostí a uprostřed těch starců stojí Beránek jako zabitý a má sedm rohů a sedm očí, což je sedm duchů Božích poslaných na celou zem. </a:t>
            </a:r>
            <a:r>
              <a:rPr lang="cs-CZ" altLang="cs-CZ" baseline="30000" dirty="0" err="1"/>
              <a:t>7</a:t>
            </a:r>
            <a:r>
              <a:rPr lang="cs-CZ" altLang="cs-CZ" dirty="0" err="1"/>
              <a:t>Přišel</a:t>
            </a:r>
            <a:r>
              <a:rPr lang="cs-CZ" altLang="cs-CZ" dirty="0"/>
              <a:t> a vzal tu knihu z pravice Sedícího na trůnu, </a:t>
            </a:r>
            <a:r>
              <a:rPr lang="cs-CZ" altLang="cs-CZ" baseline="30000" dirty="0" err="1"/>
              <a:t>8</a:t>
            </a:r>
            <a:r>
              <a:rPr lang="cs-CZ" altLang="cs-CZ" dirty="0" err="1"/>
              <a:t>a</a:t>
            </a:r>
            <a:r>
              <a:rPr lang="cs-CZ" altLang="cs-CZ" dirty="0"/>
              <a:t> jakmile ji vzal, ty čtyři bytosti a těch čtyřiadvacet starců padlo před Beránkem na kolena. Každý měl loutnu a zlaté misky plné kadidel, což jsou modlitby svatých </a:t>
            </a:r>
            <a:r>
              <a:rPr lang="cs-CZ" altLang="cs-CZ" baseline="30000" dirty="0" err="1"/>
              <a:t>9</a:t>
            </a:r>
            <a:r>
              <a:rPr lang="cs-CZ" altLang="cs-CZ" dirty="0" err="1"/>
              <a:t>a</a:t>
            </a:r>
            <a:r>
              <a:rPr lang="cs-CZ" altLang="cs-CZ" dirty="0"/>
              <a:t> zpívali novou píseň…</a:t>
            </a:r>
            <a:br>
              <a:rPr lang="cs-CZ" altLang="cs-CZ" dirty="0"/>
            </a:br>
            <a:endParaRPr lang="cs-CZ" dirty="0"/>
          </a:p>
        </p:txBody>
      </p:sp>
      <p:pic>
        <p:nvPicPr>
          <p:cNvPr id="4" name="Zástupný symbol pro obsah 5"/>
          <p:cNvPicPr>
            <a:picLocks noChangeAspect="1"/>
          </p:cNvPicPr>
          <p:nvPr/>
        </p:nvPicPr>
        <p:blipFill rotWithShape="1">
          <a:blip r:embed="rId2">
            <a:extLst>
              <a:ext uri="{28A0092B-C50C-407E-A947-70E740481C1C}">
                <a14:useLocalDpi xmlns:a14="http://schemas.microsoft.com/office/drawing/2010/main" val="0"/>
              </a:ext>
            </a:extLst>
          </a:blip>
          <a:srcRect l="9259"/>
          <a:stretch/>
        </p:blipFill>
        <p:spPr>
          <a:xfrm>
            <a:off x="6790100" y="2556932"/>
            <a:ext cx="4111924" cy="2612666"/>
          </a:xfrm>
          <a:prstGeom prst="rect">
            <a:avLst/>
          </a:prstGeom>
        </p:spPr>
      </p:pic>
    </p:spTree>
    <p:extLst>
      <p:ext uri="{BB962C8B-B14F-4D97-AF65-F5344CB8AC3E}">
        <p14:creationId xmlns:p14="http://schemas.microsoft.com/office/powerpoint/2010/main" val="364515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Jan van </a:t>
            </a:r>
            <a:r>
              <a:rPr lang="cs-CZ" sz="3200" dirty="0" err="1"/>
              <a:t>Eyck</a:t>
            </a:r>
            <a:r>
              <a:rPr lang="cs-CZ" sz="3200" dirty="0"/>
              <a:t>, </a:t>
            </a:r>
            <a:r>
              <a:rPr lang="cs-CZ" sz="3200" dirty="0" err="1"/>
              <a:t>Ghentský</a:t>
            </a:r>
            <a:r>
              <a:rPr lang="cs-CZ" sz="3200" dirty="0"/>
              <a:t> oltář (před 1432), centrální panel</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4819" y="2530303"/>
            <a:ext cx="6101779" cy="3317875"/>
          </a:xfrm>
        </p:spPr>
      </p:pic>
      <p:pic>
        <p:nvPicPr>
          <p:cNvPr id="5" name="Picture 6" descr="http://www.theglobaldispatches.com/wp-content/uploads/2012/02/lamb.jpg"/>
          <p:cNvPicPr>
            <a:picLocks noChangeAspect="1" noChangeArrowheads="1"/>
          </p:cNvPicPr>
          <p:nvPr/>
        </p:nvPicPr>
        <p:blipFill>
          <a:blip r:embed="rId3"/>
          <a:srcRect/>
          <a:stretch>
            <a:fillRect/>
          </a:stretch>
        </p:blipFill>
        <p:spPr bwMode="auto">
          <a:xfrm>
            <a:off x="1295402" y="2175805"/>
            <a:ext cx="4057634" cy="2627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133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Výroba macesů</a:t>
            </a:r>
          </a:p>
        </p:txBody>
      </p:sp>
      <p:sp>
        <p:nvSpPr>
          <p:cNvPr id="3" name="Zástupný symbol pro obsah 2"/>
          <p:cNvSpPr>
            <a:spLocks noGrp="1"/>
          </p:cNvSpPr>
          <p:nvPr>
            <p:ph idx="1"/>
          </p:nvPr>
        </p:nvSpPr>
        <p:spPr/>
        <p:txBody>
          <a:bodyPr/>
          <a:lstStyle/>
          <a:p>
            <a:r>
              <a:rPr lang="cs-CZ" dirty="0"/>
              <a:t>Podívejte se na videa, nahraná na </a:t>
            </a:r>
            <a:r>
              <a:rPr lang="cs-CZ" dirty="0" err="1"/>
              <a:t>Moodlu</a:t>
            </a:r>
            <a:endParaRPr lang="cs-CZ" dirty="0"/>
          </a:p>
          <a:p>
            <a:pPr marL="0" indent="0">
              <a:buNone/>
            </a:pPr>
            <a:endParaRPr lang="cs-CZ" dirty="0"/>
          </a:p>
        </p:txBody>
      </p:sp>
      <p:pic>
        <p:nvPicPr>
          <p:cNvPr id="4" name="Picture 7" descr="rollingmat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8114" y="3203115"/>
            <a:ext cx="3781970" cy="28364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descr="PFO83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446067" y="3203115"/>
            <a:ext cx="4260407" cy="2836477"/>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Nahraný zvuk">
            <a:hlinkClick r:id="" action="ppaction://media"/>
            <a:extLst>
              <a:ext uri="{FF2B5EF4-FFF2-40B4-BE49-F238E27FC236}">
                <a16:creationId xmlns:a16="http://schemas.microsoft.com/office/drawing/2014/main" id="{1EFAE1FA-ADCF-47B7-9A1B-06D2E9587D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4914" y="1430865"/>
            <a:ext cx="406400" cy="406400"/>
          </a:xfrm>
          <a:prstGeom prst="rect">
            <a:avLst/>
          </a:prstGeom>
          <a:solidFill>
            <a:srgbClr val="FF0000"/>
          </a:solidFill>
        </p:spPr>
      </p:pic>
    </p:spTree>
    <p:extLst>
      <p:ext uri="{BB962C8B-B14F-4D97-AF65-F5344CB8AC3E}">
        <p14:creationId xmlns:p14="http://schemas.microsoft.com/office/powerpoint/2010/main" val="176227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inishedmatz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05333" y="697116"/>
            <a:ext cx="5016045" cy="37620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descr="pece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90173" y="697116"/>
            <a:ext cx="5466910" cy="36394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283373" y="3123445"/>
            <a:ext cx="3953441" cy="29676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643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Další jídla z macesů a macesové mouky: macesové knedlíčky v polévce a vrstvený macesový dezert</a:t>
            </a:r>
          </a:p>
        </p:txBody>
      </p:sp>
      <p:pic>
        <p:nvPicPr>
          <p:cNvPr id="4" name="Picture 8" descr="matzah-ball-sou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3830" y="2507810"/>
            <a:ext cx="2765858" cy="20909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0" descr="matzo-ball-s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52756" y="3187511"/>
            <a:ext cx="2879725" cy="282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Obrázek 5"/>
          <p:cNvPicPr>
            <a:picLocks noChangeAspect="1"/>
          </p:cNvPicPr>
          <p:nvPr/>
        </p:nvPicPr>
        <p:blipFill rotWithShape="1">
          <a:blip r:embed="rId4">
            <a:extLst>
              <a:ext uri="{28A0092B-C50C-407E-A947-70E740481C1C}">
                <a14:useLocalDpi xmlns:a14="http://schemas.microsoft.com/office/drawing/2010/main" val="0"/>
              </a:ext>
            </a:extLst>
          </a:blip>
          <a:srcRect r="9471" b="19060"/>
          <a:stretch/>
        </p:blipFill>
        <p:spPr>
          <a:xfrm>
            <a:off x="7332297" y="2507810"/>
            <a:ext cx="3564301" cy="3186820"/>
          </a:xfrm>
          <a:prstGeom prst="rect">
            <a:avLst/>
          </a:prstGeom>
        </p:spPr>
      </p:pic>
    </p:spTree>
    <p:extLst>
      <p:ext uri="{BB962C8B-B14F-4D97-AF65-F5344CB8AC3E}">
        <p14:creationId xmlns:p14="http://schemas.microsoft.com/office/powerpoint/2010/main" val="4203586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4498816" cy="1303867"/>
          </a:xfrm>
        </p:spPr>
        <p:txBody>
          <a:bodyPr>
            <a:normAutofit fontScale="90000"/>
          </a:bodyPr>
          <a:lstStyle/>
          <a:p>
            <a:r>
              <a:rPr lang="cs-CZ" dirty="0"/>
              <a:t>Hledání </a:t>
            </a:r>
            <a:r>
              <a:rPr lang="cs-CZ" dirty="0" err="1"/>
              <a:t>chamecu</a:t>
            </a:r>
            <a:r>
              <a:rPr lang="cs-CZ" dirty="0"/>
              <a:t> („kvašeného“)</a:t>
            </a:r>
          </a:p>
        </p:txBody>
      </p:sp>
      <p:pic>
        <p:nvPicPr>
          <p:cNvPr id="4" name="Picture 7" descr="HU00007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6166" y="2496303"/>
            <a:ext cx="2319194" cy="331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1747" y="870255"/>
            <a:ext cx="4848883" cy="494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Přímá spojnice se šipkou 6"/>
          <p:cNvCxnSpPr/>
          <p:nvPr/>
        </p:nvCxnSpPr>
        <p:spPr>
          <a:xfrm flipV="1">
            <a:off x="4544840" y="2761307"/>
            <a:ext cx="3241140" cy="5809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3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4190998" cy="1303867"/>
          </a:xfrm>
        </p:spPr>
        <p:txBody>
          <a:bodyPr>
            <a:normAutofit fontScale="90000"/>
          </a:bodyPr>
          <a:lstStyle/>
          <a:p>
            <a:r>
              <a:rPr lang="cs-CZ" dirty="0"/>
              <a:t>Základní hesla ve skriptu:</a:t>
            </a:r>
          </a:p>
        </p:txBody>
      </p:sp>
      <p:sp>
        <p:nvSpPr>
          <p:cNvPr id="3" name="Zástupný symbol pro obsah 2"/>
          <p:cNvSpPr>
            <a:spLocks noGrp="1"/>
          </p:cNvSpPr>
          <p:nvPr>
            <p:ph idx="1"/>
          </p:nvPr>
        </p:nvSpPr>
        <p:spPr/>
        <p:txBody>
          <a:bodyPr/>
          <a:lstStyle/>
          <a:p>
            <a:r>
              <a:rPr lang="cs-CZ" dirty="0"/>
              <a:t>Svátek (obecně)</a:t>
            </a:r>
          </a:p>
          <a:p>
            <a:r>
              <a:rPr lang="cs-CZ" dirty="0"/>
              <a:t>Pesach a související</a:t>
            </a:r>
          </a:p>
        </p:txBody>
      </p:sp>
      <p:pic>
        <p:nvPicPr>
          <p:cNvPr id="4" name="Picture 5" descr="mose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179398" y="1093827"/>
            <a:ext cx="3717199" cy="48943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Nahraný zvuk">
            <a:hlinkClick r:id="" action="ppaction://media"/>
            <a:extLst>
              <a:ext uri="{FF2B5EF4-FFF2-40B4-BE49-F238E27FC236}">
                <a16:creationId xmlns:a16="http://schemas.microsoft.com/office/drawing/2014/main" id="{66F6FDC3-DD46-4D68-A4B1-C10D6D227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990" y="1265006"/>
            <a:ext cx="406400" cy="406400"/>
          </a:xfrm>
          <a:prstGeom prst="rect">
            <a:avLst/>
          </a:prstGeom>
          <a:solidFill>
            <a:srgbClr val="FF0000"/>
          </a:solidFill>
          <a:ln>
            <a:solidFill>
              <a:srgbClr val="FF0000">
                <a:alpha val="0"/>
              </a:srgbClr>
            </a:solidFill>
          </a:ln>
        </p:spPr>
      </p:pic>
    </p:spTree>
    <p:extLst>
      <p:ext uri="{BB962C8B-B14F-4D97-AF65-F5344CB8AC3E}">
        <p14:creationId xmlns:p14="http://schemas.microsoft.com/office/powerpoint/2010/main" val="155839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3732609" cy="1303867"/>
          </a:xfrm>
        </p:spPr>
        <p:txBody>
          <a:bodyPr>
            <a:normAutofit fontScale="90000"/>
          </a:bodyPr>
          <a:lstStyle/>
          <a:p>
            <a:r>
              <a:rPr lang="cs-CZ" dirty="0"/>
              <a:t>Rituální pálení </a:t>
            </a:r>
            <a:r>
              <a:rPr lang="cs-CZ" dirty="0" err="1"/>
              <a:t>chamecu</a:t>
            </a:r>
            <a:endParaRPr lang="cs-CZ" dirty="0"/>
          </a:p>
        </p:txBody>
      </p:sp>
      <p:pic>
        <p:nvPicPr>
          <p:cNvPr id="4" name="Picture 6" descr="gema_02_img014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2" y="2638944"/>
            <a:ext cx="3732609" cy="331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descr="http://4.bp.blogspot.com/-5pL6i6nmfow/TawE3qqKrmI/AAAAAAAALyY/xFpsBeYrxyc/s1600/DSC06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42528" y="1240325"/>
            <a:ext cx="6192569" cy="464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1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4770420" cy="1303867"/>
          </a:xfrm>
        </p:spPr>
        <p:txBody>
          <a:bodyPr>
            <a:normAutofit fontScale="90000"/>
          </a:bodyPr>
          <a:lstStyle/>
          <a:p>
            <a:r>
              <a:rPr lang="cs-CZ" dirty="0"/>
              <a:t>Symbolický prodej </a:t>
            </a:r>
            <a:r>
              <a:rPr lang="cs-CZ" dirty="0" err="1"/>
              <a:t>chamecu</a:t>
            </a:r>
            <a:r>
              <a:rPr lang="cs-CZ" dirty="0"/>
              <a:t> Nežidům</a:t>
            </a:r>
          </a:p>
        </p:txBody>
      </p:sp>
      <p:sp>
        <p:nvSpPr>
          <p:cNvPr id="5" name="Zástupný symbol pro obsah 4"/>
          <p:cNvSpPr>
            <a:spLocks noGrp="1"/>
          </p:cNvSpPr>
          <p:nvPr>
            <p:ph idx="1"/>
          </p:nvPr>
        </p:nvSpPr>
        <p:spPr>
          <a:xfrm>
            <a:off x="1295401" y="2556932"/>
            <a:ext cx="4353961" cy="3318936"/>
          </a:xfrm>
        </p:spPr>
        <p:txBody>
          <a:bodyPr/>
          <a:lstStyle/>
          <a:p>
            <a:r>
              <a:rPr lang="cs-CZ" dirty="0"/>
              <a:t>Potvrzení, kterým jednotlivec pověřuje rabína, aby za něj prodal kvašené.</a:t>
            </a:r>
          </a:p>
          <a:p>
            <a:r>
              <a:rPr lang="cs-CZ" dirty="0"/>
              <a:t>Po Pesachu se prodané znovu vrací do židovského vlastnictví.</a:t>
            </a:r>
          </a:p>
        </p:txBody>
      </p:sp>
      <p:pic>
        <p:nvPicPr>
          <p:cNvPr id="6" name="Picture 8" descr="Seller'sContr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91563" y="796705"/>
            <a:ext cx="3894443" cy="51956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06196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Pesachová hostina – seder</a:t>
            </a:r>
          </a:p>
        </p:txBody>
      </p:sp>
      <p:sp>
        <p:nvSpPr>
          <p:cNvPr id="3" name="Zástupný symbol pro obsah 2"/>
          <p:cNvSpPr>
            <a:spLocks noGrp="1"/>
          </p:cNvSpPr>
          <p:nvPr>
            <p:ph idx="1"/>
          </p:nvPr>
        </p:nvSpPr>
        <p:spPr>
          <a:xfrm>
            <a:off x="1295401" y="2556932"/>
            <a:ext cx="6291403" cy="3083377"/>
          </a:xfrm>
        </p:spPr>
        <p:txBody>
          <a:bodyPr>
            <a:normAutofit fontScale="77500" lnSpcReduction="20000"/>
          </a:bodyPr>
          <a:lstStyle/>
          <a:p>
            <a:pPr marL="0" indent="0">
              <a:buNone/>
            </a:pPr>
            <a:r>
              <a:rPr lang="cs-CZ" altLang="cs-CZ" b="1" dirty="0" err="1"/>
              <a:t>Maror</a:t>
            </a:r>
            <a:r>
              <a:rPr lang="cs-CZ" altLang="cs-CZ" b="1" dirty="0"/>
              <a:t> a </a:t>
            </a:r>
            <a:r>
              <a:rPr lang="cs-CZ" altLang="cs-CZ" b="1" dirty="0" err="1"/>
              <a:t>chazeret</a:t>
            </a:r>
            <a:r>
              <a:rPr lang="cs-CZ" altLang="cs-CZ" dirty="0"/>
              <a:t> – hořká bylina + pasta z křenu a červené řepy (římský salát; </a:t>
            </a:r>
            <a:r>
              <a:rPr lang="cs-CZ" altLang="cs-CZ" dirty="0" err="1"/>
              <a:t>sef</a:t>
            </a:r>
            <a:r>
              <a:rPr lang="cs-CZ" altLang="cs-CZ" dirty="0"/>
              <a:t>. zelená cibule, listy celeru) – otroctví</a:t>
            </a:r>
          </a:p>
          <a:p>
            <a:pPr marL="0" indent="0">
              <a:buNone/>
            </a:pPr>
            <a:r>
              <a:rPr lang="cs-CZ" altLang="cs-CZ" b="1" dirty="0" err="1"/>
              <a:t>Charoset</a:t>
            </a:r>
            <a:r>
              <a:rPr lang="cs-CZ" altLang="cs-CZ" dirty="0"/>
              <a:t> – směs drcených ořechů, jablek, skořice a sladkého červeného vína – malta nebo bláto na cihly (</a:t>
            </a:r>
            <a:r>
              <a:rPr lang="cs-CZ" altLang="cs-CZ" dirty="0" err="1"/>
              <a:t>cheres</a:t>
            </a:r>
            <a:r>
              <a:rPr lang="cs-CZ" altLang="cs-CZ" dirty="0"/>
              <a:t> = jíl); </a:t>
            </a:r>
            <a:r>
              <a:rPr lang="cs-CZ" altLang="cs-CZ" dirty="0" err="1"/>
              <a:t>sef</a:t>
            </a:r>
            <a:r>
              <a:rPr lang="cs-CZ" altLang="cs-CZ" dirty="0"/>
              <a:t>. rozinky, fíky, datle.</a:t>
            </a:r>
          </a:p>
          <a:p>
            <a:pPr marL="0" indent="0">
              <a:buNone/>
            </a:pPr>
            <a:r>
              <a:rPr lang="cs-CZ" altLang="cs-CZ" b="1" dirty="0" err="1"/>
              <a:t>Karpas</a:t>
            </a:r>
            <a:r>
              <a:rPr lang="cs-CZ" altLang="cs-CZ" dirty="0"/>
              <a:t> – nejčastěji snítka petržele, namáčená do slané vody – slzy otroctví/Josefova suknice namočená v krvi</a:t>
            </a:r>
          </a:p>
          <a:p>
            <a:pPr marL="0" indent="0">
              <a:buNone/>
            </a:pPr>
            <a:r>
              <a:rPr lang="cs-CZ" altLang="cs-CZ" b="1" dirty="0" err="1"/>
              <a:t>Zeroa</a:t>
            </a:r>
            <a:r>
              <a:rPr lang="cs-CZ" altLang="cs-CZ" dirty="0"/>
              <a:t> - kousek kosti s masem – pesachový beránek</a:t>
            </a:r>
          </a:p>
          <a:p>
            <a:pPr marL="0" indent="0">
              <a:buNone/>
            </a:pPr>
            <a:r>
              <a:rPr lang="cs-CZ" altLang="cs-CZ" b="1" dirty="0" err="1"/>
              <a:t>Bejca</a:t>
            </a:r>
            <a:r>
              <a:rPr lang="cs-CZ" altLang="cs-CZ" dirty="0"/>
              <a:t> – vejce na </a:t>
            </a:r>
            <a:r>
              <a:rPr lang="cs-CZ" altLang="cs-CZ" dirty="0" err="1"/>
              <a:t>tvrdo</a:t>
            </a:r>
            <a:r>
              <a:rPr lang="cs-CZ" altLang="cs-CZ" dirty="0"/>
              <a:t> – sváteční oběť + smutek nad zničením Chrámu</a:t>
            </a:r>
          </a:p>
          <a:p>
            <a:pPr marL="0" indent="0">
              <a:buNone/>
            </a:pPr>
            <a:endParaRPr lang="cs-CZ" dirty="0"/>
          </a:p>
        </p:txBody>
      </p:sp>
      <p:pic>
        <p:nvPicPr>
          <p:cNvPr id="4" name="Picture 6" descr="26-passover-sader-plate-fd-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18440" y="2556932"/>
            <a:ext cx="3524075" cy="27574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1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Sederový</a:t>
            </a:r>
            <a:r>
              <a:rPr lang="cs-CZ" dirty="0"/>
              <a:t> talíř – </a:t>
            </a:r>
            <a:r>
              <a:rPr lang="cs-CZ" dirty="0" err="1"/>
              <a:t>ke´ara</a:t>
            </a:r>
            <a:endParaRPr lang="cs-CZ" dirty="0"/>
          </a:p>
        </p:txBody>
      </p:sp>
      <p:pic>
        <p:nvPicPr>
          <p:cNvPr id="4" name="Picture 5" descr="passover-classics-seder-pl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93309" y="2566517"/>
            <a:ext cx="3197951" cy="331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descr="sed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56172" y="2566517"/>
            <a:ext cx="3146220" cy="3146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8" descr="pp-6808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78972" y="2954621"/>
            <a:ext cx="2937756" cy="25416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2232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Pesachová </a:t>
            </a:r>
            <a:r>
              <a:rPr lang="cs-CZ" dirty="0" err="1"/>
              <a:t>hagada</a:t>
            </a:r>
            <a:endParaRPr lang="cs-CZ" dirty="0"/>
          </a:p>
        </p:txBody>
      </p:sp>
      <p:sp>
        <p:nvSpPr>
          <p:cNvPr id="3" name="Zástupný symbol pro obsah 2"/>
          <p:cNvSpPr>
            <a:spLocks noGrp="1"/>
          </p:cNvSpPr>
          <p:nvPr>
            <p:ph idx="1"/>
          </p:nvPr>
        </p:nvSpPr>
        <p:spPr/>
        <p:txBody>
          <a:bodyPr/>
          <a:lstStyle/>
          <a:p>
            <a:r>
              <a:rPr lang="cs-CZ" dirty="0"/>
              <a:t>Typicky ilustrovaná, na rozdíl od ostatních židovských knih</a:t>
            </a:r>
          </a:p>
          <a:p>
            <a:r>
              <a:rPr lang="cs-CZ" dirty="0"/>
              <a:t>Dochovány rukopisy (např. Ptačí </a:t>
            </a:r>
            <a:r>
              <a:rPr lang="cs-CZ" dirty="0" err="1"/>
              <a:t>hagada</a:t>
            </a:r>
            <a:r>
              <a:rPr lang="cs-CZ" dirty="0"/>
              <a:t>); existuje obrovské množství tištěných vydání</a:t>
            </a:r>
          </a:p>
          <a:p>
            <a:endParaRPr lang="cs-CZ" dirty="0"/>
          </a:p>
        </p:txBody>
      </p:sp>
      <p:pic>
        <p:nvPicPr>
          <p:cNvPr id="4" name="Picture 6" descr="Prag1526Se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95402" y="4009437"/>
            <a:ext cx="3466722" cy="17594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Nahraný zvuk">
            <a:hlinkClick r:id="" action="ppaction://media"/>
            <a:extLst>
              <a:ext uri="{FF2B5EF4-FFF2-40B4-BE49-F238E27FC236}">
                <a16:creationId xmlns:a16="http://schemas.microsoft.com/office/drawing/2014/main" id="{0B324AF3-E110-452F-8AB3-6ECDC94A49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8456" y="1430865"/>
            <a:ext cx="406400" cy="406400"/>
          </a:xfrm>
          <a:prstGeom prst="rect">
            <a:avLst/>
          </a:prstGeom>
          <a:solidFill>
            <a:srgbClr val="FF0000"/>
          </a:solidFill>
        </p:spPr>
      </p:pic>
    </p:spTree>
    <p:extLst>
      <p:ext uri="{BB962C8B-B14F-4D97-AF65-F5344CB8AC3E}">
        <p14:creationId xmlns:p14="http://schemas.microsoft.com/office/powerpoint/2010/main" val="21939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3584416" cy="1303867"/>
          </a:xfrm>
        </p:spPr>
        <p:txBody>
          <a:bodyPr>
            <a:normAutofit/>
          </a:bodyPr>
          <a:lstStyle/>
          <a:p>
            <a:r>
              <a:rPr lang="cs-CZ" sz="2800" dirty="0"/>
              <a:t>Ptačí </a:t>
            </a:r>
            <a:r>
              <a:rPr lang="cs-CZ" sz="2800" dirty="0" err="1"/>
              <a:t>hagada</a:t>
            </a:r>
            <a:r>
              <a:rPr lang="cs-CZ" sz="2800" dirty="0"/>
              <a:t>, asi 1300, Porýní</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28" y="2468907"/>
            <a:ext cx="2975755" cy="236491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842" y="806897"/>
            <a:ext cx="6232205" cy="3538765"/>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066" y="4156811"/>
            <a:ext cx="3793403" cy="1945754"/>
          </a:xfrm>
          <a:prstGeom prst="rect">
            <a:avLst/>
          </a:prstGeom>
        </p:spPr>
      </p:pic>
      <p:pic>
        <p:nvPicPr>
          <p:cNvPr id="8" name="Obrázek 7"/>
          <p:cNvPicPr>
            <a:picLocks noChangeAspect="1"/>
          </p:cNvPicPr>
          <p:nvPr/>
        </p:nvPicPr>
        <p:blipFill rotWithShape="1">
          <a:blip r:embed="rId5">
            <a:extLst>
              <a:ext uri="{28A0092B-C50C-407E-A947-70E740481C1C}">
                <a14:useLocalDpi xmlns:a14="http://schemas.microsoft.com/office/drawing/2010/main" val="0"/>
              </a:ext>
            </a:extLst>
          </a:blip>
          <a:srcRect b="16796"/>
          <a:stretch/>
        </p:blipFill>
        <p:spPr>
          <a:xfrm>
            <a:off x="2269658" y="4345662"/>
            <a:ext cx="3903178" cy="1756903"/>
          </a:xfrm>
          <a:prstGeom prst="rect">
            <a:avLst/>
          </a:prstGeom>
        </p:spPr>
      </p:pic>
    </p:spTree>
    <p:extLst>
      <p:ext uri="{BB962C8B-B14F-4D97-AF65-F5344CB8AC3E}">
        <p14:creationId xmlns:p14="http://schemas.microsoft.com/office/powerpoint/2010/main" val="17909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3" y="982132"/>
            <a:ext cx="4418826" cy="1303867"/>
          </a:xfrm>
        </p:spPr>
        <p:txBody>
          <a:bodyPr>
            <a:normAutofit/>
          </a:bodyPr>
          <a:lstStyle/>
          <a:p>
            <a:r>
              <a:rPr lang="cs-CZ" sz="2000" dirty="0"/>
              <a:t>Ilustrace v </a:t>
            </a:r>
            <a:r>
              <a:rPr lang="cs-CZ" sz="2000" dirty="0" err="1"/>
              <a:t>hagadách</a:t>
            </a:r>
            <a:r>
              <a:rPr lang="cs-CZ" sz="2000" dirty="0"/>
              <a:t> odrážejí místní kulturu a dobové zvyklosti i umělecký styl (Itálie 15. století; </a:t>
            </a:r>
            <a:r>
              <a:rPr lang="cs-CZ" sz="2000" dirty="0" err="1"/>
              <a:t>Hagada</a:t>
            </a:r>
            <a:r>
              <a:rPr lang="cs-CZ" sz="2000" dirty="0"/>
              <a:t> </a:t>
            </a:r>
            <a:r>
              <a:rPr lang="cs-CZ" sz="2000" dirty="0" err="1"/>
              <a:t>izr</a:t>
            </a:r>
            <a:r>
              <a:rPr lang="cs-CZ" sz="2000" dirty="0"/>
              <a:t>. armády)</a:t>
            </a:r>
          </a:p>
        </p:txBody>
      </p:sp>
      <p:pic>
        <p:nvPicPr>
          <p:cNvPr id="4" name="Picture 6" descr="NoItalLt15csed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3" y="2992031"/>
            <a:ext cx="4684209" cy="2394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128" y="1163202"/>
            <a:ext cx="5135090" cy="4223611"/>
          </a:xfrm>
          <a:prstGeom prst="rect">
            <a:avLst/>
          </a:prstGeom>
        </p:spPr>
      </p:pic>
    </p:spTree>
    <p:extLst>
      <p:ext uri="{BB962C8B-B14F-4D97-AF65-F5344CB8AC3E}">
        <p14:creationId xmlns:p14="http://schemas.microsoft.com/office/powerpoint/2010/main" val="2108671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podepsat, box, jídlo, staré&#10;&#10;Popis byl vytvořen automaticky">
            <a:extLst>
              <a:ext uri="{FF2B5EF4-FFF2-40B4-BE49-F238E27FC236}">
                <a16:creationId xmlns:a16="http://schemas.microsoft.com/office/drawing/2014/main" id="{6301411F-6240-4FA9-86BB-A04B456DEDEC}"/>
              </a:ext>
            </a:extLst>
          </p:cNvPr>
          <p:cNvPicPr>
            <a:picLocks noGrp="1" noChangeAspect="1"/>
          </p:cNvPicPr>
          <p:nvPr>
            <p:ph idx="4294967295"/>
          </p:nvPr>
        </p:nvPicPr>
        <p:blipFill rotWithShape="1">
          <a:blip r:embed="rId2"/>
          <a:srcRect l="15580" t="5089" r="8782" b="6948"/>
          <a:stretch/>
        </p:blipFill>
        <p:spPr>
          <a:xfrm>
            <a:off x="6770873" y="821006"/>
            <a:ext cx="3184634" cy="5260016"/>
          </a:xfrm>
        </p:spPr>
      </p:pic>
      <p:pic>
        <p:nvPicPr>
          <p:cNvPr id="7" name="Obrázek 6" descr="Obsah obrázku fotka, text, staré, bílá&#10;&#10;Popis byl vytvořen automaticky">
            <a:extLst>
              <a:ext uri="{FF2B5EF4-FFF2-40B4-BE49-F238E27FC236}">
                <a16:creationId xmlns:a16="http://schemas.microsoft.com/office/drawing/2014/main" id="{8E39AFF3-5EA9-4FCD-9A8A-FAC7D343601D}"/>
              </a:ext>
            </a:extLst>
          </p:cNvPr>
          <p:cNvPicPr>
            <a:picLocks noChangeAspect="1"/>
          </p:cNvPicPr>
          <p:nvPr/>
        </p:nvPicPr>
        <p:blipFill>
          <a:blip r:embed="rId3"/>
          <a:stretch>
            <a:fillRect/>
          </a:stretch>
        </p:blipFill>
        <p:spPr>
          <a:xfrm>
            <a:off x="1857014" y="821006"/>
            <a:ext cx="4080226" cy="5215985"/>
          </a:xfrm>
          <a:prstGeom prst="rect">
            <a:avLst/>
          </a:prstGeom>
        </p:spPr>
      </p:pic>
    </p:spTree>
    <p:extLst>
      <p:ext uri="{BB962C8B-B14F-4D97-AF65-F5344CB8AC3E}">
        <p14:creationId xmlns:p14="http://schemas.microsoft.com/office/powerpoint/2010/main" val="1658619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5458483" cy="1303867"/>
          </a:xfrm>
        </p:spPr>
        <p:txBody>
          <a:bodyPr>
            <a:noAutofit/>
          </a:bodyPr>
          <a:lstStyle/>
          <a:p>
            <a:r>
              <a:rPr lang="cs-CZ" sz="2800" dirty="0"/>
              <a:t>Překlady (hebrejsky – </a:t>
            </a:r>
            <a:r>
              <a:rPr lang="cs-CZ" sz="2800" dirty="0" err="1"/>
              <a:t>judeoarabsky</a:t>
            </a:r>
            <a:r>
              <a:rPr lang="cs-CZ" sz="2800" dirty="0"/>
              <a:t> a francouzsky; česky)</a:t>
            </a:r>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256" y="2547988"/>
            <a:ext cx="2272023" cy="3317875"/>
          </a:xfrm>
        </p:spPr>
      </p:pic>
      <p:pic>
        <p:nvPicPr>
          <p:cNvPr id="7" name="Picture 9" descr="hadgadiatune judeoar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170345" y="982132"/>
            <a:ext cx="3581398" cy="50496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0111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2"/>
            <a:ext cx="4634618" cy="1303867"/>
          </a:xfrm>
        </p:spPr>
        <p:txBody>
          <a:bodyPr>
            <a:normAutofit fontScale="90000"/>
          </a:bodyPr>
          <a:lstStyle/>
          <a:p>
            <a:r>
              <a:rPr lang="cs-CZ" dirty="0"/>
              <a:t>Stolní písně – </a:t>
            </a:r>
            <a:r>
              <a:rPr lang="cs-CZ" dirty="0" err="1"/>
              <a:t>Echad</a:t>
            </a:r>
            <a:r>
              <a:rPr lang="cs-CZ" dirty="0"/>
              <a:t> mi </a:t>
            </a:r>
            <a:r>
              <a:rPr lang="cs-CZ" dirty="0" err="1"/>
              <a:t>jodea</a:t>
            </a:r>
            <a:r>
              <a:rPr lang="cs-CZ" dirty="0"/>
              <a:t>, </a:t>
            </a:r>
            <a:r>
              <a:rPr lang="cs-CZ" dirty="0" err="1"/>
              <a:t>Chad</a:t>
            </a:r>
            <a:r>
              <a:rPr lang="cs-CZ" dirty="0"/>
              <a:t> </a:t>
            </a:r>
            <a:r>
              <a:rPr lang="cs-CZ" dirty="0" err="1"/>
              <a:t>gadja</a:t>
            </a:r>
            <a:endParaRPr lang="cs-CZ" dirty="0"/>
          </a:p>
        </p:txBody>
      </p:sp>
      <p:sp>
        <p:nvSpPr>
          <p:cNvPr id="5" name="Zástupný symbol pro obsah 4"/>
          <p:cNvSpPr>
            <a:spLocks noGrp="1"/>
          </p:cNvSpPr>
          <p:nvPr>
            <p:ph idx="1"/>
          </p:nvPr>
        </p:nvSpPr>
        <p:spPr>
          <a:xfrm>
            <a:off x="1295401" y="2556932"/>
            <a:ext cx="3738325" cy="3318936"/>
          </a:xfrm>
        </p:spPr>
        <p:txBody>
          <a:bodyPr>
            <a:normAutofit lnSpcReduction="10000"/>
          </a:bodyPr>
          <a:lstStyle/>
          <a:p>
            <a:r>
              <a:rPr lang="cs-CZ" dirty="0"/>
              <a:t>Píseň o kůzlátku</a:t>
            </a:r>
          </a:p>
          <a:p>
            <a:r>
              <a:rPr lang="cs-CZ" dirty="0"/>
              <a:t>Čeněk </a:t>
            </a:r>
            <a:r>
              <a:rPr lang="cs-CZ" dirty="0" err="1"/>
              <a:t>Zíbrt</a:t>
            </a:r>
            <a:r>
              <a:rPr lang="cs-CZ" dirty="0"/>
              <a:t>, 1928</a:t>
            </a:r>
          </a:p>
          <a:p>
            <a:r>
              <a:rPr lang="cs-CZ" dirty="0"/>
              <a:t>El </a:t>
            </a:r>
            <a:r>
              <a:rPr lang="cs-CZ" dirty="0" err="1"/>
              <a:t>Lisitzky</a:t>
            </a:r>
            <a:r>
              <a:rPr lang="cs-CZ" dirty="0"/>
              <a:t>, 1919 (</a:t>
            </a:r>
            <a:r>
              <a:rPr lang="cs-CZ" dirty="0">
                <a:hlinkClick r:id="rId4"/>
              </a:rPr>
              <a:t>https://en.wikipedia.org/wiki/</a:t>
            </a:r>
            <a:r>
              <a:rPr lang="cs-CZ" dirty="0" err="1">
                <a:hlinkClick r:id="rId4"/>
              </a:rPr>
              <a:t>El_Lissitzky</a:t>
            </a:r>
            <a:r>
              <a:rPr lang="cs-CZ" dirty="0"/>
              <a:t>)</a:t>
            </a:r>
          </a:p>
          <a:p>
            <a:r>
              <a:rPr lang="cs-CZ" dirty="0" err="1"/>
              <a:t>Chad</a:t>
            </a:r>
            <a:r>
              <a:rPr lang="cs-CZ" dirty="0"/>
              <a:t> </a:t>
            </a:r>
            <a:r>
              <a:rPr lang="cs-CZ" dirty="0" err="1"/>
              <a:t>gadja</a:t>
            </a:r>
            <a:r>
              <a:rPr lang="cs-CZ" dirty="0"/>
              <a:t> v arabské verzi (</a:t>
            </a:r>
            <a:r>
              <a:rPr lang="cs-CZ" dirty="0">
                <a:hlinkClick r:id="rId5"/>
              </a:rPr>
              <a:t>https://www.youtube.com/watch?v=ed-nl2bQmC8</a:t>
            </a:r>
            <a:r>
              <a:rPr lang="cs-CZ" dirty="0"/>
              <a:t> )</a:t>
            </a:r>
          </a:p>
          <a:p>
            <a:endParaRPr lang="cs-CZ" dirty="0"/>
          </a:p>
          <a:p>
            <a:endParaRPr lang="cs-CZ" dirty="0"/>
          </a:p>
          <a:p>
            <a:endParaRPr lang="cs-CZ" dirty="0"/>
          </a:p>
        </p:txBody>
      </p:sp>
      <p:pic>
        <p:nvPicPr>
          <p:cNvPr id="7" name="Obrázek 6"/>
          <p:cNvPicPr>
            <a:picLocks noChangeAspect="1"/>
          </p:cNvPicPr>
          <p:nvPr/>
        </p:nvPicPr>
        <p:blipFill rotWithShape="1">
          <a:blip r:embed="rId6">
            <a:extLst>
              <a:ext uri="{28A0092B-C50C-407E-A947-70E740481C1C}">
                <a14:useLocalDpi xmlns:a14="http://schemas.microsoft.com/office/drawing/2010/main" val="0"/>
              </a:ext>
            </a:extLst>
          </a:blip>
          <a:srcRect l="9465" t="4517" r="4782" b="4969"/>
          <a:stretch/>
        </p:blipFill>
        <p:spPr>
          <a:xfrm>
            <a:off x="8111905" y="914401"/>
            <a:ext cx="3159660" cy="3854937"/>
          </a:xfrm>
          <a:prstGeom prst="rect">
            <a:avLst/>
          </a:prstGeom>
        </p:spPr>
      </p:pic>
      <p:sp>
        <p:nvSpPr>
          <p:cNvPr id="8" name="AutoShape 2" descr="Ohlas obřadních písní velikonočních (Haggadah: Chad gadja, Echa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AutoShape 4" descr="Ohlas obřadních písní velikonočních (Haggadah: Chad gadja, Echad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Obrázek 9"/>
          <p:cNvPicPr>
            <a:picLocks noChangeAspect="1"/>
          </p:cNvPicPr>
          <p:nvPr/>
        </p:nvPicPr>
        <p:blipFill rotWithShape="1">
          <a:blip r:embed="rId7">
            <a:extLst>
              <a:ext uri="{28A0092B-C50C-407E-A947-70E740481C1C}">
                <a14:useLocalDpi xmlns:a14="http://schemas.microsoft.com/office/drawing/2010/main" val="0"/>
              </a:ext>
            </a:extLst>
          </a:blip>
          <a:srcRect l="4825" t="2376" r="8202" b="3498"/>
          <a:stretch/>
        </p:blipFill>
        <p:spPr>
          <a:xfrm>
            <a:off x="5269117" y="2458759"/>
            <a:ext cx="2335795" cy="3660267"/>
          </a:xfrm>
          <a:prstGeom prst="rect">
            <a:avLst/>
          </a:prstGeom>
        </p:spPr>
      </p:pic>
      <p:pic>
        <p:nvPicPr>
          <p:cNvPr id="3" name="Nahraný zvuk">
            <a:hlinkClick r:id="" action="ppaction://media"/>
            <a:extLst>
              <a:ext uri="{FF2B5EF4-FFF2-40B4-BE49-F238E27FC236}">
                <a16:creationId xmlns:a16="http://schemas.microsoft.com/office/drawing/2014/main" id="{921B496E-228A-4F0E-9D8D-D89D833C8B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2201" y="1430865"/>
            <a:ext cx="406400" cy="406400"/>
          </a:xfrm>
          <a:prstGeom prst="rect">
            <a:avLst/>
          </a:prstGeom>
          <a:solidFill>
            <a:srgbClr val="FF0000"/>
          </a:solidFill>
        </p:spPr>
      </p:pic>
    </p:spTree>
    <p:extLst>
      <p:ext uri="{BB962C8B-B14F-4D97-AF65-F5344CB8AC3E}">
        <p14:creationId xmlns:p14="http://schemas.microsoft.com/office/powerpoint/2010/main" val="5851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Poutní svátky</a:t>
            </a:r>
          </a:p>
        </p:txBody>
      </p:sp>
      <p:sp>
        <p:nvSpPr>
          <p:cNvPr id="3" name="Zástupný symbol pro obsah 2"/>
          <p:cNvSpPr>
            <a:spLocks noGrp="1"/>
          </p:cNvSpPr>
          <p:nvPr>
            <p:ph idx="1"/>
          </p:nvPr>
        </p:nvSpPr>
        <p:spPr/>
        <p:txBody>
          <a:bodyPr>
            <a:normAutofit fontScale="92500" lnSpcReduction="20000"/>
          </a:bodyPr>
          <a:lstStyle/>
          <a:p>
            <a:r>
              <a:rPr lang="cs-CZ" dirty="0"/>
              <a:t>Jsou předepsány v </a:t>
            </a:r>
            <a:r>
              <a:rPr lang="cs-CZ" dirty="0" err="1"/>
              <a:t>Tanachu</a:t>
            </a:r>
            <a:endParaRPr lang="cs-CZ" dirty="0"/>
          </a:p>
          <a:p>
            <a:r>
              <a:rPr lang="cs-CZ" dirty="0"/>
              <a:t>Kombinují prvek zemědělský a prvek posvátných dějin</a:t>
            </a:r>
          </a:p>
          <a:p>
            <a:r>
              <a:rPr lang="cs-CZ" dirty="0"/>
              <a:t>Nazývají se </a:t>
            </a:r>
            <a:r>
              <a:rPr lang="cs-CZ" dirty="0" err="1"/>
              <a:t>šloša</a:t>
            </a:r>
            <a:r>
              <a:rPr lang="cs-CZ" dirty="0"/>
              <a:t> </a:t>
            </a:r>
            <a:r>
              <a:rPr lang="cs-CZ" dirty="0" err="1"/>
              <a:t>regalim</a:t>
            </a:r>
            <a:r>
              <a:rPr lang="cs-CZ" dirty="0"/>
              <a:t> (</a:t>
            </a:r>
            <a:r>
              <a:rPr lang="he-IL" dirty="0"/>
              <a:t>שלושה רגלים</a:t>
            </a:r>
            <a:r>
              <a:rPr lang="cs-CZ" dirty="0"/>
              <a:t>) – dosl. tři poutě, protože se během nich měly vykonávat poutě do Jeruzaléma – poutníci přinášeli obětiny do Chrámu</a:t>
            </a:r>
          </a:p>
          <a:p>
            <a:pPr marL="0" indent="0">
              <a:buNone/>
            </a:pPr>
            <a:r>
              <a:rPr lang="cs-CZ" dirty="0"/>
              <a:t>Jsou to:</a:t>
            </a:r>
          </a:p>
          <a:p>
            <a:r>
              <a:rPr lang="cs-CZ" dirty="0"/>
              <a:t>Pesach</a:t>
            </a:r>
          </a:p>
          <a:p>
            <a:r>
              <a:rPr lang="cs-CZ" dirty="0" err="1"/>
              <a:t>Šavuot</a:t>
            </a:r>
            <a:endParaRPr lang="cs-CZ" dirty="0"/>
          </a:p>
          <a:p>
            <a:r>
              <a:rPr lang="cs-CZ" dirty="0" err="1"/>
              <a:t>Sukot</a:t>
            </a:r>
            <a:endParaRPr lang="cs-CZ" dirty="0"/>
          </a:p>
        </p:txBody>
      </p:sp>
    </p:spTree>
    <p:extLst>
      <p:ext uri="{BB962C8B-B14F-4D97-AF65-F5344CB8AC3E}">
        <p14:creationId xmlns:p14="http://schemas.microsoft.com/office/powerpoint/2010/main" val="22139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0" indent="0"/>
            <a:r>
              <a:rPr lang="cs-CZ" altLang="cs-CZ" dirty="0"/>
              <a:t>Ex 23,14-</a:t>
            </a:r>
            <a:r>
              <a:rPr lang="cs-CZ" altLang="cs-CZ" dirty="0" err="1"/>
              <a:t>18a</a:t>
            </a:r>
            <a:endParaRPr lang="cs-CZ" altLang="cs-CZ" baseline="30000" dirty="0"/>
          </a:p>
        </p:txBody>
      </p:sp>
      <p:sp>
        <p:nvSpPr>
          <p:cNvPr id="3" name="Zástupný symbol pro obsah 2"/>
          <p:cNvSpPr>
            <a:spLocks noGrp="1"/>
          </p:cNvSpPr>
          <p:nvPr>
            <p:ph idx="1"/>
          </p:nvPr>
        </p:nvSpPr>
        <p:spPr/>
        <p:txBody>
          <a:bodyPr>
            <a:normAutofit fontScale="85000" lnSpcReduction="10000"/>
          </a:bodyPr>
          <a:lstStyle/>
          <a:p>
            <a:pPr marL="0" indent="0">
              <a:buNone/>
            </a:pPr>
            <a:r>
              <a:rPr lang="cs-CZ" altLang="cs-CZ" baseline="30000" dirty="0"/>
              <a:t>14 </a:t>
            </a:r>
            <a:r>
              <a:rPr lang="cs-CZ" altLang="cs-CZ" dirty="0"/>
              <a:t>„Třikrát ročně mi budeš slavit slavnost (</a:t>
            </a:r>
            <a:r>
              <a:rPr lang="cs-CZ" altLang="cs-CZ" i="1" dirty="0" err="1"/>
              <a:t>regalim</a:t>
            </a:r>
            <a:r>
              <a:rPr lang="cs-CZ" altLang="cs-CZ" dirty="0"/>
              <a:t>).</a:t>
            </a:r>
            <a:br>
              <a:rPr lang="cs-CZ" altLang="cs-CZ" dirty="0"/>
            </a:br>
            <a:r>
              <a:rPr lang="cs-CZ" altLang="cs-CZ" baseline="30000" dirty="0"/>
              <a:t>15 </a:t>
            </a:r>
            <a:r>
              <a:rPr lang="cs-CZ" altLang="cs-CZ" dirty="0"/>
              <a:t>Zachovávej Slavnost nekvašených chlebů (</a:t>
            </a:r>
            <a:r>
              <a:rPr lang="cs-CZ" altLang="cs-CZ" i="1" dirty="0" err="1"/>
              <a:t>chag</a:t>
            </a:r>
            <a:r>
              <a:rPr lang="cs-CZ" altLang="cs-CZ" i="1" dirty="0"/>
              <a:t> ha-</a:t>
            </a:r>
            <a:r>
              <a:rPr lang="cs-CZ" altLang="cs-CZ" i="1" dirty="0" err="1"/>
              <a:t>macot</a:t>
            </a:r>
            <a:r>
              <a:rPr lang="cs-CZ" altLang="cs-CZ" dirty="0"/>
              <a:t>). Po sedm dní jez nekvašené chleby, jak jsem ti přikázal, v určený čas měsíce </a:t>
            </a:r>
            <a:r>
              <a:rPr lang="cs-CZ" altLang="cs-CZ" dirty="0" err="1"/>
              <a:t>avivu</a:t>
            </a:r>
            <a:r>
              <a:rPr lang="cs-CZ" altLang="cs-CZ" dirty="0"/>
              <a:t>, neboť v něm jsi vyšel z Egypta (</a:t>
            </a:r>
            <a:r>
              <a:rPr lang="cs-CZ" altLang="cs-CZ" i="1" dirty="0" err="1"/>
              <a:t>jacata</a:t>
            </a:r>
            <a:r>
              <a:rPr lang="cs-CZ" altLang="cs-CZ" i="1" dirty="0"/>
              <a:t> mi-</a:t>
            </a:r>
            <a:r>
              <a:rPr lang="cs-CZ" altLang="cs-CZ" i="1" dirty="0" err="1"/>
              <a:t>Micrajim</a:t>
            </a:r>
            <a:r>
              <a:rPr lang="cs-CZ" altLang="cs-CZ" dirty="0"/>
              <a:t>). Nikdo ať se přede mnou neukáže s prázdnou. [= Pesach]</a:t>
            </a:r>
            <a:br>
              <a:rPr lang="cs-CZ" altLang="cs-CZ" dirty="0"/>
            </a:br>
            <a:r>
              <a:rPr lang="cs-CZ" altLang="cs-CZ" baseline="30000" dirty="0"/>
              <a:t>16 </a:t>
            </a:r>
            <a:r>
              <a:rPr lang="cs-CZ" altLang="cs-CZ" dirty="0"/>
              <a:t>Zachovávej Slavnost žní, kdy sklidíš prvotiny své práce, prvotiny toho, co jsi zasel na poli. [= </a:t>
            </a:r>
            <a:r>
              <a:rPr lang="cs-CZ" altLang="cs-CZ" dirty="0" err="1"/>
              <a:t>Šavuot</a:t>
            </a:r>
            <a:r>
              <a:rPr lang="cs-CZ" altLang="cs-CZ" dirty="0"/>
              <a:t>]</a:t>
            </a:r>
            <a:br>
              <a:rPr lang="cs-CZ" altLang="cs-CZ" dirty="0"/>
            </a:br>
            <a:r>
              <a:rPr lang="cs-CZ" altLang="cs-CZ" dirty="0"/>
              <a:t>Zachovávej Slavnost dožínek na konci roku, když z pole sklidíš plody své práce. [= </a:t>
            </a:r>
            <a:r>
              <a:rPr lang="cs-CZ" altLang="cs-CZ" dirty="0" err="1"/>
              <a:t>Sukot</a:t>
            </a:r>
            <a:r>
              <a:rPr lang="cs-CZ" altLang="cs-CZ" dirty="0"/>
              <a:t>]</a:t>
            </a:r>
            <a:br>
              <a:rPr lang="cs-CZ" altLang="cs-CZ" dirty="0"/>
            </a:br>
            <a:r>
              <a:rPr lang="cs-CZ" altLang="cs-CZ" baseline="30000" dirty="0"/>
              <a:t>17 </a:t>
            </a:r>
            <a:r>
              <a:rPr lang="cs-CZ" altLang="cs-CZ" dirty="0"/>
              <a:t>Třikrát za rok ať se každý, kdo je u tebe mužského pohlaví, ukáže před Hospodinem, svým Pánem.</a:t>
            </a:r>
            <a:br>
              <a:rPr lang="cs-CZ" altLang="cs-CZ" dirty="0"/>
            </a:br>
            <a:r>
              <a:rPr lang="cs-CZ" altLang="cs-CZ" baseline="30000" dirty="0"/>
              <a:t>18 </a:t>
            </a:r>
            <a:r>
              <a:rPr lang="cs-CZ" altLang="cs-CZ" dirty="0"/>
              <a:t>Neobětuj krev mé oběti s čímkoli kvašeným (</a:t>
            </a:r>
            <a:r>
              <a:rPr lang="cs-CZ" altLang="cs-CZ" i="1" dirty="0" err="1"/>
              <a:t>chamec</a:t>
            </a:r>
            <a:r>
              <a:rPr lang="cs-CZ" altLang="cs-CZ" dirty="0"/>
              <a:t>).</a:t>
            </a:r>
            <a:br>
              <a:rPr lang="cs-CZ" altLang="cs-CZ" dirty="0"/>
            </a:br>
            <a:endParaRPr lang="cs-CZ" altLang="cs-CZ" dirty="0"/>
          </a:p>
          <a:p>
            <a:pPr marL="0" indent="0">
              <a:buNone/>
            </a:pPr>
            <a:endParaRPr lang="cs-CZ" dirty="0"/>
          </a:p>
        </p:txBody>
      </p:sp>
    </p:spTree>
    <p:extLst>
      <p:ext uri="{BB962C8B-B14F-4D97-AF65-F5344CB8AC3E}">
        <p14:creationId xmlns:p14="http://schemas.microsoft.com/office/powerpoint/2010/main" val="2344465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Příběh poutních svátků</a:t>
            </a:r>
          </a:p>
        </p:txBody>
      </p:sp>
      <p:sp>
        <p:nvSpPr>
          <p:cNvPr id="3" name="Zástupný symbol pro obsah 2"/>
          <p:cNvSpPr>
            <a:spLocks noGrp="1"/>
          </p:cNvSpPr>
          <p:nvPr>
            <p:ph idx="1"/>
          </p:nvPr>
        </p:nvSpPr>
        <p:spPr/>
        <p:txBody>
          <a:bodyPr/>
          <a:lstStyle/>
          <a:p>
            <a:pPr marL="514350" indent="-514350">
              <a:buAutoNum type="romanUcPeriod"/>
            </a:pPr>
            <a:r>
              <a:rPr lang="cs-CZ" dirty="0"/>
              <a:t>Pesach [Překročení]: Zotročený lid je vysvobozen Bohem z Egypta skrze zázraky – vytvoření svobodného lidu; vzniká závazek Izraele k Bohu</a:t>
            </a:r>
          </a:p>
          <a:p>
            <a:pPr marL="514350" indent="-514350">
              <a:buAutoNum type="romanUcPeriod"/>
            </a:pPr>
            <a:r>
              <a:rPr lang="cs-CZ" dirty="0" err="1"/>
              <a:t>Šavuot</a:t>
            </a:r>
            <a:r>
              <a:rPr lang="cs-CZ" dirty="0"/>
              <a:t> [Týdny]: Svobodný lid získává Mojžíšovým prostřednictvím Tóru – Zákon, obsahující pravidla, která Bůh svému lidu přikazuje</a:t>
            </a:r>
          </a:p>
          <a:p>
            <a:pPr marL="514350" indent="-514350">
              <a:buAutoNum type="romanUcPeriod"/>
            </a:pPr>
            <a:r>
              <a:rPr lang="cs-CZ" dirty="0" err="1"/>
              <a:t>Sukot</a:t>
            </a:r>
            <a:r>
              <a:rPr lang="cs-CZ" dirty="0"/>
              <a:t> [Stánky]: Zpřítomňuje jednak provizornost putování pustinou, jednak přebývání v zemi Izraele, jakožto naplnění Božích slibů.</a:t>
            </a:r>
          </a:p>
        </p:txBody>
      </p:sp>
    </p:spTree>
    <p:extLst>
      <p:ext uri="{BB962C8B-B14F-4D97-AF65-F5344CB8AC3E}">
        <p14:creationId xmlns:p14="http://schemas.microsoft.com/office/powerpoint/2010/main" val="133612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Pesach v </a:t>
            </a:r>
            <a:r>
              <a:rPr lang="cs-CZ" dirty="0" err="1"/>
              <a:t>Tanachu</a:t>
            </a:r>
            <a:r>
              <a:rPr lang="cs-CZ" dirty="0"/>
              <a:t> I (Ex 13,3-10)</a:t>
            </a:r>
          </a:p>
        </p:txBody>
      </p:sp>
      <p:sp>
        <p:nvSpPr>
          <p:cNvPr id="3" name="Zástupný symbol pro obsah 2"/>
          <p:cNvSpPr>
            <a:spLocks noGrp="1"/>
          </p:cNvSpPr>
          <p:nvPr>
            <p:ph idx="1"/>
          </p:nvPr>
        </p:nvSpPr>
        <p:spPr/>
        <p:txBody>
          <a:bodyPr>
            <a:normAutofit fontScale="85000" lnSpcReduction="10000"/>
          </a:bodyPr>
          <a:lstStyle/>
          <a:p>
            <a:pPr marL="0" indent="0">
              <a:buNone/>
            </a:pPr>
            <a:r>
              <a:rPr lang="de-DE" altLang="cs-CZ" baseline="30000" dirty="0" err="1"/>
              <a:t>3</a:t>
            </a:r>
            <a:r>
              <a:rPr lang="de-DE" altLang="cs-CZ" dirty="0" err="1"/>
              <a:t>Mojžíš</a:t>
            </a:r>
            <a:r>
              <a:rPr lang="de-DE" altLang="cs-CZ" dirty="0"/>
              <a:t> </a:t>
            </a:r>
            <a:r>
              <a:rPr lang="de-DE" altLang="cs-CZ" dirty="0" err="1"/>
              <a:t>tedy</a:t>
            </a:r>
            <a:r>
              <a:rPr lang="de-DE" altLang="cs-CZ" dirty="0"/>
              <a:t> </a:t>
            </a:r>
            <a:r>
              <a:rPr lang="de-DE" altLang="cs-CZ" dirty="0" err="1"/>
              <a:t>lidu</a:t>
            </a:r>
            <a:r>
              <a:rPr lang="de-DE" altLang="cs-CZ" dirty="0"/>
              <a:t> </a:t>
            </a:r>
            <a:r>
              <a:rPr lang="de-DE" altLang="cs-CZ" dirty="0" err="1"/>
              <a:t>řekl</a:t>
            </a:r>
            <a:r>
              <a:rPr lang="de-DE" altLang="cs-CZ" dirty="0"/>
              <a:t>: „</a:t>
            </a:r>
            <a:r>
              <a:rPr lang="de-DE" altLang="cs-CZ" b="1" dirty="0" err="1"/>
              <a:t>Pamatuj</a:t>
            </a:r>
            <a:r>
              <a:rPr lang="de-DE" altLang="cs-CZ" b="1" dirty="0"/>
              <a:t> na </a:t>
            </a:r>
            <a:r>
              <a:rPr lang="de-DE" altLang="cs-CZ" b="1" dirty="0" err="1"/>
              <a:t>tento</a:t>
            </a:r>
            <a:r>
              <a:rPr lang="de-DE" altLang="cs-CZ" b="1" dirty="0"/>
              <a:t> den, v </a:t>
            </a:r>
            <a:r>
              <a:rPr lang="de-DE" altLang="cs-CZ" b="1" dirty="0" err="1"/>
              <a:t>němž</a:t>
            </a:r>
            <a:r>
              <a:rPr lang="de-DE" altLang="cs-CZ" b="1" dirty="0"/>
              <a:t> </a:t>
            </a:r>
            <a:r>
              <a:rPr lang="de-DE" altLang="cs-CZ" b="1" dirty="0" err="1"/>
              <a:t>jsi</a:t>
            </a:r>
            <a:r>
              <a:rPr lang="de-DE" altLang="cs-CZ" b="1" dirty="0"/>
              <a:t> </a:t>
            </a:r>
            <a:r>
              <a:rPr lang="de-DE" altLang="cs-CZ" b="1" dirty="0" err="1"/>
              <a:t>vyšel</a:t>
            </a:r>
            <a:r>
              <a:rPr lang="de-DE" altLang="cs-CZ" b="1" dirty="0"/>
              <a:t> z </a:t>
            </a:r>
            <a:r>
              <a:rPr lang="de-DE" altLang="cs-CZ" b="1" dirty="0" err="1"/>
              <a:t>Egypta</a:t>
            </a:r>
            <a:r>
              <a:rPr lang="de-DE" altLang="cs-CZ" b="1" dirty="0"/>
              <a:t>, z </a:t>
            </a:r>
            <a:r>
              <a:rPr lang="de-DE" altLang="cs-CZ" b="1" dirty="0" err="1"/>
              <a:t>domu</a:t>
            </a:r>
            <a:r>
              <a:rPr lang="de-DE" altLang="cs-CZ" b="1" dirty="0"/>
              <a:t> </a:t>
            </a:r>
            <a:r>
              <a:rPr lang="de-DE" altLang="cs-CZ" b="1" dirty="0" err="1"/>
              <a:t>otroctví</a:t>
            </a:r>
            <a:r>
              <a:rPr lang="de-DE" altLang="cs-CZ" b="1" dirty="0"/>
              <a:t>, </a:t>
            </a:r>
            <a:r>
              <a:rPr lang="de-DE" altLang="cs-CZ" b="1" dirty="0" err="1"/>
              <a:t>neboť</a:t>
            </a:r>
            <a:r>
              <a:rPr lang="de-DE" altLang="cs-CZ" b="1" dirty="0"/>
              <a:t> </a:t>
            </a:r>
            <a:r>
              <a:rPr lang="de-DE" altLang="cs-CZ" b="1" dirty="0" err="1"/>
              <a:t>Hospodin</a:t>
            </a:r>
            <a:r>
              <a:rPr lang="de-DE" altLang="cs-CZ" b="1" dirty="0"/>
              <a:t> </a:t>
            </a:r>
            <a:r>
              <a:rPr lang="de-DE" altLang="cs-CZ" b="1" dirty="0" err="1"/>
              <a:t>vás</a:t>
            </a:r>
            <a:r>
              <a:rPr lang="de-DE" altLang="cs-CZ" b="1" dirty="0"/>
              <a:t> </a:t>
            </a:r>
            <a:r>
              <a:rPr lang="de-DE" altLang="cs-CZ" b="1" dirty="0" err="1"/>
              <a:t>odtud</a:t>
            </a:r>
            <a:r>
              <a:rPr lang="de-DE" altLang="cs-CZ" b="1" dirty="0"/>
              <a:t> </a:t>
            </a:r>
            <a:r>
              <a:rPr lang="de-DE" altLang="cs-CZ" b="1" dirty="0" err="1"/>
              <a:t>vyvedl</a:t>
            </a:r>
            <a:r>
              <a:rPr lang="de-DE" altLang="cs-CZ" b="1" dirty="0"/>
              <a:t> </a:t>
            </a:r>
            <a:r>
              <a:rPr lang="de-DE" altLang="cs-CZ" b="1" dirty="0" err="1"/>
              <a:t>silou</a:t>
            </a:r>
            <a:r>
              <a:rPr lang="de-DE" altLang="cs-CZ" b="1" dirty="0"/>
              <a:t> </a:t>
            </a:r>
            <a:r>
              <a:rPr lang="de-DE" altLang="cs-CZ" b="1" dirty="0" err="1"/>
              <a:t>své</a:t>
            </a:r>
            <a:r>
              <a:rPr lang="de-DE" altLang="cs-CZ" b="1" dirty="0"/>
              <a:t> </a:t>
            </a:r>
            <a:r>
              <a:rPr lang="de-DE" altLang="cs-CZ" b="1" dirty="0" err="1"/>
              <a:t>ruky</a:t>
            </a:r>
            <a:r>
              <a:rPr lang="de-DE" altLang="cs-CZ" dirty="0"/>
              <a:t>. </a:t>
            </a:r>
            <a:r>
              <a:rPr lang="de-DE" altLang="cs-CZ" dirty="0" err="1"/>
              <a:t>Proto</a:t>
            </a:r>
            <a:r>
              <a:rPr lang="de-DE" altLang="cs-CZ" dirty="0"/>
              <a:t> </a:t>
            </a:r>
            <a:r>
              <a:rPr lang="de-DE" altLang="cs-CZ" dirty="0" err="1"/>
              <a:t>ať</a:t>
            </a:r>
            <a:r>
              <a:rPr lang="de-DE" altLang="cs-CZ" dirty="0"/>
              <a:t> se </a:t>
            </a:r>
            <a:r>
              <a:rPr lang="de-DE" altLang="cs-CZ" dirty="0" err="1"/>
              <a:t>nejí</a:t>
            </a:r>
            <a:r>
              <a:rPr lang="de-DE" altLang="cs-CZ" dirty="0"/>
              <a:t> </a:t>
            </a:r>
            <a:r>
              <a:rPr lang="de-DE" altLang="cs-CZ" dirty="0" err="1"/>
              <a:t>nic</a:t>
            </a:r>
            <a:r>
              <a:rPr lang="de-DE" altLang="cs-CZ" dirty="0"/>
              <a:t> </a:t>
            </a:r>
            <a:r>
              <a:rPr lang="de-DE" altLang="cs-CZ" dirty="0" err="1"/>
              <a:t>kvašeného</a:t>
            </a:r>
            <a:r>
              <a:rPr lang="de-DE" altLang="cs-CZ" dirty="0"/>
              <a:t>. </a:t>
            </a:r>
            <a:r>
              <a:rPr lang="de-DE" altLang="cs-CZ" baseline="30000" dirty="0" err="1"/>
              <a:t>4</a:t>
            </a:r>
            <a:r>
              <a:rPr lang="de-DE" altLang="cs-CZ" dirty="0" err="1"/>
              <a:t>Dnes</a:t>
            </a:r>
            <a:r>
              <a:rPr lang="de-DE" altLang="cs-CZ" dirty="0"/>
              <a:t> </a:t>
            </a:r>
            <a:r>
              <a:rPr lang="de-DE" altLang="cs-CZ" dirty="0" err="1"/>
              <a:t>vycházíte</a:t>
            </a:r>
            <a:r>
              <a:rPr lang="de-DE" altLang="cs-CZ" dirty="0"/>
              <a:t>, v </a:t>
            </a:r>
            <a:r>
              <a:rPr lang="de-DE" altLang="cs-CZ" dirty="0" err="1"/>
              <a:t>měsíci</a:t>
            </a:r>
            <a:r>
              <a:rPr lang="de-DE" altLang="cs-CZ" dirty="0"/>
              <a:t> </a:t>
            </a:r>
            <a:r>
              <a:rPr lang="de-DE" altLang="cs-CZ" dirty="0" err="1"/>
              <a:t>avivu</a:t>
            </a:r>
            <a:r>
              <a:rPr lang="de-DE" altLang="cs-CZ" dirty="0"/>
              <a:t>. </a:t>
            </a:r>
            <a:r>
              <a:rPr lang="de-DE" altLang="cs-CZ" baseline="30000" dirty="0" err="1"/>
              <a:t>5</a:t>
            </a:r>
            <a:r>
              <a:rPr lang="de-DE" altLang="cs-CZ" dirty="0" err="1"/>
              <a:t>Až</a:t>
            </a:r>
            <a:r>
              <a:rPr lang="de-DE" altLang="cs-CZ" dirty="0"/>
              <a:t> </a:t>
            </a:r>
            <a:r>
              <a:rPr lang="de-DE" altLang="cs-CZ" dirty="0" err="1"/>
              <a:t>tě</a:t>
            </a:r>
            <a:r>
              <a:rPr lang="de-DE" altLang="cs-CZ" dirty="0"/>
              <a:t> </a:t>
            </a:r>
            <a:r>
              <a:rPr lang="de-DE" altLang="cs-CZ" dirty="0" err="1"/>
              <a:t>Hospodin</a:t>
            </a:r>
            <a:r>
              <a:rPr lang="de-DE" altLang="cs-CZ" dirty="0"/>
              <a:t> </a:t>
            </a:r>
            <a:r>
              <a:rPr lang="de-DE" altLang="cs-CZ" dirty="0" err="1"/>
              <a:t>přivede</a:t>
            </a:r>
            <a:r>
              <a:rPr lang="de-DE" altLang="cs-CZ" dirty="0"/>
              <a:t> do </a:t>
            </a:r>
            <a:r>
              <a:rPr lang="de-DE" altLang="cs-CZ" dirty="0" err="1"/>
              <a:t>země</a:t>
            </a:r>
            <a:r>
              <a:rPr lang="de-DE" altLang="cs-CZ" dirty="0"/>
              <a:t> </a:t>
            </a:r>
            <a:r>
              <a:rPr lang="de-DE" altLang="cs-CZ" dirty="0" err="1"/>
              <a:t>Kananejců</a:t>
            </a:r>
            <a:r>
              <a:rPr lang="de-DE" altLang="cs-CZ" dirty="0"/>
              <a:t>, </a:t>
            </a:r>
            <a:r>
              <a:rPr lang="de-DE" altLang="cs-CZ" dirty="0" err="1"/>
              <a:t>Chetejců</a:t>
            </a:r>
            <a:r>
              <a:rPr lang="de-DE" altLang="cs-CZ" dirty="0"/>
              <a:t>, </a:t>
            </a:r>
            <a:r>
              <a:rPr lang="de-DE" altLang="cs-CZ" dirty="0" err="1"/>
              <a:t>Emorejců</a:t>
            </a:r>
            <a:r>
              <a:rPr lang="de-DE" altLang="cs-CZ" dirty="0"/>
              <a:t>, </a:t>
            </a:r>
            <a:r>
              <a:rPr lang="de-DE" altLang="cs-CZ" dirty="0" err="1"/>
              <a:t>Hivejců</a:t>
            </a:r>
            <a:r>
              <a:rPr lang="de-DE" altLang="cs-CZ" dirty="0"/>
              <a:t> a </a:t>
            </a:r>
            <a:r>
              <a:rPr lang="de-DE" altLang="cs-CZ" dirty="0" err="1"/>
              <a:t>Jebusejců</a:t>
            </a:r>
            <a:r>
              <a:rPr lang="de-DE" altLang="cs-CZ" dirty="0"/>
              <a:t>, o </a:t>
            </a:r>
            <a:r>
              <a:rPr lang="de-DE" altLang="cs-CZ" dirty="0" err="1"/>
              <a:t>níž</a:t>
            </a:r>
            <a:r>
              <a:rPr lang="de-DE" altLang="cs-CZ" dirty="0"/>
              <a:t> </a:t>
            </a:r>
            <a:r>
              <a:rPr lang="de-DE" altLang="cs-CZ" dirty="0" err="1"/>
              <a:t>přísahal</a:t>
            </a:r>
            <a:r>
              <a:rPr lang="de-DE" altLang="cs-CZ" dirty="0"/>
              <a:t> </a:t>
            </a:r>
            <a:r>
              <a:rPr lang="de-DE" altLang="cs-CZ" dirty="0" err="1"/>
              <a:t>tvým</a:t>
            </a:r>
            <a:r>
              <a:rPr lang="de-DE" altLang="cs-CZ" dirty="0"/>
              <a:t> </a:t>
            </a:r>
            <a:r>
              <a:rPr lang="de-DE" altLang="cs-CZ" dirty="0" err="1"/>
              <a:t>otcům</a:t>
            </a:r>
            <a:r>
              <a:rPr lang="de-DE" altLang="cs-CZ" dirty="0"/>
              <a:t>, </a:t>
            </a:r>
            <a:r>
              <a:rPr lang="de-DE" altLang="cs-CZ" dirty="0" err="1"/>
              <a:t>že</a:t>
            </a:r>
            <a:r>
              <a:rPr lang="de-DE" altLang="cs-CZ" dirty="0"/>
              <a:t> </a:t>
            </a:r>
            <a:r>
              <a:rPr lang="de-DE" altLang="cs-CZ" dirty="0" err="1"/>
              <a:t>ti</a:t>
            </a:r>
            <a:r>
              <a:rPr lang="de-DE" altLang="cs-CZ" dirty="0"/>
              <a:t> </a:t>
            </a:r>
            <a:r>
              <a:rPr lang="de-DE" altLang="cs-CZ" dirty="0" err="1"/>
              <a:t>ji</a:t>
            </a:r>
            <a:r>
              <a:rPr lang="de-DE" altLang="cs-CZ" dirty="0"/>
              <a:t> </a:t>
            </a:r>
            <a:r>
              <a:rPr lang="de-DE" altLang="cs-CZ" dirty="0" err="1"/>
              <a:t>dá</a:t>
            </a:r>
            <a:r>
              <a:rPr lang="de-DE" altLang="cs-CZ" dirty="0"/>
              <a:t>, do </a:t>
            </a:r>
            <a:r>
              <a:rPr lang="de-DE" altLang="cs-CZ" dirty="0" err="1"/>
              <a:t>země</a:t>
            </a:r>
            <a:r>
              <a:rPr lang="de-DE" altLang="cs-CZ" dirty="0"/>
              <a:t> </a:t>
            </a:r>
            <a:r>
              <a:rPr lang="de-DE" altLang="cs-CZ" dirty="0" err="1"/>
              <a:t>oplývající</a:t>
            </a:r>
            <a:r>
              <a:rPr lang="de-DE" altLang="cs-CZ" dirty="0"/>
              <a:t> </a:t>
            </a:r>
            <a:r>
              <a:rPr lang="de-DE" altLang="cs-CZ" dirty="0" err="1"/>
              <a:t>mlékem</a:t>
            </a:r>
            <a:r>
              <a:rPr lang="de-DE" altLang="cs-CZ" dirty="0"/>
              <a:t> a </a:t>
            </a:r>
            <a:r>
              <a:rPr lang="de-DE" altLang="cs-CZ" dirty="0" err="1"/>
              <a:t>medem</a:t>
            </a:r>
            <a:r>
              <a:rPr lang="de-DE" altLang="cs-CZ" dirty="0"/>
              <a:t>, </a:t>
            </a:r>
            <a:r>
              <a:rPr lang="de-DE" altLang="cs-CZ" dirty="0" err="1"/>
              <a:t>budete</a:t>
            </a:r>
            <a:r>
              <a:rPr lang="de-DE" altLang="cs-CZ" dirty="0"/>
              <a:t> v </a:t>
            </a:r>
            <a:r>
              <a:rPr lang="de-DE" altLang="cs-CZ" dirty="0" err="1"/>
              <a:t>tento</a:t>
            </a:r>
            <a:r>
              <a:rPr lang="de-DE" altLang="cs-CZ" dirty="0"/>
              <a:t> </a:t>
            </a:r>
            <a:r>
              <a:rPr lang="de-DE" altLang="cs-CZ" dirty="0" err="1"/>
              <a:t>měsíc</a:t>
            </a:r>
            <a:r>
              <a:rPr lang="de-DE" altLang="cs-CZ" dirty="0"/>
              <a:t> </a:t>
            </a:r>
            <a:r>
              <a:rPr lang="de-DE" altLang="cs-CZ" dirty="0" err="1"/>
              <a:t>konat</a:t>
            </a:r>
            <a:r>
              <a:rPr lang="de-DE" altLang="cs-CZ" dirty="0"/>
              <a:t> </a:t>
            </a:r>
            <a:r>
              <a:rPr lang="de-DE" altLang="cs-CZ" dirty="0" err="1"/>
              <a:t>tento</a:t>
            </a:r>
            <a:r>
              <a:rPr lang="de-DE" altLang="cs-CZ" dirty="0"/>
              <a:t> </a:t>
            </a:r>
            <a:r>
              <a:rPr lang="de-DE" altLang="cs-CZ" dirty="0" err="1"/>
              <a:t>obřad</a:t>
            </a:r>
            <a:r>
              <a:rPr lang="de-DE" altLang="cs-CZ" dirty="0"/>
              <a:t>: </a:t>
            </a:r>
            <a:r>
              <a:rPr lang="de-DE" altLang="cs-CZ" baseline="30000" dirty="0" err="1"/>
              <a:t>6</a:t>
            </a:r>
            <a:r>
              <a:rPr lang="de-DE" altLang="cs-CZ" b="1" dirty="0" err="1"/>
              <a:t>Po</a:t>
            </a:r>
            <a:r>
              <a:rPr lang="de-DE" altLang="cs-CZ" b="1" dirty="0"/>
              <a:t> </a:t>
            </a:r>
            <a:r>
              <a:rPr lang="de-DE" altLang="cs-CZ" b="1" dirty="0" err="1"/>
              <a:t>sedm</a:t>
            </a:r>
            <a:r>
              <a:rPr lang="de-DE" altLang="cs-CZ" b="1" dirty="0"/>
              <a:t> </a:t>
            </a:r>
            <a:r>
              <a:rPr lang="de-DE" altLang="cs-CZ" b="1" dirty="0" err="1"/>
              <a:t>dní</a:t>
            </a:r>
            <a:r>
              <a:rPr lang="de-DE" altLang="cs-CZ" b="1" dirty="0"/>
              <a:t> </a:t>
            </a:r>
            <a:r>
              <a:rPr lang="de-DE" altLang="cs-CZ" b="1" dirty="0" err="1"/>
              <a:t>budeš</a:t>
            </a:r>
            <a:r>
              <a:rPr lang="de-DE" altLang="cs-CZ" b="1" dirty="0"/>
              <a:t> </a:t>
            </a:r>
            <a:r>
              <a:rPr lang="de-DE" altLang="cs-CZ" b="1" dirty="0" err="1"/>
              <a:t>jíst</a:t>
            </a:r>
            <a:r>
              <a:rPr lang="de-DE" altLang="cs-CZ" b="1" dirty="0"/>
              <a:t> </a:t>
            </a:r>
            <a:r>
              <a:rPr lang="de-DE" altLang="cs-CZ" b="1" dirty="0" err="1"/>
              <a:t>nekvašené</a:t>
            </a:r>
            <a:r>
              <a:rPr lang="de-DE" altLang="cs-CZ" b="1" dirty="0"/>
              <a:t> </a:t>
            </a:r>
            <a:r>
              <a:rPr lang="de-DE" altLang="cs-CZ" b="1" dirty="0" err="1"/>
              <a:t>chleby</a:t>
            </a:r>
            <a:r>
              <a:rPr lang="de-DE" altLang="cs-CZ" b="1" dirty="0"/>
              <a:t> </a:t>
            </a:r>
            <a:r>
              <a:rPr lang="de-DE" altLang="cs-CZ" dirty="0"/>
              <a:t>a </a:t>
            </a:r>
            <a:r>
              <a:rPr lang="de-DE" altLang="cs-CZ" dirty="0" err="1"/>
              <a:t>sedmého</a:t>
            </a:r>
            <a:r>
              <a:rPr lang="de-DE" altLang="cs-CZ" dirty="0"/>
              <a:t> </a:t>
            </a:r>
            <a:r>
              <a:rPr lang="de-DE" altLang="cs-CZ" dirty="0" err="1"/>
              <a:t>dne</a:t>
            </a:r>
            <a:r>
              <a:rPr lang="de-DE" altLang="cs-CZ" dirty="0"/>
              <a:t> </a:t>
            </a:r>
            <a:r>
              <a:rPr lang="de-DE" altLang="cs-CZ" dirty="0" err="1"/>
              <a:t>bude</a:t>
            </a:r>
            <a:r>
              <a:rPr lang="de-DE" altLang="cs-CZ" dirty="0"/>
              <a:t> </a:t>
            </a:r>
            <a:r>
              <a:rPr lang="de-DE" altLang="cs-CZ" dirty="0" err="1"/>
              <a:t>Hospodinova</a:t>
            </a:r>
            <a:r>
              <a:rPr lang="de-DE" altLang="cs-CZ" dirty="0"/>
              <a:t> </a:t>
            </a:r>
            <a:r>
              <a:rPr lang="de-DE" altLang="cs-CZ" dirty="0" err="1"/>
              <a:t>slavnost</a:t>
            </a:r>
            <a:r>
              <a:rPr lang="de-DE" altLang="cs-CZ" dirty="0"/>
              <a:t>. </a:t>
            </a:r>
            <a:r>
              <a:rPr lang="de-DE" altLang="cs-CZ" baseline="30000" dirty="0" err="1"/>
              <a:t>7</a:t>
            </a:r>
            <a:r>
              <a:rPr lang="de-DE" altLang="cs-CZ" dirty="0" err="1"/>
              <a:t>Po</a:t>
            </a:r>
            <a:r>
              <a:rPr lang="de-DE" altLang="cs-CZ" dirty="0"/>
              <a:t> </a:t>
            </a:r>
            <a:r>
              <a:rPr lang="de-DE" altLang="cs-CZ" dirty="0" err="1"/>
              <a:t>sedm</a:t>
            </a:r>
            <a:r>
              <a:rPr lang="de-DE" altLang="cs-CZ" dirty="0"/>
              <a:t> </a:t>
            </a:r>
            <a:r>
              <a:rPr lang="de-DE" altLang="cs-CZ" dirty="0" err="1"/>
              <a:t>dní</a:t>
            </a:r>
            <a:r>
              <a:rPr lang="de-DE" altLang="cs-CZ" dirty="0"/>
              <a:t> se </a:t>
            </a:r>
            <a:r>
              <a:rPr lang="de-DE" altLang="cs-CZ" dirty="0" err="1"/>
              <a:t>budou</a:t>
            </a:r>
            <a:r>
              <a:rPr lang="de-DE" altLang="cs-CZ" dirty="0"/>
              <a:t> </a:t>
            </a:r>
            <a:r>
              <a:rPr lang="de-DE" altLang="cs-CZ" dirty="0" err="1"/>
              <a:t>jíst</a:t>
            </a:r>
            <a:r>
              <a:rPr lang="de-DE" altLang="cs-CZ" dirty="0"/>
              <a:t> </a:t>
            </a:r>
            <a:r>
              <a:rPr lang="de-DE" altLang="cs-CZ" dirty="0" err="1"/>
              <a:t>nekvašené</a:t>
            </a:r>
            <a:r>
              <a:rPr lang="de-DE" altLang="cs-CZ" dirty="0"/>
              <a:t> </a:t>
            </a:r>
            <a:r>
              <a:rPr lang="de-DE" altLang="cs-CZ" dirty="0" err="1"/>
              <a:t>chleby</a:t>
            </a:r>
            <a:r>
              <a:rPr lang="de-DE" altLang="cs-CZ" dirty="0"/>
              <a:t>. </a:t>
            </a:r>
            <a:r>
              <a:rPr lang="de-DE" altLang="cs-CZ" b="1" dirty="0" err="1"/>
              <a:t>Nevyskytne</a:t>
            </a:r>
            <a:r>
              <a:rPr lang="de-DE" altLang="cs-CZ" b="1" dirty="0"/>
              <a:t> se u </a:t>
            </a:r>
            <a:r>
              <a:rPr lang="de-DE" altLang="cs-CZ" b="1" dirty="0" err="1"/>
              <a:t>tebe</a:t>
            </a:r>
            <a:r>
              <a:rPr lang="de-DE" altLang="cs-CZ" b="1" dirty="0"/>
              <a:t> </a:t>
            </a:r>
            <a:r>
              <a:rPr lang="de-DE" altLang="cs-CZ" b="1" dirty="0" err="1"/>
              <a:t>nic</a:t>
            </a:r>
            <a:r>
              <a:rPr lang="de-DE" altLang="cs-CZ" b="1" dirty="0"/>
              <a:t> </a:t>
            </a:r>
            <a:r>
              <a:rPr lang="de-DE" altLang="cs-CZ" b="1" dirty="0" err="1"/>
              <a:t>kvašeného</a:t>
            </a:r>
            <a:r>
              <a:rPr lang="de-DE" altLang="cs-CZ" dirty="0"/>
              <a:t>, na </a:t>
            </a:r>
            <a:r>
              <a:rPr lang="de-DE" altLang="cs-CZ" dirty="0" err="1"/>
              <a:t>celém</a:t>
            </a:r>
            <a:r>
              <a:rPr lang="de-DE" altLang="cs-CZ" dirty="0"/>
              <a:t> </a:t>
            </a:r>
            <a:r>
              <a:rPr lang="de-DE" altLang="cs-CZ" dirty="0" err="1"/>
              <a:t>tvém</a:t>
            </a:r>
            <a:r>
              <a:rPr lang="de-DE" altLang="cs-CZ" dirty="0"/>
              <a:t> </a:t>
            </a:r>
            <a:r>
              <a:rPr lang="de-DE" altLang="cs-CZ" dirty="0" err="1"/>
              <a:t>území</a:t>
            </a:r>
            <a:r>
              <a:rPr lang="de-DE" altLang="cs-CZ" dirty="0"/>
              <a:t> se </a:t>
            </a:r>
            <a:r>
              <a:rPr lang="de-DE" altLang="cs-CZ" dirty="0" err="1"/>
              <a:t>nevyskytne</a:t>
            </a:r>
            <a:r>
              <a:rPr lang="de-DE" altLang="cs-CZ" dirty="0"/>
              <a:t> </a:t>
            </a:r>
            <a:r>
              <a:rPr lang="de-DE" altLang="cs-CZ" dirty="0" err="1"/>
              <a:t>kvas</a:t>
            </a:r>
            <a:r>
              <a:rPr lang="de-DE" altLang="cs-CZ" dirty="0"/>
              <a:t>. </a:t>
            </a:r>
            <a:r>
              <a:rPr lang="de-DE" altLang="cs-CZ" baseline="30000" dirty="0" err="1"/>
              <a:t>8</a:t>
            </a:r>
            <a:r>
              <a:rPr lang="de-DE" altLang="cs-CZ" b="1" dirty="0" err="1"/>
              <a:t>V</a:t>
            </a:r>
            <a:r>
              <a:rPr lang="de-DE" altLang="cs-CZ" b="1" dirty="0"/>
              <a:t> </a:t>
            </a:r>
            <a:r>
              <a:rPr lang="de-DE" altLang="cs-CZ" b="1" dirty="0" err="1"/>
              <a:t>ten</a:t>
            </a:r>
            <a:r>
              <a:rPr lang="de-DE" altLang="cs-CZ" b="1" dirty="0"/>
              <a:t> den </a:t>
            </a:r>
            <a:r>
              <a:rPr lang="de-DE" altLang="cs-CZ" b="1" dirty="0" err="1"/>
              <a:t>řekneš</a:t>
            </a:r>
            <a:r>
              <a:rPr lang="de-DE" altLang="cs-CZ" b="1" dirty="0"/>
              <a:t> </a:t>
            </a:r>
            <a:r>
              <a:rPr lang="de-DE" altLang="cs-CZ" b="1" dirty="0" err="1"/>
              <a:t>svým</a:t>
            </a:r>
            <a:r>
              <a:rPr lang="de-DE" altLang="cs-CZ" b="1" dirty="0"/>
              <a:t> </a:t>
            </a:r>
            <a:r>
              <a:rPr lang="de-DE" altLang="cs-CZ" b="1" dirty="0" err="1"/>
              <a:t>dětem</a:t>
            </a:r>
            <a:r>
              <a:rPr lang="de-DE" altLang="cs-CZ" dirty="0"/>
              <a:t>: ‚</a:t>
            </a:r>
            <a:r>
              <a:rPr lang="de-DE" altLang="cs-CZ" dirty="0" err="1"/>
              <a:t>To</a:t>
            </a:r>
            <a:r>
              <a:rPr lang="de-DE" altLang="cs-CZ" dirty="0"/>
              <a:t> </a:t>
            </a:r>
            <a:r>
              <a:rPr lang="de-DE" altLang="cs-CZ" dirty="0" err="1"/>
              <a:t>kvůli</a:t>
            </a:r>
            <a:r>
              <a:rPr lang="de-DE" altLang="cs-CZ" dirty="0"/>
              <a:t> </a:t>
            </a:r>
            <a:r>
              <a:rPr lang="de-DE" altLang="cs-CZ" dirty="0" err="1"/>
              <a:t>tomu</a:t>
            </a:r>
            <a:r>
              <a:rPr lang="de-DE" altLang="cs-CZ" dirty="0"/>
              <a:t>, </a:t>
            </a:r>
            <a:r>
              <a:rPr lang="de-DE" altLang="cs-CZ" dirty="0" err="1"/>
              <a:t>co</a:t>
            </a:r>
            <a:r>
              <a:rPr lang="de-DE" altLang="cs-CZ" dirty="0"/>
              <a:t> pro </a:t>
            </a:r>
            <a:r>
              <a:rPr lang="de-DE" altLang="cs-CZ" dirty="0" err="1"/>
              <a:t>mě</a:t>
            </a:r>
            <a:r>
              <a:rPr lang="de-DE" altLang="cs-CZ" dirty="0"/>
              <a:t> </a:t>
            </a:r>
            <a:r>
              <a:rPr lang="de-DE" altLang="cs-CZ" dirty="0" err="1"/>
              <a:t>udělal</a:t>
            </a:r>
            <a:r>
              <a:rPr lang="de-DE" altLang="cs-CZ" dirty="0"/>
              <a:t> </a:t>
            </a:r>
            <a:r>
              <a:rPr lang="de-DE" altLang="cs-CZ" dirty="0" err="1"/>
              <a:t>Hospodin</a:t>
            </a:r>
            <a:r>
              <a:rPr lang="de-DE" altLang="cs-CZ" dirty="0"/>
              <a:t>, </a:t>
            </a:r>
            <a:r>
              <a:rPr lang="de-DE" altLang="cs-CZ" dirty="0" err="1"/>
              <a:t>když</a:t>
            </a:r>
            <a:r>
              <a:rPr lang="de-DE" altLang="cs-CZ" dirty="0"/>
              <a:t> </a:t>
            </a:r>
            <a:r>
              <a:rPr lang="de-DE" altLang="cs-CZ" dirty="0" err="1"/>
              <a:t>jsem</a:t>
            </a:r>
            <a:r>
              <a:rPr lang="de-DE" altLang="cs-CZ" dirty="0"/>
              <a:t> </a:t>
            </a:r>
            <a:r>
              <a:rPr lang="de-DE" altLang="cs-CZ" dirty="0" err="1"/>
              <a:t>vycházel</a:t>
            </a:r>
            <a:r>
              <a:rPr lang="de-DE" altLang="cs-CZ" dirty="0"/>
              <a:t> z </a:t>
            </a:r>
            <a:r>
              <a:rPr lang="de-DE" altLang="cs-CZ" dirty="0" err="1"/>
              <a:t>Egypta</a:t>
            </a:r>
            <a:r>
              <a:rPr lang="de-DE" altLang="cs-CZ" dirty="0"/>
              <a:t>.‘ </a:t>
            </a:r>
            <a:r>
              <a:rPr lang="de-DE" altLang="cs-CZ" baseline="30000" dirty="0" err="1"/>
              <a:t>9</a:t>
            </a:r>
            <a:r>
              <a:rPr lang="de-DE" altLang="cs-CZ" dirty="0" err="1"/>
              <a:t>A</a:t>
            </a:r>
            <a:r>
              <a:rPr lang="de-DE" altLang="cs-CZ" dirty="0"/>
              <a:t> </a:t>
            </a:r>
            <a:r>
              <a:rPr lang="de-DE" altLang="cs-CZ" dirty="0" err="1"/>
              <a:t>budeš</a:t>
            </a:r>
            <a:r>
              <a:rPr lang="de-DE" altLang="cs-CZ" dirty="0"/>
              <a:t> </a:t>
            </a:r>
            <a:r>
              <a:rPr lang="de-DE" altLang="cs-CZ" dirty="0" err="1"/>
              <a:t>to</a:t>
            </a:r>
            <a:r>
              <a:rPr lang="de-DE" altLang="cs-CZ" dirty="0"/>
              <a:t> </a:t>
            </a:r>
            <a:r>
              <a:rPr lang="de-DE" altLang="cs-CZ" dirty="0" err="1"/>
              <a:t>mít</a:t>
            </a:r>
            <a:r>
              <a:rPr lang="de-DE" altLang="cs-CZ" dirty="0"/>
              <a:t> </a:t>
            </a:r>
            <a:r>
              <a:rPr lang="de-DE" altLang="cs-CZ" dirty="0" err="1"/>
              <a:t>jako</a:t>
            </a:r>
            <a:r>
              <a:rPr lang="de-DE" altLang="cs-CZ" dirty="0"/>
              <a:t> </a:t>
            </a:r>
            <a:r>
              <a:rPr lang="de-DE" altLang="cs-CZ" dirty="0" err="1"/>
              <a:t>znamení</a:t>
            </a:r>
            <a:r>
              <a:rPr lang="de-DE" altLang="cs-CZ" dirty="0"/>
              <a:t> na </a:t>
            </a:r>
            <a:r>
              <a:rPr lang="de-DE" altLang="cs-CZ" dirty="0" err="1"/>
              <a:t>své</a:t>
            </a:r>
            <a:r>
              <a:rPr lang="de-DE" altLang="cs-CZ" dirty="0"/>
              <a:t> </a:t>
            </a:r>
            <a:r>
              <a:rPr lang="de-DE" altLang="cs-CZ" dirty="0" err="1"/>
              <a:t>ruce</a:t>
            </a:r>
            <a:r>
              <a:rPr lang="de-DE" altLang="cs-CZ" dirty="0"/>
              <a:t> (</a:t>
            </a:r>
            <a:r>
              <a:rPr lang="de-DE" altLang="cs-CZ" i="1" dirty="0" err="1"/>
              <a:t>ot</a:t>
            </a:r>
            <a:r>
              <a:rPr lang="de-DE" altLang="cs-CZ" i="1" dirty="0"/>
              <a:t> ʿal </a:t>
            </a:r>
            <a:r>
              <a:rPr lang="de-DE" altLang="cs-CZ" i="1" dirty="0" err="1"/>
              <a:t>jād</a:t>
            </a:r>
            <a:r>
              <a:rPr lang="de-DE" altLang="cs-CZ" i="1" baseline="30000" dirty="0" err="1"/>
              <a:t>ɘ</a:t>
            </a:r>
            <a:r>
              <a:rPr lang="de-DE" altLang="cs-CZ" i="1" dirty="0" err="1"/>
              <a:t>chā</a:t>
            </a:r>
            <a:r>
              <a:rPr lang="de-DE" altLang="cs-CZ" dirty="0"/>
              <a:t>) a </a:t>
            </a:r>
            <a:r>
              <a:rPr lang="de-DE" altLang="cs-CZ" dirty="0" err="1"/>
              <a:t>jako</a:t>
            </a:r>
            <a:r>
              <a:rPr lang="de-DE" altLang="cs-CZ" dirty="0"/>
              <a:t> </a:t>
            </a:r>
            <a:r>
              <a:rPr lang="de-DE" altLang="cs-CZ" dirty="0" err="1"/>
              <a:t>připomínku</a:t>
            </a:r>
            <a:r>
              <a:rPr lang="de-DE" altLang="cs-CZ" dirty="0"/>
              <a:t> (</a:t>
            </a:r>
            <a:r>
              <a:rPr lang="de-DE" altLang="cs-CZ" i="1" dirty="0" err="1"/>
              <a:t>zikaron</a:t>
            </a:r>
            <a:r>
              <a:rPr lang="de-DE" altLang="cs-CZ" dirty="0"/>
              <a:t>) </a:t>
            </a:r>
            <a:r>
              <a:rPr lang="de-DE" altLang="cs-CZ" dirty="0" err="1"/>
              <a:t>mezi</a:t>
            </a:r>
            <a:r>
              <a:rPr lang="de-DE" altLang="cs-CZ" dirty="0"/>
              <a:t> </a:t>
            </a:r>
            <a:r>
              <a:rPr lang="de-DE" altLang="cs-CZ" dirty="0" err="1"/>
              <a:t>svýma</a:t>
            </a:r>
            <a:r>
              <a:rPr lang="de-DE" altLang="cs-CZ" dirty="0"/>
              <a:t> </a:t>
            </a:r>
            <a:r>
              <a:rPr lang="de-DE" altLang="cs-CZ" dirty="0" err="1"/>
              <a:t>očima</a:t>
            </a:r>
            <a:r>
              <a:rPr lang="de-DE" altLang="cs-CZ" dirty="0"/>
              <a:t>, </a:t>
            </a:r>
            <a:r>
              <a:rPr lang="de-DE" altLang="cs-CZ" dirty="0" err="1"/>
              <a:t>aby</a:t>
            </a:r>
            <a:r>
              <a:rPr lang="de-DE" altLang="cs-CZ" dirty="0"/>
              <a:t> </a:t>
            </a:r>
            <a:r>
              <a:rPr lang="de-DE" altLang="cs-CZ" dirty="0" err="1"/>
              <a:t>Hospodinův</a:t>
            </a:r>
            <a:r>
              <a:rPr lang="de-DE" altLang="cs-CZ" dirty="0"/>
              <a:t> </a:t>
            </a:r>
            <a:r>
              <a:rPr lang="de-DE" altLang="cs-CZ" dirty="0" err="1"/>
              <a:t>zákon</a:t>
            </a:r>
            <a:r>
              <a:rPr lang="de-DE" altLang="cs-CZ" dirty="0"/>
              <a:t> </a:t>
            </a:r>
            <a:r>
              <a:rPr lang="de-DE" altLang="cs-CZ" dirty="0" err="1"/>
              <a:t>zůstával</a:t>
            </a:r>
            <a:r>
              <a:rPr lang="de-DE" altLang="cs-CZ" dirty="0"/>
              <a:t> </a:t>
            </a:r>
            <a:r>
              <a:rPr lang="de-DE" altLang="cs-CZ" dirty="0" err="1"/>
              <a:t>ve</a:t>
            </a:r>
            <a:r>
              <a:rPr lang="de-DE" altLang="cs-CZ" dirty="0"/>
              <a:t> </a:t>
            </a:r>
            <a:r>
              <a:rPr lang="de-DE" altLang="cs-CZ" dirty="0" err="1"/>
              <a:t>tvých</a:t>
            </a:r>
            <a:r>
              <a:rPr lang="de-DE" altLang="cs-CZ" dirty="0"/>
              <a:t> </a:t>
            </a:r>
            <a:r>
              <a:rPr lang="de-DE" altLang="cs-CZ" dirty="0" err="1"/>
              <a:t>ústech</a:t>
            </a:r>
            <a:r>
              <a:rPr lang="de-DE" altLang="cs-CZ" dirty="0"/>
              <a:t>, </a:t>
            </a:r>
            <a:r>
              <a:rPr lang="de-DE" altLang="cs-CZ" dirty="0" err="1"/>
              <a:t>neboť</a:t>
            </a:r>
            <a:r>
              <a:rPr lang="de-DE" altLang="cs-CZ" dirty="0"/>
              <a:t> </a:t>
            </a:r>
            <a:r>
              <a:rPr lang="de-DE" altLang="cs-CZ" dirty="0" err="1"/>
              <a:t>Hospodin</a:t>
            </a:r>
            <a:r>
              <a:rPr lang="de-DE" altLang="cs-CZ" dirty="0"/>
              <a:t> </a:t>
            </a:r>
            <a:r>
              <a:rPr lang="de-DE" altLang="cs-CZ" dirty="0" err="1"/>
              <a:t>tě</a:t>
            </a:r>
            <a:r>
              <a:rPr lang="de-DE" altLang="cs-CZ" dirty="0"/>
              <a:t> </a:t>
            </a:r>
            <a:r>
              <a:rPr lang="de-DE" altLang="cs-CZ" dirty="0" err="1"/>
              <a:t>vyvedl</a:t>
            </a:r>
            <a:r>
              <a:rPr lang="de-DE" altLang="cs-CZ" dirty="0"/>
              <a:t> z </a:t>
            </a:r>
            <a:r>
              <a:rPr lang="de-DE" altLang="cs-CZ" dirty="0" err="1"/>
              <a:t>Egypta</a:t>
            </a:r>
            <a:r>
              <a:rPr lang="de-DE" altLang="cs-CZ" dirty="0"/>
              <a:t> </a:t>
            </a:r>
            <a:r>
              <a:rPr lang="de-DE" altLang="cs-CZ" dirty="0" err="1"/>
              <a:t>mocnou</a:t>
            </a:r>
            <a:r>
              <a:rPr lang="de-DE" altLang="cs-CZ" dirty="0"/>
              <a:t> </a:t>
            </a:r>
            <a:r>
              <a:rPr lang="de-DE" altLang="cs-CZ" dirty="0" err="1"/>
              <a:t>rukou</a:t>
            </a:r>
            <a:r>
              <a:rPr lang="de-DE" altLang="cs-CZ" dirty="0"/>
              <a:t>. </a:t>
            </a:r>
            <a:r>
              <a:rPr lang="de-DE" altLang="cs-CZ" baseline="30000" dirty="0" err="1"/>
              <a:t>10</a:t>
            </a:r>
            <a:r>
              <a:rPr lang="de-DE" altLang="cs-CZ" dirty="0" err="1"/>
              <a:t>Proto</a:t>
            </a:r>
            <a:r>
              <a:rPr lang="de-DE" altLang="cs-CZ" dirty="0"/>
              <a:t> </a:t>
            </a:r>
            <a:r>
              <a:rPr lang="de-DE" altLang="cs-CZ" dirty="0" err="1"/>
              <a:t>zachovávej</a:t>
            </a:r>
            <a:r>
              <a:rPr lang="de-DE" altLang="cs-CZ" dirty="0"/>
              <a:t> toto </a:t>
            </a:r>
            <a:r>
              <a:rPr lang="de-DE" altLang="cs-CZ" dirty="0" err="1"/>
              <a:t>ustanovení</a:t>
            </a:r>
            <a:r>
              <a:rPr lang="de-DE" altLang="cs-CZ" dirty="0"/>
              <a:t> v </a:t>
            </a:r>
            <a:r>
              <a:rPr lang="de-DE" altLang="cs-CZ" dirty="0" err="1"/>
              <a:t>patřičný</a:t>
            </a:r>
            <a:r>
              <a:rPr lang="de-DE" altLang="cs-CZ" dirty="0"/>
              <a:t> </a:t>
            </a:r>
            <a:r>
              <a:rPr lang="de-DE" altLang="cs-CZ" dirty="0" err="1"/>
              <a:t>čas</a:t>
            </a:r>
            <a:r>
              <a:rPr lang="de-DE" altLang="cs-CZ" dirty="0"/>
              <a:t> </a:t>
            </a:r>
            <a:r>
              <a:rPr lang="de-DE" altLang="cs-CZ" dirty="0" err="1"/>
              <a:t>rok</a:t>
            </a:r>
            <a:r>
              <a:rPr lang="de-DE" altLang="cs-CZ" dirty="0"/>
              <a:t> </a:t>
            </a:r>
            <a:r>
              <a:rPr lang="de-DE" altLang="cs-CZ" dirty="0" err="1"/>
              <a:t>co</a:t>
            </a:r>
            <a:r>
              <a:rPr lang="de-DE" altLang="cs-CZ" dirty="0"/>
              <a:t> </a:t>
            </a:r>
            <a:r>
              <a:rPr lang="de-DE" altLang="cs-CZ" dirty="0" err="1"/>
              <a:t>rok</a:t>
            </a:r>
            <a:r>
              <a:rPr lang="de-DE" altLang="cs-CZ" dirty="0"/>
              <a:t>.</a:t>
            </a:r>
            <a:endParaRPr lang="cs-CZ" altLang="cs-CZ" dirty="0"/>
          </a:p>
          <a:p>
            <a:pPr marL="0" indent="0">
              <a:buNone/>
            </a:pPr>
            <a:endParaRPr lang="cs-CZ" dirty="0"/>
          </a:p>
        </p:txBody>
      </p:sp>
      <p:pic>
        <p:nvPicPr>
          <p:cNvPr id="4" name="Nahraný zvuk">
            <a:hlinkClick r:id="" action="ppaction://media"/>
            <a:extLst>
              <a:ext uri="{FF2B5EF4-FFF2-40B4-BE49-F238E27FC236}">
                <a16:creationId xmlns:a16="http://schemas.microsoft.com/office/drawing/2014/main" id="{4F92746C-C1C2-4F33-B6FD-4D03149E09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4373" y="1430865"/>
            <a:ext cx="406400" cy="406400"/>
          </a:xfrm>
          <a:prstGeom prst="rect">
            <a:avLst/>
          </a:prstGeom>
          <a:solidFill>
            <a:srgbClr val="FF0000"/>
          </a:solidFill>
        </p:spPr>
      </p:pic>
    </p:spTree>
    <p:extLst>
      <p:ext uri="{BB962C8B-B14F-4D97-AF65-F5344CB8AC3E}">
        <p14:creationId xmlns:p14="http://schemas.microsoft.com/office/powerpoint/2010/main" val="22740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Pesach v </a:t>
            </a:r>
            <a:r>
              <a:rPr lang="cs-CZ" dirty="0" err="1"/>
              <a:t>Tanachu</a:t>
            </a:r>
            <a:r>
              <a:rPr lang="cs-CZ" dirty="0"/>
              <a:t> II (</a:t>
            </a:r>
            <a:r>
              <a:rPr lang="cs-CZ" dirty="0" err="1"/>
              <a:t>Lv</a:t>
            </a:r>
            <a:r>
              <a:rPr lang="cs-CZ" dirty="0"/>
              <a:t> 23,5-8)</a:t>
            </a:r>
          </a:p>
        </p:txBody>
      </p:sp>
      <p:sp>
        <p:nvSpPr>
          <p:cNvPr id="3" name="Zástupný symbol pro obsah 2"/>
          <p:cNvSpPr>
            <a:spLocks noGrp="1"/>
          </p:cNvSpPr>
          <p:nvPr>
            <p:ph idx="1"/>
          </p:nvPr>
        </p:nvSpPr>
        <p:spPr/>
        <p:txBody>
          <a:bodyPr/>
          <a:lstStyle/>
          <a:p>
            <a:pPr marL="0" indent="0">
              <a:buNone/>
            </a:pPr>
            <a:r>
              <a:rPr lang="de-DE" altLang="cs-CZ" baseline="30000" dirty="0" err="1"/>
              <a:t>5</a:t>
            </a:r>
            <a:r>
              <a:rPr lang="de-DE" altLang="cs-CZ" dirty="0" err="1"/>
              <a:t>Za</a:t>
            </a:r>
            <a:r>
              <a:rPr lang="de-DE" altLang="cs-CZ" dirty="0"/>
              <a:t> </a:t>
            </a:r>
            <a:r>
              <a:rPr lang="de-DE" altLang="cs-CZ" dirty="0" err="1"/>
              <a:t>soumraku</a:t>
            </a:r>
            <a:r>
              <a:rPr lang="de-DE" altLang="cs-CZ" dirty="0"/>
              <a:t> </a:t>
            </a:r>
            <a:r>
              <a:rPr lang="de-DE" altLang="cs-CZ" dirty="0" err="1"/>
              <a:t>čtrnáctého</a:t>
            </a:r>
            <a:r>
              <a:rPr lang="de-DE" altLang="cs-CZ" dirty="0"/>
              <a:t> </a:t>
            </a:r>
            <a:r>
              <a:rPr lang="de-DE" altLang="cs-CZ" dirty="0" err="1"/>
              <a:t>dne</a:t>
            </a:r>
            <a:r>
              <a:rPr lang="de-DE" altLang="cs-CZ" dirty="0"/>
              <a:t> </a:t>
            </a:r>
            <a:r>
              <a:rPr lang="de-DE" altLang="cs-CZ" dirty="0" err="1"/>
              <a:t>prvního</a:t>
            </a:r>
            <a:r>
              <a:rPr lang="de-DE" altLang="cs-CZ" dirty="0"/>
              <a:t> </a:t>
            </a:r>
            <a:r>
              <a:rPr lang="de-DE" altLang="cs-CZ" dirty="0" err="1"/>
              <a:t>měsíce</a:t>
            </a:r>
            <a:r>
              <a:rPr lang="de-DE" altLang="cs-CZ" dirty="0"/>
              <a:t> </a:t>
            </a:r>
            <a:r>
              <a:rPr lang="de-DE" altLang="cs-CZ" dirty="0" err="1"/>
              <a:t>bude</a:t>
            </a:r>
            <a:r>
              <a:rPr lang="de-DE" altLang="cs-CZ" dirty="0"/>
              <a:t> </a:t>
            </a:r>
            <a:r>
              <a:rPr lang="de-DE" altLang="cs-CZ" dirty="0" err="1"/>
              <a:t>Pesach</a:t>
            </a:r>
            <a:r>
              <a:rPr lang="de-DE" altLang="cs-CZ" dirty="0"/>
              <a:t> – </a:t>
            </a:r>
            <a:r>
              <a:rPr lang="de-DE" altLang="cs-CZ" dirty="0" err="1"/>
              <a:t>Hospodinův</a:t>
            </a:r>
            <a:r>
              <a:rPr lang="de-DE" altLang="cs-CZ" dirty="0"/>
              <a:t> </a:t>
            </a:r>
            <a:r>
              <a:rPr lang="de-DE" altLang="cs-CZ" dirty="0" err="1"/>
              <a:t>Hod</a:t>
            </a:r>
            <a:r>
              <a:rPr lang="de-DE" altLang="cs-CZ" dirty="0"/>
              <a:t> </a:t>
            </a:r>
            <a:r>
              <a:rPr lang="de-DE" altLang="cs-CZ" dirty="0" err="1"/>
              <a:t>beránka</a:t>
            </a:r>
            <a:r>
              <a:rPr lang="de-DE" altLang="cs-CZ" dirty="0"/>
              <a:t>. </a:t>
            </a:r>
            <a:r>
              <a:rPr lang="de-DE" altLang="cs-CZ" baseline="30000" dirty="0" err="1"/>
              <a:t>6</a:t>
            </a:r>
            <a:r>
              <a:rPr lang="de-DE" altLang="cs-CZ" dirty="0" err="1"/>
              <a:t>Patnáctého</a:t>
            </a:r>
            <a:r>
              <a:rPr lang="de-DE" altLang="cs-CZ" dirty="0"/>
              <a:t> </a:t>
            </a:r>
            <a:r>
              <a:rPr lang="de-DE" altLang="cs-CZ" dirty="0" err="1"/>
              <a:t>dne</a:t>
            </a:r>
            <a:r>
              <a:rPr lang="de-DE" altLang="cs-CZ" dirty="0"/>
              <a:t> </a:t>
            </a:r>
            <a:r>
              <a:rPr lang="de-DE" altLang="cs-CZ" dirty="0" err="1"/>
              <a:t>téhož</a:t>
            </a:r>
            <a:r>
              <a:rPr lang="de-DE" altLang="cs-CZ" dirty="0"/>
              <a:t> </a:t>
            </a:r>
            <a:r>
              <a:rPr lang="de-DE" altLang="cs-CZ" dirty="0" err="1"/>
              <a:t>měsíce</a:t>
            </a:r>
            <a:r>
              <a:rPr lang="de-DE" altLang="cs-CZ" dirty="0"/>
              <a:t> </a:t>
            </a:r>
            <a:r>
              <a:rPr lang="de-DE" altLang="cs-CZ" dirty="0" err="1"/>
              <a:t>bude</a:t>
            </a:r>
            <a:r>
              <a:rPr lang="de-DE" altLang="cs-CZ" dirty="0"/>
              <a:t> </a:t>
            </a:r>
            <a:r>
              <a:rPr lang="de-DE" altLang="cs-CZ" dirty="0" err="1"/>
              <a:t>Hospodinův</a:t>
            </a:r>
            <a:r>
              <a:rPr lang="de-DE" altLang="cs-CZ" dirty="0"/>
              <a:t> </a:t>
            </a:r>
            <a:r>
              <a:rPr lang="de-DE" altLang="cs-CZ" dirty="0" err="1"/>
              <a:t>Svátek</a:t>
            </a:r>
            <a:r>
              <a:rPr lang="de-DE" altLang="cs-CZ" dirty="0"/>
              <a:t> </a:t>
            </a:r>
            <a:r>
              <a:rPr lang="de-DE" altLang="cs-CZ" dirty="0" err="1"/>
              <a:t>nekvašených</a:t>
            </a:r>
            <a:r>
              <a:rPr lang="de-DE" altLang="cs-CZ" dirty="0"/>
              <a:t> </a:t>
            </a:r>
            <a:r>
              <a:rPr lang="de-DE" altLang="cs-CZ" dirty="0" err="1"/>
              <a:t>chlebů</a:t>
            </a:r>
            <a:r>
              <a:rPr lang="de-DE" altLang="cs-CZ" dirty="0"/>
              <a:t>. </a:t>
            </a:r>
            <a:r>
              <a:rPr lang="de-DE" altLang="cs-CZ" b="1" dirty="0"/>
              <a:t>Po </a:t>
            </a:r>
            <a:r>
              <a:rPr lang="de-DE" altLang="cs-CZ" b="1" dirty="0" err="1"/>
              <a:t>sedm</a:t>
            </a:r>
            <a:r>
              <a:rPr lang="de-DE" altLang="cs-CZ" b="1" dirty="0"/>
              <a:t> </a:t>
            </a:r>
            <a:r>
              <a:rPr lang="de-DE" altLang="cs-CZ" b="1" dirty="0" err="1"/>
              <a:t>dní</a:t>
            </a:r>
            <a:r>
              <a:rPr lang="de-DE" altLang="cs-CZ" b="1" dirty="0"/>
              <a:t> </a:t>
            </a:r>
            <a:r>
              <a:rPr lang="de-DE" altLang="cs-CZ" b="1" dirty="0" err="1"/>
              <a:t>budete</a:t>
            </a:r>
            <a:r>
              <a:rPr lang="de-DE" altLang="cs-CZ" b="1" dirty="0"/>
              <a:t> </a:t>
            </a:r>
            <a:r>
              <a:rPr lang="de-DE" altLang="cs-CZ" b="1" dirty="0" err="1"/>
              <a:t>jíst</a:t>
            </a:r>
            <a:r>
              <a:rPr lang="de-DE" altLang="cs-CZ" b="1" dirty="0"/>
              <a:t> </a:t>
            </a:r>
            <a:r>
              <a:rPr lang="de-DE" altLang="cs-CZ" b="1" dirty="0" err="1"/>
              <a:t>nekvašené</a:t>
            </a:r>
            <a:r>
              <a:rPr lang="de-DE" altLang="cs-CZ" b="1" dirty="0"/>
              <a:t> </a:t>
            </a:r>
            <a:r>
              <a:rPr lang="de-DE" altLang="cs-CZ" b="1" dirty="0" err="1"/>
              <a:t>chleby</a:t>
            </a:r>
            <a:r>
              <a:rPr lang="de-DE" altLang="cs-CZ" b="1" dirty="0"/>
              <a:t>. </a:t>
            </a:r>
            <a:r>
              <a:rPr lang="de-DE" altLang="cs-CZ" baseline="30000" dirty="0" err="1"/>
              <a:t>7</a:t>
            </a:r>
            <a:r>
              <a:rPr lang="de-DE" altLang="cs-CZ" dirty="0" err="1"/>
              <a:t>Prvního</a:t>
            </a:r>
            <a:r>
              <a:rPr lang="de-DE" altLang="cs-CZ" dirty="0"/>
              <a:t> </a:t>
            </a:r>
            <a:r>
              <a:rPr lang="de-DE" altLang="cs-CZ" dirty="0" err="1"/>
              <a:t>dne</a:t>
            </a:r>
            <a:r>
              <a:rPr lang="de-DE" altLang="cs-CZ" dirty="0"/>
              <a:t> </a:t>
            </a:r>
            <a:r>
              <a:rPr lang="de-DE" altLang="cs-CZ" dirty="0" err="1"/>
              <a:t>budete</a:t>
            </a:r>
            <a:r>
              <a:rPr lang="de-DE" altLang="cs-CZ" dirty="0"/>
              <a:t> </a:t>
            </a:r>
            <a:r>
              <a:rPr lang="de-DE" altLang="cs-CZ" dirty="0" err="1"/>
              <a:t>mít</a:t>
            </a:r>
            <a:r>
              <a:rPr lang="de-DE" altLang="cs-CZ" dirty="0"/>
              <a:t> </a:t>
            </a:r>
            <a:r>
              <a:rPr lang="de-DE" altLang="cs-CZ" dirty="0" err="1"/>
              <a:t>svaté</a:t>
            </a:r>
            <a:r>
              <a:rPr lang="de-DE" altLang="cs-CZ" dirty="0"/>
              <a:t> </a:t>
            </a:r>
            <a:r>
              <a:rPr lang="de-DE" altLang="cs-CZ" dirty="0" err="1"/>
              <a:t>shromáždění</a:t>
            </a:r>
            <a:r>
              <a:rPr lang="de-DE" altLang="cs-CZ" dirty="0"/>
              <a:t> (</a:t>
            </a:r>
            <a:r>
              <a:rPr lang="de-DE" altLang="cs-CZ" i="1" dirty="0"/>
              <a:t>mi</a:t>
            </a:r>
            <a:r>
              <a:rPr lang="cs-CZ" altLang="cs-CZ" i="1" dirty="0"/>
              <a:t>k</a:t>
            </a:r>
            <a:r>
              <a:rPr lang="de-DE" altLang="cs-CZ" i="1" dirty="0" err="1"/>
              <a:t>ra</a:t>
            </a:r>
            <a:r>
              <a:rPr lang="de-DE" altLang="cs-CZ" i="1" dirty="0"/>
              <a:t> </a:t>
            </a:r>
            <a:r>
              <a:rPr lang="cs-CZ" altLang="cs-CZ" i="1" dirty="0"/>
              <a:t>k</a:t>
            </a:r>
            <a:r>
              <a:rPr lang="de-DE" altLang="cs-CZ" i="1" dirty="0" err="1"/>
              <a:t>odeš</a:t>
            </a:r>
            <a:r>
              <a:rPr lang="de-DE" altLang="cs-CZ" dirty="0"/>
              <a:t>); </a:t>
            </a:r>
            <a:r>
              <a:rPr lang="de-DE" altLang="cs-CZ" dirty="0" err="1"/>
              <a:t>nebudete</a:t>
            </a:r>
            <a:r>
              <a:rPr lang="de-DE" altLang="cs-CZ" dirty="0"/>
              <a:t> </a:t>
            </a:r>
            <a:r>
              <a:rPr lang="de-DE" altLang="cs-CZ" dirty="0" err="1"/>
              <a:t>dělat</a:t>
            </a:r>
            <a:r>
              <a:rPr lang="de-DE" altLang="cs-CZ" dirty="0"/>
              <a:t> </a:t>
            </a:r>
            <a:r>
              <a:rPr lang="de-DE" altLang="cs-CZ" dirty="0" err="1"/>
              <a:t>žádnou</a:t>
            </a:r>
            <a:r>
              <a:rPr lang="de-DE" altLang="cs-CZ" dirty="0"/>
              <a:t> </a:t>
            </a:r>
            <a:r>
              <a:rPr lang="de-DE" altLang="cs-CZ" dirty="0" err="1"/>
              <a:t>běžnou</a:t>
            </a:r>
            <a:r>
              <a:rPr lang="de-DE" altLang="cs-CZ" dirty="0"/>
              <a:t> </a:t>
            </a:r>
            <a:r>
              <a:rPr lang="de-DE" altLang="cs-CZ" dirty="0" err="1"/>
              <a:t>práci</a:t>
            </a:r>
            <a:r>
              <a:rPr lang="de-DE" altLang="cs-CZ" dirty="0"/>
              <a:t>. </a:t>
            </a:r>
            <a:r>
              <a:rPr lang="de-DE" altLang="cs-CZ" baseline="30000" dirty="0" err="1"/>
              <a:t>8</a:t>
            </a:r>
            <a:r>
              <a:rPr lang="de-DE" altLang="cs-CZ" dirty="0" err="1"/>
              <a:t>Po</a:t>
            </a:r>
            <a:r>
              <a:rPr lang="de-DE" altLang="cs-CZ" dirty="0"/>
              <a:t> </a:t>
            </a:r>
            <a:r>
              <a:rPr lang="de-DE" altLang="cs-CZ" dirty="0" err="1"/>
              <a:t>sedm</a:t>
            </a:r>
            <a:r>
              <a:rPr lang="de-DE" altLang="cs-CZ" dirty="0"/>
              <a:t> </a:t>
            </a:r>
            <a:r>
              <a:rPr lang="de-DE" altLang="cs-CZ" dirty="0" err="1"/>
              <a:t>dní</a:t>
            </a:r>
            <a:r>
              <a:rPr lang="de-DE" altLang="cs-CZ" dirty="0"/>
              <a:t> </a:t>
            </a:r>
            <a:r>
              <a:rPr lang="de-DE" altLang="cs-CZ" dirty="0" err="1"/>
              <a:t>budete</a:t>
            </a:r>
            <a:r>
              <a:rPr lang="de-DE" altLang="cs-CZ" dirty="0"/>
              <a:t> </a:t>
            </a:r>
            <a:r>
              <a:rPr lang="de-DE" altLang="cs-CZ" dirty="0" err="1"/>
              <a:t>Hospodinu</a:t>
            </a:r>
            <a:r>
              <a:rPr lang="de-DE" altLang="cs-CZ" dirty="0"/>
              <a:t> </a:t>
            </a:r>
            <a:r>
              <a:rPr lang="de-DE" altLang="cs-CZ" dirty="0" err="1"/>
              <a:t>přinášet</a:t>
            </a:r>
            <a:r>
              <a:rPr lang="de-DE" altLang="cs-CZ" dirty="0"/>
              <a:t> </a:t>
            </a:r>
            <a:r>
              <a:rPr lang="de-DE" altLang="cs-CZ" dirty="0" err="1"/>
              <a:t>ohnivé</a:t>
            </a:r>
            <a:r>
              <a:rPr lang="de-DE" altLang="cs-CZ" dirty="0"/>
              <a:t> </a:t>
            </a:r>
            <a:r>
              <a:rPr lang="de-DE" altLang="cs-CZ" dirty="0" err="1"/>
              <a:t>oběti</a:t>
            </a:r>
            <a:r>
              <a:rPr lang="cs-CZ" altLang="cs-CZ" dirty="0"/>
              <a:t> (</a:t>
            </a:r>
            <a:r>
              <a:rPr lang="cs-CZ" altLang="cs-CZ" i="1" dirty="0" err="1"/>
              <a:t>iše</a:t>
            </a:r>
            <a:r>
              <a:rPr lang="cs-CZ" altLang="cs-CZ" dirty="0"/>
              <a:t>)</a:t>
            </a:r>
            <a:r>
              <a:rPr lang="de-DE" altLang="cs-CZ" dirty="0"/>
              <a:t>. </a:t>
            </a:r>
            <a:r>
              <a:rPr lang="de-DE" altLang="cs-CZ" dirty="0" err="1"/>
              <a:t>Sedmého</a:t>
            </a:r>
            <a:r>
              <a:rPr lang="de-DE" altLang="cs-CZ" dirty="0"/>
              <a:t> </a:t>
            </a:r>
            <a:r>
              <a:rPr lang="de-DE" altLang="cs-CZ" dirty="0" err="1"/>
              <a:t>dne</a:t>
            </a:r>
            <a:r>
              <a:rPr lang="de-DE" altLang="cs-CZ" dirty="0"/>
              <a:t> </a:t>
            </a:r>
            <a:r>
              <a:rPr lang="de-DE" altLang="cs-CZ" dirty="0" err="1"/>
              <a:t>bude</a:t>
            </a:r>
            <a:r>
              <a:rPr lang="de-DE" altLang="cs-CZ" dirty="0"/>
              <a:t> </a:t>
            </a:r>
            <a:r>
              <a:rPr lang="de-DE" altLang="cs-CZ" dirty="0" err="1"/>
              <a:t>další</a:t>
            </a:r>
            <a:r>
              <a:rPr lang="de-DE" altLang="cs-CZ" dirty="0"/>
              <a:t> </a:t>
            </a:r>
            <a:r>
              <a:rPr lang="de-DE" altLang="cs-CZ" dirty="0" err="1"/>
              <a:t>svaté</a:t>
            </a:r>
            <a:r>
              <a:rPr lang="de-DE" altLang="cs-CZ" dirty="0"/>
              <a:t> </a:t>
            </a:r>
            <a:r>
              <a:rPr lang="de-DE" altLang="cs-CZ" dirty="0" err="1"/>
              <a:t>shromáždění</a:t>
            </a:r>
            <a:r>
              <a:rPr lang="de-DE" altLang="cs-CZ" dirty="0"/>
              <a:t>; </a:t>
            </a:r>
            <a:r>
              <a:rPr lang="de-DE" altLang="cs-CZ" dirty="0" err="1"/>
              <a:t>nebudete</a:t>
            </a:r>
            <a:r>
              <a:rPr lang="de-DE" altLang="cs-CZ" dirty="0"/>
              <a:t> </a:t>
            </a:r>
            <a:r>
              <a:rPr lang="de-DE" altLang="cs-CZ" dirty="0" err="1"/>
              <a:t>dělat</a:t>
            </a:r>
            <a:r>
              <a:rPr lang="de-DE" altLang="cs-CZ" dirty="0"/>
              <a:t> </a:t>
            </a:r>
            <a:r>
              <a:rPr lang="de-DE" altLang="cs-CZ" dirty="0" err="1"/>
              <a:t>žádnou</a:t>
            </a:r>
            <a:r>
              <a:rPr lang="de-DE" altLang="cs-CZ" dirty="0"/>
              <a:t> </a:t>
            </a:r>
            <a:r>
              <a:rPr lang="de-DE" altLang="cs-CZ" dirty="0" err="1"/>
              <a:t>běžnou</a:t>
            </a:r>
            <a:r>
              <a:rPr lang="de-DE" altLang="cs-CZ" dirty="0"/>
              <a:t> </a:t>
            </a:r>
            <a:r>
              <a:rPr lang="de-DE" altLang="cs-CZ" dirty="0" err="1"/>
              <a:t>práci</a:t>
            </a:r>
            <a:r>
              <a:rPr lang="de-DE" altLang="cs-CZ" dirty="0"/>
              <a:t>.“</a:t>
            </a:r>
            <a:endParaRPr lang="cs-CZ" altLang="cs-CZ" dirty="0"/>
          </a:p>
          <a:p>
            <a:pPr marL="0" indent="0">
              <a:buNone/>
            </a:pPr>
            <a:endParaRPr lang="cs-CZ" dirty="0"/>
          </a:p>
        </p:txBody>
      </p:sp>
    </p:spTree>
    <p:extLst>
      <p:ext uri="{BB962C8B-B14F-4D97-AF65-F5344CB8AC3E}">
        <p14:creationId xmlns:p14="http://schemas.microsoft.com/office/powerpoint/2010/main" val="4063099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Pesach v </a:t>
            </a:r>
            <a:r>
              <a:rPr lang="cs-CZ" dirty="0" err="1"/>
              <a:t>Tanachu</a:t>
            </a:r>
            <a:r>
              <a:rPr lang="cs-CZ" dirty="0"/>
              <a:t> III (Nu 9,9-13)</a:t>
            </a:r>
          </a:p>
        </p:txBody>
      </p:sp>
      <p:sp>
        <p:nvSpPr>
          <p:cNvPr id="3" name="Zástupný symbol pro obsah 2"/>
          <p:cNvSpPr>
            <a:spLocks noGrp="1"/>
          </p:cNvSpPr>
          <p:nvPr>
            <p:ph idx="1"/>
          </p:nvPr>
        </p:nvSpPr>
        <p:spPr/>
        <p:txBody>
          <a:bodyPr>
            <a:normAutofit lnSpcReduction="10000"/>
          </a:bodyPr>
          <a:lstStyle/>
          <a:p>
            <a:pPr marL="0" indent="0">
              <a:buNone/>
            </a:pPr>
            <a:r>
              <a:rPr lang="de-DE" altLang="cs-CZ" baseline="30000" dirty="0" err="1"/>
              <a:t>9</a:t>
            </a:r>
            <a:r>
              <a:rPr lang="de-DE" altLang="cs-CZ" dirty="0" err="1"/>
              <a:t>Hospodin</a:t>
            </a:r>
            <a:r>
              <a:rPr lang="de-DE" altLang="cs-CZ" dirty="0"/>
              <a:t> </a:t>
            </a:r>
            <a:r>
              <a:rPr lang="de-DE" altLang="cs-CZ" dirty="0" err="1"/>
              <a:t>promluvil</a:t>
            </a:r>
            <a:r>
              <a:rPr lang="de-DE" altLang="cs-CZ" dirty="0"/>
              <a:t> k </a:t>
            </a:r>
            <a:r>
              <a:rPr lang="de-DE" altLang="cs-CZ" dirty="0" err="1"/>
              <a:t>Mojžíšovi</a:t>
            </a:r>
            <a:r>
              <a:rPr lang="de-DE" altLang="cs-CZ" dirty="0"/>
              <a:t>: </a:t>
            </a:r>
            <a:r>
              <a:rPr lang="de-DE" altLang="cs-CZ" baseline="30000" dirty="0" err="1"/>
              <a:t>10</a:t>
            </a:r>
            <a:r>
              <a:rPr lang="de-DE" altLang="cs-CZ" dirty="0" err="1"/>
              <a:t>„Mluv</a:t>
            </a:r>
            <a:r>
              <a:rPr lang="de-DE" altLang="cs-CZ" dirty="0"/>
              <a:t> k </a:t>
            </a:r>
            <a:r>
              <a:rPr lang="de-DE" altLang="cs-CZ" dirty="0" err="1"/>
              <a:t>synům</a:t>
            </a:r>
            <a:r>
              <a:rPr lang="de-DE" altLang="cs-CZ" dirty="0"/>
              <a:t> </a:t>
            </a:r>
            <a:r>
              <a:rPr lang="de-DE" altLang="cs-CZ" dirty="0" err="1"/>
              <a:t>Izraele</a:t>
            </a:r>
            <a:r>
              <a:rPr lang="de-DE" altLang="cs-CZ" dirty="0"/>
              <a:t>: </a:t>
            </a:r>
            <a:r>
              <a:rPr lang="de-DE" altLang="cs-CZ" dirty="0" err="1"/>
              <a:t>Kdokoli</a:t>
            </a:r>
            <a:r>
              <a:rPr lang="de-DE" altLang="cs-CZ" dirty="0"/>
              <a:t> z </a:t>
            </a:r>
            <a:r>
              <a:rPr lang="de-DE" altLang="cs-CZ" dirty="0" err="1"/>
              <a:t>vás</a:t>
            </a:r>
            <a:r>
              <a:rPr lang="de-DE" altLang="cs-CZ" dirty="0"/>
              <a:t> </a:t>
            </a:r>
            <a:r>
              <a:rPr lang="de-DE" altLang="cs-CZ" dirty="0" err="1"/>
              <a:t>nebo</a:t>
            </a:r>
            <a:r>
              <a:rPr lang="de-DE" altLang="cs-CZ" dirty="0"/>
              <a:t> z </a:t>
            </a:r>
            <a:r>
              <a:rPr lang="de-DE" altLang="cs-CZ" dirty="0" err="1"/>
              <a:t>vašich</a:t>
            </a:r>
            <a:r>
              <a:rPr lang="de-DE" altLang="cs-CZ" dirty="0"/>
              <a:t> </a:t>
            </a:r>
            <a:r>
              <a:rPr lang="de-DE" altLang="cs-CZ" dirty="0" err="1"/>
              <a:t>potomků</a:t>
            </a:r>
            <a:r>
              <a:rPr lang="de-DE" altLang="cs-CZ" dirty="0"/>
              <a:t> </a:t>
            </a:r>
            <a:r>
              <a:rPr lang="de-DE" altLang="cs-CZ" dirty="0" err="1"/>
              <a:t>by</a:t>
            </a:r>
            <a:r>
              <a:rPr lang="de-DE" altLang="cs-CZ" dirty="0"/>
              <a:t> se </a:t>
            </a:r>
            <a:r>
              <a:rPr lang="de-DE" altLang="cs-CZ" dirty="0" err="1"/>
              <a:t>poskvrnil</a:t>
            </a:r>
            <a:r>
              <a:rPr lang="de-DE" altLang="cs-CZ" dirty="0"/>
              <a:t> </a:t>
            </a:r>
            <a:r>
              <a:rPr lang="de-DE" altLang="cs-CZ" dirty="0" err="1"/>
              <a:t>při</a:t>
            </a:r>
            <a:r>
              <a:rPr lang="de-DE" altLang="cs-CZ" dirty="0"/>
              <a:t> </a:t>
            </a:r>
            <a:r>
              <a:rPr lang="de-DE" altLang="cs-CZ" dirty="0" err="1"/>
              <a:t>mrtvém</a:t>
            </a:r>
            <a:r>
              <a:rPr lang="de-DE" altLang="cs-CZ" dirty="0"/>
              <a:t> </a:t>
            </a:r>
            <a:r>
              <a:rPr lang="de-DE" altLang="cs-CZ" dirty="0" err="1"/>
              <a:t>nebo</a:t>
            </a:r>
            <a:r>
              <a:rPr lang="de-DE" altLang="cs-CZ" dirty="0"/>
              <a:t> </a:t>
            </a:r>
            <a:r>
              <a:rPr lang="de-DE" altLang="cs-CZ" dirty="0" err="1"/>
              <a:t>byl</a:t>
            </a:r>
            <a:r>
              <a:rPr lang="de-DE" altLang="cs-CZ" dirty="0"/>
              <a:t> na </a:t>
            </a:r>
            <a:r>
              <a:rPr lang="de-DE" altLang="cs-CZ" dirty="0" err="1"/>
              <a:t>daleké</a:t>
            </a:r>
            <a:r>
              <a:rPr lang="de-DE" altLang="cs-CZ" dirty="0"/>
              <a:t> </a:t>
            </a:r>
            <a:r>
              <a:rPr lang="de-DE" altLang="cs-CZ" dirty="0" err="1"/>
              <a:t>cestě</a:t>
            </a:r>
            <a:r>
              <a:rPr lang="de-DE" altLang="cs-CZ" dirty="0"/>
              <a:t>, </a:t>
            </a:r>
            <a:r>
              <a:rPr lang="de-DE" altLang="cs-CZ" dirty="0" err="1"/>
              <a:t>ať</a:t>
            </a:r>
            <a:r>
              <a:rPr lang="de-DE" altLang="cs-CZ" dirty="0"/>
              <a:t> </a:t>
            </a:r>
            <a:r>
              <a:rPr lang="de-DE" altLang="cs-CZ" dirty="0" err="1"/>
              <a:t>přesto</a:t>
            </a:r>
            <a:r>
              <a:rPr lang="de-DE" altLang="cs-CZ" dirty="0"/>
              <a:t> </a:t>
            </a:r>
            <a:r>
              <a:rPr lang="de-DE" altLang="cs-CZ" dirty="0" err="1"/>
              <a:t>Hospodinu</a:t>
            </a:r>
            <a:r>
              <a:rPr lang="de-DE" altLang="cs-CZ" dirty="0"/>
              <a:t> </a:t>
            </a:r>
            <a:r>
              <a:rPr lang="de-DE" altLang="cs-CZ" dirty="0" err="1"/>
              <a:t>slaví</a:t>
            </a:r>
            <a:r>
              <a:rPr lang="de-DE" altLang="cs-CZ" dirty="0"/>
              <a:t> </a:t>
            </a:r>
            <a:r>
              <a:rPr lang="de-DE" altLang="cs-CZ" b="1" dirty="0" err="1"/>
              <a:t>Hod</a:t>
            </a:r>
            <a:r>
              <a:rPr lang="de-DE" altLang="cs-CZ" b="1" dirty="0"/>
              <a:t> </a:t>
            </a:r>
            <a:r>
              <a:rPr lang="de-DE" altLang="cs-CZ" b="1" dirty="0" err="1"/>
              <a:t>beránka</a:t>
            </a:r>
            <a:r>
              <a:rPr lang="cs-CZ" altLang="cs-CZ" b="1" dirty="0"/>
              <a:t> </a:t>
            </a:r>
            <a:r>
              <a:rPr lang="cs-CZ" altLang="cs-CZ" dirty="0"/>
              <a:t>(</a:t>
            </a:r>
            <a:r>
              <a:rPr lang="cs-CZ" altLang="cs-CZ" i="1" dirty="0" err="1"/>
              <a:t>ja´ase</a:t>
            </a:r>
            <a:r>
              <a:rPr lang="cs-CZ" altLang="cs-CZ" i="1" dirty="0"/>
              <a:t> pesach la-</a:t>
            </a:r>
            <a:r>
              <a:rPr lang="cs-CZ" altLang="cs-CZ" i="1" dirty="0" err="1"/>
              <a:t>Šem</a:t>
            </a:r>
            <a:r>
              <a:rPr lang="cs-CZ" altLang="cs-CZ" dirty="0"/>
              <a:t>)</a:t>
            </a:r>
            <a:r>
              <a:rPr lang="de-DE" altLang="cs-CZ" dirty="0"/>
              <a:t>. </a:t>
            </a:r>
            <a:r>
              <a:rPr lang="de-DE" altLang="cs-CZ" b="1" baseline="30000" dirty="0" err="1"/>
              <a:t>11</a:t>
            </a:r>
            <a:r>
              <a:rPr lang="de-DE" altLang="cs-CZ" b="1" dirty="0" err="1"/>
              <a:t>Ať</a:t>
            </a:r>
            <a:r>
              <a:rPr lang="de-DE" altLang="cs-CZ" b="1" dirty="0"/>
              <a:t> </a:t>
            </a:r>
            <a:r>
              <a:rPr lang="de-DE" altLang="cs-CZ" b="1" dirty="0" err="1"/>
              <a:t>jej</a:t>
            </a:r>
            <a:r>
              <a:rPr lang="de-DE" altLang="cs-CZ" b="1" dirty="0"/>
              <a:t> </a:t>
            </a:r>
            <a:r>
              <a:rPr lang="de-DE" altLang="cs-CZ" b="1" dirty="0" err="1"/>
              <a:t>slaví</a:t>
            </a:r>
            <a:r>
              <a:rPr lang="de-DE" altLang="cs-CZ" b="1" dirty="0"/>
              <a:t> </a:t>
            </a:r>
            <a:r>
              <a:rPr lang="de-DE" altLang="cs-CZ" b="1" dirty="0" err="1"/>
              <a:t>za</a:t>
            </a:r>
            <a:r>
              <a:rPr lang="de-DE" altLang="cs-CZ" b="1" dirty="0"/>
              <a:t> </a:t>
            </a:r>
            <a:r>
              <a:rPr lang="de-DE" altLang="cs-CZ" b="1" dirty="0" err="1"/>
              <a:t>soumraku</a:t>
            </a:r>
            <a:r>
              <a:rPr lang="de-DE" altLang="cs-CZ" b="1" dirty="0"/>
              <a:t> </a:t>
            </a:r>
            <a:r>
              <a:rPr lang="de-DE" altLang="cs-CZ" b="1" dirty="0" err="1"/>
              <a:t>čtrnáctého</a:t>
            </a:r>
            <a:r>
              <a:rPr lang="de-DE" altLang="cs-CZ" b="1" dirty="0"/>
              <a:t> </a:t>
            </a:r>
            <a:r>
              <a:rPr lang="de-DE" altLang="cs-CZ" b="1" dirty="0" err="1"/>
              <a:t>dne</a:t>
            </a:r>
            <a:r>
              <a:rPr lang="de-DE" altLang="cs-CZ" b="1" dirty="0"/>
              <a:t> </a:t>
            </a:r>
            <a:r>
              <a:rPr lang="de-DE" altLang="cs-CZ" b="1" dirty="0" err="1"/>
              <a:t>druhého</a:t>
            </a:r>
            <a:r>
              <a:rPr lang="de-DE" altLang="cs-CZ" b="1" dirty="0"/>
              <a:t> </a:t>
            </a:r>
            <a:r>
              <a:rPr lang="de-DE" altLang="cs-CZ" b="1" dirty="0" err="1"/>
              <a:t>měsíce</a:t>
            </a:r>
            <a:r>
              <a:rPr lang="de-DE" altLang="cs-CZ" b="1" dirty="0"/>
              <a:t>. </a:t>
            </a:r>
            <a:r>
              <a:rPr lang="de-DE" altLang="cs-CZ" b="1" dirty="0" err="1"/>
              <a:t>Ať</a:t>
            </a:r>
            <a:r>
              <a:rPr lang="de-DE" altLang="cs-CZ" b="1" dirty="0"/>
              <a:t> </a:t>
            </a:r>
            <a:r>
              <a:rPr lang="de-DE" altLang="cs-CZ" b="1" dirty="0" err="1"/>
              <a:t>jí</a:t>
            </a:r>
            <a:r>
              <a:rPr lang="de-DE" altLang="cs-CZ" b="1" dirty="0"/>
              <a:t> </a:t>
            </a:r>
            <a:r>
              <a:rPr lang="de-DE" altLang="cs-CZ" b="1" dirty="0" err="1"/>
              <a:t>beránka</a:t>
            </a:r>
            <a:r>
              <a:rPr lang="de-DE" altLang="cs-CZ" b="1" dirty="0"/>
              <a:t> s </a:t>
            </a:r>
            <a:r>
              <a:rPr lang="de-DE" altLang="cs-CZ" b="1" dirty="0" err="1"/>
              <a:t>nekvašenými</a:t>
            </a:r>
            <a:r>
              <a:rPr lang="de-DE" altLang="cs-CZ" b="1" dirty="0"/>
              <a:t> </a:t>
            </a:r>
            <a:r>
              <a:rPr lang="de-DE" altLang="cs-CZ" b="1" dirty="0" err="1"/>
              <a:t>chleby</a:t>
            </a:r>
            <a:r>
              <a:rPr lang="de-DE" altLang="cs-CZ" b="1" dirty="0"/>
              <a:t> a s </a:t>
            </a:r>
            <a:r>
              <a:rPr lang="de-DE" altLang="cs-CZ" b="1" dirty="0" err="1"/>
              <a:t>trpkými</a:t>
            </a:r>
            <a:r>
              <a:rPr lang="de-DE" altLang="cs-CZ" b="1" dirty="0"/>
              <a:t> </a:t>
            </a:r>
            <a:r>
              <a:rPr lang="de-DE" altLang="cs-CZ" b="1" dirty="0" err="1"/>
              <a:t>bylinami</a:t>
            </a:r>
            <a:r>
              <a:rPr lang="de-DE" altLang="cs-CZ" b="1" dirty="0"/>
              <a:t>. </a:t>
            </a:r>
            <a:r>
              <a:rPr lang="de-DE" altLang="cs-CZ" b="1" baseline="30000" dirty="0" err="1"/>
              <a:t>12</a:t>
            </a:r>
            <a:r>
              <a:rPr lang="de-DE" altLang="cs-CZ" b="1" dirty="0" err="1"/>
              <a:t>Ať</a:t>
            </a:r>
            <a:r>
              <a:rPr lang="de-DE" altLang="cs-CZ" b="1" dirty="0"/>
              <a:t> z </a:t>
            </a:r>
            <a:r>
              <a:rPr lang="de-DE" altLang="cs-CZ" b="1" dirty="0" err="1"/>
              <a:t>něj</a:t>
            </a:r>
            <a:r>
              <a:rPr lang="de-DE" altLang="cs-CZ" b="1" dirty="0"/>
              <a:t> </a:t>
            </a:r>
            <a:r>
              <a:rPr lang="de-DE" altLang="cs-CZ" b="1" dirty="0" err="1"/>
              <a:t>nenechají</a:t>
            </a:r>
            <a:r>
              <a:rPr lang="de-DE" altLang="cs-CZ" b="1" dirty="0"/>
              <a:t> </a:t>
            </a:r>
            <a:r>
              <a:rPr lang="de-DE" altLang="cs-CZ" b="1" dirty="0" err="1"/>
              <a:t>nic</a:t>
            </a:r>
            <a:r>
              <a:rPr lang="de-DE" altLang="cs-CZ" b="1" dirty="0"/>
              <a:t> do </a:t>
            </a:r>
            <a:r>
              <a:rPr lang="de-DE" altLang="cs-CZ" b="1" dirty="0" err="1"/>
              <a:t>rána</a:t>
            </a:r>
            <a:r>
              <a:rPr lang="de-DE" altLang="cs-CZ" b="1" dirty="0"/>
              <a:t> a </a:t>
            </a:r>
            <a:r>
              <a:rPr lang="de-DE" altLang="cs-CZ" b="1" dirty="0" err="1"/>
              <a:t>nezlámou</a:t>
            </a:r>
            <a:r>
              <a:rPr lang="de-DE" altLang="cs-CZ" b="1" dirty="0"/>
              <a:t> v </a:t>
            </a:r>
            <a:r>
              <a:rPr lang="de-DE" altLang="cs-CZ" b="1" dirty="0" err="1"/>
              <a:t>něm</a:t>
            </a:r>
            <a:r>
              <a:rPr lang="de-DE" altLang="cs-CZ" b="1" dirty="0"/>
              <a:t> </a:t>
            </a:r>
            <a:r>
              <a:rPr lang="de-DE" altLang="cs-CZ" b="1" dirty="0" err="1"/>
              <a:t>jedinou</a:t>
            </a:r>
            <a:r>
              <a:rPr lang="de-DE" altLang="cs-CZ" b="1" dirty="0"/>
              <a:t> kost. </a:t>
            </a:r>
            <a:r>
              <a:rPr lang="de-DE" altLang="cs-CZ" dirty="0" err="1"/>
              <a:t>Ať</a:t>
            </a:r>
            <a:r>
              <a:rPr lang="de-DE" altLang="cs-CZ" dirty="0"/>
              <a:t> </a:t>
            </a:r>
            <a:r>
              <a:rPr lang="de-DE" altLang="cs-CZ" dirty="0" err="1"/>
              <a:t>slaví</a:t>
            </a:r>
            <a:r>
              <a:rPr lang="de-DE" altLang="cs-CZ" dirty="0"/>
              <a:t> </a:t>
            </a:r>
            <a:r>
              <a:rPr lang="de-DE" altLang="cs-CZ" dirty="0" err="1"/>
              <a:t>Hod</a:t>
            </a:r>
            <a:r>
              <a:rPr lang="de-DE" altLang="cs-CZ" dirty="0"/>
              <a:t> </a:t>
            </a:r>
            <a:r>
              <a:rPr lang="de-DE" altLang="cs-CZ" dirty="0" err="1"/>
              <a:t>beránka</a:t>
            </a:r>
            <a:r>
              <a:rPr lang="de-DE" altLang="cs-CZ" dirty="0"/>
              <a:t> </a:t>
            </a:r>
            <a:r>
              <a:rPr lang="de-DE" altLang="cs-CZ" dirty="0" err="1"/>
              <a:t>podle</a:t>
            </a:r>
            <a:r>
              <a:rPr lang="de-DE" altLang="cs-CZ" dirty="0"/>
              <a:t> </a:t>
            </a:r>
            <a:r>
              <a:rPr lang="de-DE" altLang="cs-CZ" dirty="0" err="1"/>
              <a:t>všech</a:t>
            </a:r>
            <a:r>
              <a:rPr lang="de-DE" altLang="cs-CZ" dirty="0"/>
              <a:t> </a:t>
            </a:r>
            <a:r>
              <a:rPr lang="de-DE" altLang="cs-CZ" dirty="0" err="1"/>
              <a:t>jeho</a:t>
            </a:r>
            <a:r>
              <a:rPr lang="de-DE" altLang="cs-CZ" dirty="0"/>
              <a:t> </a:t>
            </a:r>
            <a:r>
              <a:rPr lang="de-DE" altLang="cs-CZ" dirty="0" err="1"/>
              <a:t>ustanovení</a:t>
            </a:r>
            <a:r>
              <a:rPr lang="de-DE" altLang="cs-CZ" dirty="0"/>
              <a:t>. </a:t>
            </a:r>
            <a:r>
              <a:rPr lang="de-DE" altLang="cs-CZ" baseline="30000" dirty="0" err="1"/>
              <a:t>13</a:t>
            </a:r>
            <a:r>
              <a:rPr lang="de-DE" altLang="cs-CZ" dirty="0" err="1"/>
              <a:t>Kdokoli</a:t>
            </a:r>
            <a:r>
              <a:rPr lang="de-DE" altLang="cs-CZ" dirty="0"/>
              <a:t> je </a:t>
            </a:r>
            <a:r>
              <a:rPr lang="de-DE" altLang="cs-CZ" dirty="0" err="1"/>
              <a:t>ovšem</a:t>
            </a:r>
            <a:r>
              <a:rPr lang="de-DE" altLang="cs-CZ" dirty="0"/>
              <a:t> </a:t>
            </a:r>
            <a:r>
              <a:rPr lang="de-DE" altLang="cs-CZ" dirty="0" err="1"/>
              <a:t>čistý</a:t>
            </a:r>
            <a:r>
              <a:rPr lang="de-DE" altLang="cs-CZ" dirty="0"/>
              <a:t> a </a:t>
            </a:r>
            <a:r>
              <a:rPr lang="de-DE" altLang="cs-CZ" dirty="0" err="1"/>
              <a:t>není</a:t>
            </a:r>
            <a:r>
              <a:rPr lang="de-DE" altLang="cs-CZ" dirty="0"/>
              <a:t> na </a:t>
            </a:r>
            <a:r>
              <a:rPr lang="de-DE" altLang="cs-CZ" dirty="0" err="1"/>
              <a:t>cestách</a:t>
            </a:r>
            <a:r>
              <a:rPr lang="de-DE" altLang="cs-CZ" dirty="0"/>
              <a:t>, </a:t>
            </a:r>
            <a:r>
              <a:rPr lang="de-DE" altLang="cs-CZ" dirty="0" err="1"/>
              <a:t>avšak</a:t>
            </a:r>
            <a:r>
              <a:rPr lang="de-DE" altLang="cs-CZ" dirty="0"/>
              <a:t> </a:t>
            </a:r>
            <a:r>
              <a:rPr lang="de-DE" altLang="cs-CZ" dirty="0" err="1"/>
              <a:t>zanedbá</a:t>
            </a:r>
            <a:r>
              <a:rPr lang="de-DE" altLang="cs-CZ" dirty="0"/>
              <a:t> </a:t>
            </a:r>
            <a:r>
              <a:rPr lang="de-DE" altLang="cs-CZ" dirty="0" err="1"/>
              <a:t>slavení</a:t>
            </a:r>
            <a:r>
              <a:rPr lang="de-DE" altLang="cs-CZ" dirty="0"/>
              <a:t> </a:t>
            </a:r>
            <a:r>
              <a:rPr lang="de-DE" altLang="cs-CZ" dirty="0" err="1"/>
              <a:t>Hodu</a:t>
            </a:r>
            <a:r>
              <a:rPr lang="de-DE" altLang="cs-CZ" dirty="0"/>
              <a:t> </a:t>
            </a:r>
            <a:r>
              <a:rPr lang="de-DE" altLang="cs-CZ" dirty="0" err="1"/>
              <a:t>beránka</a:t>
            </a:r>
            <a:r>
              <a:rPr lang="de-DE" altLang="cs-CZ" dirty="0"/>
              <a:t>, </a:t>
            </a:r>
            <a:r>
              <a:rPr lang="de-DE" altLang="cs-CZ" dirty="0" err="1"/>
              <a:t>ať</a:t>
            </a:r>
            <a:r>
              <a:rPr lang="de-DE" altLang="cs-CZ" dirty="0"/>
              <a:t> je </a:t>
            </a:r>
            <a:r>
              <a:rPr lang="de-DE" altLang="cs-CZ" dirty="0" err="1"/>
              <a:t>vyobcován</a:t>
            </a:r>
            <a:r>
              <a:rPr lang="de-DE" altLang="cs-CZ" dirty="0"/>
              <a:t> </a:t>
            </a:r>
            <a:r>
              <a:rPr lang="de-DE" altLang="cs-CZ" dirty="0" err="1"/>
              <a:t>ze</a:t>
            </a:r>
            <a:r>
              <a:rPr lang="de-DE" altLang="cs-CZ" dirty="0"/>
              <a:t> </a:t>
            </a:r>
            <a:r>
              <a:rPr lang="de-DE" altLang="cs-CZ" dirty="0" err="1"/>
              <a:t>svého</a:t>
            </a:r>
            <a:r>
              <a:rPr lang="de-DE" altLang="cs-CZ" dirty="0"/>
              <a:t> </a:t>
            </a:r>
            <a:r>
              <a:rPr lang="de-DE" altLang="cs-CZ" dirty="0" err="1"/>
              <a:t>lidu</a:t>
            </a:r>
            <a:r>
              <a:rPr lang="de-DE" altLang="cs-CZ" dirty="0"/>
              <a:t>, </a:t>
            </a:r>
            <a:r>
              <a:rPr lang="de-DE" altLang="cs-CZ" dirty="0" err="1"/>
              <a:t>neboť</a:t>
            </a:r>
            <a:r>
              <a:rPr lang="de-DE" altLang="cs-CZ" dirty="0"/>
              <a:t> v </a:t>
            </a:r>
            <a:r>
              <a:rPr lang="de-DE" altLang="cs-CZ" dirty="0" err="1"/>
              <a:t>určený</a:t>
            </a:r>
            <a:r>
              <a:rPr lang="de-DE" altLang="cs-CZ" dirty="0"/>
              <a:t> </a:t>
            </a:r>
            <a:r>
              <a:rPr lang="de-DE" altLang="cs-CZ" dirty="0" err="1"/>
              <a:t>čas</a:t>
            </a:r>
            <a:r>
              <a:rPr lang="de-DE" altLang="cs-CZ" dirty="0"/>
              <a:t> </a:t>
            </a:r>
            <a:r>
              <a:rPr lang="de-DE" altLang="cs-CZ" dirty="0" err="1"/>
              <a:t>nepřinesl</a:t>
            </a:r>
            <a:r>
              <a:rPr lang="de-DE" altLang="cs-CZ" dirty="0"/>
              <a:t> dar </a:t>
            </a:r>
            <a:r>
              <a:rPr lang="de-DE" altLang="cs-CZ" dirty="0" err="1"/>
              <a:t>Hospodinu</a:t>
            </a:r>
            <a:r>
              <a:rPr lang="de-DE" altLang="cs-CZ" dirty="0"/>
              <a:t>. </a:t>
            </a:r>
            <a:r>
              <a:rPr lang="de-DE" altLang="cs-CZ" dirty="0" err="1"/>
              <a:t>Takový</a:t>
            </a:r>
            <a:r>
              <a:rPr lang="de-DE" altLang="cs-CZ" dirty="0"/>
              <a:t> </a:t>
            </a:r>
            <a:r>
              <a:rPr lang="de-DE" altLang="cs-CZ" dirty="0" err="1"/>
              <a:t>člověk</a:t>
            </a:r>
            <a:r>
              <a:rPr lang="de-DE" altLang="cs-CZ" dirty="0"/>
              <a:t> </a:t>
            </a:r>
            <a:r>
              <a:rPr lang="de-DE" altLang="cs-CZ" dirty="0" err="1"/>
              <a:t>ponese</a:t>
            </a:r>
            <a:r>
              <a:rPr lang="de-DE" altLang="cs-CZ" dirty="0"/>
              <a:t> </a:t>
            </a:r>
            <a:r>
              <a:rPr lang="de-DE" altLang="cs-CZ" dirty="0" err="1"/>
              <a:t>hřích</a:t>
            </a:r>
            <a:r>
              <a:rPr lang="de-DE" altLang="cs-CZ" dirty="0"/>
              <a:t>.</a:t>
            </a:r>
            <a:endParaRPr lang="cs-CZ" altLang="cs-CZ" dirty="0"/>
          </a:p>
          <a:p>
            <a:pPr marL="0" indent="0">
              <a:buNone/>
            </a:pPr>
            <a:endParaRPr lang="cs-CZ" dirty="0"/>
          </a:p>
        </p:txBody>
      </p:sp>
    </p:spTree>
    <p:extLst>
      <p:ext uri="{BB962C8B-B14F-4D97-AF65-F5344CB8AC3E}">
        <p14:creationId xmlns:p14="http://schemas.microsoft.com/office/powerpoint/2010/main" val="394353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Shrnutí</a:t>
            </a:r>
          </a:p>
        </p:txBody>
      </p:sp>
      <p:sp>
        <p:nvSpPr>
          <p:cNvPr id="3" name="Zástupný symbol pro obsah 2"/>
          <p:cNvSpPr>
            <a:spLocks noGrp="1"/>
          </p:cNvSpPr>
          <p:nvPr>
            <p:ph idx="1"/>
          </p:nvPr>
        </p:nvSpPr>
        <p:spPr/>
        <p:txBody>
          <a:bodyPr>
            <a:normAutofit fontScale="77500" lnSpcReduction="20000"/>
          </a:bodyPr>
          <a:lstStyle/>
          <a:p>
            <a:r>
              <a:rPr lang="cs-CZ" altLang="cs-CZ" dirty="0"/>
              <a:t>Slavení na jaře</a:t>
            </a:r>
          </a:p>
          <a:p>
            <a:r>
              <a:rPr lang="cs-CZ" altLang="cs-CZ" dirty="0"/>
              <a:t>Jako poutní svátek vedle </a:t>
            </a:r>
            <a:r>
              <a:rPr lang="cs-CZ" altLang="cs-CZ" dirty="0" err="1"/>
              <a:t>Šavu´ot</a:t>
            </a:r>
            <a:r>
              <a:rPr lang="cs-CZ" altLang="cs-CZ" dirty="0"/>
              <a:t> a </a:t>
            </a:r>
            <a:r>
              <a:rPr lang="cs-CZ" altLang="cs-CZ" dirty="0" err="1"/>
              <a:t>Sukot</a:t>
            </a:r>
            <a:endParaRPr lang="cs-CZ" altLang="cs-CZ" dirty="0"/>
          </a:p>
          <a:p>
            <a:r>
              <a:rPr lang="cs-CZ" altLang="cs-CZ" dirty="0"/>
              <a:t>Vyvedení z Egypta jakožto vyvedení z otroctví</a:t>
            </a:r>
          </a:p>
          <a:p>
            <a:r>
              <a:rPr lang="cs-CZ" altLang="cs-CZ" dirty="0"/>
              <a:t>Prostřednictvím Hospodinova zásahu</a:t>
            </a:r>
          </a:p>
          <a:p>
            <a:r>
              <a:rPr lang="cs-CZ" altLang="cs-CZ" dirty="0"/>
              <a:t>Jedení </a:t>
            </a:r>
            <a:r>
              <a:rPr lang="cs-CZ" altLang="cs-CZ" dirty="0" err="1"/>
              <a:t>macot</a:t>
            </a:r>
            <a:endParaRPr lang="cs-CZ" altLang="cs-CZ" dirty="0"/>
          </a:p>
          <a:p>
            <a:r>
              <a:rPr lang="cs-CZ" altLang="cs-CZ" dirty="0"/>
              <a:t>Vyklizení kvašeného</a:t>
            </a:r>
          </a:p>
          <a:p>
            <a:r>
              <a:rPr lang="cs-CZ" altLang="cs-CZ" dirty="0"/>
              <a:t>Pojídání oběti beránka</a:t>
            </a:r>
          </a:p>
          <a:p>
            <a:r>
              <a:rPr lang="cs-CZ" altLang="cs-CZ" dirty="0"/>
              <a:t>Svátek je připomínkou (</a:t>
            </a:r>
            <a:r>
              <a:rPr lang="cs-CZ" altLang="cs-CZ" i="1" dirty="0" err="1"/>
              <a:t>zikaron</a:t>
            </a:r>
            <a:r>
              <a:rPr lang="cs-CZ" altLang="cs-CZ" dirty="0"/>
              <a:t>)</a:t>
            </a:r>
          </a:p>
          <a:p>
            <a:r>
              <a:rPr lang="cs-CZ" altLang="cs-CZ" dirty="0"/>
              <a:t>O svátku výuka dětí o východu z Egypta</a:t>
            </a:r>
            <a:endParaRPr lang="cs-CZ" dirty="0"/>
          </a:p>
        </p:txBody>
      </p:sp>
    </p:spTree>
    <p:extLst>
      <p:ext uri="{BB962C8B-B14F-4D97-AF65-F5344CB8AC3E}">
        <p14:creationId xmlns:p14="http://schemas.microsoft.com/office/powerpoint/2010/main" val="498006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a">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932</TotalTime>
  <Words>1069</Words>
  <Application>Microsoft Office PowerPoint</Application>
  <PresentationFormat>Širokoúhlá obrazovka</PresentationFormat>
  <Paragraphs>71</Paragraphs>
  <Slides>29</Slides>
  <Notes>0</Notes>
  <HiddenSlides>0</HiddenSlides>
  <MMClips>7</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29</vt:i4>
      </vt:variant>
    </vt:vector>
  </HeadingPairs>
  <TitlesOfParts>
    <vt:vector size="33" baseType="lpstr">
      <vt:lpstr>Arial</vt:lpstr>
      <vt:lpstr>Garamond</vt:lpstr>
      <vt:lpstr>Times New Roman</vt:lpstr>
      <vt:lpstr>Organika</vt:lpstr>
      <vt:lpstr>Základní koncepty rabínského judaismu 4</vt:lpstr>
      <vt:lpstr>Základní hesla ve skriptu:</vt:lpstr>
      <vt:lpstr>Poutní svátky</vt:lpstr>
      <vt:lpstr>Ex 23,14-18a</vt:lpstr>
      <vt:lpstr>Příběh poutních svátků</vt:lpstr>
      <vt:lpstr>Pesach v Tanachu I (Ex 13,3-10)</vt:lpstr>
      <vt:lpstr>Pesach v Tanachu II (Lv 23,5-8)</vt:lpstr>
      <vt:lpstr>Pesach v Tanachu III (Nu 9,9-13)</vt:lpstr>
      <vt:lpstr>Shrnutí</vt:lpstr>
      <vt:lpstr>Samaritánský Pesach</vt:lpstr>
      <vt:lpstr>Prezentace aplikace PowerPoint</vt:lpstr>
      <vt:lpstr>Pesachový seder a „poslední večeře“</vt:lpstr>
      <vt:lpstr>Další příklady</vt:lpstr>
      <vt:lpstr>Zj 5,6-9 – vidění beránka</vt:lpstr>
      <vt:lpstr>Jan van Eyck, Ghentský oltář (před 1432), centrální panel</vt:lpstr>
      <vt:lpstr>Výroba macesů</vt:lpstr>
      <vt:lpstr>Prezentace aplikace PowerPoint</vt:lpstr>
      <vt:lpstr>Další jídla z macesů a macesové mouky: macesové knedlíčky v polévce a vrstvený macesový dezert</vt:lpstr>
      <vt:lpstr>Hledání chamecu („kvašeného“)</vt:lpstr>
      <vt:lpstr>Rituální pálení chamecu</vt:lpstr>
      <vt:lpstr>Symbolický prodej chamecu Nežidům</vt:lpstr>
      <vt:lpstr>Pesachová hostina – seder</vt:lpstr>
      <vt:lpstr>Sederový talíř – ke´ara</vt:lpstr>
      <vt:lpstr>Pesachová hagada</vt:lpstr>
      <vt:lpstr>Ptačí hagada, asi 1300, Porýní</vt:lpstr>
      <vt:lpstr>Ilustrace v hagadách odrážejí místní kulturu a dobové zvyklosti i umělecký styl (Itálie 15. století; Hagada izr. armády)</vt:lpstr>
      <vt:lpstr>Prezentace aplikace PowerPoint</vt:lpstr>
      <vt:lpstr>Překlady (hebrejsky – judeoarabsky a francouzsky; česky)</vt:lpstr>
      <vt:lpstr>Stolní písně – Echad mi jodea, Chad gadja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Jews in the Bohemian Lands: An Outline</dc:title>
  <dc:creator>Sládek, Pavel</dc:creator>
  <cp:lastModifiedBy>Sládek, Pavel</cp:lastModifiedBy>
  <cp:revision>78</cp:revision>
  <dcterms:created xsi:type="dcterms:W3CDTF">2020-01-18T08:40:28Z</dcterms:created>
  <dcterms:modified xsi:type="dcterms:W3CDTF">2020-04-18T11:27:20Z</dcterms:modified>
</cp:coreProperties>
</file>