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webp" ContentType="image/webp"/>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80"/>
  </p:notesMasterIdLst>
  <p:sldIdLst>
    <p:sldId id="256" r:id="rId2"/>
    <p:sldId id="271" r:id="rId3"/>
    <p:sldId id="260" r:id="rId4"/>
    <p:sldId id="261" r:id="rId5"/>
    <p:sldId id="263" r:id="rId6"/>
    <p:sldId id="270" r:id="rId7"/>
    <p:sldId id="259" r:id="rId8"/>
    <p:sldId id="266" r:id="rId9"/>
    <p:sldId id="265" r:id="rId10"/>
    <p:sldId id="268" r:id="rId11"/>
    <p:sldId id="269" r:id="rId12"/>
    <p:sldId id="267" r:id="rId13"/>
    <p:sldId id="272" r:id="rId14"/>
    <p:sldId id="273" r:id="rId15"/>
    <p:sldId id="274" r:id="rId16"/>
    <p:sldId id="275" r:id="rId17"/>
    <p:sldId id="277" r:id="rId18"/>
    <p:sldId id="278" r:id="rId19"/>
    <p:sldId id="279" r:id="rId20"/>
    <p:sldId id="276" r:id="rId21"/>
    <p:sldId id="280" r:id="rId22"/>
    <p:sldId id="281" r:id="rId23"/>
    <p:sldId id="282" r:id="rId24"/>
    <p:sldId id="283" r:id="rId25"/>
    <p:sldId id="284" r:id="rId26"/>
    <p:sldId id="285" r:id="rId27"/>
    <p:sldId id="290" r:id="rId28"/>
    <p:sldId id="289" r:id="rId29"/>
    <p:sldId id="291" r:id="rId30"/>
    <p:sldId id="292" r:id="rId31"/>
    <p:sldId id="293" r:id="rId32"/>
    <p:sldId id="294" r:id="rId33"/>
    <p:sldId id="295" r:id="rId34"/>
    <p:sldId id="296" r:id="rId35"/>
    <p:sldId id="297" r:id="rId36"/>
    <p:sldId id="298" r:id="rId37"/>
    <p:sldId id="287" r:id="rId38"/>
    <p:sldId id="299" r:id="rId39"/>
    <p:sldId id="300" r:id="rId40"/>
    <p:sldId id="301" r:id="rId41"/>
    <p:sldId id="302" r:id="rId42"/>
    <p:sldId id="303" r:id="rId43"/>
    <p:sldId id="304" r:id="rId44"/>
    <p:sldId id="306" r:id="rId45"/>
    <p:sldId id="307" r:id="rId46"/>
    <p:sldId id="308" r:id="rId47"/>
    <p:sldId id="309" r:id="rId48"/>
    <p:sldId id="305" r:id="rId49"/>
    <p:sldId id="310" r:id="rId50"/>
    <p:sldId id="311" r:id="rId51"/>
    <p:sldId id="312" r:id="rId52"/>
    <p:sldId id="313" r:id="rId53"/>
    <p:sldId id="314" r:id="rId54"/>
    <p:sldId id="315" r:id="rId55"/>
    <p:sldId id="316" r:id="rId56"/>
    <p:sldId id="317" r:id="rId57"/>
    <p:sldId id="318" r:id="rId58"/>
    <p:sldId id="319" r:id="rId59"/>
    <p:sldId id="320" r:id="rId60"/>
    <p:sldId id="322" r:id="rId61"/>
    <p:sldId id="321" r:id="rId62"/>
    <p:sldId id="323" r:id="rId63"/>
    <p:sldId id="324" r:id="rId64"/>
    <p:sldId id="326" r:id="rId65"/>
    <p:sldId id="325" r:id="rId66"/>
    <p:sldId id="327" r:id="rId67"/>
    <p:sldId id="328" r:id="rId68"/>
    <p:sldId id="329" r:id="rId69"/>
    <p:sldId id="330" r:id="rId70"/>
    <p:sldId id="331" r:id="rId71"/>
    <p:sldId id="332" r:id="rId72"/>
    <p:sldId id="333" r:id="rId73"/>
    <p:sldId id="334" r:id="rId74"/>
    <p:sldId id="335" r:id="rId75"/>
    <p:sldId id="336" r:id="rId76"/>
    <p:sldId id="337" r:id="rId77"/>
    <p:sldId id="338" r:id="rId78"/>
    <p:sldId id="339" r:id="rId79"/>
  </p:sldIdLst>
  <p:sldSz cx="12192000" cy="6858000"/>
  <p:notesSz cx="6858000" cy="9144000"/>
  <p:defaultTex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81" d="100"/>
          <a:sy n="81" d="100"/>
        </p:scale>
        <p:origin x="754" y="91"/>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tableStyles" Target="tableStyles.xml"/><Relationship Id="rId16" Type="http://schemas.openxmlformats.org/officeDocument/2006/relationships/slide" Target="slides/slide15.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5" Type="http://schemas.openxmlformats.org/officeDocument/2006/relationships/slide" Target="slides/slide4.xml"/><Relationship Id="rId61" Type="http://schemas.openxmlformats.org/officeDocument/2006/relationships/slide" Target="slides/slide60.xml"/><Relationship Id="rId82" Type="http://schemas.openxmlformats.org/officeDocument/2006/relationships/viewProps" Target="viewProps.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notesMaster" Target="notesMasters/notesMaster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592EB378-C784-4927-96B2-1202AA25BEE3}" type="doc">
      <dgm:prSet loTypeId="urn:microsoft.com/office/officeart/2008/layout/HorizontalMultiLevelHierarchy" loCatId="hierarchy" qsTypeId="urn:microsoft.com/office/officeart/2005/8/quickstyle/simple1" qsCatId="simple" csTypeId="urn:microsoft.com/office/officeart/2005/8/colors/accent1_2" csCatId="accent1" phldr="1"/>
      <dgm:spPr/>
      <dgm:t>
        <a:bodyPr/>
        <a:lstStyle/>
        <a:p>
          <a:endParaRPr lang="cs-CZ"/>
        </a:p>
      </dgm:t>
    </dgm:pt>
    <dgm:pt modelId="{FFDE1537-3E12-43C8-B35E-53C865B005E4}">
      <dgm:prSet phldrT="[Text]"/>
      <dgm:spPr/>
      <dgm:t>
        <a:bodyPr/>
        <a:lstStyle/>
        <a:p>
          <a:r>
            <a:rPr lang="cs-CZ" dirty="0"/>
            <a:t>pobyt</a:t>
          </a:r>
        </a:p>
      </dgm:t>
    </dgm:pt>
    <dgm:pt modelId="{A5357E20-B78C-4188-B8D8-47FCFBF3FFE8}" type="parTrans" cxnId="{753278CF-8812-4290-B67B-F079B0FB80D6}">
      <dgm:prSet/>
      <dgm:spPr/>
      <dgm:t>
        <a:bodyPr/>
        <a:lstStyle/>
        <a:p>
          <a:endParaRPr lang="cs-CZ"/>
        </a:p>
      </dgm:t>
    </dgm:pt>
    <dgm:pt modelId="{028B4FB4-41B7-4E3F-B343-A131CBF05A43}" type="sibTrans" cxnId="{753278CF-8812-4290-B67B-F079B0FB80D6}">
      <dgm:prSet/>
      <dgm:spPr/>
      <dgm:t>
        <a:bodyPr/>
        <a:lstStyle/>
        <a:p>
          <a:endParaRPr lang="cs-CZ"/>
        </a:p>
      </dgm:t>
    </dgm:pt>
    <dgm:pt modelId="{6500C607-70C8-45EF-9488-FD3330522A56}">
      <dgm:prSet phldrT="[Text]"/>
      <dgm:spPr/>
      <dgm:t>
        <a:bodyPr/>
        <a:lstStyle/>
        <a:p>
          <a:r>
            <a:rPr lang="cs-CZ" dirty="0"/>
            <a:t>rozvrh/rozumění</a:t>
          </a:r>
        </a:p>
      </dgm:t>
    </dgm:pt>
    <dgm:pt modelId="{A80F08DE-9FAB-4427-86B3-E175BC1124E6}" type="parTrans" cxnId="{17303EF7-B50E-482E-B473-232D75F5C5CC}">
      <dgm:prSet/>
      <dgm:spPr/>
      <dgm:t>
        <a:bodyPr/>
        <a:lstStyle/>
        <a:p>
          <a:endParaRPr lang="cs-CZ"/>
        </a:p>
      </dgm:t>
    </dgm:pt>
    <dgm:pt modelId="{07507DF4-2B38-4B64-8126-9CDC4301CA38}" type="sibTrans" cxnId="{17303EF7-B50E-482E-B473-232D75F5C5CC}">
      <dgm:prSet/>
      <dgm:spPr/>
      <dgm:t>
        <a:bodyPr/>
        <a:lstStyle/>
        <a:p>
          <a:endParaRPr lang="cs-CZ"/>
        </a:p>
      </dgm:t>
    </dgm:pt>
    <dgm:pt modelId="{EA77C2E5-7705-46D4-A8B3-5AB9C0DF0C22}">
      <dgm:prSet phldrT="[Text]"/>
      <dgm:spPr/>
      <dgm:t>
        <a:bodyPr/>
        <a:lstStyle/>
        <a:p>
          <a:r>
            <a:rPr lang="cs-CZ" dirty="0"/>
            <a:t>„bytí u“ </a:t>
          </a:r>
        </a:p>
        <a:p>
          <a:r>
            <a:rPr lang="cs-CZ" dirty="0"/>
            <a:t>(</a:t>
          </a:r>
          <a:r>
            <a:rPr lang="cs-CZ" dirty="0" err="1"/>
            <a:t>nitrosvětského</a:t>
          </a:r>
          <a:r>
            <a:rPr lang="cs-CZ" dirty="0"/>
            <a:t> jsoucna)</a:t>
          </a:r>
        </a:p>
      </dgm:t>
    </dgm:pt>
    <dgm:pt modelId="{FC5D3630-1572-4600-B4DE-B599BBA8937F}" type="parTrans" cxnId="{AD05D63C-45BA-4679-A9B7-B9625D95584D}">
      <dgm:prSet/>
      <dgm:spPr/>
      <dgm:t>
        <a:bodyPr/>
        <a:lstStyle/>
        <a:p>
          <a:endParaRPr lang="cs-CZ"/>
        </a:p>
      </dgm:t>
    </dgm:pt>
    <dgm:pt modelId="{E22766E4-B9DB-4F6D-BD7B-9BD66F601D3C}" type="sibTrans" cxnId="{AD05D63C-45BA-4679-A9B7-B9625D95584D}">
      <dgm:prSet/>
      <dgm:spPr/>
      <dgm:t>
        <a:bodyPr/>
        <a:lstStyle/>
        <a:p>
          <a:endParaRPr lang="cs-CZ"/>
        </a:p>
      </dgm:t>
    </dgm:pt>
    <dgm:pt modelId="{871B2776-326D-40BB-B8E9-562429C9BE74}">
      <dgm:prSet phldrT="[Text]"/>
      <dgm:spPr/>
      <dgm:t>
        <a:bodyPr/>
        <a:lstStyle/>
        <a:p>
          <a:r>
            <a:rPr lang="cs-CZ" dirty="0" err="1"/>
            <a:t>vrženost</a:t>
          </a:r>
          <a:r>
            <a:rPr lang="cs-CZ" dirty="0"/>
            <a:t>/rozpoložení</a:t>
          </a:r>
        </a:p>
      </dgm:t>
    </dgm:pt>
    <dgm:pt modelId="{19BF804B-0F4D-475F-A597-3D65096144E0}" type="parTrans" cxnId="{D627F45A-1E3F-43BE-9D92-75ED186E99CF}">
      <dgm:prSet/>
      <dgm:spPr/>
      <dgm:t>
        <a:bodyPr/>
        <a:lstStyle/>
        <a:p>
          <a:endParaRPr lang="cs-CZ"/>
        </a:p>
      </dgm:t>
    </dgm:pt>
    <dgm:pt modelId="{25F5E018-141F-452B-9FC4-78A6377A6BDE}" type="sibTrans" cxnId="{D627F45A-1E3F-43BE-9D92-75ED186E99CF}">
      <dgm:prSet/>
      <dgm:spPr/>
      <dgm:t>
        <a:bodyPr/>
        <a:lstStyle/>
        <a:p>
          <a:endParaRPr lang="cs-CZ"/>
        </a:p>
      </dgm:t>
    </dgm:pt>
    <dgm:pt modelId="{44077F2C-50DD-4838-86C3-4F890084A847}" type="pres">
      <dgm:prSet presAssocID="{592EB378-C784-4927-96B2-1202AA25BEE3}" presName="Name0" presStyleCnt="0">
        <dgm:presLayoutVars>
          <dgm:chPref val="1"/>
          <dgm:dir/>
          <dgm:animOne val="branch"/>
          <dgm:animLvl val="lvl"/>
          <dgm:resizeHandles val="exact"/>
        </dgm:presLayoutVars>
      </dgm:prSet>
      <dgm:spPr/>
    </dgm:pt>
    <dgm:pt modelId="{3706AC17-3868-47CF-B2FC-1E41D5F11091}" type="pres">
      <dgm:prSet presAssocID="{FFDE1537-3E12-43C8-B35E-53C865B005E4}" presName="root1" presStyleCnt="0"/>
      <dgm:spPr/>
    </dgm:pt>
    <dgm:pt modelId="{5AEC98E5-41FB-4246-8D9C-EB66B02FEBC7}" type="pres">
      <dgm:prSet presAssocID="{FFDE1537-3E12-43C8-B35E-53C865B005E4}" presName="LevelOneTextNode" presStyleLbl="node0" presStyleIdx="0" presStyleCnt="1">
        <dgm:presLayoutVars>
          <dgm:chPref val="3"/>
        </dgm:presLayoutVars>
      </dgm:prSet>
      <dgm:spPr/>
    </dgm:pt>
    <dgm:pt modelId="{3BBDF50C-2307-4A1A-9534-FA2DB9D8AEAE}" type="pres">
      <dgm:prSet presAssocID="{FFDE1537-3E12-43C8-B35E-53C865B005E4}" presName="level2hierChild" presStyleCnt="0"/>
      <dgm:spPr/>
    </dgm:pt>
    <dgm:pt modelId="{FBC42BE0-DAC4-4F45-B35E-227D88C259A4}" type="pres">
      <dgm:prSet presAssocID="{A80F08DE-9FAB-4427-86B3-E175BC1124E6}" presName="conn2-1" presStyleLbl="parChTrans1D2" presStyleIdx="0" presStyleCnt="3"/>
      <dgm:spPr/>
    </dgm:pt>
    <dgm:pt modelId="{351035FA-E11A-4F64-9840-705DB6589164}" type="pres">
      <dgm:prSet presAssocID="{A80F08DE-9FAB-4427-86B3-E175BC1124E6}" presName="connTx" presStyleLbl="parChTrans1D2" presStyleIdx="0" presStyleCnt="3"/>
      <dgm:spPr/>
    </dgm:pt>
    <dgm:pt modelId="{BAA56CB0-8270-40A5-BE05-05B70A0C8545}" type="pres">
      <dgm:prSet presAssocID="{6500C607-70C8-45EF-9488-FD3330522A56}" presName="root2" presStyleCnt="0"/>
      <dgm:spPr/>
    </dgm:pt>
    <dgm:pt modelId="{C09BA70C-7C1A-4F6D-B397-8A654F58C358}" type="pres">
      <dgm:prSet presAssocID="{6500C607-70C8-45EF-9488-FD3330522A56}" presName="LevelTwoTextNode" presStyleLbl="node2" presStyleIdx="0" presStyleCnt="3">
        <dgm:presLayoutVars>
          <dgm:chPref val="3"/>
        </dgm:presLayoutVars>
      </dgm:prSet>
      <dgm:spPr/>
    </dgm:pt>
    <dgm:pt modelId="{2DCDAB19-6AB8-4D96-B7B5-84C1F12C0891}" type="pres">
      <dgm:prSet presAssocID="{6500C607-70C8-45EF-9488-FD3330522A56}" presName="level3hierChild" presStyleCnt="0"/>
      <dgm:spPr/>
    </dgm:pt>
    <dgm:pt modelId="{C6FFE0AD-8051-481F-B1EE-70C7562E82A2}" type="pres">
      <dgm:prSet presAssocID="{FC5D3630-1572-4600-B4DE-B599BBA8937F}" presName="conn2-1" presStyleLbl="parChTrans1D2" presStyleIdx="1" presStyleCnt="3"/>
      <dgm:spPr/>
    </dgm:pt>
    <dgm:pt modelId="{BDCDE8BF-C95C-4158-A24F-392BC8CE2EF1}" type="pres">
      <dgm:prSet presAssocID="{FC5D3630-1572-4600-B4DE-B599BBA8937F}" presName="connTx" presStyleLbl="parChTrans1D2" presStyleIdx="1" presStyleCnt="3"/>
      <dgm:spPr/>
    </dgm:pt>
    <dgm:pt modelId="{762CF8AD-667C-4D86-A91E-6C3D6C186DB6}" type="pres">
      <dgm:prSet presAssocID="{EA77C2E5-7705-46D4-A8B3-5AB9C0DF0C22}" presName="root2" presStyleCnt="0"/>
      <dgm:spPr/>
    </dgm:pt>
    <dgm:pt modelId="{C2CB306C-C1F6-4C46-B6B6-4562093B6D8B}" type="pres">
      <dgm:prSet presAssocID="{EA77C2E5-7705-46D4-A8B3-5AB9C0DF0C22}" presName="LevelTwoTextNode" presStyleLbl="node2" presStyleIdx="1" presStyleCnt="3">
        <dgm:presLayoutVars>
          <dgm:chPref val="3"/>
        </dgm:presLayoutVars>
      </dgm:prSet>
      <dgm:spPr/>
    </dgm:pt>
    <dgm:pt modelId="{8E026350-4370-45CF-B41A-23F592A65995}" type="pres">
      <dgm:prSet presAssocID="{EA77C2E5-7705-46D4-A8B3-5AB9C0DF0C22}" presName="level3hierChild" presStyleCnt="0"/>
      <dgm:spPr/>
    </dgm:pt>
    <dgm:pt modelId="{D878BCCD-DC09-4B61-8CBD-09B8B0C0713F}" type="pres">
      <dgm:prSet presAssocID="{19BF804B-0F4D-475F-A597-3D65096144E0}" presName="conn2-1" presStyleLbl="parChTrans1D2" presStyleIdx="2" presStyleCnt="3"/>
      <dgm:spPr/>
    </dgm:pt>
    <dgm:pt modelId="{ACFA552C-7595-404D-B93C-ABBE13D023E4}" type="pres">
      <dgm:prSet presAssocID="{19BF804B-0F4D-475F-A597-3D65096144E0}" presName="connTx" presStyleLbl="parChTrans1D2" presStyleIdx="2" presStyleCnt="3"/>
      <dgm:spPr/>
    </dgm:pt>
    <dgm:pt modelId="{C03B3990-5468-452C-8CAE-DB62F272490C}" type="pres">
      <dgm:prSet presAssocID="{871B2776-326D-40BB-B8E9-562429C9BE74}" presName="root2" presStyleCnt="0"/>
      <dgm:spPr/>
    </dgm:pt>
    <dgm:pt modelId="{CBF1C50B-4EC9-40A0-8A4D-C87EC1558849}" type="pres">
      <dgm:prSet presAssocID="{871B2776-326D-40BB-B8E9-562429C9BE74}" presName="LevelTwoTextNode" presStyleLbl="node2" presStyleIdx="2" presStyleCnt="3">
        <dgm:presLayoutVars>
          <dgm:chPref val="3"/>
        </dgm:presLayoutVars>
      </dgm:prSet>
      <dgm:spPr/>
    </dgm:pt>
    <dgm:pt modelId="{F5287F8B-3ED6-40E9-9028-6780C82F5819}" type="pres">
      <dgm:prSet presAssocID="{871B2776-326D-40BB-B8E9-562429C9BE74}" presName="level3hierChild" presStyleCnt="0"/>
      <dgm:spPr/>
    </dgm:pt>
  </dgm:ptLst>
  <dgm:cxnLst>
    <dgm:cxn modelId="{B95D4D03-FFA6-4B57-B9DD-EE751D2A26C1}" type="presOf" srcId="{EA77C2E5-7705-46D4-A8B3-5AB9C0DF0C22}" destId="{C2CB306C-C1F6-4C46-B6B6-4562093B6D8B}" srcOrd="0" destOrd="0" presId="urn:microsoft.com/office/officeart/2008/layout/HorizontalMultiLevelHierarchy"/>
    <dgm:cxn modelId="{1877120F-18C6-467F-AFEE-578EEE910A96}" type="presOf" srcId="{19BF804B-0F4D-475F-A597-3D65096144E0}" destId="{D878BCCD-DC09-4B61-8CBD-09B8B0C0713F}" srcOrd="0" destOrd="0" presId="urn:microsoft.com/office/officeart/2008/layout/HorizontalMultiLevelHierarchy"/>
    <dgm:cxn modelId="{FC2A7C19-5D31-43CA-81B0-B9ED45E1F85F}" type="presOf" srcId="{A80F08DE-9FAB-4427-86B3-E175BC1124E6}" destId="{FBC42BE0-DAC4-4F45-B35E-227D88C259A4}" srcOrd="0" destOrd="0" presId="urn:microsoft.com/office/officeart/2008/layout/HorizontalMultiLevelHierarchy"/>
    <dgm:cxn modelId="{AD05D63C-45BA-4679-A9B7-B9625D95584D}" srcId="{FFDE1537-3E12-43C8-B35E-53C865B005E4}" destId="{EA77C2E5-7705-46D4-A8B3-5AB9C0DF0C22}" srcOrd="1" destOrd="0" parTransId="{FC5D3630-1572-4600-B4DE-B599BBA8937F}" sibTransId="{E22766E4-B9DB-4F6D-BD7B-9BD66F601D3C}"/>
    <dgm:cxn modelId="{0EBD0F60-BCFD-4FFE-AB7A-D67668600DF0}" type="presOf" srcId="{FC5D3630-1572-4600-B4DE-B599BBA8937F}" destId="{BDCDE8BF-C95C-4158-A24F-392BC8CE2EF1}" srcOrd="1" destOrd="0" presId="urn:microsoft.com/office/officeart/2008/layout/HorizontalMultiLevelHierarchy"/>
    <dgm:cxn modelId="{0D9B0B66-F673-425A-8BBA-C43AAD407DB5}" type="presOf" srcId="{19BF804B-0F4D-475F-A597-3D65096144E0}" destId="{ACFA552C-7595-404D-B93C-ABBE13D023E4}" srcOrd="1" destOrd="0" presId="urn:microsoft.com/office/officeart/2008/layout/HorizontalMultiLevelHierarchy"/>
    <dgm:cxn modelId="{EB55AD67-64B2-4B26-BA81-60E04EA04444}" type="presOf" srcId="{A80F08DE-9FAB-4427-86B3-E175BC1124E6}" destId="{351035FA-E11A-4F64-9840-705DB6589164}" srcOrd="1" destOrd="0" presId="urn:microsoft.com/office/officeart/2008/layout/HorizontalMultiLevelHierarchy"/>
    <dgm:cxn modelId="{0DD32C75-6BCE-43D4-822E-38D08F14C72A}" type="presOf" srcId="{FC5D3630-1572-4600-B4DE-B599BBA8937F}" destId="{C6FFE0AD-8051-481F-B1EE-70C7562E82A2}" srcOrd="0" destOrd="0" presId="urn:microsoft.com/office/officeart/2008/layout/HorizontalMultiLevelHierarchy"/>
    <dgm:cxn modelId="{D627F45A-1E3F-43BE-9D92-75ED186E99CF}" srcId="{FFDE1537-3E12-43C8-B35E-53C865B005E4}" destId="{871B2776-326D-40BB-B8E9-562429C9BE74}" srcOrd="2" destOrd="0" parTransId="{19BF804B-0F4D-475F-A597-3D65096144E0}" sibTransId="{25F5E018-141F-452B-9FC4-78A6377A6BDE}"/>
    <dgm:cxn modelId="{B9010480-4111-4640-A5E2-23EB25EFE9B5}" type="presOf" srcId="{6500C607-70C8-45EF-9488-FD3330522A56}" destId="{C09BA70C-7C1A-4F6D-B397-8A654F58C358}" srcOrd="0" destOrd="0" presId="urn:microsoft.com/office/officeart/2008/layout/HorizontalMultiLevelHierarchy"/>
    <dgm:cxn modelId="{1DB9D09F-3EDA-451D-A853-5AE74D47466D}" type="presOf" srcId="{592EB378-C784-4927-96B2-1202AA25BEE3}" destId="{44077F2C-50DD-4838-86C3-4F890084A847}" srcOrd="0" destOrd="0" presId="urn:microsoft.com/office/officeart/2008/layout/HorizontalMultiLevelHierarchy"/>
    <dgm:cxn modelId="{C370CAAE-757D-47C2-806C-313067B1ECB0}" type="presOf" srcId="{FFDE1537-3E12-43C8-B35E-53C865B005E4}" destId="{5AEC98E5-41FB-4246-8D9C-EB66B02FEBC7}" srcOrd="0" destOrd="0" presId="urn:microsoft.com/office/officeart/2008/layout/HorizontalMultiLevelHierarchy"/>
    <dgm:cxn modelId="{753278CF-8812-4290-B67B-F079B0FB80D6}" srcId="{592EB378-C784-4927-96B2-1202AA25BEE3}" destId="{FFDE1537-3E12-43C8-B35E-53C865B005E4}" srcOrd="0" destOrd="0" parTransId="{A5357E20-B78C-4188-B8D8-47FCFBF3FFE8}" sibTransId="{028B4FB4-41B7-4E3F-B343-A131CBF05A43}"/>
    <dgm:cxn modelId="{AF6D5BDD-3904-425C-B984-070C51D19538}" type="presOf" srcId="{871B2776-326D-40BB-B8E9-562429C9BE74}" destId="{CBF1C50B-4EC9-40A0-8A4D-C87EC1558849}" srcOrd="0" destOrd="0" presId="urn:microsoft.com/office/officeart/2008/layout/HorizontalMultiLevelHierarchy"/>
    <dgm:cxn modelId="{17303EF7-B50E-482E-B473-232D75F5C5CC}" srcId="{FFDE1537-3E12-43C8-B35E-53C865B005E4}" destId="{6500C607-70C8-45EF-9488-FD3330522A56}" srcOrd="0" destOrd="0" parTransId="{A80F08DE-9FAB-4427-86B3-E175BC1124E6}" sibTransId="{07507DF4-2B38-4B64-8126-9CDC4301CA38}"/>
    <dgm:cxn modelId="{F20A1068-D1BF-4AF6-97A5-2BD5894AB2E5}" type="presParOf" srcId="{44077F2C-50DD-4838-86C3-4F890084A847}" destId="{3706AC17-3868-47CF-B2FC-1E41D5F11091}" srcOrd="0" destOrd="0" presId="urn:microsoft.com/office/officeart/2008/layout/HorizontalMultiLevelHierarchy"/>
    <dgm:cxn modelId="{0B78CE07-BF05-4CA9-9209-A1F209FFDF68}" type="presParOf" srcId="{3706AC17-3868-47CF-B2FC-1E41D5F11091}" destId="{5AEC98E5-41FB-4246-8D9C-EB66B02FEBC7}" srcOrd="0" destOrd="0" presId="urn:microsoft.com/office/officeart/2008/layout/HorizontalMultiLevelHierarchy"/>
    <dgm:cxn modelId="{9C95CA05-8C39-4FC5-A829-35A777D9836D}" type="presParOf" srcId="{3706AC17-3868-47CF-B2FC-1E41D5F11091}" destId="{3BBDF50C-2307-4A1A-9534-FA2DB9D8AEAE}" srcOrd="1" destOrd="0" presId="urn:microsoft.com/office/officeart/2008/layout/HorizontalMultiLevelHierarchy"/>
    <dgm:cxn modelId="{AEB48463-66FB-4900-A1AA-01687C671BE7}" type="presParOf" srcId="{3BBDF50C-2307-4A1A-9534-FA2DB9D8AEAE}" destId="{FBC42BE0-DAC4-4F45-B35E-227D88C259A4}" srcOrd="0" destOrd="0" presId="urn:microsoft.com/office/officeart/2008/layout/HorizontalMultiLevelHierarchy"/>
    <dgm:cxn modelId="{40AD9C99-07B0-4ED9-92DD-D98E45BD0FEC}" type="presParOf" srcId="{FBC42BE0-DAC4-4F45-B35E-227D88C259A4}" destId="{351035FA-E11A-4F64-9840-705DB6589164}" srcOrd="0" destOrd="0" presId="urn:microsoft.com/office/officeart/2008/layout/HorizontalMultiLevelHierarchy"/>
    <dgm:cxn modelId="{370F6B4B-2317-4649-99DB-BD1D693B4289}" type="presParOf" srcId="{3BBDF50C-2307-4A1A-9534-FA2DB9D8AEAE}" destId="{BAA56CB0-8270-40A5-BE05-05B70A0C8545}" srcOrd="1" destOrd="0" presId="urn:microsoft.com/office/officeart/2008/layout/HorizontalMultiLevelHierarchy"/>
    <dgm:cxn modelId="{F771FA92-4EFF-4A13-B15B-7D4232CA6E7A}" type="presParOf" srcId="{BAA56CB0-8270-40A5-BE05-05B70A0C8545}" destId="{C09BA70C-7C1A-4F6D-B397-8A654F58C358}" srcOrd="0" destOrd="0" presId="urn:microsoft.com/office/officeart/2008/layout/HorizontalMultiLevelHierarchy"/>
    <dgm:cxn modelId="{51D5591F-BBD1-4D53-824D-4D90B58D34D9}" type="presParOf" srcId="{BAA56CB0-8270-40A5-BE05-05B70A0C8545}" destId="{2DCDAB19-6AB8-4D96-B7B5-84C1F12C0891}" srcOrd="1" destOrd="0" presId="urn:microsoft.com/office/officeart/2008/layout/HorizontalMultiLevelHierarchy"/>
    <dgm:cxn modelId="{840BFECE-3453-41CB-98D1-BFD10FA0F8FF}" type="presParOf" srcId="{3BBDF50C-2307-4A1A-9534-FA2DB9D8AEAE}" destId="{C6FFE0AD-8051-481F-B1EE-70C7562E82A2}" srcOrd="2" destOrd="0" presId="urn:microsoft.com/office/officeart/2008/layout/HorizontalMultiLevelHierarchy"/>
    <dgm:cxn modelId="{70EAF7C7-A9EC-47EC-AF3E-7372E9DC170F}" type="presParOf" srcId="{C6FFE0AD-8051-481F-B1EE-70C7562E82A2}" destId="{BDCDE8BF-C95C-4158-A24F-392BC8CE2EF1}" srcOrd="0" destOrd="0" presId="urn:microsoft.com/office/officeart/2008/layout/HorizontalMultiLevelHierarchy"/>
    <dgm:cxn modelId="{617E6558-1CC1-449A-9734-8FEFA484AC60}" type="presParOf" srcId="{3BBDF50C-2307-4A1A-9534-FA2DB9D8AEAE}" destId="{762CF8AD-667C-4D86-A91E-6C3D6C186DB6}" srcOrd="3" destOrd="0" presId="urn:microsoft.com/office/officeart/2008/layout/HorizontalMultiLevelHierarchy"/>
    <dgm:cxn modelId="{AECC4916-44CD-4180-9B93-16C1856D768E}" type="presParOf" srcId="{762CF8AD-667C-4D86-A91E-6C3D6C186DB6}" destId="{C2CB306C-C1F6-4C46-B6B6-4562093B6D8B}" srcOrd="0" destOrd="0" presId="urn:microsoft.com/office/officeart/2008/layout/HorizontalMultiLevelHierarchy"/>
    <dgm:cxn modelId="{A43650B4-A542-4B6E-B41F-46115CD9F476}" type="presParOf" srcId="{762CF8AD-667C-4D86-A91E-6C3D6C186DB6}" destId="{8E026350-4370-45CF-B41A-23F592A65995}" srcOrd="1" destOrd="0" presId="urn:microsoft.com/office/officeart/2008/layout/HorizontalMultiLevelHierarchy"/>
    <dgm:cxn modelId="{B7228896-3DCA-4AF9-8E91-E18E7BA45785}" type="presParOf" srcId="{3BBDF50C-2307-4A1A-9534-FA2DB9D8AEAE}" destId="{D878BCCD-DC09-4B61-8CBD-09B8B0C0713F}" srcOrd="4" destOrd="0" presId="urn:microsoft.com/office/officeart/2008/layout/HorizontalMultiLevelHierarchy"/>
    <dgm:cxn modelId="{DEBE59AB-D87F-4596-82FD-C8E45DA20EF7}" type="presParOf" srcId="{D878BCCD-DC09-4B61-8CBD-09B8B0C0713F}" destId="{ACFA552C-7595-404D-B93C-ABBE13D023E4}" srcOrd="0" destOrd="0" presId="urn:microsoft.com/office/officeart/2008/layout/HorizontalMultiLevelHierarchy"/>
    <dgm:cxn modelId="{0D84ACB3-E065-426B-ACE3-DB154FB3BEEE}" type="presParOf" srcId="{3BBDF50C-2307-4A1A-9534-FA2DB9D8AEAE}" destId="{C03B3990-5468-452C-8CAE-DB62F272490C}" srcOrd="5" destOrd="0" presId="urn:microsoft.com/office/officeart/2008/layout/HorizontalMultiLevelHierarchy"/>
    <dgm:cxn modelId="{635B138F-6589-4E46-B6B4-6C57E6ACA5FE}" type="presParOf" srcId="{C03B3990-5468-452C-8CAE-DB62F272490C}" destId="{CBF1C50B-4EC9-40A0-8A4D-C87EC1558849}" srcOrd="0" destOrd="0" presId="urn:microsoft.com/office/officeart/2008/layout/HorizontalMultiLevelHierarchy"/>
    <dgm:cxn modelId="{1D7F32CD-5C9C-4AB0-9536-BF322C6783B5}" type="presParOf" srcId="{C03B3990-5468-452C-8CAE-DB62F272490C}" destId="{F5287F8B-3ED6-40E9-9028-6780C82F5819}" srcOrd="1" destOrd="0" presId="urn:microsoft.com/office/officeart/2008/layout/HorizontalMultiLevelHierarchy"/>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878BCCD-DC09-4B61-8CBD-09B8B0C0713F}">
      <dsp:nvSpPr>
        <dsp:cNvPr id="0" name=""/>
        <dsp:cNvSpPr/>
      </dsp:nvSpPr>
      <dsp:spPr>
        <a:xfrm>
          <a:off x="3747253" y="2707849"/>
          <a:ext cx="675012" cy="1286228"/>
        </a:xfrm>
        <a:custGeom>
          <a:avLst/>
          <a:gdLst/>
          <a:ahLst/>
          <a:cxnLst/>
          <a:rect l="0" t="0" r="0" b="0"/>
          <a:pathLst>
            <a:path>
              <a:moveTo>
                <a:pt x="0" y="0"/>
              </a:moveTo>
              <a:lnTo>
                <a:pt x="337506" y="0"/>
              </a:lnTo>
              <a:lnTo>
                <a:pt x="337506" y="1286228"/>
              </a:lnTo>
              <a:lnTo>
                <a:pt x="675012" y="1286228"/>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cs-CZ" sz="500" kern="1200"/>
        </a:p>
      </dsp:txBody>
      <dsp:txXfrm>
        <a:off x="4048444" y="3314648"/>
        <a:ext cx="72629" cy="72629"/>
      </dsp:txXfrm>
    </dsp:sp>
    <dsp:sp modelId="{C6FFE0AD-8051-481F-B1EE-70C7562E82A2}">
      <dsp:nvSpPr>
        <dsp:cNvPr id="0" name=""/>
        <dsp:cNvSpPr/>
      </dsp:nvSpPr>
      <dsp:spPr>
        <a:xfrm>
          <a:off x="3747253" y="2662129"/>
          <a:ext cx="675012" cy="91440"/>
        </a:xfrm>
        <a:custGeom>
          <a:avLst/>
          <a:gdLst/>
          <a:ahLst/>
          <a:cxnLst/>
          <a:rect l="0" t="0" r="0" b="0"/>
          <a:pathLst>
            <a:path>
              <a:moveTo>
                <a:pt x="0" y="45720"/>
              </a:moveTo>
              <a:lnTo>
                <a:pt x="675012" y="45720"/>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cs-CZ" sz="500" kern="1200"/>
        </a:p>
      </dsp:txBody>
      <dsp:txXfrm>
        <a:off x="4067884" y="2690974"/>
        <a:ext cx="33750" cy="33750"/>
      </dsp:txXfrm>
    </dsp:sp>
    <dsp:sp modelId="{FBC42BE0-DAC4-4F45-B35E-227D88C259A4}">
      <dsp:nvSpPr>
        <dsp:cNvPr id="0" name=""/>
        <dsp:cNvSpPr/>
      </dsp:nvSpPr>
      <dsp:spPr>
        <a:xfrm>
          <a:off x="3747253" y="1421620"/>
          <a:ext cx="675012" cy="1286228"/>
        </a:xfrm>
        <a:custGeom>
          <a:avLst/>
          <a:gdLst/>
          <a:ahLst/>
          <a:cxnLst/>
          <a:rect l="0" t="0" r="0" b="0"/>
          <a:pathLst>
            <a:path>
              <a:moveTo>
                <a:pt x="0" y="1286228"/>
              </a:moveTo>
              <a:lnTo>
                <a:pt x="337506" y="1286228"/>
              </a:lnTo>
              <a:lnTo>
                <a:pt x="337506" y="0"/>
              </a:lnTo>
              <a:lnTo>
                <a:pt x="675012" y="0"/>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cs-CZ" sz="500" kern="1200"/>
        </a:p>
      </dsp:txBody>
      <dsp:txXfrm>
        <a:off x="4048444" y="2028420"/>
        <a:ext cx="72629" cy="72629"/>
      </dsp:txXfrm>
    </dsp:sp>
    <dsp:sp modelId="{5AEC98E5-41FB-4246-8D9C-EB66B02FEBC7}">
      <dsp:nvSpPr>
        <dsp:cNvPr id="0" name=""/>
        <dsp:cNvSpPr/>
      </dsp:nvSpPr>
      <dsp:spPr>
        <a:xfrm rot="16200000">
          <a:off x="524912" y="2193358"/>
          <a:ext cx="5415699" cy="1028982"/>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1275" tIns="41275" rIns="41275" bIns="41275" numCol="1" spcCol="1270" anchor="ctr" anchorCtr="0">
          <a:noAutofit/>
        </a:bodyPr>
        <a:lstStyle/>
        <a:p>
          <a:pPr marL="0" lvl="0" indent="0" algn="ctr" defTabSz="2889250">
            <a:lnSpc>
              <a:spcPct val="90000"/>
            </a:lnSpc>
            <a:spcBef>
              <a:spcPct val="0"/>
            </a:spcBef>
            <a:spcAft>
              <a:spcPct val="35000"/>
            </a:spcAft>
            <a:buNone/>
          </a:pPr>
          <a:r>
            <a:rPr lang="cs-CZ" sz="6500" kern="1200" dirty="0"/>
            <a:t>pobyt</a:t>
          </a:r>
        </a:p>
      </dsp:txBody>
      <dsp:txXfrm>
        <a:off x="524912" y="2193358"/>
        <a:ext cx="5415699" cy="1028982"/>
      </dsp:txXfrm>
    </dsp:sp>
    <dsp:sp modelId="{C09BA70C-7C1A-4F6D-B397-8A654F58C358}">
      <dsp:nvSpPr>
        <dsp:cNvPr id="0" name=""/>
        <dsp:cNvSpPr/>
      </dsp:nvSpPr>
      <dsp:spPr>
        <a:xfrm>
          <a:off x="4422265" y="907129"/>
          <a:ext cx="3375063" cy="1028982"/>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6510" tIns="16510" rIns="16510" bIns="16510" numCol="1" spcCol="1270" anchor="ctr" anchorCtr="0">
          <a:noAutofit/>
        </a:bodyPr>
        <a:lstStyle/>
        <a:p>
          <a:pPr marL="0" lvl="0" indent="0" algn="ctr" defTabSz="1155700">
            <a:lnSpc>
              <a:spcPct val="90000"/>
            </a:lnSpc>
            <a:spcBef>
              <a:spcPct val="0"/>
            </a:spcBef>
            <a:spcAft>
              <a:spcPct val="35000"/>
            </a:spcAft>
            <a:buNone/>
          </a:pPr>
          <a:r>
            <a:rPr lang="cs-CZ" sz="2600" kern="1200" dirty="0"/>
            <a:t>rozvrh/rozumění</a:t>
          </a:r>
        </a:p>
      </dsp:txBody>
      <dsp:txXfrm>
        <a:off x="4422265" y="907129"/>
        <a:ext cx="3375063" cy="1028982"/>
      </dsp:txXfrm>
    </dsp:sp>
    <dsp:sp modelId="{C2CB306C-C1F6-4C46-B6B6-4562093B6D8B}">
      <dsp:nvSpPr>
        <dsp:cNvPr id="0" name=""/>
        <dsp:cNvSpPr/>
      </dsp:nvSpPr>
      <dsp:spPr>
        <a:xfrm>
          <a:off x="4422265" y="2193358"/>
          <a:ext cx="3375063" cy="1028982"/>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6510" tIns="16510" rIns="16510" bIns="16510" numCol="1" spcCol="1270" anchor="ctr" anchorCtr="0">
          <a:noAutofit/>
        </a:bodyPr>
        <a:lstStyle/>
        <a:p>
          <a:pPr marL="0" lvl="0" indent="0" algn="ctr" defTabSz="1155700">
            <a:lnSpc>
              <a:spcPct val="90000"/>
            </a:lnSpc>
            <a:spcBef>
              <a:spcPct val="0"/>
            </a:spcBef>
            <a:spcAft>
              <a:spcPct val="35000"/>
            </a:spcAft>
            <a:buNone/>
          </a:pPr>
          <a:r>
            <a:rPr lang="cs-CZ" sz="2600" kern="1200" dirty="0"/>
            <a:t>„bytí u“ </a:t>
          </a:r>
        </a:p>
        <a:p>
          <a:pPr marL="0" lvl="0" indent="0" algn="ctr" defTabSz="1155700">
            <a:lnSpc>
              <a:spcPct val="90000"/>
            </a:lnSpc>
            <a:spcBef>
              <a:spcPct val="0"/>
            </a:spcBef>
            <a:spcAft>
              <a:spcPct val="35000"/>
            </a:spcAft>
            <a:buNone/>
          </a:pPr>
          <a:r>
            <a:rPr lang="cs-CZ" sz="2600" kern="1200" dirty="0"/>
            <a:t>(</a:t>
          </a:r>
          <a:r>
            <a:rPr lang="cs-CZ" sz="2600" kern="1200" dirty="0" err="1"/>
            <a:t>nitrosvětského</a:t>
          </a:r>
          <a:r>
            <a:rPr lang="cs-CZ" sz="2600" kern="1200" dirty="0"/>
            <a:t> jsoucna)</a:t>
          </a:r>
        </a:p>
      </dsp:txBody>
      <dsp:txXfrm>
        <a:off x="4422265" y="2193358"/>
        <a:ext cx="3375063" cy="1028982"/>
      </dsp:txXfrm>
    </dsp:sp>
    <dsp:sp modelId="{CBF1C50B-4EC9-40A0-8A4D-C87EC1558849}">
      <dsp:nvSpPr>
        <dsp:cNvPr id="0" name=""/>
        <dsp:cNvSpPr/>
      </dsp:nvSpPr>
      <dsp:spPr>
        <a:xfrm>
          <a:off x="4422265" y="3479586"/>
          <a:ext cx="3375063" cy="1028982"/>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6510" tIns="16510" rIns="16510" bIns="16510" numCol="1" spcCol="1270" anchor="ctr" anchorCtr="0">
          <a:noAutofit/>
        </a:bodyPr>
        <a:lstStyle/>
        <a:p>
          <a:pPr marL="0" lvl="0" indent="0" algn="ctr" defTabSz="1155700">
            <a:lnSpc>
              <a:spcPct val="90000"/>
            </a:lnSpc>
            <a:spcBef>
              <a:spcPct val="0"/>
            </a:spcBef>
            <a:spcAft>
              <a:spcPct val="35000"/>
            </a:spcAft>
            <a:buNone/>
          </a:pPr>
          <a:r>
            <a:rPr lang="cs-CZ" sz="2600" kern="1200" dirty="0" err="1"/>
            <a:t>vrženost</a:t>
          </a:r>
          <a:r>
            <a:rPr lang="cs-CZ" sz="2600" kern="1200" dirty="0"/>
            <a:t>/rozpoložení</a:t>
          </a:r>
        </a:p>
      </dsp:txBody>
      <dsp:txXfrm>
        <a:off x="4422265" y="3479586"/>
        <a:ext cx="3375063" cy="1028982"/>
      </dsp:txXfrm>
    </dsp:sp>
  </dsp:spTree>
</dsp:drawing>
</file>

<file path=ppt/diagrams/layout1.xml><?xml version="1.0" encoding="utf-8"?>
<dgm:layoutDef xmlns:dgm="http://schemas.openxmlformats.org/drawingml/2006/diagram" xmlns:a="http://schemas.openxmlformats.org/drawingml/2006/main" uniqueId="urn:microsoft.com/office/officeart/2008/layout/HorizontalMultiLevelHierarchy">
  <dgm:title val=""/>
  <dgm:desc val=""/>
  <dgm:catLst>
    <dgm:cat type="hierarchy" pri="46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clrData>
  <dgm:layoutNode name="Name0">
    <dgm:varLst>
      <dgm:chPref val="1"/>
      <dgm:dir/>
      <dgm:animOne val="branch"/>
      <dgm:animLvl val="lvl"/>
      <dgm:resizeHandles val="exact"/>
    </dgm:varLst>
    <dgm:choose name="Name1">
      <dgm:if name="Name2" func="var" arg="dir" op="equ" val="norm">
        <dgm:alg type="hierChild">
          <dgm:param type="linDir" val="fromT"/>
          <dgm:param type="chAlign" val="l"/>
        </dgm:alg>
      </dgm:if>
      <dgm:else name="Name3">
        <dgm:alg type="hierChild">
          <dgm:param type="linDir" val="fromT"/>
          <dgm:param type="chAlign" val="r"/>
        </dgm:alg>
      </dgm:else>
    </dgm:choose>
    <dgm:shape xmlns:r="http://schemas.openxmlformats.org/officeDocument/2006/relationships" r:blip="">
      <dgm:adjLst/>
    </dgm:shape>
    <dgm:presOf/>
    <dgm:constrLst>
      <dgm:constr type="h" for="des" forName="LevelOneTextNode" refType="h"/>
      <dgm:constr type="w" for="des" forName="LevelOneTextNode" refType="h" refFor="des" refForName="LevelOneTextNode" fact="0.19"/>
      <dgm:constr type="h" for="des" forName="LevelTwoTextNode" refType="w" refFor="des" refForName="LevelOneTextNode"/>
      <dgm:constr type="w" for="des" forName="LevelTwoTextNode" refType="h" refFor="des" refForName="LevelTwoTextNode" fact="3.28"/>
      <dgm:constr type="sibSp" refType="h" refFor="des" refForName="LevelTwoTextNode" op="equ" fact="0.25"/>
      <dgm:constr type="sibSp" for="des" forName="level2hierChild" refType="h" refFor="des" refForName="LevelTwoTextNode" op="equ" fact="0.25"/>
      <dgm:constr type="sibSp" for="des" forName="level3hierChild" refType="h" refFor="des" refForName="LevelTwoTextNode" op="equ" fact="0.25"/>
      <dgm:constr type="sp" for="des" forName="root1" refType="w" refFor="des" refForName="LevelTwoTextNode" fact="0.2"/>
      <dgm:constr type="sp" for="des" forName="root2" refType="sp" refFor="des" refForName="root1" op="equ"/>
      <dgm:constr type="primFontSz" for="des" forName="LevelOneTextNode" op="equ" val="65"/>
      <dgm:constr type="primFontSz" for="des" forName="LevelTwoTextNode" op="equ" val="65"/>
      <dgm:constr type="primFontSz" for="des" forName="LevelTwoTextNode" refType="primFontSz" refFor="des" refForName="LevelOneTextNode" op="lte"/>
      <dgm:constr type="primFontSz" for="des" forName="connTx" op="equ" val="50"/>
      <dgm:constr type="primFontSz" for="des" forName="connTx" refType="primFontSz" refFor="des" refForName="LevelOneTextNode" op="lte" fact="0.78"/>
    </dgm:constrLst>
    <dgm:forEach name="Name4" axis="ch">
      <dgm:forEach name="Name5" axis="self" ptType="node">
        <dgm:layoutNode name="root1">
          <dgm:choose name="Name6">
            <dgm:if name="Name7" func="var" arg="dir" op="equ" val="norm">
              <dgm:alg type="hierRoot">
                <dgm:param type="hierAlign" val="lCtrCh"/>
              </dgm:alg>
            </dgm:if>
            <dgm:else name="Name8">
              <dgm:alg type="hierRoot">
                <dgm:param type="hierAlign" val="rCtrCh"/>
              </dgm:alg>
            </dgm:else>
          </dgm:choose>
          <dgm:shape xmlns:r="http://schemas.openxmlformats.org/officeDocument/2006/relationships" r:blip="">
            <dgm:adjLst/>
          </dgm:shape>
          <dgm:presOf/>
          <dgm:layoutNode name="LevelOneTextNode" styleLbl="node0">
            <dgm:varLst>
              <dgm:chPref val="3"/>
            </dgm:varLst>
            <dgm:alg type="tx">
              <dgm:param type="autoTxRot" val="grav"/>
            </dgm:alg>
            <dgm:choose name="Name9">
              <dgm:if name="Name10" func="var" arg="dir" op="equ" val="norm">
                <dgm:shape xmlns:r="http://schemas.openxmlformats.org/officeDocument/2006/relationships" rot="270" type="rect" r:blip="">
                  <dgm:adjLst/>
                </dgm:shape>
              </dgm:if>
              <dgm:else name="Name11">
                <dgm:shape xmlns:r="http://schemas.openxmlformats.org/officeDocument/2006/relationships" rot="90" type="rect" r:blip="">
                  <dgm:adjLst/>
                </dgm:shape>
              </dgm:else>
            </dgm:choose>
            <dgm:presOf axis="self"/>
            <dgm:constrLst>
              <dgm:constr type="tMarg" refType="primFontSz" fact="0.05"/>
              <dgm:constr type="bMarg" refType="primFontSz" fact="0.05"/>
              <dgm:constr type="lMarg" refType="primFontSz" fact="0.05"/>
              <dgm:constr type="rMarg" refType="primFontSz" fact="0.05"/>
            </dgm:constrLst>
            <dgm:ruleLst>
              <dgm:rule type="primFontSz" val="2" fact="NaN" max="NaN"/>
            </dgm:ruleLst>
          </dgm:layoutNode>
          <dgm:layoutNode name="level2hierChild">
            <dgm:choose name="Name12">
              <dgm:if name="Name13" func="var" arg="dir" op="equ" val="norm">
                <dgm:alg type="hierChild">
                  <dgm:param type="linDir" val="fromT"/>
                  <dgm:param type="chAlign" val="l"/>
                </dgm:alg>
              </dgm:if>
              <dgm:else name="Name14">
                <dgm:alg type="hierChild">
                  <dgm:param type="linDir" val="fromT"/>
                  <dgm:param type="chAlign" val="r"/>
                </dgm:alg>
              </dgm:else>
            </dgm:choose>
            <dgm:shape xmlns:r="http://schemas.openxmlformats.org/officeDocument/2006/relationships" r:blip="">
              <dgm:adjLst/>
            </dgm:shape>
            <dgm:presOf/>
            <dgm:forEach name="repeat" axis="ch">
              <dgm:forEach name="Name15" axis="self" ptType="parTrans" cnt="1">
                <dgm:layoutNode name="conn2-1">
                  <dgm:choose name="Name16">
                    <dgm:if name="Name17" func="var" arg="dir" op="equ" val="norm">
                      <dgm:alg type="conn">
                        <dgm:param type="dim" val="1D"/>
                        <dgm:param type="begPts" val="midR"/>
                        <dgm:param type="endPts" val="midL"/>
                        <dgm:param type="endSty" val="noArr"/>
                        <dgm:param type="connRout" val="bend"/>
                      </dgm:alg>
                    </dgm:if>
                    <dgm:else name="Name18">
                      <dgm:alg type="conn">
                        <dgm:param type="dim" val="1D"/>
                        <dgm:param type="begPts" val="midL"/>
                        <dgm:param type="endPts" val="midR"/>
                        <dgm:param type="endSty" val="noArr"/>
                        <dgm:param type="connRout" val="bend"/>
                      </dgm:alg>
                    </dgm:else>
                  </dgm:choose>
                  <dgm:shape xmlns:r="http://schemas.openxmlformats.org/officeDocument/2006/relationships" type="conn" r:blip="" zOrderOff="-99999">
                    <dgm:adjLst/>
                  </dgm:shape>
                  <dgm:presOf axis="self"/>
                  <dgm:constrLst>
                    <dgm:constr type="w" val="1"/>
                    <dgm:constr type="h" val="5"/>
                    <dgm:constr type="connDist"/>
                    <dgm:constr type="begPad"/>
                    <dgm:constr type="endPad"/>
                    <dgm:constr type="userA" for="ch" refType="connDist"/>
                  </dgm:constr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9" axis="self" ptType="node">
                <dgm:layoutNode name="root2">
                  <dgm:choose name="Name20">
                    <dgm:if name="Name21" func="var" arg="dir" op="equ" val="norm">
                      <dgm:alg type="hierRoot">
                        <dgm:param type="hierAlign" val="lCtrCh"/>
                      </dgm:alg>
                    </dgm:if>
                    <dgm:else name="Name22">
                      <dgm:alg type="hierRoot">
                        <dgm:param type="hierAlign" val="rCtrCh"/>
                      </dgm:alg>
                    </dgm:else>
                  </dgm:choose>
                  <dgm:shape xmlns:r="http://schemas.openxmlformats.org/officeDocument/2006/relationships" r:blip="">
                    <dgm:adjLst/>
                  </dgm:shape>
                  <dgm:presOf/>
                  <dgm:layoutNode name="LevelTwoTextNode">
                    <dgm:varLst>
                      <dgm:chPref val="3"/>
                    </dgm:varLst>
                    <dgm:alg type="tx"/>
                    <dgm:shape xmlns:r="http://schemas.openxmlformats.org/officeDocument/2006/relationships" type="rect" r:blip="">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2" fact="NaN" max="NaN"/>
                    </dgm:ruleLst>
                  </dgm:layoutNode>
                  <dgm:layoutNode name="level3hierChild">
                    <dgm:choose name="Name23">
                      <dgm:if name="Name24" func="var" arg="dir" op="equ" val="norm">
                        <dgm:alg type="hierChild">
                          <dgm:param type="linDir" val="fromT"/>
                          <dgm:param type="chAlign" val="l"/>
                        </dgm:alg>
                      </dgm:if>
                      <dgm:else name="Name25">
                        <dgm:alg type="hierChild">
                          <dgm:param type="linDir" val="fromT"/>
                          <dgm:param type="chAlign" val="r"/>
                        </dgm:alg>
                      </dgm:else>
                    </dgm:choose>
                    <dgm:shape xmlns:r="http://schemas.openxmlformats.org/officeDocument/2006/relationships" r:blip="">
                      <dgm:adjLst/>
                    </dgm:shape>
                    <dgm:presOf/>
                    <dgm:forEach name="Name26" ref="repeat"/>
                  </dgm:layoutNode>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cs-CZ"/>
          </a:p>
        </p:txBody>
      </p:sp>
      <p:sp>
        <p:nvSpPr>
          <p:cNvPr id="3" name="Zástupný symbol pro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28D1D87-045A-4F79-B62D-5E653B065EDA}" type="datetimeFigureOut">
              <a:rPr lang="cs-CZ" smtClean="0"/>
              <a:t>12.11.2024</a:t>
            </a:fld>
            <a:endParaRPr lang="cs-CZ"/>
          </a:p>
        </p:txBody>
      </p:sp>
      <p:sp>
        <p:nvSpPr>
          <p:cNvPr id="4" name="Zástupný symbol pro obrázek snímk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cs-CZ"/>
          </a:p>
        </p:txBody>
      </p:sp>
      <p:sp>
        <p:nvSpPr>
          <p:cNvPr id="5" name="Zástupný symbol pro poznámky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6" name="Zástupný symbol pro zápatí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cs-CZ"/>
          </a:p>
        </p:txBody>
      </p:sp>
      <p:sp>
        <p:nvSpPr>
          <p:cNvPr id="7" name="Zástupný symbol pro číslo snímk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EE892BC-1FF9-4B45-A098-12423FA522B9}" type="slidenum">
              <a:rPr lang="cs-CZ" smtClean="0"/>
              <a:t>‹#›</a:t>
            </a:fld>
            <a:endParaRPr lang="cs-CZ"/>
          </a:p>
        </p:txBody>
      </p:sp>
    </p:spTree>
    <p:extLst>
      <p:ext uri="{BB962C8B-B14F-4D97-AF65-F5344CB8AC3E}">
        <p14:creationId xmlns:p14="http://schemas.microsoft.com/office/powerpoint/2010/main" val="316642289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5"/>
          </p:nvPr>
        </p:nvSpPr>
        <p:spPr/>
        <p:txBody>
          <a:bodyPr/>
          <a:lstStyle/>
          <a:p>
            <a:fld id="{5EE892BC-1FF9-4B45-A098-12423FA522B9}" type="slidenum">
              <a:rPr lang="cs-CZ" smtClean="0"/>
              <a:t>7</a:t>
            </a:fld>
            <a:endParaRPr lang="cs-CZ"/>
          </a:p>
        </p:txBody>
      </p:sp>
    </p:spTree>
    <p:extLst>
      <p:ext uri="{BB962C8B-B14F-4D97-AF65-F5344CB8AC3E}">
        <p14:creationId xmlns:p14="http://schemas.microsoft.com/office/powerpoint/2010/main" val="428032167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5"/>
          </p:nvPr>
        </p:nvSpPr>
        <p:spPr/>
        <p:txBody>
          <a:bodyPr/>
          <a:lstStyle/>
          <a:p>
            <a:fld id="{5EE892BC-1FF9-4B45-A098-12423FA522B9}" type="slidenum">
              <a:rPr lang="cs-CZ" smtClean="0"/>
              <a:t>76</a:t>
            </a:fld>
            <a:endParaRPr lang="cs-CZ"/>
          </a:p>
        </p:txBody>
      </p:sp>
    </p:spTree>
    <p:extLst>
      <p:ext uri="{BB962C8B-B14F-4D97-AF65-F5344CB8AC3E}">
        <p14:creationId xmlns:p14="http://schemas.microsoft.com/office/powerpoint/2010/main" val="379696843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í snímek">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E50420A9-B202-A822-2824-61E255A1A43C}"/>
              </a:ext>
            </a:extLst>
          </p:cNvPr>
          <p:cNvSpPr>
            <a:spLocks noGrp="1"/>
          </p:cNvSpPr>
          <p:nvPr>
            <p:ph type="ctrTitle"/>
          </p:nvPr>
        </p:nvSpPr>
        <p:spPr>
          <a:xfrm>
            <a:off x="1524000" y="1122363"/>
            <a:ext cx="9144000" cy="2387600"/>
          </a:xfrm>
        </p:spPr>
        <p:txBody>
          <a:bodyPr anchor="b"/>
          <a:lstStyle>
            <a:lvl1pPr algn="ctr">
              <a:defRPr sz="6000"/>
            </a:lvl1pPr>
          </a:lstStyle>
          <a:p>
            <a:r>
              <a:rPr lang="cs-CZ"/>
              <a:t>Kliknutím lze upravit styl.</a:t>
            </a:r>
          </a:p>
        </p:txBody>
      </p:sp>
      <p:sp>
        <p:nvSpPr>
          <p:cNvPr id="3" name="Podnadpis 2">
            <a:extLst>
              <a:ext uri="{FF2B5EF4-FFF2-40B4-BE49-F238E27FC236}">
                <a16:creationId xmlns:a16="http://schemas.microsoft.com/office/drawing/2014/main" id="{708F300D-C349-AB7F-2478-145F49E6CB2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cs-CZ"/>
              <a:t>Kliknutím můžete upravit styl předlohy.</a:t>
            </a:r>
          </a:p>
        </p:txBody>
      </p:sp>
      <p:sp>
        <p:nvSpPr>
          <p:cNvPr id="4" name="Zástupný symbol pro datum 3">
            <a:extLst>
              <a:ext uri="{FF2B5EF4-FFF2-40B4-BE49-F238E27FC236}">
                <a16:creationId xmlns:a16="http://schemas.microsoft.com/office/drawing/2014/main" id="{2B513012-6FA9-39D8-B954-D7B49E20CC04}"/>
              </a:ext>
            </a:extLst>
          </p:cNvPr>
          <p:cNvSpPr>
            <a:spLocks noGrp="1"/>
          </p:cNvSpPr>
          <p:nvPr>
            <p:ph type="dt" sz="half" idx="10"/>
          </p:nvPr>
        </p:nvSpPr>
        <p:spPr/>
        <p:txBody>
          <a:bodyPr/>
          <a:lstStyle/>
          <a:p>
            <a:fld id="{ED07F126-BFC4-4CF9-A926-CD587AC92713}" type="datetimeFigureOut">
              <a:rPr lang="cs-CZ" smtClean="0"/>
              <a:t>12.11.2024</a:t>
            </a:fld>
            <a:endParaRPr lang="cs-CZ"/>
          </a:p>
        </p:txBody>
      </p:sp>
      <p:sp>
        <p:nvSpPr>
          <p:cNvPr id="5" name="Zástupný symbol pro zápatí 4">
            <a:extLst>
              <a:ext uri="{FF2B5EF4-FFF2-40B4-BE49-F238E27FC236}">
                <a16:creationId xmlns:a16="http://schemas.microsoft.com/office/drawing/2014/main" id="{CDB5C014-5FC9-9A5D-CBF5-A824762E327E}"/>
              </a:ext>
            </a:extLst>
          </p:cNvPr>
          <p:cNvSpPr>
            <a:spLocks noGrp="1"/>
          </p:cNvSpPr>
          <p:nvPr>
            <p:ph type="ftr" sz="quarter" idx="11"/>
          </p:nvPr>
        </p:nvSpPr>
        <p:spPr/>
        <p:txBody>
          <a:bodyPr/>
          <a:lstStyle/>
          <a:p>
            <a:endParaRPr lang="cs-CZ"/>
          </a:p>
        </p:txBody>
      </p:sp>
      <p:sp>
        <p:nvSpPr>
          <p:cNvPr id="6" name="Zástupný symbol pro číslo snímku 5">
            <a:extLst>
              <a:ext uri="{FF2B5EF4-FFF2-40B4-BE49-F238E27FC236}">
                <a16:creationId xmlns:a16="http://schemas.microsoft.com/office/drawing/2014/main" id="{306C5689-ACA6-1B23-55BE-163DAE8674E7}"/>
              </a:ext>
            </a:extLst>
          </p:cNvPr>
          <p:cNvSpPr>
            <a:spLocks noGrp="1"/>
          </p:cNvSpPr>
          <p:nvPr>
            <p:ph type="sldNum" sz="quarter" idx="12"/>
          </p:nvPr>
        </p:nvSpPr>
        <p:spPr/>
        <p:txBody>
          <a:bodyPr/>
          <a:lstStyle/>
          <a:p>
            <a:fld id="{34A80807-744D-4CB2-B104-E67EF665EA5D}" type="slidenum">
              <a:rPr lang="cs-CZ" smtClean="0"/>
              <a:t>‹#›</a:t>
            </a:fld>
            <a:endParaRPr lang="cs-CZ"/>
          </a:p>
        </p:txBody>
      </p:sp>
    </p:spTree>
    <p:extLst>
      <p:ext uri="{BB962C8B-B14F-4D97-AF65-F5344CB8AC3E}">
        <p14:creationId xmlns:p14="http://schemas.microsoft.com/office/powerpoint/2010/main" val="143231399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F26527B-80C5-21FF-3F9A-9786985CBF79}"/>
              </a:ext>
            </a:extLst>
          </p:cNvPr>
          <p:cNvSpPr>
            <a:spLocks noGrp="1"/>
          </p:cNvSpPr>
          <p:nvPr>
            <p:ph type="title"/>
          </p:nvPr>
        </p:nvSpPr>
        <p:spPr/>
        <p:txBody>
          <a:bodyPr/>
          <a:lstStyle/>
          <a:p>
            <a:r>
              <a:rPr lang="cs-CZ"/>
              <a:t>Kliknutím lze upravit styl.</a:t>
            </a:r>
          </a:p>
        </p:txBody>
      </p:sp>
      <p:sp>
        <p:nvSpPr>
          <p:cNvPr id="3" name="Zástupný symbol pro svislý text 2">
            <a:extLst>
              <a:ext uri="{FF2B5EF4-FFF2-40B4-BE49-F238E27FC236}">
                <a16:creationId xmlns:a16="http://schemas.microsoft.com/office/drawing/2014/main" id="{ABDEDC59-371B-8531-DD64-4FFB890141E3}"/>
              </a:ext>
            </a:extLst>
          </p:cNvPr>
          <p:cNvSpPr>
            <a:spLocks noGrp="1"/>
          </p:cNvSpPr>
          <p:nvPr>
            <p:ph type="body" orient="vert" idx="1"/>
          </p:nvPr>
        </p:nvSpPr>
        <p:spPr/>
        <p:txBody>
          <a:bodyPr vert="eaVert"/>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a:extLst>
              <a:ext uri="{FF2B5EF4-FFF2-40B4-BE49-F238E27FC236}">
                <a16:creationId xmlns:a16="http://schemas.microsoft.com/office/drawing/2014/main" id="{A8CAAF3B-B3BF-86CE-28A5-F4314BD2FB75}"/>
              </a:ext>
            </a:extLst>
          </p:cNvPr>
          <p:cNvSpPr>
            <a:spLocks noGrp="1"/>
          </p:cNvSpPr>
          <p:nvPr>
            <p:ph type="dt" sz="half" idx="10"/>
          </p:nvPr>
        </p:nvSpPr>
        <p:spPr/>
        <p:txBody>
          <a:bodyPr/>
          <a:lstStyle/>
          <a:p>
            <a:fld id="{ED07F126-BFC4-4CF9-A926-CD587AC92713}" type="datetimeFigureOut">
              <a:rPr lang="cs-CZ" smtClean="0"/>
              <a:t>12.11.2024</a:t>
            </a:fld>
            <a:endParaRPr lang="cs-CZ"/>
          </a:p>
        </p:txBody>
      </p:sp>
      <p:sp>
        <p:nvSpPr>
          <p:cNvPr id="5" name="Zástupný symbol pro zápatí 4">
            <a:extLst>
              <a:ext uri="{FF2B5EF4-FFF2-40B4-BE49-F238E27FC236}">
                <a16:creationId xmlns:a16="http://schemas.microsoft.com/office/drawing/2014/main" id="{6B8565A9-558A-E39B-8331-24C37DDF0878}"/>
              </a:ext>
            </a:extLst>
          </p:cNvPr>
          <p:cNvSpPr>
            <a:spLocks noGrp="1"/>
          </p:cNvSpPr>
          <p:nvPr>
            <p:ph type="ftr" sz="quarter" idx="11"/>
          </p:nvPr>
        </p:nvSpPr>
        <p:spPr/>
        <p:txBody>
          <a:bodyPr/>
          <a:lstStyle/>
          <a:p>
            <a:endParaRPr lang="cs-CZ"/>
          </a:p>
        </p:txBody>
      </p:sp>
      <p:sp>
        <p:nvSpPr>
          <p:cNvPr id="6" name="Zástupný symbol pro číslo snímku 5">
            <a:extLst>
              <a:ext uri="{FF2B5EF4-FFF2-40B4-BE49-F238E27FC236}">
                <a16:creationId xmlns:a16="http://schemas.microsoft.com/office/drawing/2014/main" id="{0D869B66-393F-E141-8C42-A7A51A7A51A1}"/>
              </a:ext>
            </a:extLst>
          </p:cNvPr>
          <p:cNvSpPr>
            <a:spLocks noGrp="1"/>
          </p:cNvSpPr>
          <p:nvPr>
            <p:ph type="sldNum" sz="quarter" idx="12"/>
          </p:nvPr>
        </p:nvSpPr>
        <p:spPr/>
        <p:txBody>
          <a:bodyPr/>
          <a:lstStyle/>
          <a:p>
            <a:fld id="{34A80807-744D-4CB2-B104-E67EF665EA5D}" type="slidenum">
              <a:rPr lang="cs-CZ" smtClean="0"/>
              <a:t>‹#›</a:t>
            </a:fld>
            <a:endParaRPr lang="cs-CZ"/>
          </a:p>
        </p:txBody>
      </p:sp>
    </p:spTree>
    <p:extLst>
      <p:ext uri="{BB962C8B-B14F-4D97-AF65-F5344CB8AC3E}">
        <p14:creationId xmlns:p14="http://schemas.microsoft.com/office/powerpoint/2010/main" val="58663172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Svislý nadpis 1">
            <a:extLst>
              <a:ext uri="{FF2B5EF4-FFF2-40B4-BE49-F238E27FC236}">
                <a16:creationId xmlns:a16="http://schemas.microsoft.com/office/drawing/2014/main" id="{B83FEB80-43D7-9868-63ED-C404838423AA}"/>
              </a:ext>
            </a:extLst>
          </p:cNvPr>
          <p:cNvSpPr>
            <a:spLocks noGrp="1"/>
          </p:cNvSpPr>
          <p:nvPr>
            <p:ph type="title" orient="vert"/>
          </p:nvPr>
        </p:nvSpPr>
        <p:spPr>
          <a:xfrm>
            <a:off x="8724900" y="365125"/>
            <a:ext cx="2628900" cy="5811838"/>
          </a:xfrm>
        </p:spPr>
        <p:txBody>
          <a:bodyPr vert="eaVert"/>
          <a:lstStyle/>
          <a:p>
            <a:r>
              <a:rPr lang="cs-CZ"/>
              <a:t>Kliknutím lze upravit styl.</a:t>
            </a:r>
          </a:p>
        </p:txBody>
      </p:sp>
      <p:sp>
        <p:nvSpPr>
          <p:cNvPr id="3" name="Zástupný symbol pro svislý text 2">
            <a:extLst>
              <a:ext uri="{FF2B5EF4-FFF2-40B4-BE49-F238E27FC236}">
                <a16:creationId xmlns:a16="http://schemas.microsoft.com/office/drawing/2014/main" id="{A93207FE-6663-990B-A9E0-DCA6B6EA331C}"/>
              </a:ext>
            </a:extLst>
          </p:cNvPr>
          <p:cNvSpPr>
            <a:spLocks noGrp="1"/>
          </p:cNvSpPr>
          <p:nvPr>
            <p:ph type="body" orient="vert" idx="1"/>
          </p:nvPr>
        </p:nvSpPr>
        <p:spPr>
          <a:xfrm>
            <a:off x="838200" y="365125"/>
            <a:ext cx="7734300" cy="5811838"/>
          </a:xfrm>
        </p:spPr>
        <p:txBody>
          <a:bodyPr vert="eaVert"/>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a:extLst>
              <a:ext uri="{FF2B5EF4-FFF2-40B4-BE49-F238E27FC236}">
                <a16:creationId xmlns:a16="http://schemas.microsoft.com/office/drawing/2014/main" id="{68119279-805B-10B1-E0F4-E560791A6346}"/>
              </a:ext>
            </a:extLst>
          </p:cNvPr>
          <p:cNvSpPr>
            <a:spLocks noGrp="1"/>
          </p:cNvSpPr>
          <p:nvPr>
            <p:ph type="dt" sz="half" idx="10"/>
          </p:nvPr>
        </p:nvSpPr>
        <p:spPr/>
        <p:txBody>
          <a:bodyPr/>
          <a:lstStyle/>
          <a:p>
            <a:fld id="{ED07F126-BFC4-4CF9-A926-CD587AC92713}" type="datetimeFigureOut">
              <a:rPr lang="cs-CZ" smtClean="0"/>
              <a:t>12.11.2024</a:t>
            </a:fld>
            <a:endParaRPr lang="cs-CZ"/>
          </a:p>
        </p:txBody>
      </p:sp>
      <p:sp>
        <p:nvSpPr>
          <p:cNvPr id="5" name="Zástupný symbol pro zápatí 4">
            <a:extLst>
              <a:ext uri="{FF2B5EF4-FFF2-40B4-BE49-F238E27FC236}">
                <a16:creationId xmlns:a16="http://schemas.microsoft.com/office/drawing/2014/main" id="{68A74CAC-CBBE-8547-A0ED-EE6328389D03}"/>
              </a:ext>
            </a:extLst>
          </p:cNvPr>
          <p:cNvSpPr>
            <a:spLocks noGrp="1"/>
          </p:cNvSpPr>
          <p:nvPr>
            <p:ph type="ftr" sz="quarter" idx="11"/>
          </p:nvPr>
        </p:nvSpPr>
        <p:spPr/>
        <p:txBody>
          <a:bodyPr/>
          <a:lstStyle/>
          <a:p>
            <a:endParaRPr lang="cs-CZ"/>
          </a:p>
        </p:txBody>
      </p:sp>
      <p:sp>
        <p:nvSpPr>
          <p:cNvPr id="6" name="Zástupný symbol pro číslo snímku 5">
            <a:extLst>
              <a:ext uri="{FF2B5EF4-FFF2-40B4-BE49-F238E27FC236}">
                <a16:creationId xmlns:a16="http://schemas.microsoft.com/office/drawing/2014/main" id="{44637069-1312-013B-2979-F74ED700047D}"/>
              </a:ext>
            </a:extLst>
          </p:cNvPr>
          <p:cNvSpPr>
            <a:spLocks noGrp="1"/>
          </p:cNvSpPr>
          <p:nvPr>
            <p:ph type="sldNum" sz="quarter" idx="12"/>
          </p:nvPr>
        </p:nvSpPr>
        <p:spPr/>
        <p:txBody>
          <a:bodyPr/>
          <a:lstStyle/>
          <a:p>
            <a:fld id="{34A80807-744D-4CB2-B104-E67EF665EA5D}" type="slidenum">
              <a:rPr lang="cs-CZ" smtClean="0"/>
              <a:t>‹#›</a:t>
            </a:fld>
            <a:endParaRPr lang="cs-CZ"/>
          </a:p>
        </p:txBody>
      </p:sp>
    </p:spTree>
    <p:extLst>
      <p:ext uri="{BB962C8B-B14F-4D97-AF65-F5344CB8AC3E}">
        <p14:creationId xmlns:p14="http://schemas.microsoft.com/office/powerpoint/2010/main" val="314773473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49F2ADFB-A783-4556-E9BE-4FA021A096FD}"/>
              </a:ext>
            </a:extLst>
          </p:cNvPr>
          <p:cNvSpPr>
            <a:spLocks noGrp="1"/>
          </p:cNvSpPr>
          <p:nvPr>
            <p:ph type="title"/>
          </p:nvPr>
        </p:nvSpPr>
        <p:spPr/>
        <p:txBody>
          <a:bodyPr/>
          <a:lstStyle/>
          <a:p>
            <a:r>
              <a:rPr lang="cs-CZ"/>
              <a:t>Kliknutím lze upravit styl.</a:t>
            </a:r>
          </a:p>
        </p:txBody>
      </p:sp>
      <p:sp>
        <p:nvSpPr>
          <p:cNvPr id="3" name="Zástupný obsah 2">
            <a:extLst>
              <a:ext uri="{FF2B5EF4-FFF2-40B4-BE49-F238E27FC236}">
                <a16:creationId xmlns:a16="http://schemas.microsoft.com/office/drawing/2014/main" id="{5F41E300-A00B-671E-6813-177962FA9962}"/>
              </a:ext>
            </a:extLst>
          </p:cNvPr>
          <p:cNvSpPr>
            <a:spLocks noGrp="1"/>
          </p:cNvSpPr>
          <p:nvPr>
            <p:ph idx="1"/>
          </p:nvPr>
        </p:nvSpPr>
        <p:spPr/>
        <p:txBody>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a:extLst>
              <a:ext uri="{FF2B5EF4-FFF2-40B4-BE49-F238E27FC236}">
                <a16:creationId xmlns:a16="http://schemas.microsoft.com/office/drawing/2014/main" id="{C0EAFDFC-5BB9-671C-D57A-1A6150A515CD}"/>
              </a:ext>
            </a:extLst>
          </p:cNvPr>
          <p:cNvSpPr>
            <a:spLocks noGrp="1"/>
          </p:cNvSpPr>
          <p:nvPr>
            <p:ph type="dt" sz="half" idx="10"/>
          </p:nvPr>
        </p:nvSpPr>
        <p:spPr/>
        <p:txBody>
          <a:bodyPr/>
          <a:lstStyle/>
          <a:p>
            <a:fld id="{ED07F126-BFC4-4CF9-A926-CD587AC92713}" type="datetimeFigureOut">
              <a:rPr lang="cs-CZ" smtClean="0"/>
              <a:t>12.11.2024</a:t>
            </a:fld>
            <a:endParaRPr lang="cs-CZ"/>
          </a:p>
        </p:txBody>
      </p:sp>
      <p:sp>
        <p:nvSpPr>
          <p:cNvPr id="5" name="Zástupný symbol pro zápatí 4">
            <a:extLst>
              <a:ext uri="{FF2B5EF4-FFF2-40B4-BE49-F238E27FC236}">
                <a16:creationId xmlns:a16="http://schemas.microsoft.com/office/drawing/2014/main" id="{9915D7C2-D8FA-F7D1-6128-8DF6194A320C}"/>
              </a:ext>
            </a:extLst>
          </p:cNvPr>
          <p:cNvSpPr>
            <a:spLocks noGrp="1"/>
          </p:cNvSpPr>
          <p:nvPr>
            <p:ph type="ftr" sz="quarter" idx="11"/>
          </p:nvPr>
        </p:nvSpPr>
        <p:spPr/>
        <p:txBody>
          <a:bodyPr/>
          <a:lstStyle/>
          <a:p>
            <a:endParaRPr lang="cs-CZ"/>
          </a:p>
        </p:txBody>
      </p:sp>
      <p:sp>
        <p:nvSpPr>
          <p:cNvPr id="6" name="Zástupný symbol pro číslo snímku 5">
            <a:extLst>
              <a:ext uri="{FF2B5EF4-FFF2-40B4-BE49-F238E27FC236}">
                <a16:creationId xmlns:a16="http://schemas.microsoft.com/office/drawing/2014/main" id="{6ACFA92E-E141-7ACE-6283-B2D9AA466B84}"/>
              </a:ext>
            </a:extLst>
          </p:cNvPr>
          <p:cNvSpPr>
            <a:spLocks noGrp="1"/>
          </p:cNvSpPr>
          <p:nvPr>
            <p:ph type="sldNum" sz="quarter" idx="12"/>
          </p:nvPr>
        </p:nvSpPr>
        <p:spPr/>
        <p:txBody>
          <a:bodyPr/>
          <a:lstStyle/>
          <a:p>
            <a:fld id="{34A80807-744D-4CB2-B104-E67EF665EA5D}" type="slidenum">
              <a:rPr lang="cs-CZ" smtClean="0"/>
              <a:t>‹#›</a:t>
            </a:fld>
            <a:endParaRPr lang="cs-CZ"/>
          </a:p>
        </p:txBody>
      </p:sp>
    </p:spTree>
    <p:extLst>
      <p:ext uri="{BB962C8B-B14F-4D97-AF65-F5344CB8AC3E}">
        <p14:creationId xmlns:p14="http://schemas.microsoft.com/office/powerpoint/2010/main" val="236166691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áhlaví oddílu">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022346AA-9184-E4CA-D9BA-ADAEFD805BFA}"/>
              </a:ext>
            </a:extLst>
          </p:cNvPr>
          <p:cNvSpPr>
            <a:spLocks noGrp="1"/>
          </p:cNvSpPr>
          <p:nvPr>
            <p:ph type="title"/>
          </p:nvPr>
        </p:nvSpPr>
        <p:spPr>
          <a:xfrm>
            <a:off x="831850" y="1709738"/>
            <a:ext cx="10515600" cy="2852737"/>
          </a:xfrm>
        </p:spPr>
        <p:txBody>
          <a:bodyPr anchor="b"/>
          <a:lstStyle>
            <a:lvl1pPr>
              <a:defRPr sz="6000"/>
            </a:lvl1pPr>
          </a:lstStyle>
          <a:p>
            <a:r>
              <a:rPr lang="cs-CZ"/>
              <a:t>Kliknutím lze upravit styl.</a:t>
            </a:r>
          </a:p>
        </p:txBody>
      </p:sp>
      <p:sp>
        <p:nvSpPr>
          <p:cNvPr id="3" name="Zástupný text 2">
            <a:extLst>
              <a:ext uri="{FF2B5EF4-FFF2-40B4-BE49-F238E27FC236}">
                <a16:creationId xmlns:a16="http://schemas.microsoft.com/office/drawing/2014/main" id="{546D3A72-7334-6288-30A6-21239A7623CD}"/>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cs-CZ"/>
              <a:t>Po kliknutí můžete upravovat styly textu v předloze.</a:t>
            </a:r>
          </a:p>
        </p:txBody>
      </p:sp>
      <p:sp>
        <p:nvSpPr>
          <p:cNvPr id="4" name="Zástupný symbol pro datum 3">
            <a:extLst>
              <a:ext uri="{FF2B5EF4-FFF2-40B4-BE49-F238E27FC236}">
                <a16:creationId xmlns:a16="http://schemas.microsoft.com/office/drawing/2014/main" id="{D335735D-2AA4-B153-13A7-20D4079D3E53}"/>
              </a:ext>
            </a:extLst>
          </p:cNvPr>
          <p:cNvSpPr>
            <a:spLocks noGrp="1"/>
          </p:cNvSpPr>
          <p:nvPr>
            <p:ph type="dt" sz="half" idx="10"/>
          </p:nvPr>
        </p:nvSpPr>
        <p:spPr/>
        <p:txBody>
          <a:bodyPr/>
          <a:lstStyle/>
          <a:p>
            <a:fld id="{ED07F126-BFC4-4CF9-A926-CD587AC92713}" type="datetimeFigureOut">
              <a:rPr lang="cs-CZ" smtClean="0"/>
              <a:t>12.11.2024</a:t>
            </a:fld>
            <a:endParaRPr lang="cs-CZ"/>
          </a:p>
        </p:txBody>
      </p:sp>
      <p:sp>
        <p:nvSpPr>
          <p:cNvPr id="5" name="Zástupný symbol pro zápatí 4">
            <a:extLst>
              <a:ext uri="{FF2B5EF4-FFF2-40B4-BE49-F238E27FC236}">
                <a16:creationId xmlns:a16="http://schemas.microsoft.com/office/drawing/2014/main" id="{A76AC63B-84B6-82C3-415F-0DCE84EDAA5B}"/>
              </a:ext>
            </a:extLst>
          </p:cNvPr>
          <p:cNvSpPr>
            <a:spLocks noGrp="1"/>
          </p:cNvSpPr>
          <p:nvPr>
            <p:ph type="ftr" sz="quarter" idx="11"/>
          </p:nvPr>
        </p:nvSpPr>
        <p:spPr/>
        <p:txBody>
          <a:bodyPr/>
          <a:lstStyle/>
          <a:p>
            <a:endParaRPr lang="cs-CZ"/>
          </a:p>
        </p:txBody>
      </p:sp>
      <p:sp>
        <p:nvSpPr>
          <p:cNvPr id="6" name="Zástupný symbol pro číslo snímku 5">
            <a:extLst>
              <a:ext uri="{FF2B5EF4-FFF2-40B4-BE49-F238E27FC236}">
                <a16:creationId xmlns:a16="http://schemas.microsoft.com/office/drawing/2014/main" id="{B1231E05-2F78-C58D-8AE8-7E5A287ED316}"/>
              </a:ext>
            </a:extLst>
          </p:cNvPr>
          <p:cNvSpPr>
            <a:spLocks noGrp="1"/>
          </p:cNvSpPr>
          <p:nvPr>
            <p:ph type="sldNum" sz="quarter" idx="12"/>
          </p:nvPr>
        </p:nvSpPr>
        <p:spPr/>
        <p:txBody>
          <a:bodyPr/>
          <a:lstStyle/>
          <a:p>
            <a:fld id="{34A80807-744D-4CB2-B104-E67EF665EA5D}" type="slidenum">
              <a:rPr lang="cs-CZ" smtClean="0"/>
              <a:t>‹#›</a:t>
            </a:fld>
            <a:endParaRPr lang="cs-CZ"/>
          </a:p>
        </p:txBody>
      </p:sp>
    </p:spTree>
    <p:extLst>
      <p:ext uri="{BB962C8B-B14F-4D97-AF65-F5344CB8AC3E}">
        <p14:creationId xmlns:p14="http://schemas.microsoft.com/office/powerpoint/2010/main" val="19064851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A2432D5-C754-CD46-1C1E-C613F5C4652F}"/>
              </a:ext>
            </a:extLst>
          </p:cNvPr>
          <p:cNvSpPr>
            <a:spLocks noGrp="1"/>
          </p:cNvSpPr>
          <p:nvPr>
            <p:ph type="title"/>
          </p:nvPr>
        </p:nvSpPr>
        <p:spPr/>
        <p:txBody>
          <a:bodyPr/>
          <a:lstStyle/>
          <a:p>
            <a:r>
              <a:rPr lang="cs-CZ"/>
              <a:t>Kliknutím lze upravit styl.</a:t>
            </a:r>
          </a:p>
        </p:txBody>
      </p:sp>
      <p:sp>
        <p:nvSpPr>
          <p:cNvPr id="3" name="Zástupný obsah 2">
            <a:extLst>
              <a:ext uri="{FF2B5EF4-FFF2-40B4-BE49-F238E27FC236}">
                <a16:creationId xmlns:a16="http://schemas.microsoft.com/office/drawing/2014/main" id="{5DD192C3-0EE7-DFDB-BB8A-C4D64BB7C0E6}"/>
              </a:ext>
            </a:extLst>
          </p:cNvPr>
          <p:cNvSpPr>
            <a:spLocks noGrp="1"/>
          </p:cNvSpPr>
          <p:nvPr>
            <p:ph sz="half" idx="1"/>
          </p:nvPr>
        </p:nvSpPr>
        <p:spPr>
          <a:xfrm>
            <a:off x="838200" y="1825625"/>
            <a:ext cx="5181600" cy="4351338"/>
          </a:xfrm>
        </p:spPr>
        <p:txBody>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obsah 3">
            <a:extLst>
              <a:ext uri="{FF2B5EF4-FFF2-40B4-BE49-F238E27FC236}">
                <a16:creationId xmlns:a16="http://schemas.microsoft.com/office/drawing/2014/main" id="{BD88963D-853E-AD97-0ABC-19C5AB80F7AE}"/>
              </a:ext>
            </a:extLst>
          </p:cNvPr>
          <p:cNvSpPr>
            <a:spLocks noGrp="1"/>
          </p:cNvSpPr>
          <p:nvPr>
            <p:ph sz="half" idx="2"/>
          </p:nvPr>
        </p:nvSpPr>
        <p:spPr>
          <a:xfrm>
            <a:off x="6172200" y="1825625"/>
            <a:ext cx="5181600" cy="4351338"/>
          </a:xfrm>
        </p:spPr>
        <p:txBody>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datum 4">
            <a:extLst>
              <a:ext uri="{FF2B5EF4-FFF2-40B4-BE49-F238E27FC236}">
                <a16:creationId xmlns:a16="http://schemas.microsoft.com/office/drawing/2014/main" id="{F8C0E269-3858-2D32-0DAD-BD3338436B29}"/>
              </a:ext>
            </a:extLst>
          </p:cNvPr>
          <p:cNvSpPr>
            <a:spLocks noGrp="1"/>
          </p:cNvSpPr>
          <p:nvPr>
            <p:ph type="dt" sz="half" idx="10"/>
          </p:nvPr>
        </p:nvSpPr>
        <p:spPr/>
        <p:txBody>
          <a:bodyPr/>
          <a:lstStyle/>
          <a:p>
            <a:fld id="{ED07F126-BFC4-4CF9-A926-CD587AC92713}" type="datetimeFigureOut">
              <a:rPr lang="cs-CZ" smtClean="0"/>
              <a:t>12.11.2024</a:t>
            </a:fld>
            <a:endParaRPr lang="cs-CZ"/>
          </a:p>
        </p:txBody>
      </p:sp>
      <p:sp>
        <p:nvSpPr>
          <p:cNvPr id="6" name="Zástupný symbol pro zápatí 5">
            <a:extLst>
              <a:ext uri="{FF2B5EF4-FFF2-40B4-BE49-F238E27FC236}">
                <a16:creationId xmlns:a16="http://schemas.microsoft.com/office/drawing/2014/main" id="{4AB2FCC9-13FB-1BE6-C73D-B1BD41807A6F}"/>
              </a:ext>
            </a:extLst>
          </p:cNvPr>
          <p:cNvSpPr>
            <a:spLocks noGrp="1"/>
          </p:cNvSpPr>
          <p:nvPr>
            <p:ph type="ftr" sz="quarter" idx="11"/>
          </p:nvPr>
        </p:nvSpPr>
        <p:spPr/>
        <p:txBody>
          <a:bodyPr/>
          <a:lstStyle/>
          <a:p>
            <a:endParaRPr lang="cs-CZ"/>
          </a:p>
        </p:txBody>
      </p:sp>
      <p:sp>
        <p:nvSpPr>
          <p:cNvPr id="7" name="Zástupný symbol pro číslo snímku 6">
            <a:extLst>
              <a:ext uri="{FF2B5EF4-FFF2-40B4-BE49-F238E27FC236}">
                <a16:creationId xmlns:a16="http://schemas.microsoft.com/office/drawing/2014/main" id="{C3D31FD3-590C-ECBD-DCFB-C2D358DC5820}"/>
              </a:ext>
            </a:extLst>
          </p:cNvPr>
          <p:cNvSpPr>
            <a:spLocks noGrp="1"/>
          </p:cNvSpPr>
          <p:nvPr>
            <p:ph type="sldNum" sz="quarter" idx="12"/>
          </p:nvPr>
        </p:nvSpPr>
        <p:spPr/>
        <p:txBody>
          <a:bodyPr/>
          <a:lstStyle/>
          <a:p>
            <a:fld id="{34A80807-744D-4CB2-B104-E67EF665EA5D}" type="slidenum">
              <a:rPr lang="cs-CZ" smtClean="0"/>
              <a:t>‹#›</a:t>
            </a:fld>
            <a:endParaRPr lang="cs-CZ"/>
          </a:p>
        </p:txBody>
      </p:sp>
    </p:spTree>
    <p:extLst>
      <p:ext uri="{BB962C8B-B14F-4D97-AF65-F5344CB8AC3E}">
        <p14:creationId xmlns:p14="http://schemas.microsoft.com/office/powerpoint/2010/main" val="23817347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2E35C696-EDE3-3D77-C853-D27A61CE2ADF}"/>
              </a:ext>
            </a:extLst>
          </p:cNvPr>
          <p:cNvSpPr>
            <a:spLocks noGrp="1"/>
          </p:cNvSpPr>
          <p:nvPr>
            <p:ph type="title"/>
          </p:nvPr>
        </p:nvSpPr>
        <p:spPr>
          <a:xfrm>
            <a:off x="839788" y="365125"/>
            <a:ext cx="10515600" cy="1325563"/>
          </a:xfrm>
        </p:spPr>
        <p:txBody>
          <a:bodyPr/>
          <a:lstStyle/>
          <a:p>
            <a:r>
              <a:rPr lang="cs-CZ"/>
              <a:t>Kliknutím lze upravit styl.</a:t>
            </a:r>
          </a:p>
        </p:txBody>
      </p:sp>
      <p:sp>
        <p:nvSpPr>
          <p:cNvPr id="3" name="Zástupný text 2">
            <a:extLst>
              <a:ext uri="{FF2B5EF4-FFF2-40B4-BE49-F238E27FC236}">
                <a16:creationId xmlns:a16="http://schemas.microsoft.com/office/drawing/2014/main" id="{FB95E66D-ADE6-1A05-473D-0DB681B335E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Po kliknutí můžete upravovat styly textu v předloze.</a:t>
            </a:r>
          </a:p>
        </p:txBody>
      </p:sp>
      <p:sp>
        <p:nvSpPr>
          <p:cNvPr id="4" name="Zástupný obsah 3">
            <a:extLst>
              <a:ext uri="{FF2B5EF4-FFF2-40B4-BE49-F238E27FC236}">
                <a16:creationId xmlns:a16="http://schemas.microsoft.com/office/drawing/2014/main" id="{6855D030-0D72-55CC-5A2D-FC726FFBF086}"/>
              </a:ext>
            </a:extLst>
          </p:cNvPr>
          <p:cNvSpPr>
            <a:spLocks noGrp="1"/>
          </p:cNvSpPr>
          <p:nvPr>
            <p:ph sz="half" idx="2"/>
          </p:nvPr>
        </p:nvSpPr>
        <p:spPr>
          <a:xfrm>
            <a:off x="839788" y="2505075"/>
            <a:ext cx="5157787" cy="3684588"/>
          </a:xfrm>
        </p:spPr>
        <p:txBody>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text 4">
            <a:extLst>
              <a:ext uri="{FF2B5EF4-FFF2-40B4-BE49-F238E27FC236}">
                <a16:creationId xmlns:a16="http://schemas.microsoft.com/office/drawing/2014/main" id="{839C0011-0892-E2D0-A326-00354C9DA30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Po kliknutí můžete upravovat styly textu v předloze.</a:t>
            </a:r>
          </a:p>
        </p:txBody>
      </p:sp>
      <p:sp>
        <p:nvSpPr>
          <p:cNvPr id="6" name="Zástupný obsah 5">
            <a:extLst>
              <a:ext uri="{FF2B5EF4-FFF2-40B4-BE49-F238E27FC236}">
                <a16:creationId xmlns:a16="http://schemas.microsoft.com/office/drawing/2014/main" id="{5EB73554-E434-13C3-3FC2-C017A99C3D49}"/>
              </a:ext>
            </a:extLst>
          </p:cNvPr>
          <p:cNvSpPr>
            <a:spLocks noGrp="1"/>
          </p:cNvSpPr>
          <p:nvPr>
            <p:ph sz="quarter" idx="4"/>
          </p:nvPr>
        </p:nvSpPr>
        <p:spPr>
          <a:xfrm>
            <a:off x="6172200" y="2505075"/>
            <a:ext cx="5183188" cy="3684588"/>
          </a:xfrm>
        </p:spPr>
        <p:txBody>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7" name="Zástupný symbol pro datum 6">
            <a:extLst>
              <a:ext uri="{FF2B5EF4-FFF2-40B4-BE49-F238E27FC236}">
                <a16:creationId xmlns:a16="http://schemas.microsoft.com/office/drawing/2014/main" id="{6F0A142E-BB29-B03E-F8D7-185862CD139C}"/>
              </a:ext>
            </a:extLst>
          </p:cNvPr>
          <p:cNvSpPr>
            <a:spLocks noGrp="1"/>
          </p:cNvSpPr>
          <p:nvPr>
            <p:ph type="dt" sz="half" idx="10"/>
          </p:nvPr>
        </p:nvSpPr>
        <p:spPr/>
        <p:txBody>
          <a:bodyPr/>
          <a:lstStyle/>
          <a:p>
            <a:fld id="{ED07F126-BFC4-4CF9-A926-CD587AC92713}" type="datetimeFigureOut">
              <a:rPr lang="cs-CZ" smtClean="0"/>
              <a:t>12.11.2024</a:t>
            </a:fld>
            <a:endParaRPr lang="cs-CZ"/>
          </a:p>
        </p:txBody>
      </p:sp>
      <p:sp>
        <p:nvSpPr>
          <p:cNvPr id="8" name="Zástupný symbol pro zápatí 7">
            <a:extLst>
              <a:ext uri="{FF2B5EF4-FFF2-40B4-BE49-F238E27FC236}">
                <a16:creationId xmlns:a16="http://schemas.microsoft.com/office/drawing/2014/main" id="{3665FC97-9772-5156-9A05-01800FB3595F}"/>
              </a:ext>
            </a:extLst>
          </p:cNvPr>
          <p:cNvSpPr>
            <a:spLocks noGrp="1"/>
          </p:cNvSpPr>
          <p:nvPr>
            <p:ph type="ftr" sz="quarter" idx="11"/>
          </p:nvPr>
        </p:nvSpPr>
        <p:spPr/>
        <p:txBody>
          <a:bodyPr/>
          <a:lstStyle/>
          <a:p>
            <a:endParaRPr lang="cs-CZ"/>
          </a:p>
        </p:txBody>
      </p:sp>
      <p:sp>
        <p:nvSpPr>
          <p:cNvPr id="9" name="Zástupný symbol pro číslo snímku 8">
            <a:extLst>
              <a:ext uri="{FF2B5EF4-FFF2-40B4-BE49-F238E27FC236}">
                <a16:creationId xmlns:a16="http://schemas.microsoft.com/office/drawing/2014/main" id="{55614981-4F86-B85D-0D25-9945A8ACE73F}"/>
              </a:ext>
            </a:extLst>
          </p:cNvPr>
          <p:cNvSpPr>
            <a:spLocks noGrp="1"/>
          </p:cNvSpPr>
          <p:nvPr>
            <p:ph type="sldNum" sz="quarter" idx="12"/>
          </p:nvPr>
        </p:nvSpPr>
        <p:spPr/>
        <p:txBody>
          <a:bodyPr/>
          <a:lstStyle/>
          <a:p>
            <a:fld id="{34A80807-744D-4CB2-B104-E67EF665EA5D}" type="slidenum">
              <a:rPr lang="cs-CZ" smtClean="0"/>
              <a:t>‹#›</a:t>
            </a:fld>
            <a:endParaRPr lang="cs-CZ"/>
          </a:p>
        </p:txBody>
      </p:sp>
    </p:spTree>
    <p:extLst>
      <p:ext uri="{BB962C8B-B14F-4D97-AF65-F5344CB8AC3E}">
        <p14:creationId xmlns:p14="http://schemas.microsoft.com/office/powerpoint/2010/main" val="41773980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Jenom nadpis">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954AE1F7-185D-5657-58E3-98CD1BEDC9A2}"/>
              </a:ext>
            </a:extLst>
          </p:cNvPr>
          <p:cNvSpPr>
            <a:spLocks noGrp="1"/>
          </p:cNvSpPr>
          <p:nvPr>
            <p:ph type="title"/>
          </p:nvPr>
        </p:nvSpPr>
        <p:spPr/>
        <p:txBody>
          <a:bodyPr/>
          <a:lstStyle/>
          <a:p>
            <a:r>
              <a:rPr lang="cs-CZ"/>
              <a:t>Kliknutím lze upravit styl.</a:t>
            </a:r>
          </a:p>
        </p:txBody>
      </p:sp>
      <p:sp>
        <p:nvSpPr>
          <p:cNvPr id="3" name="Zástupný symbol pro datum 2">
            <a:extLst>
              <a:ext uri="{FF2B5EF4-FFF2-40B4-BE49-F238E27FC236}">
                <a16:creationId xmlns:a16="http://schemas.microsoft.com/office/drawing/2014/main" id="{81C034A3-CBAB-C4D8-1C81-F016F8B92CFC}"/>
              </a:ext>
            </a:extLst>
          </p:cNvPr>
          <p:cNvSpPr>
            <a:spLocks noGrp="1"/>
          </p:cNvSpPr>
          <p:nvPr>
            <p:ph type="dt" sz="half" idx="10"/>
          </p:nvPr>
        </p:nvSpPr>
        <p:spPr/>
        <p:txBody>
          <a:bodyPr/>
          <a:lstStyle/>
          <a:p>
            <a:fld id="{ED07F126-BFC4-4CF9-A926-CD587AC92713}" type="datetimeFigureOut">
              <a:rPr lang="cs-CZ" smtClean="0"/>
              <a:t>12.11.2024</a:t>
            </a:fld>
            <a:endParaRPr lang="cs-CZ"/>
          </a:p>
        </p:txBody>
      </p:sp>
      <p:sp>
        <p:nvSpPr>
          <p:cNvPr id="4" name="Zástupný symbol pro zápatí 3">
            <a:extLst>
              <a:ext uri="{FF2B5EF4-FFF2-40B4-BE49-F238E27FC236}">
                <a16:creationId xmlns:a16="http://schemas.microsoft.com/office/drawing/2014/main" id="{E9E299A8-2E37-FAD1-1CA1-058BC2771C78}"/>
              </a:ext>
            </a:extLst>
          </p:cNvPr>
          <p:cNvSpPr>
            <a:spLocks noGrp="1"/>
          </p:cNvSpPr>
          <p:nvPr>
            <p:ph type="ftr" sz="quarter" idx="11"/>
          </p:nvPr>
        </p:nvSpPr>
        <p:spPr/>
        <p:txBody>
          <a:bodyPr/>
          <a:lstStyle/>
          <a:p>
            <a:endParaRPr lang="cs-CZ"/>
          </a:p>
        </p:txBody>
      </p:sp>
      <p:sp>
        <p:nvSpPr>
          <p:cNvPr id="5" name="Zástupný symbol pro číslo snímku 4">
            <a:extLst>
              <a:ext uri="{FF2B5EF4-FFF2-40B4-BE49-F238E27FC236}">
                <a16:creationId xmlns:a16="http://schemas.microsoft.com/office/drawing/2014/main" id="{5437B6A9-A626-6408-7D10-453D60489B3A}"/>
              </a:ext>
            </a:extLst>
          </p:cNvPr>
          <p:cNvSpPr>
            <a:spLocks noGrp="1"/>
          </p:cNvSpPr>
          <p:nvPr>
            <p:ph type="sldNum" sz="quarter" idx="12"/>
          </p:nvPr>
        </p:nvSpPr>
        <p:spPr/>
        <p:txBody>
          <a:bodyPr/>
          <a:lstStyle/>
          <a:p>
            <a:fld id="{34A80807-744D-4CB2-B104-E67EF665EA5D}" type="slidenum">
              <a:rPr lang="cs-CZ" smtClean="0"/>
              <a:t>‹#›</a:t>
            </a:fld>
            <a:endParaRPr lang="cs-CZ"/>
          </a:p>
        </p:txBody>
      </p:sp>
    </p:spTree>
    <p:extLst>
      <p:ext uri="{BB962C8B-B14F-4D97-AF65-F5344CB8AC3E}">
        <p14:creationId xmlns:p14="http://schemas.microsoft.com/office/powerpoint/2010/main" val="259085694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Zástupný symbol pro datum 1">
            <a:extLst>
              <a:ext uri="{FF2B5EF4-FFF2-40B4-BE49-F238E27FC236}">
                <a16:creationId xmlns:a16="http://schemas.microsoft.com/office/drawing/2014/main" id="{82908BBC-F6B4-D0EA-799C-4638D41445CC}"/>
              </a:ext>
            </a:extLst>
          </p:cNvPr>
          <p:cNvSpPr>
            <a:spLocks noGrp="1"/>
          </p:cNvSpPr>
          <p:nvPr>
            <p:ph type="dt" sz="half" idx="10"/>
          </p:nvPr>
        </p:nvSpPr>
        <p:spPr/>
        <p:txBody>
          <a:bodyPr/>
          <a:lstStyle/>
          <a:p>
            <a:fld id="{ED07F126-BFC4-4CF9-A926-CD587AC92713}" type="datetimeFigureOut">
              <a:rPr lang="cs-CZ" smtClean="0"/>
              <a:t>12.11.2024</a:t>
            </a:fld>
            <a:endParaRPr lang="cs-CZ"/>
          </a:p>
        </p:txBody>
      </p:sp>
      <p:sp>
        <p:nvSpPr>
          <p:cNvPr id="3" name="Zástupný symbol pro zápatí 2">
            <a:extLst>
              <a:ext uri="{FF2B5EF4-FFF2-40B4-BE49-F238E27FC236}">
                <a16:creationId xmlns:a16="http://schemas.microsoft.com/office/drawing/2014/main" id="{74FA23B9-74C2-FD41-34FC-E0D926076504}"/>
              </a:ext>
            </a:extLst>
          </p:cNvPr>
          <p:cNvSpPr>
            <a:spLocks noGrp="1"/>
          </p:cNvSpPr>
          <p:nvPr>
            <p:ph type="ftr" sz="quarter" idx="11"/>
          </p:nvPr>
        </p:nvSpPr>
        <p:spPr/>
        <p:txBody>
          <a:bodyPr/>
          <a:lstStyle/>
          <a:p>
            <a:endParaRPr lang="cs-CZ"/>
          </a:p>
        </p:txBody>
      </p:sp>
      <p:sp>
        <p:nvSpPr>
          <p:cNvPr id="4" name="Zástupný symbol pro číslo snímku 3">
            <a:extLst>
              <a:ext uri="{FF2B5EF4-FFF2-40B4-BE49-F238E27FC236}">
                <a16:creationId xmlns:a16="http://schemas.microsoft.com/office/drawing/2014/main" id="{AD29CB7B-48FD-E0FF-50F0-7944EA4EDD93}"/>
              </a:ext>
            </a:extLst>
          </p:cNvPr>
          <p:cNvSpPr>
            <a:spLocks noGrp="1"/>
          </p:cNvSpPr>
          <p:nvPr>
            <p:ph type="sldNum" sz="quarter" idx="12"/>
          </p:nvPr>
        </p:nvSpPr>
        <p:spPr/>
        <p:txBody>
          <a:bodyPr/>
          <a:lstStyle/>
          <a:p>
            <a:fld id="{34A80807-744D-4CB2-B104-E67EF665EA5D}" type="slidenum">
              <a:rPr lang="cs-CZ" smtClean="0"/>
              <a:t>‹#›</a:t>
            </a:fld>
            <a:endParaRPr lang="cs-CZ"/>
          </a:p>
        </p:txBody>
      </p:sp>
    </p:spTree>
    <p:extLst>
      <p:ext uri="{BB962C8B-B14F-4D97-AF65-F5344CB8AC3E}">
        <p14:creationId xmlns:p14="http://schemas.microsoft.com/office/powerpoint/2010/main" val="122287766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7F01A68-FB29-16EA-1062-3473D65E2047}"/>
              </a:ext>
            </a:extLst>
          </p:cNvPr>
          <p:cNvSpPr>
            <a:spLocks noGrp="1"/>
          </p:cNvSpPr>
          <p:nvPr>
            <p:ph type="title"/>
          </p:nvPr>
        </p:nvSpPr>
        <p:spPr>
          <a:xfrm>
            <a:off x="839788" y="457200"/>
            <a:ext cx="3932237" cy="1600200"/>
          </a:xfrm>
        </p:spPr>
        <p:txBody>
          <a:bodyPr anchor="b"/>
          <a:lstStyle>
            <a:lvl1pPr>
              <a:defRPr sz="3200"/>
            </a:lvl1pPr>
          </a:lstStyle>
          <a:p>
            <a:r>
              <a:rPr lang="cs-CZ"/>
              <a:t>Kliknutím lze upravit styl.</a:t>
            </a:r>
          </a:p>
        </p:txBody>
      </p:sp>
      <p:sp>
        <p:nvSpPr>
          <p:cNvPr id="3" name="Zástupný obsah 2">
            <a:extLst>
              <a:ext uri="{FF2B5EF4-FFF2-40B4-BE49-F238E27FC236}">
                <a16:creationId xmlns:a16="http://schemas.microsoft.com/office/drawing/2014/main" id="{135023C9-A973-3393-FB50-164083B38FF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text 3">
            <a:extLst>
              <a:ext uri="{FF2B5EF4-FFF2-40B4-BE49-F238E27FC236}">
                <a16:creationId xmlns:a16="http://schemas.microsoft.com/office/drawing/2014/main" id="{7C8C77A7-25E9-1038-B159-837502CBEF2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cs-CZ"/>
              <a:t>Po kliknutí můžete upravovat styly textu v předloze.</a:t>
            </a:r>
          </a:p>
        </p:txBody>
      </p:sp>
      <p:sp>
        <p:nvSpPr>
          <p:cNvPr id="5" name="Zástupný symbol pro datum 4">
            <a:extLst>
              <a:ext uri="{FF2B5EF4-FFF2-40B4-BE49-F238E27FC236}">
                <a16:creationId xmlns:a16="http://schemas.microsoft.com/office/drawing/2014/main" id="{C1827C7E-C5D9-6563-F35F-82389498A5DE}"/>
              </a:ext>
            </a:extLst>
          </p:cNvPr>
          <p:cNvSpPr>
            <a:spLocks noGrp="1"/>
          </p:cNvSpPr>
          <p:nvPr>
            <p:ph type="dt" sz="half" idx="10"/>
          </p:nvPr>
        </p:nvSpPr>
        <p:spPr/>
        <p:txBody>
          <a:bodyPr/>
          <a:lstStyle/>
          <a:p>
            <a:fld id="{ED07F126-BFC4-4CF9-A926-CD587AC92713}" type="datetimeFigureOut">
              <a:rPr lang="cs-CZ" smtClean="0"/>
              <a:t>12.11.2024</a:t>
            </a:fld>
            <a:endParaRPr lang="cs-CZ"/>
          </a:p>
        </p:txBody>
      </p:sp>
      <p:sp>
        <p:nvSpPr>
          <p:cNvPr id="6" name="Zástupný symbol pro zápatí 5">
            <a:extLst>
              <a:ext uri="{FF2B5EF4-FFF2-40B4-BE49-F238E27FC236}">
                <a16:creationId xmlns:a16="http://schemas.microsoft.com/office/drawing/2014/main" id="{E476A7E9-0341-1F6F-73DD-B04AC82338C2}"/>
              </a:ext>
            </a:extLst>
          </p:cNvPr>
          <p:cNvSpPr>
            <a:spLocks noGrp="1"/>
          </p:cNvSpPr>
          <p:nvPr>
            <p:ph type="ftr" sz="quarter" idx="11"/>
          </p:nvPr>
        </p:nvSpPr>
        <p:spPr/>
        <p:txBody>
          <a:bodyPr/>
          <a:lstStyle/>
          <a:p>
            <a:endParaRPr lang="cs-CZ"/>
          </a:p>
        </p:txBody>
      </p:sp>
      <p:sp>
        <p:nvSpPr>
          <p:cNvPr id="7" name="Zástupný symbol pro číslo snímku 6">
            <a:extLst>
              <a:ext uri="{FF2B5EF4-FFF2-40B4-BE49-F238E27FC236}">
                <a16:creationId xmlns:a16="http://schemas.microsoft.com/office/drawing/2014/main" id="{58A73EAB-E3D0-86A2-9A31-A8BE0A70359E}"/>
              </a:ext>
            </a:extLst>
          </p:cNvPr>
          <p:cNvSpPr>
            <a:spLocks noGrp="1"/>
          </p:cNvSpPr>
          <p:nvPr>
            <p:ph type="sldNum" sz="quarter" idx="12"/>
          </p:nvPr>
        </p:nvSpPr>
        <p:spPr/>
        <p:txBody>
          <a:bodyPr/>
          <a:lstStyle/>
          <a:p>
            <a:fld id="{34A80807-744D-4CB2-B104-E67EF665EA5D}" type="slidenum">
              <a:rPr lang="cs-CZ" smtClean="0"/>
              <a:t>‹#›</a:t>
            </a:fld>
            <a:endParaRPr lang="cs-CZ"/>
          </a:p>
        </p:txBody>
      </p:sp>
    </p:spTree>
    <p:extLst>
      <p:ext uri="{BB962C8B-B14F-4D97-AF65-F5344CB8AC3E}">
        <p14:creationId xmlns:p14="http://schemas.microsoft.com/office/powerpoint/2010/main" val="175304566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498277F6-E7F1-99C0-C672-D4EB1E4CA801}"/>
              </a:ext>
            </a:extLst>
          </p:cNvPr>
          <p:cNvSpPr>
            <a:spLocks noGrp="1"/>
          </p:cNvSpPr>
          <p:nvPr>
            <p:ph type="title"/>
          </p:nvPr>
        </p:nvSpPr>
        <p:spPr>
          <a:xfrm>
            <a:off x="839788" y="457200"/>
            <a:ext cx="3932237" cy="1600200"/>
          </a:xfrm>
        </p:spPr>
        <p:txBody>
          <a:bodyPr anchor="b"/>
          <a:lstStyle>
            <a:lvl1pPr>
              <a:defRPr sz="3200"/>
            </a:lvl1pPr>
          </a:lstStyle>
          <a:p>
            <a:r>
              <a:rPr lang="cs-CZ"/>
              <a:t>Kliknutím lze upravit styl.</a:t>
            </a:r>
          </a:p>
        </p:txBody>
      </p:sp>
      <p:sp>
        <p:nvSpPr>
          <p:cNvPr id="3" name="Zástupný symbol obrázku 2">
            <a:extLst>
              <a:ext uri="{FF2B5EF4-FFF2-40B4-BE49-F238E27FC236}">
                <a16:creationId xmlns:a16="http://schemas.microsoft.com/office/drawing/2014/main" id="{14AC20A6-6034-FAD5-997B-482EFA502CB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cs-CZ"/>
          </a:p>
        </p:txBody>
      </p:sp>
      <p:sp>
        <p:nvSpPr>
          <p:cNvPr id="4" name="Zástupný text 3">
            <a:extLst>
              <a:ext uri="{FF2B5EF4-FFF2-40B4-BE49-F238E27FC236}">
                <a16:creationId xmlns:a16="http://schemas.microsoft.com/office/drawing/2014/main" id="{343D2FC2-8796-8B5F-8ADF-37E175D57BD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cs-CZ"/>
              <a:t>Po kliknutí můžete upravovat styly textu v předloze.</a:t>
            </a:r>
          </a:p>
        </p:txBody>
      </p:sp>
      <p:sp>
        <p:nvSpPr>
          <p:cNvPr id="5" name="Zástupný symbol pro datum 4">
            <a:extLst>
              <a:ext uri="{FF2B5EF4-FFF2-40B4-BE49-F238E27FC236}">
                <a16:creationId xmlns:a16="http://schemas.microsoft.com/office/drawing/2014/main" id="{D2EBD97F-AC01-3B6B-021A-9F688D81B8ED}"/>
              </a:ext>
            </a:extLst>
          </p:cNvPr>
          <p:cNvSpPr>
            <a:spLocks noGrp="1"/>
          </p:cNvSpPr>
          <p:nvPr>
            <p:ph type="dt" sz="half" idx="10"/>
          </p:nvPr>
        </p:nvSpPr>
        <p:spPr/>
        <p:txBody>
          <a:bodyPr/>
          <a:lstStyle/>
          <a:p>
            <a:fld id="{ED07F126-BFC4-4CF9-A926-CD587AC92713}" type="datetimeFigureOut">
              <a:rPr lang="cs-CZ" smtClean="0"/>
              <a:t>12.11.2024</a:t>
            </a:fld>
            <a:endParaRPr lang="cs-CZ"/>
          </a:p>
        </p:txBody>
      </p:sp>
      <p:sp>
        <p:nvSpPr>
          <p:cNvPr id="6" name="Zástupný symbol pro zápatí 5">
            <a:extLst>
              <a:ext uri="{FF2B5EF4-FFF2-40B4-BE49-F238E27FC236}">
                <a16:creationId xmlns:a16="http://schemas.microsoft.com/office/drawing/2014/main" id="{28522A61-3BBE-987B-F94E-A9720E79AB71}"/>
              </a:ext>
            </a:extLst>
          </p:cNvPr>
          <p:cNvSpPr>
            <a:spLocks noGrp="1"/>
          </p:cNvSpPr>
          <p:nvPr>
            <p:ph type="ftr" sz="quarter" idx="11"/>
          </p:nvPr>
        </p:nvSpPr>
        <p:spPr/>
        <p:txBody>
          <a:bodyPr/>
          <a:lstStyle/>
          <a:p>
            <a:endParaRPr lang="cs-CZ"/>
          </a:p>
        </p:txBody>
      </p:sp>
      <p:sp>
        <p:nvSpPr>
          <p:cNvPr id="7" name="Zástupný symbol pro číslo snímku 6">
            <a:extLst>
              <a:ext uri="{FF2B5EF4-FFF2-40B4-BE49-F238E27FC236}">
                <a16:creationId xmlns:a16="http://schemas.microsoft.com/office/drawing/2014/main" id="{B3F75F26-4F1C-B7D0-7086-DDE8B4283465}"/>
              </a:ext>
            </a:extLst>
          </p:cNvPr>
          <p:cNvSpPr>
            <a:spLocks noGrp="1"/>
          </p:cNvSpPr>
          <p:nvPr>
            <p:ph type="sldNum" sz="quarter" idx="12"/>
          </p:nvPr>
        </p:nvSpPr>
        <p:spPr/>
        <p:txBody>
          <a:bodyPr/>
          <a:lstStyle/>
          <a:p>
            <a:fld id="{34A80807-744D-4CB2-B104-E67EF665EA5D}" type="slidenum">
              <a:rPr lang="cs-CZ" smtClean="0"/>
              <a:t>‹#›</a:t>
            </a:fld>
            <a:endParaRPr lang="cs-CZ"/>
          </a:p>
        </p:txBody>
      </p:sp>
    </p:spTree>
    <p:extLst>
      <p:ext uri="{BB962C8B-B14F-4D97-AF65-F5344CB8AC3E}">
        <p14:creationId xmlns:p14="http://schemas.microsoft.com/office/powerpoint/2010/main" val="16414567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nadpis 1">
            <a:extLst>
              <a:ext uri="{FF2B5EF4-FFF2-40B4-BE49-F238E27FC236}">
                <a16:creationId xmlns:a16="http://schemas.microsoft.com/office/drawing/2014/main" id="{479EFE25-DF1A-2BB8-6B9A-6E2329D6032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cs-CZ"/>
              <a:t>Kliknutím lze upravit styl.</a:t>
            </a:r>
          </a:p>
        </p:txBody>
      </p:sp>
      <p:sp>
        <p:nvSpPr>
          <p:cNvPr id="3" name="Zástupný text 2">
            <a:extLst>
              <a:ext uri="{FF2B5EF4-FFF2-40B4-BE49-F238E27FC236}">
                <a16:creationId xmlns:a16="http://schemas.microsoft.com/office/drawing/2014/main" id="{10AF593E-CAE0-7ACE-90D9-C9F18169C34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a:extLst>
              <a:ext uri="{FF2B5EF4-FFF2-40B4-BE49-F238E27FC236}">
                <a16:creationId xmlns:a16="http://schemas.microsoft.com/office/drawing/2014/main" id="{FC148E54-38E5-FDEF-86E1-41DC9E232C2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D07F126-BFC4-4CF9-A926-CD587AC92713}" type="datetimeFigureOut">
              <a:rPr lang="cs-CZ" smtClean="0"/>
              <a:t>12.11.2024</a:t>
            </a:fld>
            <a:endParaRPr lang="cs-CZ"/>
          </a:p>
        </p:txBody>
      </p:sp>
      <p:sp>
        <p:nvSpPr>
          <p:cNvPr id="5" name="Zástupný symbol pro zápatí 4">
            <a:extLst>
              <a:ext uri="{FF2B5EF4-FFF2-40B4-BE49-F238E27FC236}">
                <a16:creationId xmlns:a16="http://schemas.microsoft.com/office/drawing/2014/main" id="{9A14D800-4994-60D5-6063-BC7F4616D10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cs-CZ"/>
          </a:p>
        </p:txBody>
      </p:sp>
      <p:sp>
        <p:nvSpPr>
          <p:cNvPr id="6" name="Zástupný symbol pro číslo snímku 5">
            <a:extLst>
              <a:ext uri="{FF2B5EF4-FFF2-40B4-BE49-F238E27FC236}">
                <a16:creationId xmlns:a16="http://schemas.microsoft.com/office/drawing/2014/main" id="{90FE9FC1-BE6C-6875-7F02-9747492DC19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4A80807-744D-4CB2-B104-E67EF665EA5D}" type="slidenum">
              <a:rPr lang="cs-CZ" smtClean="0"/>
              <a:t>‹#›</a:t>
            </a:fld>
            <a:endParaRPr lang="cs-CZ"/>
          </a:p>
        </p:txBody>
      </p:sp>
    </p:spTree>
    <p:extLst>
      <p:ext uri="{BB962C8B-B14F-4D97-AF65-F5344CB8AC3E}">
        <p14:creationId xmlns:p14="http://schemas.microsoft.com/office/powerpoint/2010/main" val="80104220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9.xml"/></Relationships>
</file>

<file path=ppt/slides/_rels/slide18.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9.xml"/></Relationships>
</file>

<file path=ppt/slides/_rels/slide19.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9.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5.xml.rels><?xml version="1.0" encoding="UTF-8" standalone="yes"?>
<Relationships xmlns="http://schemas.openxmlformats.org/package/2006/relationships"><Relationship Id="rId2" Type="http://schemas.openxmlformats.org/officeDocument/2006/relationships/image" Target="../media/image5.webp"/><Relationship Id="rId1" Type="http://schemas.openxmlformats.org/officeDocument/2006/relationships/slideLayout" Target="../slideLayouts/slideLayout9.xml"/></Relationships>
</file>

<file path=ppt/slides/_rels/slide46.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9.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4.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9.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Layout" Target="../slideLayouts/slideLayout9.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2" Type="http://schemas.openxmlformats.org/officeDocument/2006/relationships/image" Target="../media/image9.webp"/><Relationship Id="rId1" Type="http://schemas.openxmlformats.org/officeDocument/2006/relationships/slideLayout" Target="../slideLayouts/slideLayout9.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6DECA7B7-8D96-8F6D-A23F-C47BFC6762DD}"/>
              </a:ext>
            </a:extLst>
          </p:cNvPr>
          <p:cNvSpPr>
            <a:spLocks noGrp="1"/>
          </p:cNvSpPr>
          <p:nvPr>
            <p:ph type="ctrTitle"/>
          </p:nvPr>
        </p:nvSpPr>
        <p:spPr>
          <a:xfrm>
            <a:off x="150829" y="131976"/>
            <a:ext cx="11849493" cy="4487158"/>
          </a:xfrm>
        </p:spPr>
        <p:txBody>
          <a:bodyPr>
            <a:normAutofit/>
          </a:bodyPr>
          <a:lstStyle/>
          <a:p>
            <a:r>
              <a:rPr lang="cs-CZ" b="1" dirty="0">
                <a:solidFill>
                  <a:srgbClr val="7030A0"/>
                </a:solidFill>
                <a:effectLst/>
                <a:latin typeface="Times New Roman" panose="02020603050405020304" pitchFamily="18" charset="0"/>
                <a:ea typeface="Calibri" panose="020F0502020204030204" pitchFamily="34" charset="0"/>
                <a:cs typeface="Times New Roman" panose="02020603050405020304" pitchFamily="18" charset="0"/>
              </a:rPr>
              <a:t>II. Smrt a problém jejího smyslu </a:t>
            </a:r>
            <a:br>
              <a:rPr lang="cs-CZ" dirty="0">
                <a:solidFill>
                  <a:srgbClr val="7030A0"/>
                </a:solidFill>
                <a:effectLst/>
                <a:latin typeface="Calibri" panose="020F0502020204030204" pitchFamily="34" charset="0"/>
                <a:ea typeface="Calibri" panose="020F0502020204030204" pitchFamily="34" charset="0"/>
                <a:cs typeface="Times New Roman" panose="02020603050405020304" pitchFamily="18" charset="0"/>
              </a:rPr>
            </a:br>
            <a:endParaRPr lang="cs-CZ" dirty="0">
              <a:solidFill>
                <a:srgbClr val="7030A0"/>
              </a:solidFill>
            </a:endParaRPr>
          </a:p>
        </p:txBody>
      </p:sp>
      <p:sp>
        <p:nvSpPr>
          <p:cNvPr id="3" name="Podnadpis 2">
            <a:extLst>
              <a:ext uri="{FF2B5EF4-FFF2-40B4-BE49-F238E27FC236}">
                <a16:creationId xmlns:a16="http://schemas.microsoft.com/office/drawing/2014/main" id="{57778FA0-E802-99E0-EA5D-BF3E6BF42650}"/>
              </a:ext>
            </a:extLst>
          </p:cNvPr>
          <p:cNvSpPr>
            <a:spLocks noGrp="1"/>
          </p:cNvSpPr>
          <p:nvPr>
            <p:ph type="subTitle" idx="1"/>
          </p:nvPr>
        </p:nvSpPr>
        <p:spPr>
          <a:xfrm>
            <a:off x="1524000" y="4907756"/>
            <a:ext cx="9144000" cy="1655762"/>
          </a:xfrm>
        </p:spPr>
        <p:txBody>
          <a:bodyPr>
            <a:normAutofit/>
          </a:bodyPr>
          <a:lstStyle/>
          <a:p>
            <a:endParaRPr lang="cs-CZ" sz="3600" dirty="0">
              <a:solidFill>
                <a:srgbClr val="7030A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4261454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875B364C-B825-8F6C-9E8A-D9BF30DF00AB}"/>
              </a:ext>
            </a:extLst>
          </p:cNvPr>
          <p:cNvSpPr>
            <a:spLocks noGrp="1"/>
          </p:cNvSpPr>
          <p:nvPr>
            <p:ph type="title"/>
          </p:nvPr>
        </p:nvSpPr>
        <p:spPr>
          <a:xfrm>
            <a:off x="838200" y="-593889"/>
            <a:ext cx="10515600" cy="1809947"/>
          </a:xfrm>
        </p:spPr>
        <p:txBody>
          <a:bodyPr/>
          <a:lstStyle/>
          <a:p>
            <a:pPr algn="ctr"/>
            <a:r>
              <a:rPr lang="cs-CZ" dirty="0">
                <a:solidFill>
                  <a:srgbClr val="C00000"/>
                </a:solidFill>
                <a:latin typeface="Times New Roman" panose="02020603050405020304" pitchFamily="18" charset="0"/>
                <a:cs typeface="Times New Roman" panose="02020603050405020304" pitchFamily="18" charset="0"/>
              </a:rPr>
              <a:t>Osvojení smrti druhého na rovině existence</a:t>
            </a:r>
          </a:p>
        </p:txBody>
      </p:sp>
      <p:sp>
        <p:nvSpPr>
          <p:cNvPr id="3" name="Zástupný obsah 2">
            <a:extLst>
              <a:ext uri="{FF2B5EF4-FFF2-40B4-BE49-F238E27FC236}">
                <a16:creationId xmlns:a16="http://schemas.microsoft.com/office/drawing/2014/main" id="{4327AC3C-4DAD-0BCF-998D-BDDC8657F3A1}"/>
              </a:ext>
            </a:extLst>
          </p:cNvPr>
          <p:cNvSpPr>
            <a:spLocks noGrp="1"/>
          </p:cNvSpPr>
          <p:nvPr>
            <p:ph idx="1"/>
          </p:nvPr>
        </p:nvSpPr>
        <p:spPr>
          <a:xfrm>
            <a:off x="0" y="631596"/>
            <a:ext cx="12192000" cy="6226403"/>
          </a:xfrm>
        </p:spPr>
        <p:txBody>
          <a:bodyPr>
            <a:noAutofit/>
          </a:bodyPr>
          <a:lstStyle/>
          <a:p>
            <a:r>
              <a:rPr lang="cs-CZ" sz="1700" dirty="0">
                <a:effectLst/>
                <a:latin typeface="Times New Roman" panose="02020603050405020304" pitchFamily="18" charset="0"/>
                <a:ea typeface="Calibri" panose="020F0502020204030204" pitchFamily="34" charset="0"/>
              </a:rPr>
              <a:t>Existenciální komunikace může mít tak hluboké základy, že její bytí přesahuje a překonává i smrt druhého </a:t>
            </a:r>
            <a:r>
              <a:rPr lang="cs-CZ" sz="1700" dirty="0">
                <a:latin typeface="Times New Roman" panose="02020603050405020304" pitchFamily="18" charset="0"/>
                <a:ea typeface="Calibri" panose="020F0502020204030204" pitchFamily="34" charset="0"/>
              </a:rPr>
              <a:t>– </a:t>
            </a:r>
            <a:r>
              <a:rPr lang="cs-CZ" sz="1700" dirty="0">
                <a:effectLst/>
                <a:latin typeface="Times New Roman" panose="02020603050405020304" pitchFamily="18" charset="0"/>
                <a:ea typeface="Calibri" panose="020F0502020204030204" pitchFamily="34" charset="0"/>
              </a:rPr>
              <a:t>osvědčuje se jako trvalá, nadčasová skutečnost. →</a:t>
            </a:r>
            <a:r>
              <a:rPr lang="cs-CZ" sz="1700" dirty="0">
                <a:latin typeface="Times New Roman" panose="02020603050405020304" pitchFamily="18" charset="0"/>
                <a:ea typeface="Calibri" panose="020F0502020204030204" pitchFamily="34" charset="0"/>
              </a:rPr>
              <a:t> E</a:t>
            </a:r>
            <a:r>
              <a:rPr lang="cs-CZ" sz="1700" dirty="0">
                <a:effectLst/>
                <a:latin typeface="Times New Roman" panose="02020603050405020304" pitchFamily="18" charset="0"/>
                <a:ea typeface="Calibri" panose="020F0502020204030204" pitchFamily="34" charset="0"/>
              </a:rPr>
              <a:t>xistenciální komunikace mohla prostoupit existenci natolik, že i další život pozůstalého lze chápat jako pokračování komunikace se zemřelým. </a:t>
            </a:r>
          </a:p>
          <a:p>
            <a:r>
              <a:rPr lang="cs-CZ" sz="1700" dirty="0">
                <a:effectLst/>
                <a:latin typeface="Times New Roman" panose="02020603050405020304" pitchFamily="18" charset="0"/>
                <a:ea typeface="Calibri" panose="020F0502020204030204" pitchFamily="34" charset="0"/>
              </a:rPr>
              <a:t>Skrze existenciální komunikaci byla jednou pro vždy prolomena osamělost. </a:t>
            </a:r>
            <a:r>
              <a:rPr kumimoji="0" lang="cs-CZ" sz="17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mn-cs"/>
              </a:rPr>
              <a:t>→</a:t>
            </a:r>
            <a:r>
              <a:rPr lang="cs-CZ" sz="1700" dirty="0">
                <a:effectLst/>
                <a:latin typeface="Times New Roman" panose="02020603050405020304" pitchFamily="18" charset="0"/>
                <a:ea typeface="Calibri" panose="020F0502020204030204" pitchFamily="34" charset="0"/>
              </a:rPr>
              <a:t> </a:t>
            </a:r>
            <a:r>
              <a:rPr lang="cs-CZ" sz="1700" dirty="0">
                <a:latin typeface="Times New Roman" panose="02020603050405020304" pitchFamily="18" charset="0"/>
                <a:ea typeface="Calibri" panose="020F0502020204030204" pitchFamily="34" charset="0"/>
              </a:rPr>
              <a:t>T</a:t>
            </a:r>
            <a:r>
              <a:rPr lang="cs-CZ" sz="1700" dirty="0">
                <a:effectLst/>
                <a:latin typeface="Times New Roman" panose="02020603050405020304" pitchFamily="18" charset="0"/>
                <a:ea typeface="Calibri" panose="020F0502020204030204" pitchFamily="34" charset="0"/>
              </a:rPr>
              <a:t>en, kdo je pravdivě milován, zůstává existenciálně přítomen i přes svou neodvolatelnou nepřítomnost ve smrti. </a:t>
            </a:r>
            <a:r>
              <a:rPr kumimoji="0" lang="cs-CZ" sz="17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mn-cs"/>
              </a:rPr>
              <a:t>→ </a:t>
            </a:r>
            <a:r>
              <a:rPr lang="cs-CZ" sz="1700" dirty="0">
                <a:effectLst/>
                <a:latin typeface="Times New Roman" panose="02020603050405020304" pitchFamily="18" charset="0"/>
                <a:ea typeface="Calibri" panose="020F0502020204030204" pitchFamily="34" charset="0"/>
              </a:rPr>
              <a:t>Smrt druhého se pak nejeví jako čistá ztráta, ale existenciální otřes může působit jako katalyzátor prohloubení vztahu k zemřelému a způsobit proměnu v existenci pozůstalého. </a:t>
            </a:r>
            <a:r>
              <a:rPr kumimoji="0" lang="cs-CZ" sz="17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mn-cs"/>
              </a:rPr>
              <a:t>→ Tato proměna </a:t>
            </a:r>
            <a:r>
              <a:rPr kumimoji="0" lang="cs-CZ" sz="1700" b="0" i="0" u="none" strike="noStrike" kern="1200" cap="none" spc="0" normalizeH="0" baseline="0" noProof="0" dirty="0">
                <a:ln>
                  <a:noFill/>
                </a:ln>
                <a:solidFill>
                  <a:prstClr val="black"/>
                </a:solidFill>
                <a:uLnTx/>
                <a:uFillTx/>
                <a:latin typeface="Times New Roman" panose="02020603050405020304" pitchFamily="18" charset="0"/>
                <a:ea typeface="Calibri" panose="020F0502020204030204" pitchFamily="34" charset="0"/>
                <a:cs typeface="+mn-cs"/>
              </a:rPr>
              <a:t>může někdy znamenat</a:t>
            </a:r>
            <a:r>
              <a:rPr lang="cs-CZ" sz="1700" dirty="0">
                <a:effectLst/>
                <a:latin typeface="Times New Roman" panose="02020603050405020304" pitchFamily="18" charset="0"/>
                <a:ea typeface="Calibri" panose="020F0502020204030204" pitchFamily="34" charset="0"/>
              </a:rPr>
              <a:t> takový skok na cestě k bytí sebou, že ji lze charakterizovat jako zrození nového života. </a:t>
            </a:r>
            <a:r>
              <a:rPr kumimoji="0" lang="cs-CZ" sz="17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mn-cs"/>
              </a:rPr>
              <a:t>→ </a:t>
            </a:r>
            <a:r>
              <a:rPr kumimoji="0" lang="cs-CZ" sz="1700" b="0" i="0" u="none" strike="noStrike" kern="1200" cap="none" spc="0" normalizeH="0" baseline="0" noProof="0" dirty="0">
                <a:ln>
                  <a:noFill/>
                </a:ln>
                <a:solidFill>
                  <a:prstClr val="black"/>
                </a:solidFill>
                <a:uLnTx/>
                <a:uFillTx/>
                <a:latin typeface="Times New Roman" panose="02020603050405020304" pitchFamily="18" charset="0"/>
                <a:ea typeface="Calibri" panose="020F0502020204030204" pitchFamily="34" charset="0"/>
                <a:cs typeface="+mn-cs"/>
              </a:rPr>
              <a:t>S</a:t>
            </a:r>
            <a:r>
              <a:rPr lang="cs-CZ" sz="1700" dirty="0" err="1">
                <a:effectLst/>
                <a:latin typeface="Times New Roman" panose="02020603050405020304" pitchFamily="18" charset="0"/>
                <a:ea typeface="Calibri" panose="020F0502020204030204" pitchFamily="34" charset="0"/>
              </a:rPr>
              <a:t>mrt</a:t>
            </a:r>
            <a:r>
              <a:rPr lang="cs-CZ" sz="1700" dirty="0">
                <a:effectLst/>
                <a:latin typeface="Times New Roman" panose="02020603050405020304" pitchFamily="18" charset="0"/>
                <a:ea typeface="Calibri" panose="020F0502020204030204" pitchFamily="34" charset="0"/>
              </a:rPr>
              <a:t> druhého je tak pojata do života.</a:t>
            </a:r>
          </a:p>
          <a:p>
            <a:r>
              <a:rPr lang="cs-CZ" sz="1700" dirty="0">
                <a:effectLst/>
                <a:latin typeface="Times New Roman" panose="02020603050405020304" pitchFamily="18" charset="0"/>
                <a:ea typeface="Calibri" panose="020F0502020204030204" pitchFamily="34" charset="0"/>
              </a:rPr>
              <a:t> Zatímco jakožto pobývání jsem ve ztrátě druhého ponechán zcela bez útěchy, jakožto existence mohu na jiné rovině zakusit plnost a skutečnost bytí.</a:t>
            </a:r>
            <a:r>
              <a:rPr kumimoji="0" lang="cs-CZ" sz="17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mn-cs"/>
              </a:rPr>
              <a:t> →</a:t>
            </a:r>
            <a:r>
              <a:rPr lang="cs-CZ" sz="1700" dirty="0">
                <a:effectLst/>
                <a:latin typeface="Times New Roman" panose="02020603050405020304" pitchFamily="18" charset="0"/>
                <a:ea typeface="Calibri" panose="020F0502020204030204" pitchFamily="34" charset="0"/>
              </a:rPr>
              <a:t> Pokud se tak děje, znamená to, že se existence navzdory smrti druhého a skrze ni setkává s transcendencí.</a:t>
            </a:r>
          </a:p>
          <a:p>
            <a:r>
              <a:rPr lang="cs-CZ" sz="1700" b="1" dirty="0">
                <a:effectLst/>
                <a:latin typeface="Times New Roman" panose="02020603050405020304" pitchFamily="18" charset="0"/>
                <a:ea typeface="Calibri" panose="020F0502020204030204" pitchFamily="34" charset="0"/>
              </a:rPr>
              <a:t>T 3b:</a:t>
            </a:r>
            <a:r>
              <a:rPr lang="cs-CZ" sz="1700" dirty="0">
                <a:effectLst/>
                <a:latin typeface="Times New Roman" panose="02020603050405020304" pitchFamily="18" charset="0"/>
                <a:ea typeface="Calibri" panose="020F0502020204030204" pitchFamily="34" charset="0"/>
              </a:rPr>
              <a:t> „Komunikace však může být založena tak hluboko, že i sám konec v umírání se ještě stává jejím vyjevováním a komunikace osvědčuje své bytí jako věčná skutečnost. Pak je existence ve svém vyjevování proměněna; její pobývání postoupilo skokem neodvolatelně kupředu. Pouhé pobývání může zapomenout, může se utěšovat, tento skok je však jako zrození nového života; smrt je pojata do života. Život prokazuje pravdu komunikace, která přetrvává smrt tím, že se život uskutečňuje v té podobě, jaké nabyl skrze komunikaci a jakou musí mít i nadále … Jako kdybych již ve smrti nebyl opuštěn, nýbrž spojil se s existencí, která se mnou stála v nejbližší komunikaci. Osamělost způsobená </a:t>
            </a:r>
            <a:r>
              <a:rPr lang="cs-CZ" sz="1700" i="1" dirty="0">
                <a:effectLst/>
                <a:latin typeface="Times New Roman" panose="02020603050405020304" pitchFamily="18" charset="0"/>
                <a:ea typeface="Calibri" panose="020F0502020204030204" pitchFamily="34" charset="0"/>
              </a:rPr>
              <a:t>smrtí bližního</a:t>
            </a:r>
            <a:r>
              <a:rPr lang="cs-CZ" sz="1700" dirty="0">
                <a:effectLst/>
                <a:latin typeface="Times New Roman" panose="02020603050405020304" pitchFamily="18" charset="0"/>
                <a:ea typeface="Calibri" panose="020F0502020204030204" pitchFamily="34" charset="0"/>
              </a:rPr>
              <a:t> se radikálně liší od </a:t>
            </a:r>
            <a:r>
              <a:rPr lang="cs-CZ" sz="1700" i="1" dirty="0">
                <a:effectLst/>
                <a:latin typeface="Times New Roman" panose="02020603050405020304" pitchFamily="18" charset="0"/>
                <a:ea typeface="Calibri" panose="020F0502020204030204" pitchFamily="34" charset="0"/>
              </a:rPr>
              <a:t>absolutní</a:t>
            </a:r>
            <a:r>
              <a:rPr lang="cs-CZ" sz="1700" dirty="0">
                <a:effectLst/>
                <a:latin typeface="Times New Roman" panose="02020603050405020304" pitchFamily="18" charset="0"/>
                <a:ea typeface="Calibri" panose="020F0502020204030204" pitchFamily="34" charset="0"/>
              </a:rPr>
              <a:t> osamělosti v </a:t>
            </a:r>
            <a:r>
              <a:rPr lang="cs-CZ" sz="1700" i="1" dirty="0">
                <a:effectLst/>
                <a:latin typeface="Times New Roman" panose="02020603050405020304" pitchFamily="18" charset="0"/>
                <a:ea typeface="Calibri" panose="020F0502020204030204" pitchFamily="34" charset="0"/>
              </a:rPr>
              <a:t>absenci komunikace</a:t>
            </a:r>
            <a:r>
              <a:rPr lang="cs-CZ" sz="1700" dirty="0">
                <a:effectLst/>
                <a:latin typeface="Times New Roman" panose="02020603050405020304" pitchFamily="18" charset="0"/>
                <a:ea typeface="Calibri" panose="020F0502020204030204" pitchFamily="34" charset="0"/>
              </a:rPr>
              <a:t>. Absolutní osamělost je mlčícím nedostatkem … Každou komunikací, která se jednou uskutečnila, je naopak absolutní osamělost jednou pro vždy zrušena. Ten, kdo je pravdivě milován, zůstává existenciální přítomností. Zničující touha osamělého pozůstalého sice zakouší nesnesitelnost tělesného oddělení, avšak nachází jakési útočiště ve vyjevování existence, zatímco zoufalství původně osamělého si sice nemůže stěžovat na nějakou ztrátu, avšak ve své touze po nepoznaném bytí zůstává bez útočiště. Skutečná ztráta toho, co bylo, mne jako smyslově pobývajícího člověka sice ponechává bez útěchy, ale skrze věrnost, kterou mohu osvědčit, získávám podíl na skutečnosti bytí. Je-li smrt druhého existenciálním otřesem, a nikoli jen objektivním procesem…, pak existence prostřednictvím smrti zdomácněla v transcendenci: to, co je zničeno smrtí, je vyjevování, nikoli samo bytí.“                                                                                                  </a:t>
            </a:r>
            <a:r>
              <a:rPr lang="cs-CZ" sz="1700" dirty="0">
                <a:solidFill>
                  <a:prstClr val="black"/>
                </a:solidFill>
                <a:latin typeface="Times New Roman" panose="02020603050405020304" pitchFamily="18" charset="0"/>
                <a:ea typeface="Calibri" panose="020F0502020204030204" pitchFamily="34" charset="0"/>
              </a:rPr>
              <a:t>K. </a:t>
            </a:r>
            <a:r>
              <a:rPr lang="cs-CZ" sz="1700" dirty="0" err="1">
                <a:solidFill>
                  <a:prstClr val="black"/>
                </a:solidFill>
                <a:latin typeface="Times New Roman" panose="02020603050405020304" pitchFamily="18" charset="0"/>
                <a:ea typeface="Calibri" panose="020F0502020204030204" pitchFamily="34" charset="0"/>
              </a:rPr>
              <a:t>Jaspers</a:t>
            </a:r>
            <a:r>
              <a:rPr lang="cs-CZ" sz="1700" dirty="0">
                <a:solidFill>
                  <a:prstClr val="black"/>
                </a:solidFill>
                <a:latin typeface="Times New Roman" panose="02020603050405020304" pitchFamily="18" charset="0"/>
                <a:ea typeface="Calibri" panose="020F0502020204030204" pitchFamily="34" charset="0"/>
              </a:rPr>
              <a:t>, </a:t>
            </a:r>
            <a:r>
              <a:rPr lang="cs-CZ" sz="1700" i="1" dirty="0">
                <a:solidFill>
                  <a:prstClr val="black"/>
                </a:solidFill>
                <a:latin typeface="Times New Roman" panose="02020603050405020304" pitchFamily="18" charset="0"/>
                <a:ea typeface="Calibri" panose="020F0502020204030204" pitchFamily="34" charset="0"/>
              </a:rPr>
              <a:t>Mezní situace</a:t>
            </a:r>
            <a:r>
              <a:rPr lang="cs-CZ" sz="1700" dirty="0">
                <a:solidFill>
                  <a:prstClr val="black"/>
                </a:solidFill>
                <a:latin typeface="Times New Roman" panose="02020603050405020304" pitchFamily="18" charset="0"/>
                <a:ea typeface="Calibri" panose="020F0502020204030204" pitchFamily="34" charset="0"/>
              </a:rPr>
              <a:t>, str. 44–45.</a:t>
            </a:r>
            <a:r>
              <a:rPr lang="cs-CZ" sz="1700" dirty="0">
                <a:effectLst/>
                <a:latin typeface="Times New Roman" panose="02020603050405020304" pitchFamily="18" charset="0"/>
                <a:ea typeface="Calibri" panose="020F0502020204030204" pitchFamily="34" charset="0"/>
              </a:rPr>
              <a:t> </a:t>
            </a:r>
            <a:endParaRPr lang="cs-CZ" sz="1700" dirty="0"/>
          </a:p>
        </p:txBody>
      </p:sp>
    </p:spTree>
    <p:extLst>
      <p:ext uri="{BB962C8B-B14F-4D97-AF65-F5344CB8AC3E}">
        <p14:creationId xmlns:p14="http://schemas.microsoft.com/office/powerpoint/2010/main" val="206549227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62DA9788-39E7-D00F-BA75-F14C8CF349A8}"/>
              </a:ext>
            </a:extLst>
          </p:cNvPr>
          <p:cNvSpPr>
            <a:spLocks noGrp="1"/>
          </p:cNvSpPr>
          <p:nvPr>
            <p:ph type="title"/>
          </p:nvPr>
        </p:nvSpPr>
        <p:spPr>
          <a:xfrm>
            <a:off x="838200" y="1"/>
            <a:ext cx="10515600" cy="886119"/>
          </a:xfrm>
        </p:spPr>
        <p:txBody>
          <a:bodyPr/>
          <a:lstStyle/>
          <a:p>
            <a:pPr algn="ctr"/>
            <a:r>
              <a:rPr lang="cs-CZ" dirty="0">
                <a:solidFill>
                  <a:srgbClr val="C00000"/>
                </a:solidFill>
                <a:latin typeface="Times New Roman" panose="02020603050405020304" pitchFamily="18" charset="0"/>
                <a:cs typeface="Times New Roman" panose="02020603050405020304" pitchFamily="18" charset="0"/>
              </a:rPr>
              <a:t>Má vlastní smrt </a:t>
            </a:r>
          </a:p>
        </p:txBody>
      </p:sp>
      <p:sp>
        <p:nvSpPr>
          <p:cNvPr id="3" name="Zástupný obsah 2">
            <a:extLst>
              <a:ext uri="{FF2B5EF4-FFF2-40B4-BE49-F238E27FC236}">
                <a16:creationId xmlns:a16="http://schemas.microsoft.com/office/drawing/2014/main" id="{D00D101A-78AD-132D-5776-F171E9F41498}"/>
              </a:ext>
            </a:extLst>
          </p:cNvPr>
          <p:cNvSpPr>
            <a:spLocks noGrp="1"/>
          </p:cNvSpPr>
          <p:nvPr>
            <p:ph idx="1"/>
          </p:nvPr>
        </p:nvSpPr>
        <p:spPr>
          <a:xfrm>
            <a:off x="0" y="810704"/>
            <a:ext cx="12192000" cy="6047295"/>
          </a:xfrm>
        </p:spPr>
        <p:txBody>
          <a:bodyPr>
            <a:normAutofit fontScale="92500" lnSpcReduction="20000"/>
          </a:bodyPr>
          <a:lstStyle/>
          <a:p>
            <a:r>
              <a:rPr lang="cs-CZ" dirty="0">
                <a:latin typeface="Times New Roman" panose="02020603050405020304" pitchFamily="18" charset="0"/>
                <a:ea typeface="Calibri" panose="020F0502020204030204" pitchFamily="34" charset="0"/>
              </a:rPr>
              <a:t>Ačkoli</a:t>
            </a:r>
            <a:r>
              <a:rPr lang="cs-CZ" dirty="0">
                <a:effectLst/>
                <a:latin typeface="Times New Roman" panose="02020603050405020304" pitchFamily="18" charset="0"/>
                <a:ea typeface="Calibri" panose="020F0502020204030204" pitchFamily="34" charset="0"/>
              </a:rPr>
              <a:t> má pro nás naše vlastní smrt zcela zvláštní naléhavost, nikdy ji nemůžeme zakusit jako událost. → </a:t>
            </a:r>
            <a:r>
              <a:rPr lang="cs-CZ" dirty="0">
                <a:latin typeface="Times New Roman" panose="02020603050405020304" pitchFamily="18" charset="0"/>
                <a:ea typeface="Calibri" panose="020F0502020204030204" pitchFamily="34" charset="0"/>
              </a:rPr>
              <a:t>V</a:t>
            </a:r>
            <a:r>
              <a:rPr lang="cs-CZ" dirty="0">
                <a:effectLst/>
                <a:latin typeface="Times New Roman" panose="02020603050405020304" pitchFamily="18" charset="0"/>
                <a:ea typeface="Calibri" panose="020F0502020204030204" pitchFamily="34" charset="0"/>
              </a:rPr>
              <a:t>lastní smrt se vymyká naší zkušenosti, protože pokud nastává, pomíjejí podmínky, za nichž můžeme něco zakoušet. </a:t>
            </a:r>
            <a:r>
              <a:rPr kumimoji="0" lang="cs-CZ" sz="28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mn-cs"/>
              </a:rPr>
              <a:t>→</a:t>
            </a:r>
            <a:r>
              <a:rPr lang="cs-CZ" dirty="0">
                <a:effectLst/>
                <a:latin typeface="Times New Roman" panose="02020603050405020304" pitchFamily="18" charset="0"/>
                <a:ea typeface="Calibri" panose="020F0502020204030204" pitchFamily="34" charset="0"/>
              </a:rPr>
              <a:t> </a:t>
            </a:r>
            <a:r>
              <a:rPr lang="cs-CZ" dirty="0">
                <a:latin typeface="Times New Roman" panose="02020603050405020304" pitchFamily="18" charset="0"/>
                <a:ea typeface="Calibri" panose="020F0502020204030204" pitchFamily="34" charset="0"/>
              </a:rPr>
              <a:t>K</a:t>
            </a:r>
            <a:r>
              <a:rPr lang="cs-CZ" dirty="0">
                <a:effectLst/>
                <a:latin typeface="Times New Roman" panose="02020603050405020304" pitchFamily="18" charset="0"/>
                <a:ea typeface="Calibri" panose="020F0502020204030204" pitchFamily="34" charset="0"/>
              </a:rPr>
              <a:t>e své vlastní smrti se lze vztahovat pouze jako k neustálé možnosti. </a:t>
            </a:r>
          </a:p>
          <a:p>
            <a:r>
              <a:rPr lang="cs-CZ" dirty="0">
                <a:latin typeface="Times New Roman" panose="02020603050405020304" pitchFamily="18" charset="0"/>
                <a:ea typeface="Calibri" panose="020F0502020204030204" pitchFamily="34" charset="0"/>
              </a:rPr>
              <a:t>Ve vztahu k vlastní smrti musíme unést absolutní nevědění. </a:t>
            </a:r>
            <a:r>
              <a:rPr kumimoji="0" lang="cs-CZ" sz="28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mn-cs"/>
              </a:rPr>
              <a:t>→ </a:t>
            </a:r>
            <a:r>
              <a:rPr lang="cs-CZ" dirty="0">
                <a:latin typeface="Times New Roman" panose="02020603050405020304" pitchFamily="18" charset="0"/>
                <a:ea typeface="Calibri" panose="020F0502020204030204" pitchFamily="34" charset="0"/>
              </a:rPr>
              <a:t>V předjímání své smrti jsme radikálně konfrontováni s nicotou sebe sama, která nepřipouští návratu. → Víme, že z této nicoty se již nemůžeme nijak získat zpět. </a:t>
            </a:r>
            <a:r>
              <a:rPr kumimoji="0" lang="cs-CZ" sz="28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mn-cs"/>
              </a:rPr>
              <a:t>→ Vlastní smrt je konečným bodem našeho pobývání, před nímž stojíme bezmocní a který nás zmrazuje. → Pro pobývání je tato situace naprostým ztroskotáním a důvodem k zoufání. </a:t>
            </a:r>
          </a:p>
          <a:p>
            <a:pPr marL="0" indent="0">
              <a:buNone/>
            </a:pPr>
            <a:r>
              <a:rPr lang="cs-CZ" sz="2800" b="1" dirty="0">
                <a:effectLst/>
                <a:latin typeface="Times New Roman" panose="02020603050405020304" pitchFamily="18" charset="0"/>
                <a:ea typeface="Calibri" panose="020F0502020204030204" pitchFamily="34" charset="0"/>
              </a:rPr>
              <a:t>T 4a: </a:t>
            </a:r>
            <a:r>
              <a:rPr lang="cs-CZ" sz="2800" dirty="0">
                <a:effectLst/>
                <a:latin typeface="Times New Roman" panose="02020603050405020304" pitchFamily="18" charset="0"/>
                <a:ea typeface="Calibri" panose="020F0502020204030204" pitchFamily="34" charset="0"/>
              </a:rPr>
              <a:t>„Smrt jakožto proces existuje jen jako smrt druhého. Se svou vlastní smrtí </a:t>
            </a:r>
            <a:r>
              <a:rPr lang="cs-CZ" sz="2800" i="1" dirty="0">
                <a:effectLst/>
                <a:latin typeface="Times New Roman" panose="02020603050405020304" pitchFamily="18" charset="0"/>
                <a:ea typeface="Calibri" panose="020F0502020204030204" pitchFamily="34" charset="0"/>
              </a:rPr>
              <a:t>nelze mít zkušenost</a:t>
            </a:r>
            <a:r>
              <a:rPr lang="cs-CZ" sz="2800" dirty="0">
                <a:effectLst/>
                <a:latin typeface="Times New Roman" panose="02020603050405020304" pitchFamily="18" charset="0"/>
                <a:ea typeface="Calibri" panose="020F0502020204030204" pitchFamily="34" charset="0"/>
              </a:rPr>
              <a:t>, lze pouze zakoušet stavy, které se k ní vztahují. Mohu pociťovat tělesné bolesti, prožít úzkost ze smrti či situaci zdánlivě nevyhnutelné smrti a přestát nebezpečí; nemožnost zakusit smrt je však nezrušitelná … V </a:t>
            </a:r>
            <a:r>
              <a:rPr lang="cs-CZ" sz="2800" i="1" dirty="0">
                <a:effectLst/>
                <a:latin typeface="Times New Roman" panose="02020603050405020304" pitchFamily="18" charset="0"/>
                <a:ea typeface="Calibri" panose="020F0502020204030204" pitchFamily="34" charset="0"/>
              </a:rPr>
              <a:t>umírání</a:t>
            </a:r>
            <a:r>
              <a:rPr lang="cs-CZ" sz="2800" dirty="0">
                <a:effectLst/>
                <a:latin typeface="Times New Roman" panose="02020603050405020304" pitchFamily="18" charset="0"/>
                <a:ea typeface="Calibri" panose="020F0502020204030204" pitchFamily="34" charset="0"/>
              </a:rPr>
              <a:t> … snáším své </a:t>
            </a:r>
            <a:r>
              <a:rPr lang="cs-CZ" sz="2800" i="1" dirty="0">
                <a:effectLst/>
                <a:latin typeface="Times New Roman" panose="02020603050405020304" pitchFamily="18" charset="0"/>
                <a:ea typeface="Calibri" panose="020F0502020204030204" pitchFamily="34" charset="0"/>
              </a:rPr>
              <a:t>absolutní nevědění</a:t>
            </a:r>
            <a:r>
              <a:rPr lang="cs-CZ" sz="2800" dirty="0">
                <a:effectLst/>
                <a:latin typeface="Times New Roman" panose="02020603050405020304" pitchFamily="18" charset="0"/>
                <a:ea typeface="Calibri" panose="020F0502020204030204" pitchFamily="34" charset="0"/>
              </a:rPr>
              <a:t>, neboť zde odpadá možnost každého návratu; protože již </a:t>
            </a:r>
            <a:r>
              <a:rPr lang="cs-CZ" sz="2800" i="1" dirty="0">
                <a:effectLst/>
                <a:latin typeface="Times New Roman" panose="02020603050405020304" pitchFamily="18" charset="0"/>
                <a:ea typeface="Calibri" panose="020F0502020204030204" pitchFamily="34" charset="0"/>
              </a:rPr>
              <a:t>nezískám</a:t>
            </a:r>
            <a:r>
              <a:rPr lang="cs-CZ" sz="2800" dirty="0">
                <a:effectLst/>
                <a:latin typeface="Times New Roman" panose="02020603050405020304" pitchFamily="18" charset="0"/>
                <a:ea typeface="Calibri" panose="020F0502020204030204" pitchFamily="34" charset="0"/>
              </a:rPr>
              <a:t> sám sebe zpět</a:t>
            </a:r>
            <a:r>
              <a:rPr lang="cs-CZ" sz="2800" i="1" dirty="0">
                <a:effectLst/>
                <a:latin typeface="Times New Roman" panose="02020603050405020304" pitchFamily="18" charset="0"/>
                <a:ea typeface="Calibri" panose="020F0502020204030204" pitchFamily="34" charset="0"/>
              </a:rPr>
              <a:t> </a:t>
            </a:r>
            <a:r>
              <a:rPr lang="cs-CZ" sz="2800" dirty="0">
                <a:effectLst/>
                <a:latin typeface="Times New Roman" panose="02020603050405020304" pitchFamily="18" charset="0"/>
                <a:ea typeface="Calibri" panose="020F0502020204030204" pitchFamily="34" charset="0"/>
              </a:rPr>
              <a:t>z nicoty tím, že bych se uspokojil nějakou živoucí podobou sebe samého, stojím před smrtí bezmocný jako před bodem svého pobývání, který působí mé strnutí. ‚Zbývá mlčení.‘“</a:t>
            </a:r>
          </a:p>
          <a:p>
            <a:pPr marL="0" indent="0">
              <a:buNone/>
            </a:pPr>
            <a:r>
              <a:rPr lang="cs-CZ" dirty="0">
                <a:latin typeface="Times New Roman" panose="02020603050405020304" pitchFamily="18" charset="0"/>
                <a:ea typeface="Calibri" panose="020F0502020204030204" pitchFamily="34" charset="0"/>
              </a:rPr>
              <a:t>K. </a:t>
            </a:r>
            <a:r>
              <a:rPr lang="cs-CZ" dirty="0" err="1">
                <a:latin typeface="Times New Roman" panose="02020603050405020304" pitchFamily="18" charset="0"/>
                <a:ea typeface="Calibri" panose="020F0502020204030204" pitchFamily="34" charset="0"/>
              </a:rPr>
              <a:t>Jaspers</a:t>
            </a:r>
            <a:r>
              <a:rPr lang="cs-CZ" dirty="0">
                <a:latin typeface="Times New Roman" panose="02020603050405020304" pitchFamily="18" charset="0"/>
                <a:ea typeface="Calibri" panose="020F0502020204030204" pitchFamily="34" charset="0"/>
              </a:rPr>
              <a:t>, </a:t>
            </a:r>
            <a:r>
              <a:rPr lang="cs-CZ" i="1" dirty="0">
                <a:latin typeface="Times New Roman" panose="02020603050405020304" pitchFamily="18" charset="0"/>
                <a:ea typeface="Calibri" panose="020F0502020204030204" pitchFamily="34" charset="0"/>
              </a:rPr>
              <a:t>Mezní situace</a:t>
            </a:r>
            <a:r>
              <a:rPr lang="cs-CZ" dirty="0">
                <a:latin typeface="Times New Roman" panose="02020603050405020304" pitchFamily="18" charset="0"/>
                <a:ea typeface="Calibri" panose="020F0502020204030204" pitchFamily="34" charset="0"/>
              </a:rPr>
              <a:t>, str. 45–46.</a:t>
            </a:r>
          </a:p>
        </p:txBody>
      </p:sp>
    </p:spTree>
    <p:extLst>
      <p:ext uri="{BB962C8B-B14F-4D97-AF65-F5344CB8AC3E}">
        <p14:creationId xmlns:p14="http://schemas.microsoft.com/office/powerpoint/2010/main" val="79008641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9A1C5175-31AB-1453-CF37-7A86051B2FD1}"/>
              </a:ext>
            </a:extLst>
          </p:cNvPr>
          <p:cNvSpPr>
            <a:spLocks noGrp="1"/>
          </p:cNvSpPr>
          <p:nvPr>
            <p:ph type="title"/>
          </p:nvPr>
        </p:nvSpPr>
        <p:spPr>
          <a:xfrm>
            <a:off x="0" y="-443058"/>
            <a:ext cx="12192000" cy="1583702"/>
          </a:xfrm>
        </p:spPr>
        <p:txBody>
          <a:bodyPr/>
          <a:lstStyle/>
          <a:p>
            <a:pPr algn="ctr"/>
            <a:r>
              <a:rPr lang="cs-CZ" dirty="0">
                <a:solidFill>
                  <a:srgbClr val="C00000"/>
                </a:solidFill>
                <a:latin typeface="Times New Roman" panose="02020603050405020304" pitchFamily="18" charset="0"/>
                <a:cs typeface="Times New Roman" panose="02020603050405020304" pitchFamily="18" charset="0"/>
              </a:rPr>
              <a:t>Osvojení vlastní smrti na rovině existence</a:t>
            </a:r>
          </a:p>
        </p:txBody>
      </p:sp>
      <p:sp>
        <p:nvSpPr>
          <p:cNvPr id="3" name="Zástupný obsah 2">
            <a:extLst>
              <a:ext uri="{FF2B5EF4-FFF2-40B4-BE49-F238E27FC236}">
                <a16:creationId xmlns:a16="http://schemas.microsoft.com/office/drawing/2014/main" id="{C1BC1675-E38C-5E55-9F03-7FB264BA4CA6}"/>
              </a:ext>
            </a:extLst>
          </p:cNvPr>
          <p:cNvSpPr>
            <a:spLocks noGrp="1"/>
          </p:cNvSpPr>
          <p:nvPr>
            <p:ph idx="1"/>
          </p:nvPr>
        </p:nvSpPr>
        <p:spPr>
          <a:xfrm>
            <a:off x="-1" y="688157"/>
            <a:ext cx="12191999" cy="6259398"/>
          </a:xfrm>
        </p:spPr>
        <p:txBody>
          <a:bodyPr>
            <a:normAutofit fontScale="40000" lnSpcReduction="20000"/>
          </a:bodyPr>
          <a:lstStyle/>
          <a:p>
            <a:pPr algn="just">
              <a:lnSpc>
                <a:spcPct val="120000"/>
              </a:lnSpc>
              <a:spcAft>
                <a:spcPts val="800"/>
              </a:spcAft>
            </a:pPr>
            <a:r>
              <a:rPr lang="cs-CZ" sz="5000" dirty="0">
                <a:latin typeface="Times New Roman" panose="02020603050405020304" pitchFamily="18" charset="0"/>
                <a:ea typeface="Calibri" panose="020F0502020204030204" pitchFamily="34" charset="0"/>
                <a:cs typeface="Times New Roman" panose="02020603050405020304" pitchFamily="18" charset="0"/>
              </a:rPr>
              <a:t>Pro</a:t>
            </a:r>
            <a:r>
              <a:rPr lang="cs-CZ" sz="5000" dirty="0">
                <a:effectLst/>
                <a:latin typeface="Times New Roman" panose="02020603050405020304" pitchFamily="18" charset="0"/>
                <a:ea typeface="Calibri" panose="020F0502020204030204" pitchFamily="34" charset="0"/>
                <a:cs typeface="Times New Roman" panose="02020603050405020304" pitchFamily="18" charset="0"/>
              </a:rPr>
              <a:t> člověka jako existenci jsou tato nicota a toto nevědění kladenou otázkou či nárokem, aby vedl a zkoušel svůj život tváří v tvář smrti. → </a:t>
            </a:r>
            <a:r>
              <a:rPr lang="cs-CZ" sz="5000" dirty="0">
                <a:latin typeface="Times New Roman" panose="02020603050405020304" pitchFamily="18" charset="0"/>
                <a:ea typeface="Calibri" panose="020F0502020204030204" pitchFamily="34" charset="0"/>
                <a:cs typeface="Times New Roman" panose="02020603050405020304" pitchFamily="18" charset="0"/>
              </a:rPr>
              <a:t>V</a:t>
            </a:r>
            <a:r>
              <a:rPr lang="cs-CZ" sz="5000" dirty="0">
                <a:effectLst/>
                <a:latin typeface="Times New Roman" panose="02020603050405020304" pitchFamily="18" charset="0"/>
                <a:ea typeface="Calibri" panose="020F0502020204030204" pitchFamily="34" charset="0"/>
                <a:cs typeface="Times New Roman" panose="02020603050405020304" pitchFamily="18" charset="0"/>
              </a:rPr>
              <a:t>lastní smrt jako stále přítomná možnost v každém okamžiku zasahuje do způsobu našeho existování a může proměňovat postoj k životu. → </a:t>
            </a:r>
            <a:r>
              <a:rPr lang="cs-CZ" sz="5000" dirty="0">
                <a:latin typeface="Times New Roman" panose="02020603050405020304" pitchFamily="18" charset="0"/>
                <a:ea typeface="Calibri" panose="020F0502020204030204" pitchFamily="34" charset="0"/>
                <a:cs typeface="Times New Roman" panose="02020603050405020304" pitchFamily="18" charset="0"/>
              </a:rPr>
              <a:t>V</a:t>
            </a:r>
            <a:r>
              <a:rPr lang="cs-CZ" sz="5000" dirty="0">
                <a:effectLst/>
                <a:latin typeface="Times New Roman" panose="02020603050405020304" pitchFamily="18" charset="0"/>
                <a:ea typeface="Calibri" panose="020F0502020204030204" pitchFamily="34" charset="0"/>
                <a:cs typeface="Times New Roman" panose="02020603050405020304" pitchFamily="18" charset="0"/>
              </a:rPr>
              <a:t>ynucuje si tříbení při všem jednání a rozhodování: To, co zůstává tváří v tvář smrti podstatné, je relevantní pro existenci; co se ukazuje jako nepodstatné a chabé, patří k pouhému pobývání. </a:t>
            </a:r>
            <a:r>
              <a:rPr kumimoji="0" lang="cs-CZ" sz="50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lang="cs-CZ" sz="5000" dirty="0">
                <a:effectLst/>
                <a:latin typeface="Times New Roman" panose="02020603050405020304" pitchFamily="18" charset="0"/>
                <a:ea typeface="Calibri" panose="020F0502020204030204" pitchFamily="34" charset="0"/>
                <a:cs typeface="Times New Roman" panose="02020603050405020304" pitchFamily="18" charset="0"/>
              </a:rPr>
              <a:t>Smrt se stává prubířským kamenem a zrcadlem existence, v němž existence rozpoznává, co pro ni má význam a co nikoli. </a:t>
            </a:r>
          </a:p>
          <a:p>
            <a:pPr algn="just">
              <a:lnSpc>
                <a:spcPct val="120000"/>
              </a:lnSpc>
              <a:spcAft>
                <a:spcPts val="800"/>
              </a:spcAft>
            </a:pPr>
            <a:r>
              <a:rPr lang="cs-CZ" sz="5000" dirty="0">
                <a:effectLst/>
                <a:latin typeface="Times New Roman" panose="02020603050405020304" pitchFamily="18" charset="0"/>
                <a:ea typeface="Calibri" panose="020F0502020204030204" pitchFamily="34" charset="0"/>
                <a:cs typeface="Times New Roman" panose="02020603050405020304" pitchFamily="18" charset="0"/>
              </a:rPr>
              <a:t>Vlastní smrt </a:t>
            </a:r>
            <a:r>
              <a:rPr kumimoji="0" lang="cs-CZ" sz="50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paradoxně </a:t>
            </a:r>
            <a:r>
              <a:rPr lang="cs-CZ" sz="5000" dirty="0">
                <a:effectLst/>
                <a:latin typeface="Times New Roman" panose="02020603050405020304" pitchFamily="18" charset="0"/>
                <a:ea typeface="Calibri" panose="020F0502020204030204" pitchFamily="34" charset="0"/>
                <a:cs typeface="Times New Roman" panose="02020603050405020304" pitchFamily="18" charset="0"/>
              </a:rPr>
              <a:t>může mít pro existenci </a:t>
            </a:r>
            <a:r>
              <a:rPr kumimoji="0" lang="cs-CZ" sz="50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pozitivní smysl </a:t>
            </a:r>
            <a:r>
              <a:rPr lang="cs-CZ" sz="5000" dirty="0">
                <a:effectLst/>
                <a:latin typeface="Times New Roman" panose="02020603050405020304" pitchFamily="18" charset="0"/>
                <a:ea typeface="Calibri" panose="020F0502020204030204" pitchFamily="34" charset="0"/>
                <a:cs typeface="Times New Roman" panose="02020603050405020304" pitchFamily="18" charset="0"/>
              </a:rPr>
              <a:t>jakožto podmínka možnosti jejího uskutečňování. </a:t>
            </a:r>
            <a:r>
              <a:rPr kumimoji="0" lang="cs-CZ" sz="50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lang="cs-CZ" sz="5000" dirty="0">
                <a:effectLst/>
                <a:latin typeface="Times New Roman" panose="02020603050405020304" pitchFamily="18" charset="0"/>
                <a:ea typeface="Calibri" panose="020F0502020204030204" pitchFamily="34" charset="0"/>
                <a:cs typeface="Times New Roman" panose="02020603050405020304" pitchFamily="18" charset="0"/>
              </a:rPr>
              <a:t>Jakožto existence je člověk schopen vnitřního osvojení své vlastní smrti. </a:t>
            </a:r>
            <a:r>
              <a:rPr kumimoji="0" lang="cs-CZ" sz="50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a:t>
            </a:r>
            <a:r>
              <a:rPr kumimoji="0" lang="cs-CZ" sz="5000" b="0" i="0" u="none" strike="noStrike" kern="1200" cap="none" spc="0" normalizeH="0" baseline="0" noProof="0" dirty="0">
                <a:ln>
                  <a:noFill/>
                </a:ln>
                <a:solidFill>
                  <a:prstClr val="black"/>
                </a:solidFill>
                <a:uLnTx/>
                <a:uFillTx/>
                <a:latin typeface="Times New Roman" panose="02020603050405020304" pitchFamily="18" charset="0"/>
                <a:ea typeface="Calibri" panose="020F0502020204030204" pitchFamily="34" charset="0"/>
                <a:cs typeface="Times New Roman" panose="02020603050405020304" pitchFamily="18" charset="0"/>
              </a:rPr>
              <a:t> </a:t>
            </a:r>
            <a:r>
              <a:rPr lang="cs-CZ" sz="5000" dirty="0">
                <a:effectLst/>
                <a:latin typeface="Times New Roman" panose="02020603050405020304" pitchFamily="18" charset="0"/>
                <a:ea typeface="Calibri" panose="020F0502020204030204" pitchFamily="34" charset="0"/>
                <a:cs typeface="Times New Roman" panose="02020603050405020304" pitchFamily="18" charset="0"/>
              </a:rPr>
              <a:t>Pokud se člověk uskutečňuje jako existence, může se jeho život stát natolik naplněným, že i vlastní smrt pozbývá hrozivosti a člověk se s ní dokáže do jisté míry smířit. </a:t>
            </a:r>
            <a:r>
              <a:rPr kumimoji="0" lang="cs-CZ" sz="50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lang="cs-CZ" sz="5000" dirty="0">
                <a:effectLst/>
                <a:latin typeface="Times New Roman" panose="02020603050405020304" pitchFamily="18" charset="0"/>
                <a:ea typeface="Calibri" panose="020F0502020204030204" pitchFamily="34" charset="0"/>
                <a:cs typeface="Times New Roman" panose="02020603050405020304" pitchFamily="18" charset="0"/>
              </a:rPr>
              <a:t>Jestliže naopak tváří v tvář smrti nenachází nic důležitého, a pouze si nihilisticky zoufá, pak existence v něm není probuzená.</a:t>
            </a:r>
          </a:p>
          <a:p>
            <a:pPr marL="0" indent="0" algn="just">
              <a:lnSpc>
                <a:spcPct val="120000"/>
              </a:lnSpc>
              <a:spcAft>
                <a:spcPts val="800"/>
              </a:spcAft>
              <a:buNone/>
            </a:pPr>
            <a:r>
              <a:rPr lang="cs-CZ" sz="5000" b="1" dirty="0">
                <a:effectLst/>
                <a:latin typeface="Times New Roman" panose="02020603050405020304" pitchFamily="18" charset="0"/>
                <a:ea typeface="Calibri" panose="020F0502020204030204" pitchFamily="34" charset="0"/>
              </a:rPr>
              <a:t>T 4b:</a:t>
            </a:r>
            <a:r>
              <a:rPr lang="cs-CZ" sz="5000" dirty="0">
                <a:effectLst/>
                <a:latin typeface="Times New Roman" panose="02020603050405020304" pitchFamily="18" charset="0"/>
                <a:ea typeface="Calibri" panose="020F0502020204030204" pitchFamily="34" charset="0"/>
              </a:rPr>
              <a:t> „Ale toto mlčení v nevědění … je zároveň </a:t>
            </a:r>
            <a:r>
              <a:rPr lang="cs-CZ" sz="5000" i="1" dirty="0">
                <a:effectLst/>
                <a:latin typeface="Times New Roman" panose="02020603050405020304" pitchFamily="18" charset="0"/>
                <a:ea typeface="Calibri" panose="020F0502020204030204" pitchFamily="34" charset="0"/>
              </a:rPr>
              <a:t>otázkou</a:t>
            </a:r>
            <a:r>
              <a:rPr lang="cs-CZ" sz="5000" dirty="0">
                <a:effectLst/>
                <a:latin typeface="Times New Roman" panose="02020603050405020304" pitchFamily="18" charset="0"/>
                <a:ea typeface="Calibri" panose="020F0502020204030204" pitchFamily="34" charset="0"/>
              </a:rPr>
              <a:t>, která … na mne vznáší </a:t>
            </a:r>
            <a:r>
              <a:rPr lang="cs-CZ" sz="5000" i="1" dirty="0">
                <a:effectLst/>
                <a:latin typeface="Times New Roman" panose="02020603050405020304" pitchFamily="18" charset="0"/>
                <a:ea typeface="Calibri" panose="020F0502020204030204" pitchFamily="34" charset="0"/>
              </a:rPr>
              <a:t>požadavek</a:t>
            </a:r>
            <a:r>
              <a:rPr lang="cs-CZ" sz="5000" dirty="0">
                <a:effectLst/>
                <a:latin typeface="Times New Roman" panose="02020603050405020304" pitchFamily="18" charset="0"/>
                <a:ea typeface="Calibri" panose="020F0502020204030204" pitchFamily="34" charset="0"/>
              </a:rPr>
              <a:t>, abych vedl a zkoušel svůj život tváří v tvář smrti. Tak si přítomnost mezní situace smrti vynucuje pro existenci podvojnost vší zkušenosti v jednání: to, co zůstává</a:t>
            </a:r>
            <a:r>
              <a:rPr lang="cs-CZ" sz="5000" i="1" dirty="0">
                <a:effectLst/>
                <a:latin typeface="Times New Roman" panose="02020603050405020304" pitchFamily="18" charset="0"/>
                <a:ea typeface="Calibri" panose="020F0502020204030204" pitchFamily="34" charset="0"/>
              </a:rPr>
              <a:t> tváří v tvář smrti podstatné</a:t>
            </a:r>
            <a:r>
              <a:rPr lang="cs-CZ" sz="5000" dirty="0">
                <a:effectLst/>
                <a:latin typeface="Times New Roman" panose="02020603050405020304" pitchFamily="18" charset="0"/>
                <a:ea typeface="Calibri" panose="020F0502020204030204" pitchFamily="34" charset="0"/>
              </a:rPr>
              <a:t>, je činěno v existování; to, co se ukazuje jako </a:t>
            </a:r>
            <a:r>
              <a:rPr lang="cs-CZ" sz="5000" i="1" dirty="0">
                <a:effectLst/>
                <a:latin typeface="Times New Roman" panose="02020603050405020304" pitchFamily="18" charset="0"/>
                <a:ea typeface="Calibri" panose="020F0502020204030204" pitchFamily="34" charset="0"/>
              </a:rPr>
              <a:t>chabé</a:t>
            </a:r>
            <a:r>
              <a:rPr lang="cs-CZ" sz="5000" dirty="0">
                <a:effectLst/>
                <a:latin typeface="Times New Roman" panose="02020603050405020304" pitchFamily="18" charset="0"/>
                <a:ea typeface="Calibri" panose="020F0502020204030204" pitchFamily="34" charset="0"/>
              </a:rPr>
              <a:t>, je pouhým pobýváním. Je to jako úpadek existence, jestliže tváří v tvář smrti už nemohu najít nic důležitého, nýbrž nihilisticky si zoufám; smrt už není mezní situací, je-li objektivním zničením jakožto neštěstí, které mne přemáhá. Existence jakoby spí tváří tvář smrti, protože smrt neslouží k probuzení její možné hloubky, nýbrž vše zbavuje smyslu.“</a:t>
            </a:r>
            <a:r>
              <a:rPr lang="cs-CZ" sz="5000" dirty="0">
                <a:effectLst/>
                <a:latin typeface="Times New Roman" panose="02020603050405020304" pitchFamily="18" charset="0"/>
                <a:ea typeface="Calibri" panose="020F0502020204030204" pitchFamily="34" charset="0"/>
                <a:cs typeface="Times New Roman" panose="02020603050405020304" pitchFamily="18" charset="0"/>
              </a:rPr>
              <a:t>                       </a:t>
            </a:r>
            <a:r>
              <a:rPr kumimoji="0" lang="cs-CZ" sz="50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mn-cs"/>
              </a:rPr>
              <a:t>K. </a:t>
            </a:r>
            <a:r>
              <a:rPr kumimoji="0" lang="cs-CZ" sz="5000" b="0" i="0" u="none" strike="noStrike" kern="1200" cap="none" spc="0" normalizeH="0" baseline="0" noProof="0" dirty="0" err="1">
                <a:ln>
                  <a:noFill/>
                </a:ln>
                <a:solidFill>
                  <a:prstClr val="black"/>
                </a:solidFill>
                <a:effectLst/>
                <a:uLnTx/>
                <a:uFillTx/>
                <a:latin typeface="Times New Roman" panose="02020603050405020304" pitchFamily="18" charset="0"/>
                <a:ea typeface="Calibri" panose="020F0502020204030204" pitchFamily="34" charset="0"/>
                <a:cs typeface="+mn-cs"/>
              </a:rPr>
              <a:t>Jaspers</a:t>
            </a:r>
            <a:r>
              <a:rPr kumimoji="0" lang="cs-CZ" sz="50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mn-cs"/>
              </a:rPr>
              <a:t>, </a:t>
            </a:r>
            <a:r>
              <a:rPr kumimoji="0" lang="cs-CZ" sz="5000" b="0" i="1"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mn-cs"/>
              </a:rPr>
              <a:t>Mezní situace</a:t>
            </a:r>
            <a:r>
              <a:rPr kumimoji="0" lang="cs-CZ" sz="50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mn-cs"/>
              </a:rPr>
              <a:t>, str. 46–47.</a:t>
            </a:r>
          </a:p>
          <a:p>
            <a:pPr marL="0" indent="0" algn="just">
              <a:lnSpc>
                <a:spcPct val="120000"/>
              </a:lnSpc>
              <a:spcAft>
                <a:spcPts val="800"/>
              </a:spcAft>
              <a:buNone/>
            </a:pPr>
            <a:endParaRPr lang="cs-CZ" sz="5000"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spcAft>
                <a:spcPts val="800"/>
              </a:spcAft>
            </a:pPr>
            <a:endParaRPr lang="cs-CZ" sz="2000" dirty="0">
              <a:effectLst/>
              <a:latin typeface="Times New Roman" panose="02020603050405020304" pitchFamily="18" charset="0"/>
              <a:ea typeface="Calibri" panose="020F0502020204030204" pitchFamily="34" charset="0"/>
              <a:cs typeface="Times New Roman" panose="02020603050405020304" pitchFamily="18" charset="0"/>
            </a:endParaRPr>
          </a:p>
          <a:p>
            <a:endParaRPr lang="cs-CZ" dirty="0"/>
          </a:p>
        </p:txBody>
      </p:sp>
    </p:spTree>
    <p:extLst>
      <p:ext uri="{BB962C8B-B14F-4D97-AF65-F5344CB8AC3E}">
        <p14:creationId xmlns:p14="http://schemas.microsoft.com/office/powerpoint/2010/main" val="318050393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8271666-BC60-B50F-641F-384521A61CFA}"/>
            </a:ext>
          </a:extLst>
        </p:cNvPr>
        <p:cNvGrpSpPr/>
        <p:nvPr/>
      </p:nvGrpSpPr>
      <p:grpSpPr>
        <a:xfrm>
          <a:off x="0" y="0"/>
          <a:ext cx="0" cy="0"/>
          <a:chOff x="0" y="0"/>
          <a:chExt cx="0" cy="0"/>
        </a:xfrm>
      </p:grpSpPr>
      <p:sp>
        <p:nvSpPr>
          <p:cNvPr id="2" name="Nadpis 1">
            <a:extLst>
              <a:ext uri="{FF2B5EF4-FFF2-40B4-BE49-F238E27FC236}">
                <a16:creationId xmlns:a16="http://schemas.microsoft.com/office/drawing/2014/main" id="{98F08EF7-8F01-38B2-ABF9-F2946C681292}"/>
              </a:ext>
            </a:extLst>
          </p:cNvPr>
          <p:cNvSpPr>
            <a:spLocks noGrp="1"/>
          </p:cNvSpPr>
          <p:nvPr>
            <p:ph type="title"/>
          </p:nvPr>
        </p:nvSpPr>
        <p:spPr>
          <a:xfrm>
            <a:off x="0" y="-395925"/>
            <a:ext cx="12192000" cy="1762812"/>
          </a:xfrm>
        </p:spPr>
        <p:txBody>
          <a:bodyPr/>
          <a:lstStyle/>
          <a:p>
            <a:pPr algn="ctr"/>
            <a:r>
              <a:rPr lang="cs-CZ" dirty="0">
                <a:solidFill>
                  <a:srgbClr val="C00000"/>
                </a:solidFill>
                <a:latin typeface="Times New Roman" panose="02020603050405020304" pitchFamily="18" charset="0"/>
                <a:cs typeface="Times New Roman" panose="02020603050405020304" pitchFamily="18" charset="0"/>
              </a:rPr>
              <a:t>Iluzornost nároků pobývání tváří v tvář smrti</a:t>
            </a:r>
          </a:p>
        </p:txBody>
      </p:sp>
      <p:sp>
        <p:nvSpPr>
          <p:cNvPr id="3" name="Zástupný obsah 2">
            <a:extLst>
              <a:ext uri="{FF2B5EF4-FFF2-40B4-BE49-F238E27FC236}">
                <a16:creationId xmlns:a16="http://schemas.microsoft.com/office/drawing/2014/main" id="{B7BC0A8E-F74A-C6B3-0104-0D2D308D3C6C}"/>
              </a:ext>
            </a:extLst>
          </p:cNvPr>
          <p:cNvSpPr>
            <a:spLocks noGrp="1"/>
          </p:cNvSpPr>
          <p:nvPr>
            <p:ph idx="1"/>
          </p:nvPr>
        </p:nvSpPr>
        <p:spPr>
          <a:xfrm>
            <a:off x="18067" y="904972"/>
            <a:ext cx="12191999" cy="5872899"/>
          </a:xfrm>
        </p:spPr>
        <p:txBody>
          <a:bodyPr>
            <a:normAutofit fontScale="92500" lnSpcReduction="20000"/>
          </a:bodyPr>
          <a:lstStyle/>
          <a:p>
            <a:r>
              <a:rPr lang="cs-CZ" sz="2800" dirty="0">
                <a:effectLst/>
                <a:latin typeface="Times New Roman" panose="02020603050405020304" pitchFamily="18" charset="0"/>
                <a:ea typeface="Calibri" panose="020F0502020204030204" pitchFamily="34" charset="0"/>
              </a:rPr>
              <a:t>Pokud člověk </a:t>
            </a:r>
            <a:r>
              <a:rPr kumimoji="0" lang="cs-CZ" sz="28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mn-cs"/>
              </a:rPr>
              <a:t>absolutizuje </a:t>
            </a:r>
            <a:r>
              <a:rPr lang="cs-CZ" sz="2800" dirty="0">
                <a:effectLst/>
                <a:latin typeface="Times New Roman" panose="02020603050405020304" pitchFamily="18" charset="0"/>
                <a:ea typeface="Calibri" panose="020F0502020204030204" pitchFamily="34" charset="0"/>
              </a:rPr>
              <a:t>potřeby a požadavky pobývání a lpí na pobývání jako takovém, místo aby je chápal jako podmínku a médium zjevování existence, propadá iluzi a zdání → tyto nároky a žádosti se vposled prokáží jako neuskutečnitelné. </a:t>
            </a:r>
          </a:p>
          <a:p>
            <a:r>
              <a:rPr lang="cs-CZ" dirty="0">
                <a:latin typeface="Times New Roman" panose="02020603050405020304" pitchFamily="18" charset="0"/>
                <a:ea typeface="Calibri" panose="020F0502020204030204" pitchFamily="34" charset="0"/>
              </a:rPr>
              <a:t>N</a:t>
            </a:r>
            <a:r>
              <a:rPr lang="cs-CZ" sz="2800" dirty="0">
                <a:effectLst/>
                <a:latin typeface="Times New Roman" panose="02020603050405020304" pitchFamily="18" charset="0"/>
                <a:ea typeface="Calibri" panose="020F0502020204030204" pitchFamily="34" charset="0"/>
              </a:rPr>
              <a:t>echá-li se člověk ovládnout neomezenou vůlí po životě, pro niž je přetrvání nejvyšší hodnotou, musí si nakonec bezradně zoufat, protože smrt je nevyhnutelná. </a:t>
            </a:r>
            <a:r>
              <a:rPr kumimoji="0" lang="cs-CZ" sz="28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mn-cs"/>
              </a:rPr>
              <a:t>→ </a:t>
            </a:r>
            <a:r>
              <a:rPr lang="cs-CZ" sz="2800" dirty="0">
                <a:effectLst/>
                <a:latin typeface="Times New Roman" panose="02020603050405020304" pitchFamily="18" charset="0"/>
                <a:ea typeface="Calibri" panose="020F0502020204030204" pitchFamily="34" charset="0"/>
              </a:rPr>
              <a:t>Před touto nevyhnutelností uhýbá tím, že zapomíná na smrt, resp. odsouvá ji do neurčitosti budoucího okamžiku. </a:t>
            </a:r>
            <a:r>
              <a:rPr kumimoji="0" lang="cs-CZ" sz="28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mn-cs"/>
              </a:rPr>
              <a:t>→ T</a:t>
            </a:r>
            <a:r>
              <a:rPr lang="cs-CZ" sz="2800" dirty="0" err="1">
                <a:effectLst/>
                <a:latin typeface="Times New Roman" panose="02020603050405020304" pitchFamily="18" charset="0"/>
                <a:ea typeface="Calibri" panose="020F0502020204030204" pitchFamily="34" charset="0"/>
              </a:rPr>
              <a:t>ím</a:t>
            </a:r>
            <a:r>
              <a:rPr lang="cs-CZ" sz="2800" dirty="0">
                <a:effectLst/>
                <a:latin typeface="Times New Roman" panose="02020603050405020304" pitchFamily="18" charset="0"/>
                <a:ea typeface="Calibri" panose="020F0502020204030204" pitchFamily="34" charset="0"/>
              </a:rPr>
              <a:t> mu však uniká smrt jako taková ve svém pravém významu, tj. smrt jakožto mezní situace.</a:t>
            </a:r>
          </a:p>
          <a:p>
            <a:pPr marL="0" indent="0">
              <a:buNone/>
            </a:pPr>
            <a:r>
              <a:rPr lang="cs-CZ" sz="2800" b="1" dirty="0">
                <a:effectLst/>
                <a:latin typeface="Times New Roman" panose="02020603050405020304" pitchFamily="18" charset="0"/>
                <a:ea typeface="Calibri" panose="020F0502020204030204" pitchFamily="34" charset="0"/>
              </a:rPr>
              <a:t>T 4c: </a:t>
            </a:r>
            <a:r>
              <a:rPr lang="cs-CZ" sz="2800" dirty="0">
                <a:effectLst/>
                <a:latin typeface="Times New Roman" panose="02020603050405020304" pitchFamily="18" charset="0"/>
                <a:ea typeface="Calibri" panose="020F0502020204030204" pitchFamily="34" charset="0"/>
              </a:rPr>
              <a:t>„Ztrácím se v pouhém zdání, jestliže neomezeně lpím … na přetrvání jako takovém; jestliže jsem ovládnut úzkostí a starostí ohledně konečných účelů, místo aby byly jen nutným médiem pobývání, v němž dosahuji svého vzepětí; jestliže se nechám učinit zajatcem pobývání svým dychtěním po životě, žárlivostí, vůlí po uplatnění či pýchou, aniž bych v těchto sklonech a vášních, jimž jakožto smyslová bytost v určitých okamžicích podléhám, opět nalezl sám sebe … Pro </a:t>
            </a:r>
            <a:r>
              <a:rPr lang="cs-CZ" sz="2800" i="1" dirty="0">
                <a:effectLst/>
                <a:latin typeface="Times New Roman" panose="02020603050405020304" pitchFamily="18" charset="0"/>
                <a:ea typeface="Calibri" panose="020F0502020204030204" pitchFamily="34" charset="0"/>
              </a:rPr>
              <a:t>neomezenou vůli po životě</a:t>
            </a:r>
            <a:r>
              <a:rPr lang="cs-CZ" sz="2800" dirty="0">
                <a:effectLst/>
                <a:latin typeface="Times New Roman" panose="02020603050405020304" pitchFamily="18" charset="0"/>
                <a:ea typeface="Calibri" panose="020F0502020204030204" pitchFamily="34" charset="0"/>
              </a:rPr>
              <a:t>, která … pojímá trvání absolutně jako měřítko bytí, je nevyhnutelnost smrti důvodem bezradného zoufání. </a:t>
            </a:r>
            <a:r>
              <a:rPr lang="cs-CZ" sz="2800" i="1" dirty="0">
                <a:effectLst/>
                <a:latin typeface="Times New Roman" panose="02020603050405020304" pitchFamily="18" charset="0"/>
                <a:ea typeface="Calibri" panose="020F0502020204030204" pitchFamily="34" charset="0"/>
              </a:rPr>
              <a:t>Zapomnětlivost </a:t>
            </a:r>
            <a:r>
              <a:rPr lang="cs-CZ" sz="2800" dirty="0">
                <a:effectLst/>
                <a:latin typeface="Times New Roman" panose="02020603050405020304" pitchFamily="18" charset="0"/>
                <a:ea typeface="Calibri" panose="020F0502020204030204" pitchFamily="34" charset="0"/>
              </a:rPr>
              <a:t>ve vědomí časové neurčitosti budoucího okamžiku, v němž smrt nastane, ji odvádí od smrti.“                                                                                                               </a:t>
            </a:r>
          </a:p>
          <a:p>
            <a:pPr marL="0" indent="0">
              <a:buNone/>
            </a:pPr>
            <a:r>
              <a:rPr lang="cs-CZ" sz="2800" dirty="0">
                <a:effectLst/>
                <a:latin typeface="Times New Roman" panose="02020603050405020304" pitchFamily="18" charset="0"/>
                <a:ea typeface="Calibri" panose="020F0502020204030204" pitchFamily="34" charset="0"/>
              </a:rPr>
              <a:t>K. </a:t>
            </a:r>
            <a:r>
              <a:rPr lang="cs-CZ" sz="2800" dirty="0" err="1">
                <a:effectLst/>
                <a:latin typeface="Times New Roman" panose="02020603050405020304" pitchFamily="18" charset="0"/>
                <a:ea typeface="Calibri" panose="020F0502020204030204" pitchFamily="34" charset="0"/>
              </a:rPr>
              <a:t>Jaspers</a:t>
            </a:r>
            <a:r>
              <a:rPr lang="cs-CZ" sz="2800" dirty="0">
                <a:effectLst/>
                <a:latin typeface="Times New Roman" panose="02020603050405020304" pitchFamily="18" charset="0"/>
                <a:ea typeface="Calibri" panose="020F0502020204030204" pitchFamily="34" charset="0"/>
              </a:rPr>
              <a:t>, </a:t>
            </a:r>
            <a:r>
              <a:rPr lang="cs-CZ" sz="2800" i="1" dirty="0">
                <a:effectLst/>
                <a:latin typeface="Times New Roman" panose="02020603050405020304" pitchFamily="18" charset="0"/>
                <a:ea typeface="Calibri" panose="020F0502020204030204" pitchFamily="34" charset="0"/>
              </a:rPr>
              <a:t>Mezní situace</a:t>
            </a:r>
            <a:r>
              <a:rPr lang="cs-CZ" sz="2800" dirty="0">
                <a:effectLst/>
                <a:latin typeface="Times New Roman" panose="02020603050405020304" pitchFamily="18" charset="0"/>
                <a:ea typeface="Calibri" panose="020F0502020204030204" pitchFamily="34" charset="0"/>
              </a:rPr>
              <a:t>, str. 47–48.</a:t>
            </a:r>
          </a:p>
          <a:p>
            <a:pPr marL="0" indent="0">
              <a:buNone/>
            </a:pPr>
            <a:endParaRPr lang="cs-CZ" dirty="0"/>
          </a:p>
        </p:txBody>
      </p:sp>
    </p:spTree>
    <p:extLst>
      <p:ext uri="{BB962C8B-B14F-4D97-AF65-F5344CB8AC3E}">
        <p14:creationId xmlns:p14="http://schemas.microsoft.com/office/powerpoint/2010/main" val="283378053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8F3C7130-BB2E-649E-6C98-2B28A581B7D5}"/>
              </a:ext>
            </a:extLst>
          </p:cNvPr>
          <p:cNvSpPr>
            <a:spLocks noGrp="1"/>
          </p:cNvSpPr>
          <p:nvPr>
            <p:ph type="title"/>
          </p:nvPr>
        </p:nvSpPr>
        <p:spPr>
          <a:xfrm>
            <a:off x="0" y="-191057"/>
            <a:ext cx="12107159" cy="1325563"/>
          </a:xfrm>
        </p:spPr>
        <p:txBody>
          <a:bodyPr/>
          <a:lstStyle/>
          <a:p>
            <a:r>
              <a:rPr lang="cs-CZ" dirty="0">
                <a:solidFill>
                  <a:srgbClr val="C00000"/>
                </a:solidFill>
                <a:latin typeface="Times New Roman" panose="02020603050405020304" pitchFamily="18" charset="0"/>
                <a:cs typeface="Times New Roman" panose="02020603050405020304" pitchFamily="18" charset="0"/>
              </a:rPr>
              <a:t>Ujištění o hlubším smyslu skrze transcendující skok</a:t>
            </a:r>
          </a:p>
        </p:txBody>
      </p:sp>
      <p:sp>
        <p:nvSpPr>
          <p:cNvPr id="3" name="Zástupný obsah 2">
            <a:extLst>
              <a:ext uri="{FF2B5EF4-FFF2-40B4-BE49-F238E27FC236}">
                <a16:creationId xmlns:a16="http://schemas.microsoft.com/office/drawing/2014/main" id="{1D4B5F6D-ED96-2629-7A0B-5318822B3753}"/>
              </a:ext>
            </a:extLst>
          </p:cNvPr>
          <p:cNvSpPr>
            <a:spLocks noGrp="1"/>
          </p:cNvSpPr>
          <p:nvPr>
            <p:ph idx="1"/>
          </p:nvPr>
        </p:nvSpPr>
        <p:spPr>
          <a:xfrm>
            <a:off x="84841" y="1046376"/>
            <a:ext cx="12107159" cy="5811624"/>
          </a:xfrm>
        </p:spPr>
        <p:txBody>
          <a:bodyPr>
            <a:normAutofit fontScale="92500" lnSpcReduction="10000"/>
          </a:bodyPr>
          <a:lstStyle/>
          <a:p>
            <a:pPr indent="449580">
              <a:lnSpc>
                <a:spcPct val="107000"/>
              </a:lnSpc>
              <a:spcAft>
                <a:spcPts val="800"/>
              </a:spcAft>
            </a:pPr>
            <a:r>
              <a:rPr lang="cs-CZ" sz="2000" dirty="0">
                <a:effectLst/>
                <a:latin typeface="Times New Roman" panose="02020603050405020304" pitchFamily="18" charset="0"/>
                <a:ea typeface="Calibri" panose="020F0502020204030204" pitchFamily="34" charset="0"/>
                <a:cs typeface="Times New Roman" panose="02020603050405020304" pitchFamily="18" charset="0"/>
              </a:rPr>
              <a:t>V nezastřeném vědomí mezní situace vlastní smrti člověk naopak získává jistou míru odstupu a svobody od pobývání a jeho podmínek. → Tím, že smrt od základu problematizuje pobývání a jeho požadavky, vykazuje pobývání do patřičných mezí. → Vědomí vlastní smrti jako mezní situace osvobozuje člověka od lpění na pobývání jako takovém a od absolutizace jeho nároků. → Smrt může být osvojena na rovině existence jako prubířský kámen, díky němuž jsou relativizovány imanentní způsoby bytí a díky němuž existence samu sebe tříbí a osvědčuje. </a:t>
            </a:r>
          </a:p>
          <a:p>
            <a:pPr indent="449580">
              <a:lnSpc>
                <a:spcPct val="107000"/>
              </a:lnSpc>
              <a:spcAft>
                <a:spcPts val="800"/>
              </a:spcAft>
            </a:pPr>
            <a:r>
              <a:rPr lang="cs-CZ" sz="2000" dirty="0">
                <a:effectLst/>
                <a:latin typeface="Times New Roman" panose="02020603050405020304" pitchFamily="18" charset="0"/>
                <a:ea typeface="Calibri" panose="020F0502020204030204" pitchFamily="34" charset="0"/>
                <a:cs typeface="Times New Roman" panose="02020603050405020304" pitchFamily="18" charset="0"/>
              </a:rPr>
              <a:t>Předpokladem existenciálního osvojení </a:t>
            </a:r>
            <a:r>
              <a:rPr kumimoji="0" lang="cs-CZ" sz="21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vlastní smrti </a:t>
            </a:r>
            <a:r>
              <a:rPr lang="cs-CZ" sz="2000" dirty="0">
                <a:effectLst/>
                <a:latin typeface="Times New Roman" panose="02020603050405020304" pitchFamily="18" charset="0"/>
                <a:ea typeface="Calibri" panose="020F0502020204030204" pitchFamily="34" charset="0"/>
                <a:cs typeface="Times New Roman" panose="02020603050405020304" pitchFamily="18" charset="0"/>
              </a:rPr>
              <a:t>je nezastřené vědomí o ní jako neodvratné a v každém okamžiku přítomné možnosti naprosté ztráty vlastního pobývání. → Tento postoj nemůže poskytnout žádnou útěchu „vůli po životě, která lpí na pobývání“. → Smrt jakožto zánik pobývání vyvolává úzkost, kterou „nelze odstranit žádným věděním“. → Může být pouze překonána „v okamžité přítomnosti existenciální skutečnosti“. → Tváří v tvář smrti si člověk uvědomuje své vlastní bytí v jiném a podstatnějším smyslu a naléhavou potřebu jeho uskutečňování. → Člověk je konfrontován s nicotou sebe sama na rovině pobývání, avšak ujišťuje se o svém bytí a jeho smyslu na hlubší rovině.</a:t>
            </a:r>
          </a:p>
          <a:p>
            <a:pPr indent="449580">
              <a:lnSpc>
                <a:spcPct val="107000"/>
              </a:lnSpc>
              <a:spcAft>
                <a:spcPts val="800"/>
              </a:spcAft>
            </a:pPr>
            <a:r>
              <a:rPr lang="cs-CZ" sz="2000" dirty="0">
                <a:effectLst/>
                <a:latin typeface="Times New Roman" panose="02020603050405020304" pitchFamily="18" charset="0"/>
                <a:ea typeface="Calibri" panose="020F0502020204030204" pitchFamily="34" charset="0"/>
                <a:cs typeface="Times New Roman" panose="02020603050405020304" pitchFamily="18" charset="0"/>
              </a:rPr>
              <a:t>Ujištění o svém bytí na hlubší rovině předpokládá, že skrze zakoušení radikální nicoty sebe sama se člověk setkává s transcendencí. → Transcendence se stává zdrojem smyslu a hlubší jistoty navzdory neodvratné možnosti a hrozbě vlastního nebytí. → Toto ujištění navzdory smrti v setkání s transcendencí nemá nic společného s útěšnou iluzí o vlastním přežití po smrti. → Předpokládá, že dokážeme pohlédnout tváří v tvář naprosté negativitě smrti a unést absolutní nevědění, které je spojeno s předjímáním vlastní smrti jako neodvratné a nevratné nicoty sebe sama. → Ačkoli tváří v tvář smrti zůstáváme v nevědění, můžeme nabýt jistoty hlubšího smyslu a překonat zoufalství v důvěře v tento smysl. → Smrt přestává být definitivní, ale je pojata do dějinnosti zjevující se existence. </a:t>
            </a:r>
          </a:p>
          <a:p>
            <a:pPr indent="449580">
              <a:lnSpc>
                <a:spcPct val="107000"/>
              </a:lnSpc>
              <a:spcAft>
                <a:spcPts val="800"/>
              </a:spcAft>
            </a:pPr>
            <a:endParaRPr lang="cs-CZ" sz="2000" dirty="0">
              <a:effectLst/>
              <a:latin typeface="Times New Roman" panose="02020603050405020304" pitchFamily="18" charset="0"/>
              <a:ea typeface="Calibri" panose="020F0502020204030204" pitchFamily="34" charset="0"/>
              <a:cs typeface="Times New Roman" panose="02020603050405020304" pitchFamily="18" charset="0"/>
            </a:endParaRPr>
          </a:p>
          <a:p>
            <a:endParaRPr lang="cs-CZ" dirty="0"/>
          </a:p>
        </p:txBody>
      </p:sp>
    </p:spTree>
    <p:extLst>
      <p:ext uri="{BB962C8B-B14F-4D97-AF65-F5344CB8AC3E}">
        <p14:creationId xmlns:p14="http://schemas.microsoft.com/office/powerpoint/2010/main" val="59152064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88EAACBF-6823-DCEC-700B-955E2D66696F}"/>
              </a:ext>
            </a:extLst>
          </p:cNvPr>
          <p:cNvSpPr>
            <a:spLocks noGrp="1"/>
          </p:cNvSpPr>
          <p:nvPr>
            <p:ph type="title"/>
          </p:nvPr>
        </p:nvSpPr>
        <p:spPr>
          <a:xfrm>
            <a:off x="84841" y="-131974"/>
            <a:ext cx="12107159" cy="1545996"/>
          </a:xfrm>
        </p:spPr>
        <p:txBody>
          <a:bodyPr>
            <a:noAutofit/>
          </a:bodyPr>
          <a:lstStyle/>
          <a:p>
            <a:pPr algn="ctr">
              <a:lnSpc>
                <a:spcPct val="107000"/>
              </a:lnSpc>
              <a:spcAft>
                <a:spcPts val="800"/>
              </a:spcAft>
            </a:pPr>
            <a:r>
              <a:rPr lang="cs-CZ" sz="4800" b="1" dirty="0">
                <a:solidFill>
                  <a:srgbClr val="C00000"/>
                </a:solidFill>
                <a:effectLst/>
                <a:latin typeface="Times New Roman" panose="02020603050405020304" pitchFamily="18" charset="0"/>
                <a:ea typeface="Calibri" panose="020F0502020204030204" pitchFamily="34" charset="0"/>
                <a:cs typeface="Times New Roman" panose="02020603050405020304" pitchFamily="18" charset="0"/>
              </a:rPr>
              <a:t>Dvojí úzkost a dvojí smrt</a:t>
            </a:r>
            <a:br>
              <a:rPr lang="cs-CZ" sz="4800"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br>
            <a:endParaRPr lang="cs-CZ" sz="4800" dirty="0">
              <a:solidFill>
                <a:srgbClr val="C00000"/>
              </a:solidFill>
            </a:endParaRPr>
          </a:p>
        </p:txBody>
      </p:sp>
      <p:sp>
        <p:nvSpPr>
          <p:cNvPr id="3" name="Zástupný obsah 2">
            <a:extLst>
              <a:ext uri="{FF2B5EF4-FFF2-40B4-BE49-F238E27FC236}">
                <a16:creationId xmlns:a16="http://schemas.microsoft.com/office/drawing/2014/main" id="{0F6F12AD-A29C-D1CE-BDD2-0F05B7CC80DC}"/>
              </a:ext>
            </a:extLst>
          </p:cNvPr>
          <p:cNvSpPr>
            <a:spLocks noGrp="1"/>
          </p:cNvSpPr>
          <p:nvPr>
            <p:ph idx="1"/>
          </p:nvPr>
        </p:nvSpPr>
        <p:spPr>
          <a:xfrm>
            <a:off x="753359" y="623322"/>
            <a:ext cx="11353800" cy="6234678"/>
          </a:xfrm>
        </p:spPr>
        <p:txBody>
          <a:bodyPr>
            <a:normAutofit fontScale="77500" lnSpcReduction="20000"/>
          </a:bodyPr>
          <a:lstStyle/>
          <a:p>
            <a:r>
              <a:rPr lang="cs-CZ" dirty="0">
                <a:latin typeface="Times New Roman" panose="02020603050405020304" pitchFamily="18" charset="0"/>
                <a:cs typeface="Times New Roman" panose="02020603050405020304" pitchFamily="18" charset="0"/>
              </a:rPr>
              <a:t>Člověka se může zmocnit úzkost ze smrti jakožto zániku pobývání. → Nakolik jsme pobýváním, je pro nás úzkost v hrůze před nebytím nezrušitelná. </a:t>
            </a:r>
            <a:r>
              <a:rPr kumimoji="0" lang="cs-CZ" sz="2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T</a:t>
            </a:r>
            <a:r>
              <a:rPr lang="cs-CZ" dirty="0">
                <a:latin typeface="Times New Roman" panose="02020603050405020304" pitchFamily="18" charset="0"/>
                <a:cs typeface="Times New Roman" panose="02020603050405020304" pitchFamily="18" charset="0"/>
              </a:rPr>
              <a:t>éto nicotě a úzkosti se musíme vystavit, abychom mohli zakusit smrt jako mezní situaci. </a:t>
            </a:r>
          </a:p>
          <a:p>
            <a:r>
              <a:rPr lang="cs-CZ" dirty="0">
                <a:latin typeface="Times New Roman" panose="02020603050405020304" pitchFamily="18" charset="0"/>
                <a:cs typeface="Times New Roman" panose="02020603050405020304" pitchFamily="18" charset="0"/>
              </a:rPr>
              <a:t>Existuje ještě jiná úzkost z nebytí: z nebytí existence. </a:t>
            </a:r>
            <a:r>
              <a:rPr kumimoji="0" lang="cs-CZ" sz="2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lang="cs-CZ" dirty="0">
                <a:latin typeface="Times New Roman" panose="02020603050405020304" pitchFamily="18" charset="0"/>
                <a:cs typeface="Times New Roman" panose="02020603050405020304" pitchFamily="18" charset="0"/>
              </a:rPr>
              <a:t>Tato úzkost se zmocňuje člověka vzhledem k možnosti jeho ztráty sebe sama, která znamená nebytí na rovině existence. </a:t>
            </a:r>
            <a:r>
              <a:rPr kumimoji="0" lang="cs-CZ" sz="2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lang="cs-CZ" dirty="0">
                <a:latin typeface="Times New Roman" panose="02020603050405020304" pitchFamily="18" charset="0"/>
                <a:cs typeface="Times New Roman" panose="02020603050405020304" pitchFamily="18" charset="0"/>
              </a:rPr>
              <a:t>Jistota o vlastní existenci, jíž nabývá v této existenciální úzkosti, relativizuje úzkost ze smrti na rovině pobývání. </a:t>
            </a:r>
            <a:r>
              <a:rPr kumimoji="0" lang="cs-CZ" sz="2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lang="cs-CZ" dirty="0">
                <a:latin typeface="Times New Roman" panose="02020603050405020304" pitchFamily="18" charset="0"/>
                <a:cs typeface="Times New Roman" panose="02020603050405020304" pitchFamily="18" charset="0"/>
              </a:rPr>
              <a:t>Z této jistoty lze nalézt i klid a smíření tváří v tvář smrti pobývání. </a:t>
            </a:r>
          </a:p>
          <a:p>
            <a:r>
              <a:rPr lang="cs-CZ" dirty="0">
                <a:latin typeface="Times New Roman" panose="02020603050405020304" pitchFamily="18" charset="0"/>
                <a:cs typeface="Times New Roman" panose="02020603050405020304" pitchFamily="18" charset="0"/>
              </a:rPr>
              <a:t>Pokud se člověk uskutečňuje jako existence, jeho život se může stát natolik naplněným, že i vlastní smrt pozbývá hrozivosti a lze se s ní do jisté míry smířit. </a:t>
            </a:r>
            <a:r>
              <a:rPr kumimoji="0" lang="cs-CZ" sz="2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T</a:t>
            </a:r>
            <a:r>
              <a:rPr lang="cs-CZ" dirty="0" err="1">
                <a:latin typeface="Times New Roman" panose="02020603050405020304" pitchFamily="18" charset="0"/>
                <a:cs typeface="Times New Roman" panose="02020603050405020304" pitchFamily="18" charset="0"/>
              </a:rPr>
              <a:t>eprve</a:t>
            </a:r>
            <a:r>
              <a:rPr lang="cs-CZ" dirty="0">
                <a:latin typeface="Times New Roman" panose="02020603050405020304" pitchFamily="18" charset="0"/>
                <a:cs typeface="Times New Roman" panose="02020603050405020304" pitchFamily="18" charset="0"/>
              </a:rPr>
              <a:t> nebytí na rovině existence, tj. ztráta vlastního bytí sebou, činí biologickou smrt zcela bezvýchodnou a uvrhává člověka do čirého zoufalství.</a:t>
            </a:r>
          </a:p>
          <a:p>
            <a:pPr marL="0" indent="0">
              <a:buNone/>
            </a:pPr>
            <a:r>
              <a:rPr lang="cs-CZ" b="1" dirty="0">
                <a:latin typeface="Times New Roman" panose="02020603050405020304" pitchFamily="18" charset="0"/>
                <a:cs typeface="Times New Roman" panose="02020603050405020304" pitchFamily="18" charset="0"/>
              </a:rPr>
              <a:t>T 5:</a:t>
            </a:r>
            <a:r>
              <a:rPr lang="cs-CZ" dirty="0">
                <a:latin typeface="Times New Roman" panose="02020603050405020304" pitchFamily="18" charset="0"/>
                <a:cs typeface="Times New Roman" panose="02020603050405020304" pitchFamily="18" charset="0"/>
              </a:rPr>
              <a:t> „Pro vůli k pobývání je úzkost v hrůze z nebytí nezrušitelná a zůstává tím posledním, je-li pobývání naprosto vším … Proti zakrývání této úzkosti pomocí představ o smyslové nesmrtelnosti je třeba radikálně pojmout onu nicotu, která ve smrti trvá, pokud myslíme na smyslové pobývání. Pouze z této nicoty mohu nabýt jistoty pravé existence, která se zjevuje v čase, ale není časová. Tato existence zná jinou úzkost z nebytí, která se jí může zmocnit navzdory jejímu vitálnímu pobývání … Úzkost z existenciálního nebytí tak má odlišnou kvalitu než úzkost z vitálního nebytí tu, že navzdory stejným slovům, ‚</a:t>
            </a:r>
            <a:r>
              <a:rPr lang="cs-CZ" dirty="0" err="1">
                <a:latin typeface="Times New Roman" panose="02020603050405020304" pitchFamily="18" charset="0"/>
                <a:cs typeface="Times New Roman" panose="02020603050405020304" pitchFamily="18" charset="0"/>
              </a:rPr>
              <a:t>nebytíʻ</a:t>
            </a:r>
            <a:r>
              <a:rPr lang="cs-CZ" dirty="0">
                <a:latin typeface="Times New Roman" panose="02020603050405020304" pitchFamily="18" charset="0"/>
                <a:cs typeface="Times New Roman" panose="02020603050405020304" pitchFamily="18" charset="0"/>
              </a:rPr>
              <a:t> a ‚</a:t>
            </a:r>
            <a:r>
              <a:rPr lang="cs-CZ" dirty="0" err="1">
                <a:latin typeface="Times New Roman" panose="02020603050405020304" pitchFamily="18" charset="0"/>
                <a:cs typeface="Times New Roman" panose="02020603050405020304" pitchFamily="18" charset="0"/>
              </a:rPr>
              <a:t>smrtʻ</a:t>
            </a:r>
            <a:r>
              <a:rPr lang="cs-CZ" dirty="0">
                <a:latin typeface="Times New Roman" panose="02020603050405020304" pitchFamily="18" charset="0"/>
                <a:cs typeface="Times New Roman" panose="02020603050405020304" pitchFamily="18" charset="0"/>
              </a:rPr>
              <a:t>, která v obou případech užíváme, může vpravdě vládnout jen jedna úzkost. Jedině jistota, která naplňuje existenciální úzkost, může relativizovat úzkost pobývání. Z bytostné jistoty existence je možné ovládnout dychtivost po životě a nalézt klid před smrtí … Teprve existenciální smrt však … naplňuje výhled na biologickou smrt zoufalstvím: Zdá se, že je možný již jen život v zapomnětlivosti a zakrývání a prázdné nevědění … Dychtivost po životě relativizuje existenciální úzkost, ničí existenci a vyvolává bezradnou úzkost ze </a:t>
            </a:r>
            <a:r>
              <a:rPr lang="cs-CZ" dirty="0" err="1">
                <a:latin typeface="Times New Roman" panose="02020603050405020304" pitchFamily="18" charset="0"/>
                <a:cs typeface="Times New Roman" panose="02020603050405020304" pitchFamily="18" charset="0"/>
              </a:rPr>
              <a:t>smrti.“K</a:t>
            </a:r>
            <a:r>
              <a:rPr lang="cs-CZ" dirty="0">
                <a:latin typeface="Times New Roman" panose="02020603050405020304" pitchFamily="18" charset="0"/>
                <a:cs typeface="Times New Roman" panose="02020603050405020304" pitchFamily="18" charset="0"/>
              </a:rPr>
              <a:t>. </a:t>
            </a:r>
          </a:p>
          <a:p>
            <a:pPr marL="0" indent="0">
              <a:buNone/>
            </a:pPr>
            <a:r>
              <a:rPr lang="cs-CZ" dirty="0" err="1">
                <a:latin typeface="Times New Roman" panose="02020603050405020304" pitchFamily="18" charset="0"/>
                <a:cs typeface="Times New Roman" panose="02020603050405020304" pitchFamily="18" charset="0"/>
              </a:rPr>
              <a:t>Jaspers</a:t>
            </a:r>
            <a:r>
              <a:rPr lang="cs-CZ" dirty="0">
                <a:latin typeface="Times New Roman" panose="02020603050405020304" pitchFamily="18" charset="0"/>
                <a:cs typeface="Times New Roman" panose="02020603050405020304" pitchFamily="18" charset="0"/>
              </a:rPr>
              <a:t>, </a:t>
            </a:r>
            <a:r>
              <a:rPr lang="cs-CZ" i="1" dirty="0">
                <a:latin typeface="Times New Roman" panose="02020603050405020304" pitchFamily="18" charset="0"/>
                <a:cs typeface="Times New Roman" panose="02020603050405020304" pitchFamily="18" charset="0"/>
              </a:rPr>
              <a:t>Mezní situace</a:t>
            </a:r>
            <a:r>
              <a:rPr lang="cs-CZ" dirty="0">
                <a:latin typeface="Times New Roman" panose="02020603050405020304" pitchFamily="18" charset="0"/>
                <a:cs typeface="Times New Roman" panose="02020603050405020304" pitchFamily="18" charset="0"/>
              </a:rPr>
              <a:t>, str. 51–52.</a:t>
            </a:r>
          </a:p>
          <a:p>
            <a:pPr marL="0" indent="0">
              <a:buNone/>
            </a:pPr>
            <a:endParaRPr lang="cs-CZ"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36772623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B4C8BE9-AB71-836B-B333-477E613B58C1}"/>
            </a:ext>
          </a:extLst>
        </p:cNvPr>
        <p:cNvGrpSpPr/>
        <p:nvPr/>
      </p:nvGrpSpPr>
      <p:grpSpPr>
        <a:xfrm>
          <a:off x="0" y="0"/>
          <a:ext cx="0" cy="0"/>
          <a:chOff x="0" y="0"/>
          <a:chExt cx="0" cy="0"/>
        </a:xfrm>
      </p:grpSpPr>
      <p:sp>
        <p:nvSpPr>
          <p:cNvPr id="2" name="Nadpis 1">
            <a:extLst>
              <a:ext uri="{FF2B5EF4-FFF2-40B4-BE49-F238E27FC236}">
                <a16:creationId xmlns:a16="http://schemas.microsoft.com/office/drawing/2014/main" id="{0BD60ADB-F1E8-596C-C6BC-41AFC4E2CFCD}"/>
              </a:ext>
            </a:extLst>
          </p:cNvPr>
          <p:cNvSpPr>
            <a:spLocks noGrp="1"/>
          </p:cNvSpPr>
          <p:nvPr>
            <p:ph type="ctrTitle"/>
          </p:nvPr>
        </p:nvSpPr>
        <p:spPr>
          <a:xfrm>
            <a:off x="1524000" y="1122362"/>
            <a:ext cx="9144000" cy="3845564"/>
          </a:xfrm>
        </p:spPr>
        <p:txBody>
          <a:bodyPr>
            <a:normAutofit/>
          </a:bodyPr>
          <a:lstStyle/>
          <a:p>
            <a:pPr>
              <a:lnSpc>
                <a:spcPct val="107000"/>
              </a:lnSpc>
              <a:spcAft>
                <a:spcPts val="800"/>
              </a:spcAft>
            </a:pPr>
            <a:r>
              <a:rPr lang="cs-CZ" sz="4400" b="1" dirty="0">
                <a:solidFill>
                  <a:srgbClr val="7030A0"/>
                </a:solidFill>
                <a:latin typeface="Times New Roman" panose="02020603050405020304" pitchFamily="18" charset="0"/>
                <a:ea typeface="Calibri" panose="020F0502020204030204" pitchFamily="34" charset="0"/>
                <a:cs typeface="Times New Roman" panose="02020603050405020304" pitchFamily="18" charset="0"/>
              </a:rPr>
              <a:t>2</a:t>
            </a:r>
            <a:r>
              <a:rPr lang="cs-CZ" sz="4400" b="1" dirty="0">
                <a:solidFill>
                  <a:srgbClr val="7030A0"/>
                </a:solidFill>
                <a:effectLst/>
                <a:latin typeface="Times New Roman" panose="02020603050405020304" pitchFamily="18" charset="0"/>
                <a:ea typeface="Calibri" panose="020F0502020204030204" pitchFamily="34" charset="0"/>
                <a:cs typeface="Times New Roman" panose="02020603050405020304" pitchFamily="18" charset="0"/>
              </a:rPr>
              <a:t>. Existenciální pojem </a:t>
            </a:r>
            <a:r>
              <a:rPr lang="cs-CZ" sz="4400" b="1" dirty="0">
                <a:solidFill>
                  <a:srgbClr val="7030A0"/>
                </a:solidFill>
                <a:latin typeface="Times New Roman" panose="02020603050405020304" pitchFamily="18" charset="0"/>
                <a:ea typeface="Calibri" panose="020F0502020204030204" pitchFamily="34" charset="0"/>
                <a:cs typeface="Times New Roman" panose="02020603050405020304" pitchFamily="18" charset="0"/>
              </a:rPr>
              <a:t>s</a:t>
            </a:r>
            <a:r>
              <a:rPr lang="cs-CZ" sz="4400" b="1" dirty="0">
                <a:solidFill>
                  <a:srgbClr val="7030A0"/>
                </a:solidFill>
                <a:effectLst/>
                <a:latin typeface="Times New Roman" panose="02020603050405020304" pitchFamily="18" charset="0"/>
                <a:ea typeface="Calibri" panose="020F0502020204030204" pitchFamily="34" charset="0"/>
                <a:cs typeface="Times New Roman" panose="02020603050405020304" pitchFamily="18" charset="0"/>
              </a:rPr>
              <a:t>mrti</a:t>
            </a:r>
            <a:br>
              <a:rPr lang="cs-CZ" sz="4400" b="1" dirty="0">
                <a:solidFill>
                  <a:srgbClr val="7030A0"/>
                </a:solidFill>
                <a:effectLst/>
                <a:latin typeface="Times New Roman" panose="02020603050405020304" pitchFamily="18" charset="0"/>
                <a:ea typeface="Calibri" panose="020F0502020204030204" pitchFamily="34" charset="0"/>
                <a:cs typeface="Times New Roman" panose="02020603050405020304" pitchFamily="18" charset="0"/>
              </a:rPr>
            </a:br>
            <a:r>
              <a:rPr lang="cs-CZ" sz="4400" b="1" dirty="0">
                <a:solidFill>
                  <a:srgbClr val="7030A0"/>
                </a:solidFill>
                <a:effectLst/>
                <a:latin typeface="Times New Roman" panose="02020603050405020304" pitchFamily="18" charset="0"/>
                <a:ea typeface="Calibri" panose="020F0502020204030204" pitchFamily="34" charset="0"/>
                <a:cs typeface="Times New Roman" panose="02020603050405020304" pitchFamily="18" charset="0"/>
              </a:rPr>
              <a:t>(</a:t>
            </a:r>
            <a:r>
              <a:rPr lang="cs-CZ" sz="4400" b="1" dirty="0">
                <a:solidFill>
                  <a:srgbClr val="7030A0"/>
                </a:solidFill>
                <a:latin typeface="Times New Roman" panose="02020603050405020304" pitchFamily="18" charset="0"/>
                <a:ea typeface="Calibri" panose="020F0502020204030204" pitchFamily="34" charset="0"/>
                <a:cs typeface="Times New Roman" panose="02020603050405020304" pitchFamily="18" charset="0"/>
              </a:rPr>
              <a:t>Martin</a:t>
            </a:r>
            <a:r>
              <a:rPr lang="cs-CZ" sz="4400" b="1" dirty="0">
                <a:solidFill>
                  <a:srgbClr val="7030A0"/>
                </a:solidFill>
                <a:effectLst/>
                <a:latin typeface="Times New Roman" panose="02020603050405020304" pitchFamily="18" charset="0"/>
                <a:ea typeface="Calibri" panose="020F0502020204030204" pitchFamily="34" charset="0"/>
                <a:cs typeface="Times New Roman" panose="02020603050405020304" pitchFamily="18" charset="0"/>
              </a:rPr>
              <a:t> </a:t>
            </a:r>
            <a:r>
              <a:rPr lang="cs-CZ" sz="4400" b="1" dirty="0" err="1">
                <a:solidFill>
                  <a:srgbClr val="7030A0"/>
                </a:solidFill>
                <a:effectLst/>
                <a:latin typeface="Times New Roman" panose="02020603050405020304" pitchFamily="18" charset="0"/>
                <a:ea typeface="Calibri" panose="020F0502020204030204" pitchFamily="34" charset="0"/>
                <a:cs typeface="Times New Roman" panose="02020603050405020304" pitchFamily="18" charset="0"/>
              </a:rPr>
              <a:t>Heidegger</a:t>
            </a:r>
            <a:r>
              <a:rPr lang="cs-CZ" sz="4400" b="1" dirty="0">
                <a:solidFill>
                  <a:srgbClr val="7030A0"/>
                </a:solidFill>
                <a:effectLst/>
                <a:latin typeface="Times New Roman" panose="02020603050405020304" pitchFamily="18" charset="0"/>
                <a:ea typeface="Calibri" panose="020F0502020204030204" pitchFamily="34" charset="0"/>
                <a:cs typeface="Times New Roman" panose="02020603050405020304" pitchFamily="18" charset="0"/>
              </a:rPr>
              <a:t>)</a:t>
            </a:r>
            <a:br>
              <a:rPr lang="cs-CZ" sz="4400" dirty="0">
                <a:solidFill>
                  <a:srgbClr val="7030A0"/>
                </a:solidFill>
                <a:effectLst/>
                <a:latin typeface="Calibri" panose="020F0502020204030204" pitchFamily="34" charset="0"/>
                <a:ea typeface="Calibri" panose="020F0502020204030204" pitchFamily="34" charset="0"/>
                <a:cs typeface="Times New Roman" panose="02020603050405020304" pitchFamily="18" charset="0"/>
              </a:rPr>
            </a:br>
            <a:r>
              <a:rPr lang="cs-CZ" sz="1800" dirty="0">
                <a:solidFill>
                  <a:srgbClr val="7030A0"/>
                </a:solidFill>
                <a:effectLst/>
                <a:latin typeface="Times New Roman" panose="02020603050405020304" pitchFamily="18" charset="0"/>
                <a:ea typeface="Calibri" panose="020F0502020204030204" pitchFamily="34" charset="0"/>
                <a:cs typeface="Times New Roman" panose="02020603050405020304" pitchFamily="18" charset="0"/>
              </a:rPr>
              <a:t> </a:t>
            </a:r>
            <a:br>
              <a:rPr lang="cs-CZ" sz="1800" dirty="0">
                <a:solidFill>
                  <a:srgbClr val="7030A0"/>
                </a:solidFill>
                <a:effectLst/>
                <a:latin typeface="Calibri" panose="020F0502020204030204" pitchFamily="34" charset="0"/>
                <a:ea typeface="Calibri" panose="020F0502020204030204" pitchFamily="34" charset="0"/>
                <a:cs typeface="Times New Roman" panose="02020603050405020304" pitchFamily="18" charset="0"/>
              </a:rPr>
            </a:br>
            <a:endParaRPr lang="cs-CZ" dirty="0">
              <a:solidFill>
                <a:srgbClr val="7030A0"/>
              </a:solidFill>
            </a:endParaRPr>
          </a:p>
        </p:txBody>
      </p:sp>
      <p:sp>
        <p:nvSpPr>
          <p:cNvPr id="3" name="Podnadpis 2">
            <a:extLst>
              <a:ext uri="{FF2B5EF4-FFF2-40B4-BE49-F238E27FC236}">
                <a16:creationId xmlns:a16="http://schemas.microsoft.com/office/drawing/2014/main" id="{66F2C6D2-5CCF-9789-763F-3103F55F21A6}"/>
              </a:ext>
            </a:extLst>
          </p:cNvPr>
          <p:cNvSpPr>
            <a:spLocks noGrp="1"/>
          </p:cNvSpPr>
          <p:nvPr>
            <p:ph type="subTitle" idx="1"/>
          </p:nvPr>
        </p:nvSpPr>
        <p:spPr>
          <a:xfrm>
            <a:off x="1524000" y="4967926"/>
            <a:ext cx="9144000" cy="289874"/>
          </a:xfrm>
        </p:spPr>
        <p:txBody>
          <a:bodyPr>
            <a:normAutofit fontScale="70000" lnSpcReduction="20000"/>
          </a:bodyPr>
          <a:lstStyle/>
          <a:p>
            <a:endParaRPr lang="cs-CZ" dirty="0"/>
          </a:p>
        </p:txBody>
      </p:sp>
    </p:spTree>
    <p:extLst>
      <p:ext uri="{BB962C8B-B14F-4D97-AF65-F5344CB8AC3E}">
        <p14:creationId xmlns:p14="http://schemas.microsoft.com/office/powerpoint/2010/main" val="175639104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83ACC172-5A93-8F0D-8BCC-75F9D7B8BBE7}"/>
              </a:ext>
            </a:extLst>
          </p:cNvPr>
          <p:cNvSpPr>
            <a:spLocks noGrp="1"/>
          </p:cNvSpPr>
          <p:nvPr>
            <p:ph type="title"/>
          </p:nvPr>
        </p:nvSpPr>
        <p:spPr>
          <a:xfrm>
            <a:off x="113122" y="75414"/>
            <a:ext cx="5070066" cy="1564850"/>
          </a:xfrm>
        </p:spPr>
        <p:txBody>
          <a:bodyPr>
            <a:normAutofit/>
          </a:bodyPr>
          <a:lstStyle/>
          <a:p>
            <a:r>
              <a:rPr lang="cs-CZ" sz="4000" dirty="0">
                <a:solidFill>
                  <a:srgbClr val="C00000"/>
                </a:solidFill>
                <a:latin typeface="Times New Roman" panose="02020603050405020304" pitchFamily="18" charset="0"/>
                <a:cs typeface="Times New Roman" panose="02020603050405020304" pitchFamily="18" charset="0"/>
              </a:rPr>
              <a:t>Martin </a:t>
            </a:r>
            <a:r>
              <a:rPr lang="cs-CZ" sz="4000" dirty="0" err="1">
                <a:solidFill>
                  <a:srgbClr val="C00000"/>
                </a:solidFill>
                <a:latin typeface="Times New Roman" panose="02020603050405020304" pitchFamily="18" charset="0"/>
                <a:cs typeface="Times New Roman" panose="02020603050405020304" pitchFamily="18" charset="0"/>
              </a:rPr>
              <a:t>Heidegger</a:t>
            </a:r>
            <a:r>
              <a:rPr lang="cs-CZ" sz="4000" dirty="0">
                <a:solidFill>
                  <a:srgbClr val="C00000"/>
                </a:solidFill>
                <a:latin typeface="Times New Roman" panose="02020603050405020304" pitchFamily="18" charset="0"/>
                <a:cs typeface="Times New Roman" panose="02020603050405020304" pitchFamily="18" charset="0"/>
              </a:rPr>
              <a:t> (1889–1976)</a:t>
            </a:r>
          </a:p>
        </p:txBody>
      </p:sp>
      <p:pic>
        <p:nvPicPr>
          <p:cNvPr id="12" name="Zástupný symbol obrázku 11">
            <a:extLst>
              <a:ext uri="{FF2B5EF4-FFF2-40B4-BE49-F238E27FC236}">
                <a16:creationId xmlns:a16="http://schemas.microsoft.com/office/drawing/2014/main" id="{5455781B-BB97-CF12-C25B-8889CED71587}"/>
              </a:ext>
            </a:extLst>
          </p:cNvPr>
          <p:cNvPicPr>
            <a:picLocks noGrp="1" noChangeAspect="1"/>
          </p:cNvPicPr>
          <p:nvPr>
            <p:ph type="pic" idx="1"/>
          </p:nvPr>
        </p:nvPicPr>
        <p:blipFill>
          <a:blip r:embed="rId2">
            <a:extLst>
              <a:ext uri="{28A0092B-C50C-407E-A947-70E740481C1C}">
                <a14:useLocalDpi xmlns:a14="http://schemas.microsoft.com/office/drawing/2010/main" val="0"/>
              </a:ext>
            </a:extLst>
          </a:blip>
          <a:srcRect t="1481" b="1481"/>
          <a:stretch>
            <a:fillRect/>
          </a:stretch>
        </p:blipFill>
        <p:spPr>
          <a:xfrm>
            <a:off x="5183188" y="0"/>
            <a:ext cx="6072187" cy="7135813"/>
          </a:xfrm>
        </p:spPr>
      </p:pic>
      <p:sp>
        <p:nvSpPr>
          <p:cNvPr id="4" name="Zástupný text 3">
            <a:extLst>
              <a:ext uri="{FF2B5EF4-FFF2-40B4-BE49-F238E27FC236}">
                <a16:creationId xmlns:a16="http://schemas.microsoft.com/office/drawing/2014/main" id="{949DFCBC-6ECE-C70B-9C71-D6E39FFCAF5A}"/>
              </a:ext>
            </a:extLst>
          </p:cNvPr>
          <p:cNvSpPr>
            <a:spLocks noGrp="1"/>
          </p:cNvSpPr>
          <p:nvPr>
            <p:ph type="body" sz="half" idx="2"/>
          </p:nvPr>
        </p:nvSpPr>
        <p:spPr>
          <a:xfrm>
            <a:off x="227045" y="1989056"/>
            <a:ext cx="4854002" cy="4793529"/>
          </a:xfrm>
        </p:spPr>
        <p:txBody>
          <a:bodyPr>
            <a:normAutofit/>
          </a:bodyPr>
          <a:lstStyle/>
          <a:p>
            <a:r>
              <a:rPr lang="cs-CZ" sz="2800" dirty="0">
                <a:latin typeface="Times New Roman" panose="02020603050405020304" pitchFamily="18" charset="0"/>
                <a:cs typeface="Times New Roman" panose="02020603050405020304" pitchFamily="18" charset="0"/>
              </a:rPr>
              <a:t>- německý filosof</a:t>
            </a:r>
          </a:p>
          <a:p>
            <a:r>
              <a:rPr lang="cs-CZ" sz="2800" dirty="0">
                <a:latin typeface="Times New Roman" panose="02020603050405020304" pitchFamily="18" charset="0"/>
                <a:cs typeface="Times New Roman" panose="02020603050405020304" pitchFamily="18" charset="0"/>
              </a:rPr>
              <a:t>- představitel fenomenologie a filosofie existence</a:t>
            </a:r>
          </a:p>
          <a:p>
            <a:r>
              <a:rPr lang="cs-CZ" sz="2800" dirty="0">
                <a:latin typeface="Times New Roman" panose="02020603050405020304" pitchFamily="18" charset="0"/>
                <a:cs typeface="Times New Roman" panose="02020603050405020304" pitchFamily="18" charset="0"/>
              </a:rPr>
              <a:t>(žák Edmunda </a:t>
            </a:r>
            <a:r>
              <a:rPr lang="cs-CZ" sz="2800" dirty="0" err="1">
                <a:latin typeface="Times New Roman" panose="02020603050405020304" pitchFamily="18" charset="0"/>
                <a:cs typeface="Times New Roman" panose="02020603050405020304" pitchFamily="18" charset="0"/>
              </a:rPr>
              <a:t>Husserla</a:t>
            </a:r>
            <a:r>
              <a:rPr lang="cs-CZ" sz="2800" dirty="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400273999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CB38AF31-2C2B-0C83-2379-BAF8A1334430}"/>
              </a:ext>
            </a:extLst>
          </p:cNvPr>
          <p:cNvSpPr>
            <a:spLocks noGrp="1"/>
          </p:cNvSpPr>
          <p:nvPr>
            <p:ph type="title"/>
          </p:nvPr>
        </p:nvSpPr>
        <p:spPr>
          <a:xfrm>
            <a:off x="75414" y="-612742"/>
            <a:ext cx="5429840" cy="2290713"/>
          </a:xfrm>
        </p:spPr>
        <p:txBody>
          <a:bodyPr>
            <a:normAutofit/>
          </a:bodyPr>
          <a:lstStyle/>
          <a:p>
            <a:pPr algn="ctr"/>
            <a:r>
              <a:rPr lang="cs-CZ" sz="4400" i="1" dirty="0">
                <a:solidFill>
                  <a:srgbClr val="C00000"/>
                </a:solidFill>
                <a:latin typeface="Times New Roman" panose="02020603050405020304" pitchFamily="18" charset="0"/>
                <a:cs typeface="Times New Roman" panose="02020603050405020304" pitchFamily="18" charset="0"/>
              </a:rPr>
              <a:t>Bytí a čas </a:t>
            </a:r>
            <a:br>
              <a:rPr lang="cs-CZ" sz="4400" dirty="0">
                <a:solidFill>
                  <a:srgbClr val="C00000"/>
                </a:solidFill>
                <a:latin typeface="Times New Roman" panose="02020603050405020304" pitchFamily="18" charset="0"/>
                <a:cs typeface="Times New Roman" panose="02020603050405020304" pitchFamily="18" charset="0"/>
              </a:rPr>
            </a:br>
            <a:r>
              <a:rPr lang="cs-CZ" sz="4400" dirty="0">
                <a:solidFill>
                  <a:srgbClr val="C00000"/>
                </a:solidFill>
                <a:latin typeface="Times New Roman" panose="02020603050405020304" pitchFamily="18" charset="0"/>
                <a:cs typeface="Times New Roman" panose="02020603050405020304" pitchFamily="18" charset="0"/>
              </a:rPr>
              <a:t>(</a:t>
            </a:r>
            <a:r>
              <a:rPr lang="cs-CZ" sz="4400" i="1" dirty="0">
                <a:solidFill>
                  <a:srgbClr val="C00000"/>
                </a:solidFill>
                <a:latin typeface="Times New Roman" panose="02020603050405020304" pitchFamily="18" charset="0"/>
                <a:cs typeface="Times New Roman" panose="02020603050405020304" pitchFamily="18" charset="0"/>
              </a:rPr>
              <a:t>Sein </a:t>
            </a:r>
            <a:r>
              <a:rPr lang="cs-CZ" sz="4400" i="1" dirty="0" err="1">
                <a:solidFill>
                  <a:srgbClr val="C00000"/>
                </a:solidFill>
                <a:latin typeface="Times New Roman" panose="02020603050405020304" pitchFamily="18" charset="0"/>
                <a:cs typeface="Times New Roman" panose="02020603050405020304" pitchFamily="18" charset="0"/>
              </a:rPr>
              <a:t>und</a:t>
            </a:r>
            <a:r>
              <a:rPr lang="cs-CZ" sz="4400" i="1" dirty="0">
                <a:solidFill>
                  <a:srgbClr val="C00000"/>
                </a:solidFill>
                <a:latin typeface="Times New Roman" panose="02020603050405020304" pitchFamily="18" charset="0"/>
                <a:cs typeface="Times New Roman" panose="02020603050405020304" pitchFamily="18" charset="0"/>
              </a:rPr>
              <a:t> </a:t>
            </a:r>
            <a:r>
              <a:rPr lang="cs-CZ" sz="4400" i="1" dirty="0" err="1">
                <a:solidFill>
                  <a:srgbClr val="C00000"/>
                </a:solidFill>
                <a:latin typeface="Times New Roman" panose="02020603050405020304" pitchFamily="18" charset="0"/>
                <a:cs typeface="Times New Roman" panose="02020603050405020304" pitchFamily="18" charset="0"/>
              </a:rPr>
              <a:t>Zeit</a:t>
            </a:r>
            <a:r>
              <a:rPr lang="cs-CZ" sz="4400" dirty="0">
                <a:solidFill>
                  <a:srgbClr val="C00000"/>
                </a:solidFill>
                <a:latin typeface="Times New Roman" panose="02020603050405020304" pitchFamily="18" charset="0"/>
                <a:cs typeface="Times New Roman" panose="02020603050405020304" pitchFamily="18" charset="0"/>
              </a:rPr>
              <a:t>)</a:t>
            </a:r>
          </a:p>
        </p:txBody>
      </p:sp>
      <p:pic>
        <p:nvPicPr>
          <p:cNvPr id="10" name="Zástupný symbol obrázku 9">
            <a:extLst>
              <a:ext uri="{FF2B5EF4-FFF2-40B4-BE49-F238E27FC236}">
                <a16:creationId xmlns:a16="http://schemas.microsoft.com/office/drawing/2014/main" id="{B9099531-97B1-E6F6-E2AF-76CC2D1E0CE5}"/>
              </a:ext>
            </a:extLst>
          </p:cNvPr>
          <p:cNvPicPr>
            <a:picLocks noGrp="1" noChangeAspect="1"/>
          </p:cNvPicPr>
          <p:nvPr>
            <p:ph type="pic" idx="1"/>
          </p:nvPr>
        </p:nvPicPr>
        <p:blipFill>
          <a:blip r:embed="rId2">
            <a:extLst>
              <a:ext uri="{28A0092B-C50C-407E-A947-70E740481C1C}">
                <a14:useLocalDpi xmlns:a14="http://schemas.microsoft.com/office/drawing/2010/main" val="0"/>
              </a:ext>
            </a:extLst>
          </a:blip>
          <a:srcRect t="9429" b="9429"/>
          <a:stretch>
            <a:fillRect/>
          </a:stretch>
        </p:blipFill>
        <p:spPr>
          <a:xfrm>
            <a:off x="5854700" y="84138"/>
            <a:ext cx="5500688" cy="6773862"/>
          </a:xfrm>
        </p:spPr>
      </p:pic>
      <p:sp>
        <p:nvSpPr>
          <p:cNvPr id="4" name="Zástupný text 3">
            <a:extLst>
              <a:ext uri="{FF2B5EF4-FFF2-40B4-BE49-F238E27FC236}">
                <a16:creationId xmlns:a16="http://schemas.microsoft.com/office/drawing/2014/main" id="{4381BCBF-DD74-BD27-59EE-FBEE73079D8A}"/>
              </a:ext>
            </a:extLst>
          </p:cNvPr>
          <p:cNvSpPr>
            <a:spLocks noGrp="1"/>
          </p:cNvSpPr>
          <p:nvPr>
            <p:ph type="body" sz="half" idx="2"/>
          </p:nvPr>
        </p:nvSpPr>
        <p:spPr>
          <a:xfrm>
            <a:off x="150830" y="1753385"/>
            <a:ext cx="5354424" cy="4911365"/>
          </a:xfrm>
        </p:spPr>
        <p:txBody>
          <a:bodyPr>
            <a:normAutofit/>
          </a:bodyPr>
          <a:lstStyle/>
          <a:p>
            <a:r>
              <a:rPr lang="cs-CZ" sz="2400" dirty="0">
                <a:effectLst/>
                <a:latin typeface="Times New Roman" panose="02020603050405020304" pitchFamily="18" charset="0"/>
                <a:ea typeface="Calibri" panose="020F0502020204030204" pitchFamily="34" charset="0"/>
              </a:rPr>
              <a:t>- Téma smrti </a:t>
            </a:r>
            <a:r>
              <a:rPr lang="cs-CZ" sz="2400" dirty="0" err="1">
                <a:effectLst/>
                <a:latin typeface="Times New Roman" panose="02020603050405020304" pitchFamily="18" charset="0"/>
                <a:ea typeface="Calibri" panose="020F0502020204030204" pitchFamily="34" charset="0"/>
              </a:rPr>
              <a:t>Heidegger</a:t>
            </a:r>
            <a:r>
              <a:rPr lang="cs-CZ" sz="2400" dirty="0">
                <a:effectLst/>
                <a:latin typeface="Times New Roman" panose="02020603050405020304" pitchFamily="18" charset="0"/>
                <a:ea typeface="Calibri" panose="020F0502020204030204" pitchFamily="34" charset="0"/>
              </a:rPr>
              <a:t> podrobně pojednal v rámci své existenciální analytiky v díle </a:t>
            </a:r>
            <a:r>
              <a:rPr lang="cs-CZ" sz="2400" i="1" dirty="0">
                <a:effectLst/>
                <a:latin typeface="Times New Roman" panose="02020603050405020304" pitchFamily="18" charset="0"/>
                <a:ea typeface="Calibri" panose="020F0502020204030204" pitchFamily="34" charset="0"/>
              </a:rPr>
              <a:t>Bytí a čas</a:t>
            </a:r>
            <a:r>
              <a:rPr lang="cs-CZ" sz="2400" i="1" dirty="0">
                <a:latin typeface="Times New Roman" panose="02020603050405020304" pitchFamily="18" charset="0"/>
                <a:ea typeface="Calibri" panose="020F0502020204030204" pitchFamily="34" charset="0"/>
              </a:rPr>
              <a:t> </a:t>
            </a:r>
            <a:r>
              <a:rPr lang="cs-CZ" sz="2400" dirty="0">
                <a:latin typeface="Times New Roman" panose="02020603050405020304" pitchFamily="18" charset="0"/>
                <a:ea typeface="Calibri" panose="020F0502020204030204" pitchFamily="34" charset="0"/>
              </a:rPr>
              <a:t>(</a:t>
            </a:r>
            <a:r>
              <a:rPr lang="cs-CZ" sz="2400" dirty="0">
                <a:effectLst/>
                <a:latin typeface="Times New Roman" panose="02020603050405020304" pitchFamily="18" charset="0"/>
                <a:ea typeface="Calibri" panose="020F0502020204030204" pitchFamily="34" charset="0"/>
              </a:rPr>
              <a:t>poprvé publikovaném 1927).</a:t>
            </a:r>
          </a:p>
          <a:p>
            <a:r>
              <a:rPr lang="cs-CZ" sz="2400" dirty="0">
                <a:effectLst/>
                <a:latin typeface="Times New Roman" panose="02020603050405020304" pitchFamily="18" charset="0"/>
                <a:ea typeface="Calibri" panose="020F0502020204030204" pitchFamily="34" charset="0"/>
              </a:rPr>
              <a:t>- </a:t>
            </a:r>
            <a:r>
              <a:rPr lang="cs-CZ" sz="2400" dirty="0" err="1">
                <a:effectLst/>
                <a:latin typeface="Times New Roman" panose="02020603050405020304" pitchFamily="18" charset="0"/>
                <a:ea typeface="Calibri" panose="020F0502020204030204" pitchFamily="34" charset="0"/>
              </a:rPr>
              <a:t>Heidegger</a:t>
            </a:r>
            <a:r>
              <a:rPr lang="cs-CZ" sz="2400" dirty="0">
                <a:effectLst/>
                <a:latin typeface="Times New Roman" panose="02020603050405020304" pitchFamily="18" charset="0"/>
                <a:ea typeface="Calibri" panose="020F0502020204030204" pitchFamily="34" charset="0"/>
              </a:rPr>
              <a:t> byl zčásti inspirován </a:t>
            </a:r>
            <a:r>
              <a:rPr lang="cs-CZ" sz="2400" dirty="0" err="1">
                <a:effectLst/>
                <a:latin typeface="Times New Roman" panose="02020603050405020304" pitchFamily="18" charset="0"/>
                <a:ea typeface="Calibri" panose="020F0502020204030204" pitchFamily="34" charset="0"/>
              </a:rPr>
              <a:t>Jaspersovým</a:t>
            </a:r>
            <a:r>
              <a:rPr lang="cs-CZ" sz="2400" dirty="0">
                <a:effectLst/>
                <a:latin typeface="Times New Roman" panose="02020603050405020304" pitchFamily="18" charset="0"/>
                <a:ea typeface="Calibri" panose="020F0502020204030204" pitchFamily="34" charset="0"/>
              </a:rPr>
              <a:t> pojetím smrti jakožto mezní situace.  Sám však toto téma rozvinul velmi originálním způsobem. </a:t>
            </a:r>
          </a:p>
          <a:p>
            <a:r>
              <a:rPr lang="cs-CZ" sz="2400" dirty="0">
                <a:effectLst/>
                <a:latin typeface="Times New Roman" panose="02020603050405020304" pitchFamily="18" charset="0"/>
                <a:ea typeface="Calibri" panose="020F0502020204030204" pitchFamily="34" charset="0"/>
              </a:rPr>
              <a:t>- </a:t>
            </a:r>
            <a:r>
              <a:rPr lang="cs-CZ" sz="2400" dirty="0" err="1">
                <a:effectLst/>
                <a:latin typeface="Times New Roman" panose="02020603050405020304" pitchFamily="18" charset="0"/>
                <a:ea typeface="Calibri" panose="020F0502020204030204" pitchFamily="34" charset="0"/>
              </a:rPr>
              <a:t>Heidegger</a:t>
            </a:r>
            <a:r>
              <a:rPr lang="cs-CZ" sz="2400" dirty="0">
                <a:effectLst/>
                <a:latin typeface="Times New Roman" panose="02020603050405020304" pitchFamily="18" charset="0"/>
                <a:ea typeface="Calibri" panose="020F0502020204030204" pitchFamily="34" charset="0"/>
              </a:rPr>
              <a:t> spojuje úvahy o smrti s pronikavými analýzami lidského bytí v jeho původní časovosti. → Ukazuje, jaké místo má smrt v rámci konečné lidské existence zasazené v čase. </a:t>
            </a:r>
          </a:p>
          <a:p>
            <a:endParaRPr lang="cs-CZ" sz="2400" dirty="0"/>
          </a:p>
        </p:txBody>
      </p:sp>
    </p:spTree>
    <p:extLst>
      <p:ext uri="{BB962C8B-B14F-4D97-AF65-F5344CB8AC3E}">
        <p14:creationId xmlns:p14="http://schemas.microsoft.com/office/powerpoint/2010/main" val="6259083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6D019099-8CB8-0848-E86F-7AFEA9B25E53}"/>
              </a:ext>
            </a:extLst>
          </p:cNvPr>
          <p:cNvSpPr>
            <a:spLocks noGrp="1"/>
          </p:cNvSpPr>
          <p:nvPr>
            <p:ph type="title"/>
          </p:nvPr>
        </p:nvSpPr>
        <p:spPr>
          <a:xfrm>
            <a:off x="19656" y="15874"/>
            <a:ext cx="5584563" cy="1285025"/>
          </a:xfrm>
        </p:spPr>
        <p:txBody>
          <a:bodyPr>
            <a:normAutofit fontScale="90000"/>
          </a:bodyPr>
          <a:lstStyle/>
          <a:p>
            <a:r>
              <a:rPr kumimoji="0" lang="cs-CZ" sz="4400" b="0" i="0" u="none" strike="noStrike" kern="1200" cap="none" spc="0" normalizeH="0" baseline="0" noProof="0" dirty="0">
                <a:ln>
                  <a:noFill/>
                </a:ln>
                <a:solidFill>
                  <a:srgbClr val="C00000"/>
                </a:solidFill>
                <a:effectLst/>
                <a:uLnTx/>
                <a:uFillTx/>
                <a:latin typeface="Times New Roman" panose="02020603050405020304" pitchFamily="18" charset="0"/>
                <a:ea typeface="+mj-ea"/>
                <a:cs typeface="Times New Roman" panose="02020603050405020304" pitchFamily="18" charset="0"/>
              </a:rPr>
              <a:t>Téma smrti v rámci existenciální analytiky</a:t>
            </a:r>
            <a:endParaRPr lang="cs-CZ" dirty="0"/>
          </a:p>
        </p:txBody>
      </p:sp>
      <p:pic>
        <p:nvPicPr>
          <p:cNvPr id="6" name="Zástupný symbol obrázku 5">
            <a:extLst>
              <a:ext uri="{FF2B5EF4-FFF2-40B4-BE49-F238E27FC236}">
                <a16:creationId xmlns:a16="http://schemas.microsoft.com/office/drawing/2014/main" id="{74923752-2502-0954-D7EE-C0663497DB5F}"/>
              </a:ext>
            </a:extLst>
          </p:cNvPr>
          <p:cNvPicPr>
            <a:picLocks noGrp="1" noChangeAspect="1"/>
          </p:cNvPicPr>
          <p:nvPr>
            <p:ph type="pic" idx="1"/>
          </p:nvPr>
        </p:nvPicPr>
        <p:blipFill>
          <a:blip r:embed="rId2">
            <a:extLst>
              <a:ext uri="{28A0092B-C50C-407E-A947-70E740481C1C}">
                <a14:useLocalDpi xmlns:a14="http://schemas.microsoft.com/office/drawing/2010/main" val="0"/>
              </a:ext>
            </a:extLst>
          </a:blip>
          <a:srcRect t="9908" b="9908"/>
          <a:stretch>
            <a:fillRect/>
          </a:stretch>
        </p:blipFill>
        <p:spPr>
          <a:xfrm>
            <a:off x="5604219" y="100716"/>
            <a:ext cx="6339542" cy="6842125"/>
          </a:xfrm>
        </p:spPr>
      </p:pic>
      <p:sp>
        <p:nvSpPr>
          <p:cNvPr id="4" name="Zástupný text 3">
            <a:extLst>
              <a:ext uri="{FF2B5EF4-FFF2-40B4-BE49-F238E27FC236}">
                <a16:creationId xmlns:a16="http://schemas.microsoft.com/office/drawing/2014/main" id="{8EE0202A-94D6-8FEC-7546-171FF1F7F5A2}"/>
              </a:ext>
            </a:extLst>
          </p:cNvPr>
          <p:cNvSpPr>
            <a:spLocks noGrp="1"/>
          </p:cNvSpPr>
          <p:nvPr>
            <p:ph type="body" sz="half" idx="2"/>
          </p:nvPr>
        </p:nvSpPr>
        <p:spPr>
          <a:xfrm>
            <a:off x="19656" y="1300899"/>
            <a:ext cx="5447890" cy="5541227"/>
          </a:xfrm>
        </p:spPr>
        <p:txBody>
          <a:bodyPr>
            <a:normAutofit lnSpcReduction="10000"/>
          </a:bodyPr>
          <a:lstStyle/>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cs-CZ" sz="2800" b="0"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Heidegger</a:t>
            </a:r>
            <a:r>
              <a:rPr kumimoji="0" lang="cs-CZ" sz="2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v rámci své existenciální analytiky přisuzuje smrti klíčový význam. → Člověk je charakterizován jako „bytí k smrti“ (Sein </a:t>
            </a:r>
            <a:r>
              <a:rPr kumimoji="0" lang="cs-CZ" sz="2800" b="0"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zum</a:t>
            </a:r>
            <a:r>
              <a:rPr kumimoji="0" lang="cs-CZ" sz="2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cs-CZ" sz="2800" b="0"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Tode</a:t>
            </a:r>
            <a:r>
              <a:rPr kumimoji="0" lang="cs-CZ" sz="2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cs-CZ" sz="2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Fenomén smrti je třeba objasnit ze svébytného charakteru lidského bytí. → Pouze </a:t>
            </a:r>
            <a:r>
              <a:rPr lang="cs-CZ" sz="2800" dirty="0">
                <a:solidFill>
                  <a:prstClr val="black"/>
                </a:solidFill>
                <a:latin typeface="Times New Roman" panose="02020603050405020304" pitchFamily="18" charset="0"/>
                <a:cs typeface="Times New Roman" panose="02020603050405020304" pitchFamily="18" charset="0"/>
              </a:rPr>
              <a:t>tak </a:t>
            </a:r>
            <a:r>
              <a:rPr kumimoji="0" lang="cs-CZ" sz="2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lze pochopit smrt v jejím původním významu. </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cs-CZ" sz="2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Pojetí, které objasňuje smrt jako fenomén v jeho původním významu pro lidskou existenci, </a:t>
            </a:r>
            <a:r>
              <a:rPr kumimoji="0" lang="cs-CZ" sz="2800" b="0"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Heidegger</a:t>
            </a:r>
            <a:r>
              <a:rPr kumimoji="0" lang="cs-CZ" sz="2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nazývá „existenciální pojem smrti“. </a:t>
            </a:r>
            <a:endParaRPr lang="cs-CZ" dirty="0"/>
          </a:p>
        </p:txBody>
      </p:sp>
    </p:spTree>
    <p:extLst>
      <p:ext uri="{BB962C8B-B14F-4D97-AF65-F5344CB8AC3E}">
        <p14:creationId xmlns:p14="http://schemas.microsoft.com/office/powerpoint/2010/main" val="143284567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EC6A3419-DB7C-1781-816A-B61459DFFE69}"/>
              </a:ext>
            </a:extLst>
          </p:cNvPr>
          <p:cNvSpPr>
            <a:spLocks noGrp="1"/>
          </p:cNvSpPr>
          <p:nvPr>
            <p:ph type="ctrTitle"/>
          </p:nvPr>
        </p:nvSpPr>
        <p:spPr>
          <a:xfrm>
            <a:off x="1524000" y="1122362"/>
            <a:ext cx="9144000" cy="3845564"/>
          </a:xfrm>
        </p:spPr>
        <p:txBody>
          <a:bodyPr>
            <a:normAutofit/>
          </a:bodyPr>
          <a:lstStyle/>
          <a:p>
            <a:pPr>
              <a:lnSpc>
                <a:spcPct val="107000"/>
              </a:lnSpc>
              <a:spcAft>
                <a:spcPts val="800"/>
              </a:spcAft>
            </a:pPr>
            <a:r>
              <a:rPr lang="cs-CZ" sz="4400" b="1" dirty="0">
                <a:solidFill>
                  <a:srgbClr val="7030A0"/>
                </a:solidFill>
                <a:effectLst/>
                <a:latin typeface="Times New Roman" panose="02020603050405020304" pitchFamily="18" charset="0"/>
                <a:ea typeface="Calibri" panose="020F0502020204030204" pitchFamily="34" charset="0"/>
                <a:cs typeface="Times New Roman" panose="02020603050405020304" pitchFamily="18" charset="0"/>
              </a:rPr>
              <a:t>1. Smrt jakožto mezní situace </a:t>
            </a:r>
            <a:br>
              <a:rPr lang="cs-CZ" sz="4400" b="1" dirty="0">
                <a:solidFill>
                  <a:srgbClr val="7030A0"/>
                </a:solidFill>
                <a:effectLst/>
                <a:latin typeface="Times New Roman" panose="02020603050405020304" pitchFamily="18" charset="0"/>
                <a:ea typeface="Calibri" panose="020F0502020204030204" pitchFamily="34" charset="0"/>
                <a:cs typeface="Times New Roman" panose="02020603050405020304" pitchFamily="18" charset="0"/>
              </a:rPr>
            </a:br>
            <a:r>
              <a:rPr lang="cs-CZ" sz="4400" b="1" dirty="0">
                <a:solidFill>
                  <a:srgbClr val="7030A0"/>
                </a:solidFill>
                <a:effectLst/>
                <a:latin typeface="Times New Roman" panose="02020603050405020304" pitchFamily="18" charset="0"/>
                <a:ea typeface="Calibri" panose="020F0502020204030204" pitchFamily="34" charset="0"/>
                <a:cs typeface="Times New Roman" panose="02020603050405020304" pitchFamily="18" charset="0"/>
              </a:rPr>
              <a:t>(K. </a:t>
            </a:r>
            <a:r>
              <a:rPr lang="cs-CZ" sz="4400" b="1" dirty="0" err="1">
                <a:solidFill>
                  <a:srgbClr val="7030A0"/>
                </a:solidFill>
                <a:effectLst/>
                <a:latin typeface="Times New Roman" panose="02020603050405020304" pitchFamily="18" charset="0"/>
                <a:ea typeface="Calibri" panose="020F0502020204030204" pitchFamily="34" charset="0"/>
                <a:cs typeface="Times New Roman" panose="02020603050405020304" pitchFamily="18" charset="0"/>
              </a:rPr>
              <a:t>Jaspers</a:t>
            </a:r>
            <a:r>
              <a:rPr lang="cs-CZ" sz="4400" b="1" dirty="0">
                <a:solidFill>
                  <a:srgbClr val="7030A0"/>
                </a:solidFill>
                <a:effectLst/>
                <a:latin typeface="Times New Roman" panose="02020603050405020304" pitchFamily="18" charset="0"/>
                <a:ea typeface="Calibri" panose="020F0502020204030204" pitchFamily="34" charset="0"/>
                <a:cs typeface="Times New Roman" panose="02020603050405020304" pitchFamily="18" charset="0"/>
              </a:rPr>
              <a:t>)</a:t>
            </a:r>
            <a:br>
              <a:rPr lang="cs-CZ" sz="4400" dirty="0">
                <a:solidFill>
                  <a:srgbClr val="7030A0"/>
                </a:solidFill>
                <a:effectLst/>
                <a:latin typeface="Calibri" panose="020F0502020204030204" pitchFamily="34" charset="0"/>
                <a:ea typeface="Calibri" panose="020F0502020204030204" pitchFamily="34" charset="0"/>
                <a:cs typeface="Times New Roman" panose="02020603050405020304" pitchFamily="18" charset="0"/>
              </a:rPr>
            </a:br>
            <a:r>
              <a:rPr lang="cs-CZ" sz="1800" dirty="0">
                <a:solidFill>
                  <a:srgbClr val="7030A0"/>
                </a:solidFill>
                <a:effectLst/>
                <a:latin typeface="Times New Roman" panose="02020603050405020304" pitchFamily="18" charset="0"/>
                <a:ea typeface="Calibri" panose="020F0502020204030204" pitchFamily="34" charset="0"/>
                <a:cs typeface="Times New Roman" panose="02020603050405020304" pitchFamily="18" charset="0"/>
              </a:rPr>
              <a:t> </a:t>
            </a:r>
            <a:br>
              <a:rPr lang="cs-CZ" sz="1800" dirty="0">
                <a:solidFill>
                  <a:srgbClr val="7030A0"/>
                </a:solidFill>
                <a:effectLst/>
                <a:latin typeface="Calibri" panose="020F0502020204030204" pitchFamily="34" charset="0"/>
                <a:ea typeface="Calibri" panose="020F0502020204030204" pitchFamily="34" charset="0"/>
                <a:cs typeface="Times New Roman" panose="02020603050405020304" pitchFamily="18" charset="0"/>
              </a:rPr>
            </a:br>
            <a:endParaRPr lang="cs-CZ" dirty="0">
              <a:solidFill>
                <a:srgbClr val="7030A0"/>
              </a:solidFill>
            </a:endParaRPr>
          </a:p>
        </p:txBody>
      </p:sp>
      <p:sp>
        <p:nvSpPr>
          <p:cNvPr id="3" name="Podnadpis 2">
            <a:extLst>
              <a:ext uri="{FF2B5EF4-FFF2-40B4-BE49-F238E27FC236}">
                <a16:creationId xmlns:a16="http://schemas.microsoft.com/office/drawing/2014/main" id="{62DB92D5-7590-822B-C4EA-A9885EAD3F9D}"/>
              </a:ext>
            </a:extLst>
          </p:cNvPr>
          <p:cNvSpPr>
            <a:spLocks noGrp="1"/>
          </p:cNvSpPr>
          <p:nvPr>
            <p:ph type="subTitle" idx="1"/>
          </p:nvPr>
        </p:nvSpPr>
        <p:spPr>
          <a:xfrm>
            <a:off x="1524000" y="4967926"/>
            <a:ext cx="9144000" cy="289874"/>
          </a:xfrm>
        </p:spPr>
        <p:txBody>
          <a:bodyPr>
            <a:normAutofit fontScale="70000" lnSpcReduction="20000"/>
          </a:bodyPr>
          <a:lstStyle/>
          <a:p>
            <a:endParaRPr lang="cs-CZ" dirty="0"/>
          </a:p>
        </p:txBody>
      </p:sp>
    </p:spTree>
    <p:extLst>
      <p:ext uri="{BB962C8B-B14F-4D97-AF65-F5344CB8AC3E}">
        <p14:creationId xmlns:p14="http://schemas.microsoft.com/office/powerpoint/2010/main" val="175963680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70F13C05-8CEB-60C3-C587-79165D9140A6}"/>
              </a:ext>
            </a:extLst>
          </p:cNvPr>
          <p:cNvSpPr>
            <a:spLocks noGrp="1"/>
          </p:cNvSpPr>
          <p:nvPr>
            <p:ph type="title"/>
          </p:nvPr>
        </p:nvSpPr>
        <p:spPr>
          <a:xfrm>
            <a:off x="838200" y="2"/>
            <a:ext cx="10515600" cy="829558"/>
          </a:xfrm>
        </p:spPr>
        <p:txBody>
          <a:bodyPr/>
          <a:lstStyle/>
          <a:p>
            <a:pPr algn="ctr"/>
            <a:r>
              <a:rPr lang="cs-CZ" dirty="0">
                <a:solidFill>
                  <a:srgbClr val="C00000"/>
                </a:solidFill>
                <a:latin typeface="Times New Roman" panose="02020603050405020304" pitchFamily="18" charset="0"/>
                <a:cs typeface="Times New Roman" panose="02020603050405020304" pitchFamily="18" charset="0"/>
              </a:rPr>
              <a:t>Člověk jako pobyt (</a:t>
            </a:r>
            <a:r>
              <a:rPr lang="cs-CZ" dirty="0" err="1">
                <a:solidFill>
                  <a:srgbClr val="C00000"/>
                </a:solidFill>
                <a:latin typeface="Times New Roman" panose="02020603050405020304" pitchFamily="18" charset="0"/>
                <a:cs typeface="Times New Roman" panose="02020603050405020304" pitchFamily="18" charset="0"/>
              </a:rPr>
              <a:t>Dasein</a:t>
            </a:r>
            <a:r>
              <a:rPr lang="cs-CZ" dirty="0">
                <a:solidFill>
                  <a:srgbClr val="C00000"/>
                </a:solidFill>
                <a:latin typeface="Times New Roman" panose="02020603050405020304" pitchFamily="18" charset="0"/>
                <a:cs typeface="Times New Roman" panose="02020603050405020304" pitchFamily="18" charset="0"/>
              </a:rPr>
              <a:t>)</a:t>
            </a:r>
          </a:p>
        </p:txBody>
      </p:sp>
      <p:sp>
        <p:nvSpPr>
          <p:cNvPr id="3" name="Zástupný obsah 2">
            <a:extLst>
              <a:ext uri="{FF2B5EF4-FFF2-40B4-BE49-F238E27FC236}">
                <a16:creationId xmlns:a16="http://schemas.microsoft.com/office/drawing/2014/main" id="{78081B45-A8CD-96A3-9680-F0C18B1133BD}"/>
              </a:ext>
            </a:extLst>
          </p:cNvPr>
          <p:cNvSpPr>
            <a:spLocks noGrp="1"/>
          </p:cNvSpPr>
          <p:nvPr>
            <p:ph idx="1"/>
          </p:nvPr>
        </p:nvSpPr>
        <p:spPr>
          <a:xfrm>
            <a:off x="0" y="829559"/>
            <a:ext cx="12122870" cy="6028440"/>
          </a:xfrm>
        </p:spPr>
        <p:txBody>
          <a:bodyPr>
            <a:normAutofit fontScale="77500" lnSpcReduction="20000"/>
          </a:bodyPr>
          <a:lstStyle/>
          <a:p>
            <a:r>
              <a:rPr lang="cs-CZ" sz="2800" dirty="0" err="1">
                <a:effectLst/>
                <a:latin typeface="Times New Roman" panose="02020603050405020304" pitchFamily="18" charset="0"/>
                <a:ea typeface="Calibri" panose="020F0502020204030204" pitchFamily="34" charset="0"/>
              </a:rPr>
              <a:t>Heidegger</a:t>
            </a:r>
            <a:r>
              <a:rPr lang="cs-CZ" sz="2800" dirty="0">
                <a:effectLst/>
                <a:latin typeface="Times New Roman" panose="02020603050405020304" pitchFamily="18" charset="0"/>
                <a:ea typeface="Calibri" panose="020F0502020204030204" pitchFamily="34" charset="0"/>
              </a:rPr>
              <a:t> charakterizuje člověka </a:t>
            </a:r>
            <a:r>
              <a:rPr lang="cs-CZ" dirty="0">
                <a:latin typeface="Times New Roman" panose="02020603050405020304" pitchFamily="18" charset="0"/>
                <a:ea typeface="Calibri" panose="020F0502020204030204" pitchFamily="34" charset="0"/>
              </a:rPr>
              <a:t>jako </a:t>
            </a:r>
            <a:r>
              <a:rPr lang="cs-CZ" sz="2800" dirty="0">
                <a:effectLst/>
                <a:latin typeface="Times New Roman" panose="02020603050405020304" pitchFamily="18" charset="0"/>
                <a:ea typeface="Calibri" panose="020F0502020204030204" pitchFamily="34" charset="0"/>
              </a:rPr>
              <a:t>„pobyt“ (</a:t>
            </a:r>
            <a:r>
              <a:rPr lang="cs-CZ" sz="2800" dirty="0" err="1">
                <a:effectLst/>
                <a:latin typeface="Times New Roman" panose="02020603050405020304" pitchFamily="18" charset="0"/>
                <a:ea typeface="Calibri" panose="020F0502020204030204" pitchFamily="34" charset="0"/>
              </a:rPr>
              <a:t>Dasein</a:t>
            </a:r>
            <a:r>
              <a:rPr lang="cs-CZ" sz="2800" dirty="0">
                <a:effectLst/>
                <a:latin typeface="Times New Roman" panose="02020603050405020304" pitchFamily="18" charset="0"/>
                <a:ea typeface="Calibri" panose="020F0502020204030204" pitchFamily="34" charset="0"/>
              </a:rPr>
              <a:t>). → Člověk jakožto pobyt se liší od ostatních jsoucen tím, že nemá od počátku danou přirozenost či podstatu. </a:t>
            </a:r>
            <a:r>
              <a:rPr kumimoji="0" lang="cs-CZ" sz="28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mn-cs"/>
              </a:rPr>
              <a:t>→ </a:t>
            </a:r>
            <a:r>
              <a:rPr lang="cs-CZ" sz="2800" dirty="0">
                <a:effectLst/>
                <a:latin typeface="Times New Roman" panose="02020603050405020304" pitchFamily="18" charset="0"/>
                <a:ea typeface="Calibri" panose="020F0502020204030204" pitchFamily="34" charset="0"/>
              </a:rPr>
              <a:t>Pobyt </a:t>
            </a:r>
            <a:r>
              <a:rPr lang="cs-CZ" dirty="0">
                <a:latin typeface="Times New Roman" panose="02020603050405020304" pitchFamily="18" charset="0"/>
                <a:ea typeface="Calibri" panose="020F0502020204030204" pitchFamily="34" charset="0"/>
              </a:rPr>
              <a:t>není </a:t>
            </a:r>
            <a:r>
              <a:rPr lang="cs-CZ" sz="2800" dirty="0">
                <a:effectLst/>
                <a:latin typeface="Times New Roman" panose="02020603050405020304" pitchFamily="18" charset="0"/>
                <a:ea typeface="Calibri" panose="020F0502020204030204" pitchFamily="34" charset="0"/>
              </a:rPr>
              <a:t>jednou pro vždy hotové a uzavřené jsoucno: každý pobyt sám za sebe neustále řeší a rozhoduje otázku, jak a čím být. </a:t>
            </a:r>
            <a:r>
              <a:rPr kumimoji="0" lang="cs-CZ" sz="28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mn-cs"/>
              </a:rPr>
              <a:t>→ V případě pobytu nelze podat obecnou odpověď na otázku „Co to je?“, tj. </a:t>
            </a:r>
            <a:r>
              <a:rPr lang="cs-CZ" sz="2800" dirty="0">
                <a:effectLst/>
                <a:latin typeface="Times New Roman" panose="02020603050405020304" pitchFamily="18" charset="0"/>
                <a:ea typeface="Calibri" panose="020F0502020204030204" pitchFamily="34" charset="0"/>
              </a:rPr>
              <a:t>výměr jeho  esence/bytnosti (</a:t>
            </a:r>
            <a:r>
              <a:rPr lang="cs-CZ" sz="2800" dirty="0" err="1">
                <a:effectLst/>
                <a:latin typeface="Times New Roman" panose="02020603050405020304" pitchFamily="18" charset="0"/>
                <a:ea typeface="Calibri" panose="020F0502020204030204" pitchFamily="34" charset="0"/>
              </a:rPr>
              <a:t>Wesen</a:t>
            </a:r>
            <a:r>
              <a:rPr lang="cs-CZ" sz="2800" dirty="0">
                <a:effectLst/>
                <a:latin typeface="Times New Roman" panose="02020603050405020304" pitchFamily="18" charset="0"/>
                <a:ea typeface="Calibri" panose="020F0502020204030204" pitchFamily="34" charset="0"/>
              </a:rPr>
              <a:t>).</a:t>
            </a:r>
            <a:r>
              <a:rPr kumimoji="0" lang="cs-CZ" sz="28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mn-cs"/>
              </a:rPr>
              <a:t> </a:t>
            </a:r>
            <a:endParaRPr lang="cs-CZ" dirty="0">
              <a:latin typeface="Times New Roman" panose="02020603050405020304" pitchFamily="18" charset="0"/>
              <a:cs typeface="Times New Roman" panose="02020603050405020304" pitchFamily="18" charset="0"/>
            </a:endParaRPr>
          </a:p>
          <a:p>
            <a:r>
              <a:rPr lang="cs-CZ" sz="2800" dirty="0">
                <a:effectLst/>
                <a:latin typeface="Times New Roman" panose="02020603050405020304" pitchFamily="18" charset="0"/>
                <a:ea typeface="Calibri" panose="020F0502020204030204" pitchFamily="34" charset="0"/>
              </a:rPr>
              <a:t>Pobyt není jsoucnem s předem danou přirozeností/bytností, protože primárně rozumí sám sobě ze svých do budoucnosti otevřených možností. </a:t>
            </a:r>
            <a:r>
              <a:rPr kumimoji="0" lang="cs-CZ" sz="28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mn-cs"/>
              </a:rPr>
              <a:t>→ </a:t>
            </a:r>
            <a:r>
              <a:rPr kumimoji="0" lang="cs-CZ" b="0" i="0" u="none" strike="noStrike" kern="1200" cap="none" spc="0" normalizeH="0" baseline="0" noProof="0" dirty="0">
                <a:ln>
                  <a:noFill/>
                </a:ln>
                <a:solidFill>
                  <a:prstClr val="black"/>
                </a:solidFill>
                <a:uLnTx/>
                <a:uFillTx/>
                <a:latin typeface="Times New Roman" panose="02020603050405020304" pitchFamily="18" charset="0"/>
                <a:ea typeface="Calibri" panose="020F0502020204030204" pitchFamily="34" charset="0"/>
                <a:cs typeface="+mn-cs"/>
              </a:rPr>
              <a:t>P</a:t>
            </a:r>
            <a:r>
              <a:rPr lang="cs-CZ" sz="2800" dirty="0">
                <a:effectLst/>
                <a:latin typeface="Times New Roman" panose="02020603050405020304" pitchFamily="18" charset="0"/>
                <a:ea typeface="Calibri" panose="020F0502020204030204" pitchFamily="34" charset="0"/>
              </a:rPr>
              <a:t>obyt je „vždy víc než tím, čím momentálně je“ </a:t>
            </a:r>
            <a:r>
              <a:rPr lang="cs-CZ" dirty="0">
                <a:latin typeface="Times New Roman" panose="02020603050405020304" pitchFamily="18" charset="0"/>
                <a:ea typeface="Calibri" panose="020F0502020204030204" pitchFamily="34" charset="0"/>
              </a:rPr>
              <a:t>– pobyt </a:t>
            </a:r>
            <a:r>
              <a:rPr lang="cs-CZ" sz="2800" dirty="0">
                <a:effectLst/>
                <a:latin typeface="Times New Roman" panose="02020603050405020304" pitchFamily="18" charset="0"/>
                <a:ea typeface="Calibri" panose="020F0502020204030204" pitchFamily="34" charset="0"/>
              </a:rPr>
              <a:t>je zároveň „tím, čím být může“ a „být má“. </a:t>
            </a:r>
          </a:p>
          <a:p>
            <a:r>
              <a:rPr lang="cs-CZ" sz="2800" dirty="0">
                <a:effectLst/>
                <a:latin typeface="Times New Roman" panose="02020603050405020304" pitchFamily="18" charset="0"/>
                <a:ea typeface="Calibri" panose="020F0502020204030204" pitchFamily="34" charset="0"/>
              </a:rPr>
              <a:t>Pro pobyt je klíčové, že je vztažen ke svým možnostem, které jsou mu vlastní a o které mu především jde. </a:t>
            </a:r>
            <a:r>
              <a:rPr kumimoji="0" lang="cs-CZ" sz="28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mn-cs"/>
              </a:rPr>
              <a:t>→ </a:t>
            </a:r>
            <a:r>
              <a:rPr kumimoji="0" lang="cs-CZ" b="0" i="0" u="none" strike="noStrike" kern="1200" cap="none" spc="0" normalizeH="0" baseline="0" noProof="0" dirty="0">
                <a:ln>
                  <a:noFill/>
                </a:ln>
                <a:solidFill>
                  <a:prstClr val="black"/>
                </a:solidFill>
                <a:uLnTx/>
                <a:uFillTx/>
                <a:latin typeface="Times New Roman" panose="02020603050405020304" pitchFamily="18" charset="0"/>
                <a:ea typeface="Calibri" panose="020F0502020204030204" pitchFamily="34" charset="0"/>
                <a:cs typeface="+mn-cs"/>
              </a:rPr>
              <a:t>P</a:t>
            </a:r>
            <a:r>
              <a:rPr lang="cs-CZ" sz="2800" dirty="0">
                <a:effectLst/>
                <a:latin typeface="Times New Roman" panose="02020603050405020304" pitchFamily="18" charset="0"/>
                <a:ea typeface="Calibri" panose="020F0502020204030204" pitchFamily="34" charset="0"/>
              </a:rPr>
              <a:t>obyt je „primárně bytím možnosti“, bytím ke svému „moci být“ (</a:t>
            </a:r>
            <a:r>
              <a:rPr lang="cs-CZ" sz="2800" dirty="0" err="1">
                <a:effectLst/>
                <a:latin typeface="Times New Roman" panose="02020603050405020304" pitchFamily="18" charset="0"/>
                <a:ea typeface="Calibri" panose="020F0502020204030204" pitchFamily="34" charset="0"/>
              </a:rPr>
              <a:t>Seinkönnen</a:t>
            </a:r>
            <a:r>
              <a:rPr lang="cs-CZ" sz="2800" dirty="0">
                <a:effectLst/>
                <a:latin typeface="Times New Roman" panose="02020603050405020304" pitchFamily="18" charset="0"/>
                <a:ea typeface="Calibri" panose="020F0502020204030204" pitchFamily="34" charset="0"/>
              </a:rPr>
              <a:t>). </a:t>
            </a:r>
            <a:r>
              <a:rPr kumimoji="0" lang="cs-CZ" sz="28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mn-cs"/>
              </a:rPr>
              <a:t>→ </a:t>
            </a:r>
            <a:r>
              <a:rPr kumimoji="0" lang="cs-CZ" b="0" i="0" u="none" strike="noStrike" kern="1200" cap="none" spc="0" normalizeH="0" baseline="0" noProof="0" dirty="0">
                <a:ln>
                  <a:noFill/>
                </a:ln>
                <a:solidFill>
                  <a:prstClr val="black"/>
                </a:solidFill>
                <a:uLnTx/>
                <a:uFillTx/>
                <a:latin typeface="Times New Roman" panose="02020603050405020304" pitchFamily="18" charset="0"/>
                <a:ea typeface="Calibri" panose="020F0502020204030204" pitchFamily="34" charset="0"/>
                <a:cs typeface="+mn-cs"/>
              </a:rPr>
              <a:t>T</a:t>
            </a:r>
            <a:r>
              <a:rPr lang="cs-CZ" sz="2800" dirty="0">
                <a:effectLst/>
                <a:latin typeface="Times New Roman" panose="02020603050405020304" pitchFamily="18" charset="0"/>
                <a:ea typeface="Calibri" panose="020F0502020204030204" pitchFamily="34" charset="0"/>
              </a:rPr>
              <a:t>o, že se pobyt bytostně vztahuje k možnostem sebe sama, které jsou mu vlastní a o které mu jde, ho určuje jako existenci.</a:t>
            </a:r>
            <a:r>
              <a:rPr lang="cs-CZ" dirty="0">
                <a:effectLst/>
              </a:rPr>
              <a:t> </a:t>
            </a:r>
          </a:p>
          <a:p>
            <a:r>
              <a:rPr lang="cs-CZ" sz="2800" dirty="0">
                <a:effectLst/>
                <a:latin typeface="Times New Roman" panose="02020603050405020304" pitchFamily="18" charset="0"/>
                <a:ea typeface="Calibri" panose="020F0502020204030204" pitchFamily="34" charset="0"/>
                <a:cs typeface="Times New Roman" panose="02020603050405020304" pitchFamily="18" charset="0"/>
              </a:rPr>
              <a:t>Pobyt se vztahuje ke svému „moci být“ jako k možnostem, „jak sebou samým být, či sebou samým nebýt.“ </a:t>
            </a:r>
            <a:r>
              <a:rPr kumimoji="0" lang="cs-CZ" sz="28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mn-cs"/>
              </a:rPr>
              <a:t>→ </a:t>
            </a:r>
            <a:r>
              <a:rPr lang="cs-CZ" sz="2800" dirty="0">
                <a:effectLst/>
                <a:latin typeface="Times New Roman" panose="02020603050405020304" pitchFamily="18" charset="0"/>
                <a:ea typeface="Calibri" panose="020F0502020204030204" pitchFamily="34" charset="0"/>
                <a:cs typeface="Times New Roman" panose="02020603050405020304" pitchFamily="18" charset="0"/>
              </a:rPr>
              <a:t>Možnosti jeho bytí jsou ambivalentní: znamenají možnost být či nebýt sebou. </a:t>
            </a:r>
            <a:r>
              <a:rPr kumimoji="0" lang="cs-CZ" sz="26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mn-cs"/>
              </a:rPr>
              <a:t>→ </a:t>
            </a:r>
            <a:r>
              <a:rPr kumimoji="0" lang="cs-CZ" b="0" i="0" u="none" strike="noStrike" kern="1200" cap="none" spc="0" normalizeH="0" baseline="0" noProof="0" dirty="0">
                <a:ln>
                  <a:noFill/>
                </a:ln>
                <a:solidFill>
                  <a:prstClr val="black"/>
                </a:solidFill>
                <a:uLnTx/>
                <a:uFillTx/>
                <a:latin typeface="Times New Roman" panose="02020603050405020304" pitchFamily="18" charset="0"/>
                <a:ea typeface="Calibri" panose="020F0502020204030204" pitchFamily="34" charset="0"/>
                <a:cs typeface="Times New Roman" panose="02020603050405020304" pitchFamily="18" charset="0"/>
              </a:rPr>
              <a:t>O</a:t>
            </a:r>
            <a:r>
              <a:rPr lang="cs-CZ" sz="2800" dirty="0">
                <a:effectLst/>
                <a:latin typeface="Times New Roman" panose="02020603050405020304" pitchFamily="18" charset="0"/>
                <a:ea typeface="Calibri" panose="020F0502020204030204" pitchFamily="34" charset="0"/>
                <a:cs typeface="Times New Roman" panose="02020603050405020304" pitchFamily="18" charset="0"/>
              </a:rPr>
              <a:t> tom, zda se svých vlastních možností chopí a získá je či zda je zanedbá a ztratí, rozhoduje </a:t>
            </a:r>
            <a:r>
              <a:rPr lang="cs-CZ" sz="2800" dirty="0">
                <a:solidFill>
                  <a:prstClr val="black"/>
                </a:solidFill>
                <a:effectLst/>
                <a:latin typeface="Times New Roman" panose="02020603050405020304" pitchFamily="18" charset="0"/>
                <a:ea typeface="Calibri" panose="020F0502020204030204" pitchFamily="34" charset="0"/>
                <a:cs typeface="Times New Roman" panose="02020603050405020304" pitchFamily="18" charset="0"/>
              </a:rPr>
              <a:t>k</a:t>
            </a:r>
            <a:r>
              <a:rPr lang="cs-CZ" sz="2800" dirty="0">
                <a:effectLst/>
                <a:latin typeface="Times New Roman" panose="02020603050405020304" pitchFamily="18" charset="0"/>
                <a:ea typeface="Calibri" panose="020F0502020204030204" pitchFamily="34" charset="0"/>
                <a:cs typeface="Times New Roman" panose="02020603050405020304" pitchFamily="18" charset="0"/>
              </a:rPr>
              <a:t>aždý pobyt sám. </a:t>
            </a:r>
          </a:p>
          <a:p>
            <a:pPr indent="0" algn="just">
              <a:lnSpc>
                <a:spcPct val="107000"/>
              </a:lnSpc>
              <a:spcAft>
                <a:spcPts val="800"/>
              </a:spcAft>
              <a:buNone/>
            </a:pPr>
            <a:r>
              <a:rPr lang="cs-CZ" sz="2800" b="1" dirty="0">
                <a:effectLst/>
                <a:latin typeface="Times New Roman" panose="02020603050405020304" pitchFamily="18" charset="0"/>
                <a:ea typeface="Calibri" panose="020F0502020204030204" pitchFamily="34" charset="0"/>
              </a:rPr>
              <a:t>T 6: </a:t>
            </a:r>
            <a:r>
              <a:rPr lang="cs-CZ" sz="2800" dirty="0">
                <a:effectLst/>
                <a:latin typeface="Times New Roman" panose="02020603050405020304" pitchFamily="18" charset="0"/>
                <a:ea typeface="Calibri" panose="020F0502020204030204" pitchFamily="34" charset="0"/>
              </a:rPr>
              <a:t>„…poněvadž bytnost tohoto jsoucna nelze určit nějakou věcně obsažnou odpovědí na otázku ‚</a:t>
            </a:r>
            <a:r>
              <a:rPr lang="cs-CZ" sz="2800" i="1" dirty="0">
                <a:effectLst/>
                <a:latin typeface="Times New Roman" panose="02020603050405020304" pitchFamily="18" charset="0"/>
                <a:ea typeface="Calibri" panose="020F0502020204030204" pitchFamily="34" charset="0"/>
              </a:rPr>
              <a:t>co</a:t>
            </a:r>
            <a:r>
              <a:rPr lang="cs-CZ" sz="2800" dirty="0">
                <a:effectLst/>
                <a:latin typeface="Times New Roman" panose="02020603050405020304" pitchFamily="18" charset="0"/>
                <a:ea typeface="Calibri" panose="020F0502020204030204" pitchFamily="34" charset="0"/>
              </a:rPr>
              <a:t> to je?‘ … volíme pro označení tohoto jsoucna titul pobyt … Pobyt rozumí sobě samému vždy ze své existence, z jisté možnosti sebe sama, jak sebou samým být, či sebou samým nebýt … O existenci, pokud se týče toho, zda se jí chopí anebo zda ji zanedbá, rozhoduje vždy pouze ten který pobyt sám.“          </a:t>
            </a:r>
          </a:p>
          <a:p>
            <a:pPr indent="0" algn="just">
              <a:lnSpc>
                <a:spcPct val="107000"/>
              </a:lnSpc>
              <a:spcAft>
                <a:spcPts val="800"/>
              </a:spcAft>
              <a:buNone/>
            </a:pPr>
            <a:r>
              <a:rPr lang="cs-CZ" sz="2800" dirty="0">
                <a:effectLst/>
                <a:latin typeface="Times New Roman" panose="02020603050405020304" pitchFamily="18" charset="0"/>
                <a:ea typeface="Calibri" panose="020F0502020204030204" pitchFamily="34" charset="0"/>
              </a:rPr>
              <a:t>M. </a:t>
            </a:r>
            <a:r>
              <a:rPr lang="cs-CZ" sz="2800" dirty="0" err="1">
                <a:effectLst/>
                <a:latin typeface="Times New Roman" panose="02020603050405020304" pitchFamily="18" charset="0"/>
                <a:ea typeface="Calibri" panose="020F0502020204030204" pitchFamily="34" charset="0"/>
              </a:rPr>
              <a:t>Heidegger</a:t>
            </a:r>
            <a:r>
              <a:rPr lang="cs-CZ" sz="2800" dirty="0">
                <a:effectLst/>
                <a:latin typeface="Times New Roman" panose="02020603050405020304" pitchFamily="18" charset="0"/>
                <a:ea typeface="Calibri" panose="020F0502020204030204" pitchFamily="34" charset="0"/>
              </a:rPr>
              <a:t>, </a:t>
            </a:r>
            <a:r>
              <a:rPr lang="cs-CZ" sz="2800" i="1" dirty="0">
                <a:effectLst/>
                <a:latin typeface="Times New Roman" panose="02020603050405020304" pitchFamily="18" charset="0"/>
                <a:ea typeface="Calibri" panose="020F0502020204030204" pitchFamily="34" charset="0"/>
              </a:rPr>
              <a:t>Bytí a čas </a:t>
            </a:r>
            <a:r>
              <a:rPr lang="cs-CZ" sz="2800" dirty="0">
                <a:effectLst/>
                <a:latin typeface="Times New Roman" panose="02020603050405020304" pitchFamily="18" charset="0"/>
                <a:ea typeface="Calibri" panose="020F0502020204030204" pitchFamily="34" charset="0"/>
              </a:rPr>
              <a:t>§ 4, Praha 1996, str. 28</a:t>
            </a:r>
            <a:r>
              <a:rPr lang="cs-CZ" dirty="0">
                <a:latin typeface="Times New Roman" panose="02020603050405020304" pitchFamily="18" charset="0"/>
                <a:ea typeface="Calibri" panose="020F0502020204030204" pitchFamily="34" charset="0"/>
              </a:rPr>
              <a:t>.</a:t>
            </a:r>
            <a:endParaRPr lang="cs-CZ"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78898685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CDD9FAC8-5F67-2C28-25DC-1B5FB05A8A14}"/>
              </a:ext>
            </a:extLst>
          </p:cNvPr>
          <p:cNvSpPr>
            <a:spLocks noGrp="1"/>
          </p:cNvSpPr>
          <p:nvPr>
            <p:ph type="title"/>
          </p:nvPr>
        </p:nvSpPr>
        <p:spPr>
          <a:xfrm>
            <a:off x="838200" y="-75413"/>
            <a:ext cx="10515600" cy="1206629"/>
          </a:xfrm>
        </p:spPr>
        <p:txBody>
          <a:bodyPr>
            <a:normAutofit fontScale="90000"/>
          </a:bodyPr>
          <a:lstStyle/>
          <a:p>
            <a:pPr algn="ctr"/>
            <a:r>
              <a:rPr lang="cs-CZ" dirty="0">
                <a:solidFill>
                  <a:srgbClr val="C00000"/>
                </a:solidFill>
                <a:latin typeface="Times New Roman" panose="02020603050405020304" pitchFamily="18" charset="0"/>
                <a:cs typeface="Times New Roman" panose="02020603050405020304" pitchFamily="18" charset="0"/>
              </a:rPr>
              <a:t>Existence jako základní určení pobytu; </a:t>
            </a:r>
            <a:br>
              <a:rPr lang="cs-CZ" dirty="0">
                <a:solidFill>
                  <a:srgbClr val="C00000"/>
                </a:solidFill>
                <a:latin typeface="Times New Roman" panose="02020603050405020304" pitchFamily="18" charset="0"/>
                <a:cs typeface="Times New Roman" panose="02020603050405020304" pitchFamily="18" charset="0"/>
              </a:rPr>
            </a:br>
            <a:r>
              <a:rPr lang="cs-CZ" dirty="0">
                <a:solidFill>
                  <a:srgbClr val="C00000"/>
                </a:solidFill>
                <a:latin typeface="Times New Roman" panose="02020603050405020304" pitchFamily="18" charset="0"/>
                <a:cs typeface="Times New Roman" panose="02020603050405020304" pitchFamily="18" charset="0"/>
              </a:rPr>
              <a:t>autenticita a </a:t>
            </a:r>
            <a:r>
              <a:rPr lang="cs-CZ" dirty="0" err="1">
                <a:solidFill>
                  <a:srgbClr val="C00000"/>
                </a:solidFill>
                <a:latin typeface="Times New Roman" panose="02020603050405020304" pitchFamily="18" charset="0"/>
                <a:cs typeface="Times New Roman" panose="02020603050405020304" pitchFamily="18" charset="0"/>
              </a:rPr>
              <a:t>neautenticita</a:t>
            </a:r>
            <a:endParaRPr lang="cs-CZ" dirty="0">
              <a:solidFill>
                <a:srgbClr val="C00000"/>
              </a:solidFill>
              <a:latin typeface="Times New Roman" panose="02020603050405020304" pitchFamily="18" charset="0"/>
              <a:cs typeface="Times New Roman" panose="02020603050405020304" pitchFamily="18" charset="0"/>
            </a:endParaRPr>
          </a:p>
        </p:txBody>
      </p:sp>
      <p:sp>
        <p:nvSpPr>
          <p:cNvPr id="3" name="Zástupný obsah 2">
            <a:extLst>
              <a:ext uri="{FF2B5EF4-FFF2-40B4-BE49-F238E27FC236}">
                <a16:creationId xmlns:a16="http://schemas.microsoft.com/office/drawing/2014/main" id="{3ED87BC4-ED17-F7C4-A87D-BD2D39FA0EDE}"/>
              </a:ext>
            </a:extLst>
          </p:cNvPr>
          <p:cNvSpPr>
            <a:spLocks noGrp="1"/>
          </p:cNvSpPr>
          <p:nvPr>
            <p:ph idx="1"/>
          </p:nvPr>
        </p:nvSpPr>
        <p:spPr>
          <a:xfrm>
            <a:off x="94268" y="1008668"/>
            <a:ext cx="12097732" cy="5849332"/>
          </a:xfrm>
        </p:spPr>
        <p:txBody>
          <a:bodyPr>
            <a:normAutofit fontScale="92500" lnSpcReduction="20000"/>
          </a:bodyPr>
          <a:lstStyle/>
          <a:p>
            <a:pPr algn="just"/>
            <a:r>
              <a:rPr lang="cs-CZ" sz="2800" dirty="0" err="1">
                <a:effectLst/>
                <a:latin typeface="Times New Roman" panose="02020603050405020304" pitchFamily="18" charset="0"/>
                <a:ea typeface="Calibri" panose="020F0502020204030204" pitchFamily="34" charset="0"/>
              </a:rPr>
              <a:t>Heidegger</a:t>
            </a:r>
            <a:r>
              <a:rPr lang="cs-CZ" sz="2800" dirty="0">
                <a:effectLst/>
                <a:latin typeface="Times New Roman" panose="02020603050405020304" pitchFamily="18" charset="0"/>
                <a:ea typeface="Calibri" panose="020F0502020204030204" pitchFamily="34" charset="0"/>
              </a:rPr>
              <a:t> spojuje pojem „existence“ s bytostnou </a:t>
            </a:r>
            <a:r>
              <a:rPr lang="cs-CZ" sz="2800" dirty="0" err="1">
                <a:effectLst/>
                <a:latin typeface="Times New Roman" panose="02020603050405020304" pitchFamily="18" charset="0"/>
                <a:ea typeface="Calibri" panose="020F0502020204030204" pitchFamily="34" charset="0"/>
              </a:rPr>
              <a:t>vztažeností</a:t>
            </a:r>
            <a:r>
              <a:rPr lang="cs-CZ" sz="2800" dirty="0">
                <a:effectLst/>
                <a:latin typeface="Times New Roman" panose="02020603050405020304" pitchFamily="18" charset="0"/>
                <a:ea typeface="Calibri" panose="020F0502020204030204" pitchFamily="34" charset="0"/>
              </a:rPr>
              <a:t> pobytu k vlastním možnostem. → </a:t>
            </a:r>
            <a:r>
              <a:rPr lang="cs-CZ" dirty="0">
                <a:solidFill>
                  <a:prstClr val="black"/>
                </a:solidFill>
                <a:latin typeface="Times New Roman" panose="02020603050405020304" pitchFamily="18" charset="0"/>
                <a:ea typeface="Calibri" panose="020F0502020204030204" pitchFamily="34" charset="0"/>
              </a:rPr>
              <a:t>V</a:t>
            </a:r>
            <a:r>
              <a:rPr kumimoji="0" lang="cs-CZ" sz="2800" b="0" i="0" u="none" strike="noStrike" kern="1200" cap="none" spc="0" normalizeH="0" baseline="0" noProof="0" dirty="0" err="1">
                <a:ln>
                  <a:noFill/>
                </a:ln>
                <a:solidFill>
                  <a:prstClr val="black"/>
                </a:solidFill>
                <a:effectLst/>
                <a:uLnTx/>
                <a:uFillTx/>
                <a:latin typeface="Times New Roman" panose="02020603050405020304" pitchFamily="18" charset="0"/>
                <a:ea typeface="Calibri" panose="020F0502020204030204" pitchFamily="34" charset="0"/>
                <a:cs typeface="+mn-cs"/>
              </a:rPr>
              <a:t>olbou</a:t>
            </a:r>
            <a:r>
              <a:rPr kumimoji="0" lang="cs-CZ" sz="28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mn-cs"/>
              </a:rPr>
              <a:t> svých možností pobyt rozhoduje o tom, čím/kým je. → </a:t>
            </a:r>
            <a:r>
              <a:rPr lang="cs-CZ" dirty="0">
                <a:solidFill>
                  <a:prstClr val="black"/>
                </a:solidFill>
                <a:latin typeface="Times New Roman" panose="02020603050405020304" pitchFamily="18" charset="0"/>
                <a:ea typeface="Calibri" panose="020F0502020204030204" pitchFamily="34" charset="0"/>
              </a:rPr>
              <a:t>E</a:t>
            </a:r>
            <a:r>
              <a:rPr kumimoji="0" lang="cs-CZ" sz="2800" b="0" i="0" u="none" strike="noStrike" kern="1200" cap="none" spc="0" normalizeH="0" baseline="0" noProof="0" dirty="0" err="1">
                <a:ln>
                  <a:noFill/>
                </a:ln>
                <a:solidFill>
                  <a:prstClr val="black"/>
                </a:solidFill>
                <a:effectLst/>
                <a:uLnTx/>
                <a:uFillTx/>
                <a:latin typeface="Times New Roman" panose="02020603050405020304" pitchFamily="18" charset="0"/>
                <a:ea typeface="Calibri" panose="020F0502020204030204" pitchFamily="34" charset="0"/>
                <a:cs typeface="+mn-cs"/>
              </a:rPr>
              <a:t>xistence</a:t>
            </a:r>
            <a:r>
              <a:rPr kumimoji="0" lang="cs-CZ" sz="28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mn-cs"/>
              </a:rPr>
              <a:t> je rozhodující charakteristikou pobytu:</a:t>
            </a:r>
            <a:r>
              <a:rPr lang="cs-CZ" sz="2800" dirty="0">
                <a:effectLst/>
                <a:latin typeface="Times New Roman" panose="02020603050405020304" pitchFamily="18" charset="0"/>
                <a:ea typeface="Calibri" panose="020F0502020204030204" pitchFamily="34" charset="0"/>
              </a:rPr>
              <a:t> jsoucno, jímž je pobyt, „je ve svém bytí určeno existencí“. </a:t>
            </a:r>
          </a:p>
          <a:p>
            <a:r>
              <a:rPr lang="cs-CZ" dirty="0">
                <a:latin typeface="Times New Roman" panose="02020603050405020304" pitchFamily="18" charset="0"/>
                <a:ea typeface="Calibri" panose="020F0502020204030204" pitchFamily="34" charset="0"/>
              </a:rPr>
              <a:t>L</a:t>
            </a:r>
            <a:r>
              <a:rPr lang="cs-CZ" sz="2800" dirty="0">
                <a:effectLst/>
                <a:latin typeface="Times New Roman" panose="02020603050405020304" pitchFamily="18" charset="0"/>
                <a:ea typeface="Calibri" panose="020F0502020204030204" pitchFamily="34" charset="0"/>
              </a:rPr>
              <a:t>ze-li v případě pobytu mluvit o bytnosti/esenci, musí být pochopena z jeho existence. </a:t>
            </a:r>
            <a:r>
              <a:rPr kumimoji="0" lang="cs-CZ" sz="28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mn-cs"/>
              </a:rPr>
              <a:t>→ </a:t>
            </a:r>
            <a:r>
              <a:rPr kumimoji="0" lang="cs-CZ" b="0" i="1" u="none" strike="noStrike" kern="1200" cap="none" spc="0" normalizeH="0" baseline="0" noProof="0" dirty="0">
                <a:ln>
                  <a:noFill/>
                </a:ln>
                <a:solidFill>
                  <a:prstClr val="black"/>
                </a:solidFill>
                <a:uLnTx/>
                <a:uFillTx/>
                <a:latin typeface="Times New Roman" panose="02020603050405020304" pitchFamily="18" charset="0"/>
                <a:ea typeface="Calibri" panose="020F0502020204030204" pitchFamily="34" charset="0"/>
                <a:cs typeface="+mn-cs"/>
              </a:rPr>
              <a:t>B</a:t>
            </a:r>
            <a:r>
              <a:rPr lang="cs-CZ" sz="2800" i="1" dirty="0" err="1">
                <a:effectLst/>
                <a:latin typeface="Times New Roman" panose="02020603050405020304" pitchFamily="18" charset="0"/>
                <a:ea typeface="Calibri" panose="020F0502020204030204" pitchFamily="34" charset="0"/>
              </a:rPr>
              <a:t>ytnost</a:t>
            </a:r>
            <a:r>
              <a:rPr lang="cs-CZ" sz="2800" i="1" dirty="0">
                <a:effectLst/>
                <a:latin typeface="Times New Roman" panose="02020603050405020304" pitchFamily="18" charset="0"/>
                <a:ea typeface="Calibri" panose="020F0502020204030204" pitchFamily="34" charset="0"/>
              </a:rPr>
              <a:t> </a:t>
            </a:r>
            <a:r>
              <a:rPr lang="cs-CZ" sz="2800" dirty="0">
                <a:effectLst/>
                <a:latin typeface="Times New Roman" panose="02020603050405020304" pitchFamily="18" charset="0"/>
                <a:ea typeface="Calibri" panose="020F0502020204030204" pitchFamily="34" charset="0"/>
              </a:rPr>
              <a:t>„</a:t>
            </a:r>
            <a:r>
              <a:rPr lang="cs-CZ" sz="2800" i="1" dirty="0">
                <a:effectLst/>
                <a:latin typeface="Times New Roman" panose="02020603050405020304" pitchFamily="18" charset="0"/>
                <a:ea typeface="Calibri" panose="020F0502020204030204" pitchFamily="34" charset="0"/>
              </a:rPr>
              <a:t>pobytu spočívá v jeho existenci</a:t>
            </a:r>
            <a:r>
              <a:rPr lang="cs-CZ" sz="2800" dirty="0">
                <a:effectLst/>
                <a:latin typeface="Times New Roman" panose="02020603050405020304" pitchFamily="18" charset="0"/>
                <a:ea typeface="Calibri" panose="020F0502020204030204" pitchFamily="34" charset="0"/>
              </a:rPr>
              <a:t>“</a:t>
            </a:r>
            <a:r>
              <a:rPr lang="cs-CZ" sz="2800" dirty="0">
                <a:latin typeface="Times New Roman" panose="02020603050405020304" pitchFamily="18" charset="0"/>
                <a:ea typeface="Calibri" panose="020F0502020204030204" pitchFamily="34" charset="0"/>
              </a:rPr>
              <a:t>.</a:t>
            </a:r>
            <a:endParaRPr lang="cs-CZ" dirty="0">
              <a:latin typeface="Times New Roman" panose="02020603050405020304" pitchFamily="18" charset="0"/>
              <a:ea typeface="Calibri" panose="020F0502020204030204" pitchFamily="34" charset="0"/>
            </a:endParaRPr>
          </a:p>
          <a:p>
            <a:pPr algn="just"/>
            <a:r>
              <a:rPr lang="cs-CZ" dirty="0">
                <a:effectLst/>
                <a:latin typeface="Times New Roman" panose="02020603050405020304" pitchFamily="18" charset="0"/>
                <a:ea typeface="Times New Roman" panose="02020603050405020304" pitchFamily="18" charset="0"/>
              </a:rPr>
              <a:t>Protože vlastní bytí je </a:t>
            </a:r>
            <a:r>
              <a:rPr lang="cs-CZ" dirty="0">
                <a:latin typeface="Times New Roman" panose="02020603050405020304" pitchFamily="18" charset="0"/>
                <a:ea typeface="Times New Roman" panose="02020603050405020304" pitchFamily="18" charset="0"/>
              </a:rPr>
              <a:t>pobytu </a:t>
            </a:r>
            <a:r>
              <a:rPr lang="cs-CZ" dirty="0">
                <a:effectLst/>
                <a:latin typeface="Times New Roman" panose="02020603050405020304" pitchFamily="18" charset="0"/>
                <a:ea typeface="Times New Roman" panose="02020603050405020304" pitchFamily="18" charset="0"/>
              </a:rPr>
              <a:t>dáno v podobě jeho vlastních možností, může si své bytí zvolit, a tak získat, nebo nezvolit, a tak ztratit. </a:t>
            </a:r>
            <a:r>
              <a:rPr kumimoji="0" lang="cs-CZ" sz="28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mn-cs"/>
              </a:rPr>
              <a:t>→ P</a:t>
            </a:r>
            <a:r>
              <a:rPr lang="cs-CZ" dirty="0">
                <a:effectLst/>
                <a:latin typeface="Times New Roman" panose="02020603050405020304" pitchFamily="18" charset="0"/>
                <a:ea typeface="Times New Roman" panose="02020603050405020304" pitchFamily="18" charset="0"/>
              </a:rPr>
              <a:t>obyt může existovat ve dvou základních modech bytí: ve vlastním (autentickém) či nevlastním (neautentickém) modu bytí. </a:t>
            </a:r>
            <a:r>
              <a:rPr kumimoji="0" lang="cs-CZ" sz="28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mn-cs"/>
              </a:rPr>
              <a:t>→ </a:t>
            </a:r>
            <a:r>
              <a:rPr lang="cs-CZ" dirty="0">
                <a:effectLst/>
                <a:latin typeface="Times New Roman" panose="02020603050405020304" pitchFamily="18" charset="0"/>
                <a:ea typeface="Times New Roman" panose="02020603050405020304" pitchFamily="18" charset="0"/>
              </a:rPr>
              <a:t>Být autenticky = pobyt si volí své vlastní/autentické možnosti, a tak se stává sebou. X Být neautenticky = pobyt si nevolí své vlastní možnosti, vyhýbá se jim, a tak se nestává sebou. </a:t>
            </a:r>
          </a:p>
          <a:p>
            <a:pPr marL="0" indent="0" algn="just">
              <a:buNone/>
            </a:pPr>
            <a:r>
              <a:rPr lang="cs-CZ" sz="2800" b="1" dirty="0">
                <a:effectLst/>
                <a:latin typeface="Times New Roman" panose="02020603050405020304" pitchFamily="18" charset="0"/>
                <a:ea typeface="Calibri" panose="020F0502020204030204" pitchFamily="34" charset="0"/>
              </a:rPr>
              <a:t>T 7: </a:t>
            </a:r>
            <a:r>
              <a:rPr lang="cs-CZ" sz="2800" dirty="0">
                <a:effectLst/>
                <a:latin typeface="Times New Roman" panose="02020603050405020304" pitchFamily="18" charset="0"/>
                <a:ea typeface="Calibri" panose="020F0502020204030204" pitchFamily="34" charset="0"/>
              </a:rPr>
              <a:t>„A poněvadž je pobyt bytostně vždy tou kterou svojí možností, </a:t>
            </a:r>
            <a:r>
              <a:rPr lang="cs-CZ" sz="2800" i="1" dirty="0">
                <a:effectLst/>
                <a:latin typeface="Times New Roman" panose="02020603050405020304" pitchFamily="18" charset="0"/>
                <a:ea typeface="Calibri" panose="020F0502020204030204" pitchFamily="34" charset="0"/>
              </a:rPr>
              <a:t>může </a:t>
            </a:r>
            <a:r>
              <a:rPr lang="cs-CZ" sz="2800" dirty="0">
                <a:effectLst/>
                <a:latin typeface="Times New Roman" panose="02020603050405020304" pitchFamily="18" charset="0"/>
                <a:ea typeface="Calibri" panose="020F0502020204030204" pitchFamily="34" charset="0"/>
              </a:rPr>
              <a:t>toto jsoucno ve svém bytí sebe sama ‚zvolit‘, získat, nebo se může ztratit … Samo sobě se ztratit … může toto jsoucno jen tenkrát, je-li jeho bytností možnost získat se, tzn. být … samo sobě vlastní, </a:t>
            </a:r>
            <a:r>
              <a:rPr lang="cs-CZ" sz="2800" i="1" dirty="0">
                <a:effectLst/>
                <a:latin typeface="Times New Roman" panose="02020603050405020304" pitchFamily="18" charset="0"/>
                <a:ea typeface="Calibri" panose="020F0502020204030204" pitchFamily="34" charset="0"/>
              </a:rPr>
              <a:t>autentické</a:t>
            </a:r>
            <a:r>
              <a:rPr lang="cs-CZ" sz="2800" dirty="0">
                <a:effectLst/>
                <a:latin typeface="Times New Roman" panose="02020603050405020304" pitchFamily="18" charset="0"/>
                <a:ea typeface="Calibri" panose="020F0502020204030204" pitchFamily="34" charset="0"/>
              </a:rPr>
              <a:t>. Oba tyto bytostné mody, </a:t>
            </a:r>
            <a:r>
              <a:rPr lang="cs-CZ" sz="2800" i="1" dirty="0">
                <a:effectLst/>
                <a:latin typeface="Times New Roman" panose="02020603050405020304" pitchFamily="18" charset="0"/>
                <a:ea typeface="Calibri" panose="020F0502020204030204" pitchFamily="34" charset="0"/>
              </a:rPr>
              <a:t>vlastní </a:t>
            </a:r>
            <a:r>
              <a:rPr lang="cs-CZ" sz="2800" dirty="0">
                <a:effectLst/>
                <a:latin typeface="Times New Roman" panose="02020603050405020304" pitchFamily="18" charset="0"/>
                <a:ea typeface="Calibri" panose="020F0502020204030204" pitchFamily="34" charset="0"/>
              </a:rPr>
              <a:t>a </a:t>
            </a:r>
            <a:r>
              <a:rPr lang="cs-CZ" sz="2800" i="1" dirty="0">
                <a:effectLst/>
                <a:latin typeface="Times New Roman" panose="02020603050405020304" pitchFamily="18" charset="0"/>
                <a:ea typeface="Calibri" panose="020F0502020204030204" pitchFamily="34" charset="0"/>
              </a:rPr>
              <a:t>nevlastní </a:t>
            </a:r>
            <a:r>
              <a:rPr lang="cs-CZ" sz="2800" dirty="0">
                <a:effectLst/>
                <a:latin typeface="Times New Roman" panose="02020603050405020304" pitchFamily="18" charset="0"/>
                <a:ea typeface="Calibri" panose="020F0502020204030204" pitchFamily="34" charset="0"/>
              </a:rPr>
              <a:t>modus bytí, </a:t>
            </a:r>
            <a:r>
              <a:rPr lang="cs-CZ" sz="2800" i="1" dirty="0">
                <a:effectLst/>
                <a:latin typeface="Times New Roman" panose="02020603050405020304" pitchFamily="18" charset="0"/>
                <a:ea typeface="Calibri" panose="020F0502020204030204" pitchFamily="34" charset="0"/>
              </a:rPr>
              <a:t>autenticita </a:t>
            </a:r>
            <a:r>
              <a:rPr lang="cs-CZ" sz="2800" dirty="0">
                <a:effectLst/>
                <a:latin typeface="Times New Roman" panose="02020603050405020304" pitchFamily="18" charset="0"/>
                <a:ea typeface="Calibri" panose="020F0502020204030204" pitchFamily="34" charset="0"/>
              </a:rPr>
              <a:t>a </a:t>
            </a:r>
            <a:r>
              <a:rPr lang="cs-CZ" sz="2800" i="1" dirty="0" err="1">
                <a:effectLst/>
                <a:latin typeface="Times New Roman" panose="02020603050405020304" pitchFamily="18" charset="0"/>
                <a:ea typeface="Calibri" panose="020F0502020204030204" pitchFamily="34" charset="0"/>
              </a:rPr>
              <a:t>neautenticita</a:t>
            </a:r>
            <a:r>
              <a:rPr lang="cs-CZ" sz="2800" dirty="0">
                <a:effectLst/>
                <a:latin typeface="Times New Roman" panose="02020603050405020304" pitchFamily="18" charset="0"/>
                <a:ea typeface="Calibri" panose="020F0502020204030204" pitchFamily="34" charset="0"/>
              </a:rPr>
              <a:t>…“</a:t>
            </a:r>
            <a:endParaRPr lang="cs-CZ" dirty="0">
              <a:latin typeface="Times New Roman" panose="02020603050405020304" pitchFamily="18" charset="0"/>
              <a:ea typeface="Calibri" panose="020F0502020204030204" pitchFamily="34" charset="0"/>
            </a:endParaRPr>
          </a:p>
          <a:p>
            <a:pPr marL="0" indent="0">
              <a:buNone/>
            </a:pPr>
            <a:r>
              <a:rPr kumimoji="0" lang="cs-CZ" sz="24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mn-cs"/>
              </a:rPr>
              <a:t>M. </a:t>
            </a:r>
            <a:r>
              <a:rPr kumimoji="0" lang="cs-CZ" sz="2400" b="0" i="0" u="none" strike="noStrike" kern="1200" cap="none" spc="0" normalizeH="0" baseline="0" noProof="0" dirty="0" err="1">
                <a:ln>
                  <a:noFill/>
                </a:ln>
                <a:solidFill>
                  <a:prstClr val="black"/>
                </a:solidFill>
                <a:effectLst/>
                <a:uLnTx/>
                <a:uFillTx/>
                <a:latin typeface="Times New Roman" panose="02020603050405020304" pitchFamily="18" charset="0"/>
                <a:ea typeface="Calibri" panose="020F0502020204030204" pitchFamily="34" charset="0"/>
                <a:cs typeface="+mn-cs"/>
              </a:rPr>
              <a:t>Heidegger</a:t>
            </a:r>
            <a:r>
              <a:rPr kumimoji="0" lang="cs-CZ" sz="24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mn-cs"/>
              </a:rPr>
              <a:t>, </a:t>
            </a:r>
            <a:r>
              <a:rPr kumimoji="0" lang="cs-CZ" sz="2400" b="0" i="1"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mn-cs"/>
              </a:rPr>
              <a:t>Bytí a čas </a:t>
            </a:r>
            <a:r>
              <a:rPr kumimoji="0" lang="cs-CZ" sz="24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mn-cs"/>
              </a:rPr>
              <a:t>§ 9, str. 60.</a:t>
            </a:r>
            <a:endParaRPr kumimoji="0" lang="cs-CZ" sz="24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a:p>
            <a:pPr marL="0" indent="0">
              <a:buNone/>
            </a:pPr>
            <a:endParaRPr lang="cs-CZ" dirty="0"/>
          </a:p>
        </p:txBody>
      </p:sp>
    </p:spTree>
    <p:extLst>
      <p:ext uri="{BB962C8B-B14F-4D97-AF65-F5344CB8AC3E}">
        <p14:creationId xmlns:p14="http://schemas.microsoft.com/office/powerpoint/2010/main" val="422627893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6FBF0B29-038C-52D0-7EAF-31297CD55B27}"/>
              </a:ext>
            </a:extLst>
          </p:cNvPr>
          <p:cNvSpPr>
            <a:spLocks noGrp="1"/>
          </p:cNvSpPr>
          <p:nvPr>
            <p:ph type="title"/>
          </p:nvPr>
        </p:nvSpPr>
        <p:spPr>
          <a:xfrm>
            <a:off x="0" y="65989"/>
            <a:ext cx="12122870" cy="1253764"/>
          </a:xfrm>
        </p:spPr>
        <p:txBody>
          <a:bodyPr>
            <a:normAutofit/>
          </a:bodyPr>
          <a:lstStyle/>
          <a:p>
            <a:pPr algn="ctr"/>
            <a:r>
              <a:rPr lang="cs-CZ" sz="4800" dirty="0">
                <a:solidFill>
                  <a:srgbClr val="C00000"/>
                </a:solidFill>
                <a:latin typeface="Times New Roman" panose="02020603050405020304" pitchFamily="18" charset="0"/>
                <a:cs typeface="Times New Roman" panose="02020603050405020304" pitchFamily="18" charset="0"/>
              </a:rPr>
              <a:t>Kategorie a </a:t>
            </a:r>
            <a:r>
              <a:rPr lang="cs-CZ" sz="4800" dirty="0" err="1">
                <a:solidFill>
                  <a:srgbClr val="C00000"/>
                </a:solidFill>
                <a:latin typeface="Times New Roman" panose="02020603050405020304" pitchFamily="18" charset="0"/>
                <a:cs typeface="Times New Roman" panose="02020603050405020304" pitchFamily="18" charset="0"/>
              </a:rPr>
              <a:t>existenciály</a:t>
            </a:r>
            <a:endParaRPr lang="cs-CZ" sz="4800" dirty="0">
              <a:solidFill>
                <a:srgbClr val="C00000"/>
              </a:solidFill>
              <a:latin typeface="Times New Roman" panose="02020603050405020304" pitchFamily="18" charset="0"/>
              <a:cs typeface="Times New Roman" panose="02020603050405020304" pitchFamily="18" charset="0"/>
            </a:endParaRPr>
          </a:p>
        </p:txBody>
      </p:sp>
      <p:sp>
        <p:nvSpPr>
          <p:cNvPr id="3" name="Zástupný obsah 2">
            <a:extLst>
              <a:ext uri="{FF2B5EF4-FFF2-40B4-BE49-F238E27FC236}">
                <a16:creationId xmlns:a16="http://schemas.microsoft.com/office/drawing/2014/main" id="{FF820F0D-F455-DAB8-FED0-803DB89FEED4}"/>
              </a:ext>
            </a:extLst>
          </p:cNvPr>
          <p:cNvSpPr>
            <a:spLocks noGrp="1"/>
          </p:cNvSpPr>
          <p:nvPr>
            <p:ph idx="1"/>
          </p:nvPr>
        </p:nvSpPr>
        <p:spPr>
          <a:xfrm>
            <a:off x="69130" y="1225485"/>
            <a:ext cx="12053740" cy="5566526"/>
          </a:xfrm>
        </p:spPr>
        <p:txBody>
          <a:bodyPr>
            <a:normAutofit fontScale="92500" lnSpcReduction="10000"/>
          </a:bodyPr>
          <a:lstStyle/>
          <a:p>
            <a:pPr algn="just"/>
            <a:r>
              <a:rPr lang="cs-CZ" dirty="0">
                <a:latin typeface="Times New Roman" panose="02020603050405020304" pitchFamily="18" charset="0"/>
                <a:cs typeface="Times New Roman" panose="02020603050405020304" pitchFamily="18" charset="0"/>
              </a:rPr>
              <a:t>Z poznání, že bytnost pobytu spočívá v existenci, vyplývají závažné důsledky pro filosofické zkoumání pobytu. → Bytostné rysy pobytu nejsou nějaké „prostě se vyskytující vlastnosti“ ve smyslu společných kategorií aplikovatelných na pobytové i nepobytové jsoucno. X Bytostné rysy pobytu jsou určité „způsoby, jakými je tomuto jsoucnu možno být“. </a:t>
            </a:r>
            <a:r>
              <a:rPr kumimoji="0" lang="cs-CZ" sz="2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lang="cs-CZ" dirty="0">
                <a:latin typeface="Times New Roman" panose="02020603050405020304" pitchFamily="18" charset="0"/>
                <a:cs typeface="Times New Roman" panose="02020603050405020304" pitchFamily="18" charset="0"/>
              </a:rPr>
              <a:t>Protože pobyt má charakter existence, nazývá </a:t>
            </a:r>
            <a:r>
              <a:rPr lang="cs-CZ" dirty="0" err="1">
                <a:latin typeface="Times New Roman" panose="02020603050405020304" pitchFamily="18" charset="0"/>
                <a:cs typeface="Times New Roman" panose="02020603050405020304" pitchFamily="18" charset="0"/>
              </a:rPr>
              <a:t>Heidegger</a:t>
            </a:r>
            <a:r>
              <a:rPr lang="cs-CZ" dirty="0">
                <a:latin typeface="Times New Roman" panose="02020603050405020304" pitchFamily="18" charset="0"/>
                <a:cs typeface="Times New Roman" panose="02020603050405020304" pitchFamily="18" charset="0"/>
              </a:rPr>
              <a:t> jeho podstatné rysy „</a:t>
            </a:r>
            <a:r>
              <a:rPr lang="cs-CZ" dirty="0" err="1">
                <a:latin typeface="Times New Roman" panose="02020603050405020304" pitchFamily="18" charset="0"/>
                <a:cs typeface="Times New Roman" panose="02020603050405020304" pitchFamily="18" charset="0"/>
              </a:rPr>
              <a:t>existenciály</a:t>
            </a:r>
            <a:r>
              <a:rPr lang="cs-CZ" dirty="0">
                <a:latin typeface="Times New Roman" panose="02020603050405020304" pitchFamily="18" charset="0"/>
                <a:cs typeface="Times New Roman" panose="02020603050405020304" pitchFamily="18" charset="0"/>
              </a:rPr>
              <a:t>“.   </a:t>
            </a:r>
          </a:p>
          <a:p>
            <a:r>
              <a:rPr lang="cs-CZ" dirty="0" err="1">
                <a:latin typeface="Times New Roman" panose="02020603050405020304" pitchFamily="18" charset="0"/>
                <a:cs typeface="Times New Roman" panose="02020603050405020304" pitchFamily="18" charset="0"/>
              </a:rPr>
              <a:t>Existenciály</a:t>
            </a:r>
            <a:r>
              <a:rPr lang="cs-CZ" dirty="0">
                <a:latin typeface="Times New Roman" panose="02020603050405020304" pitchFamily="18" charset="0"/>
                <a:cs typeface="Times New Roman" panose="02020603050405020304" pitchFamily="18" charset="0"/>
              </a:rPr>
              <a:t> = bytostné rysy pobytového jsoucna. </a:t>
            </a:r>
          </a:p>
          <a:p>
            <a:pPr marL="0" indent="0">
              <a:buNone/>
            </a:pPr>
            <a:r>
              <a:rPr lang="cs-CZ" dirty="0">
                <a:latin typeface="Times New Roman" panose="02020603050405020304" pitchFamily="18" charset="0"/>
                <a:cs typeface="Times New Roman" panose="02020603050405020304" pitchFamily="18" charset="0"/>
              </a:rPr>
              <a:t>                                              X </a:t>
            </a:r>
          </a:p>
          <a:p>
            <a:r>
              <a:rPr lang="cs-CZ" dirty="0">
                <a:latin typeface="Times New Roman" panose="02020603050405020304" pitchFamily="18" charset="0"/>
                <a:cs typeface="Times New Roman" panose="02020603050405020304" pitchFamily="18" charset="0"/>
              </a:rPr>
              <a:t>Kategorie = obecné rysy nepobytového (výskytového) jsoucna. </a:t>
            </a:r>
          </a:p>
          <a:p>
            <a:pPr algn="just"/>
            <a:r>
              <a:rPr lang="cs-CZ" dirty="0">
                <a:latin typeface="Times New Roman" panose="02020603050405020304" pitchFamily="18" charset="0"/>
                <a:cs typeface="Times New Roman" panose="02020603050405020304" pitchFamily="18" charset="0"/>
              </a:rPr>
              <a:t>Člověk/pobyt je zcela zvláštní jsoucno, jež lze charakterizovat až na základě pochopení jeho specifického bytí. </a:t>
            </a:r>
            <a:r>
              <a:rPr kumimoji="0" lang="cs-CZ" sz="2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J</a:t>
            </a:r>
            <a:r>
              <a:rPr lang="cs-CZ" dirty="0" err="1">
                <a:latin typeface="Times New Roman" panose="02020603050405020304" pitchFamily="18" charset="0"/>
                <a:cs typeface="Times New Roman" panose="02020603050405020304" pitchFamily="18" charset="0"/>
              </a:rPr>
              <a:t>ednou</a:t>
            </a:r>
            <a:r>
              <a:rPr lang="cs-CZ" dirty="0">
                <a:latin typeface="Times New Roman" panose="02020603050405020304" pitchFamily="18" charset="0"/>
                <a:cs typeface="Times New Roman" panose="02020603050405020304" pitchFamily="18" charset="0"/>
              </a:rPr>
              <a:t> ze základních chyb tradiční filosofie bylo, že tuto zvláštnost přehlížela a aplikovala stejné kategorie na oblast nepobytového i pobytového jsoucna. </a:t>
            </a:r>
            <a:r>
              <a:rPr kumimoji="0" lang="cs-CZ" sz="2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a:t>
            </a:r>
            <a:r>
              <a:rPr lang="cs-CZ" dirty="0">
                <a:latin typeface="Times New Roman" panose="02020603050405020304" pitchFamily="18" charset="0"/>
                <a:cs typeface="Times New Roman" panose="02020603050405020304" pitchFamily="18" charset="0"/>
              </a:rPr>
              <a:t> Tradiční filosofie vposled chápala pobyt podle modelu nepobytového (výskytového), tj. ne-lidského jsoucna.    </a:t>
            </a:r>
          </a:p>
          <a:p>
            <a:pPr marL="0" indent="0">
              <a:buNone/>
            </a:pPr>
            <a:endParaRPr lang="cs-CZ" dirty="0">
              <a:latin typeface="Times New Roman" panose="02020603050405020304" pitchFamily="18" charset="0"/>
              <a:cs typeface="Times New Roman" panose="02020603050405020304" pitchFamily="18" charset="0"/>
            </a:endParaRPr>
          </a:p>
          <a:p>
            <a:endParaRPr lang="cs-CZ" dirty="0"/>
          </a:p>
        </p:txBody>
      </p:sp>
    </p:spTree>
    <p:extLst>
      <p:ext uri="{BB962C8B-B14F-4D97-AF65-F5344CB8AC3E}">
        <p14:creationId xmlns:p14="http://schemas.microsoft.com/office/powerpoint/2010/main" val="134932827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24025A1-F6B1-5E95-FE0F-F1DBD78660DD}"/>
            </a:ext>
          </a:extLst>
        </p:cNvPr>
        <p:cNvGrpSpPr/>
        <p:nvPr/>
      </p:nvGrpSpPr>
      <p:grpSpPr>
        <a:xfrm>
          <a:off x="0" y="0"/>
          <a:ext cx="0" cy="0"/>
          <a:chOff x="0" y="0"/>
          <a:chExt cx="0" cy="0"/>
        </a:xfrm>
      </p:grpSpPr>
      <p:sp>
        <p:nvSpPr>
          <p:cNvPr id="2" name="Nadpis 1">
            <a:extLst>
              <a:ext uri="{FF2B5EF4-FFF2-40B4-BE49-F238E27FC236}">
                <a16:creationId xmlns:a16="http://schemas.microsoft.com/office/drawing/2014/main" id="{77A0A106-441E-7E20-C07C-D91D150DDCF5}"/>
              </a:ext>
            </a:extLst>
          </p:cNvPr>
          <p:cNvSpPr>
            <a:spLocks noGrp="1"/>
          </p:cNvSpPr>
          <p:nvPr>
            <p:ph type="title"/>
          </p:nvPr>
        </p:nvSpPr>
        <p:spPr>
          <a:xfrm>
            <a:off x="0" y="65989"/>
            <a:ext cx="12122870" cy="970959"/>
          </a:xfrm>
        </p:spPr>
        <p:txBody>
          <a:bodyPr>
            <a:normAutofit/>
          </a:bodyPr>
          <a:lstStyle/>
          <a:p>
            <a:pPr algn="ctr"/>
            <a:r>
              <a:rPr lang="cs-CZ" sz="4800" dirty="0">
                <a:solidFill>
                  <a:srgbClr val="C00000"/>
                </a:solidFill>
                <a:latin typeface="Times New Roman" panose="02020603050405020304" pitchFamily="18" charset="0"/>
                <a:cs typeface="Times New Roman" panose="02020603050405020304" pitchFamily="18" charset="0"/>
              </a:rPr>
              <a:t>Rozvrh (</a:t>
            </a:r>
            <a:r>
              <a:rPr lang="cs-CZ" sz="4800" dirty="0" err="1">
                <a:solidFill>
                  <a:srgbClr val="C00000"/>
                </a:solidFill>
                <a:latin typeface="Times New Roman" panose="02020603050405020304" pitchFamily="18" charset="0"/>
                <a:cs typeface="Times New Roman" panose="02020603050405020304" pitchFamily="18" charset="0"/>
              </a:rPr>
              <a:t>existencialita</a:t>
            </a:r>
            <a:r>
              <a:rPr lang="cs-CZ" sz="4800" dirty="0">
                <a:solidFill>
                  <a:srgbClr val="C00000"/>
                </a:solidFill>
                <a:latin typeface="Times New Roman" panose="02020603050405020304" pitchFamily="18" charset="0"/>
                <a:cs typeface="Times New Roman" panose="02020603050405020304" pitchFamily="18" charset="0"/>
              </a:rPr>
              <a:t>)</a:t>
            </a:r>
          </a:p>
        </p:txBody>
      </p:sp>
      <p:sp>
        <p:nvSpPr>
          <p:cNvPr id="3" name="Zástupný obsah 2">
            <a:extLst>
              <a:ext uri="{FF2B5EF4-FFF2-40B4-BE49-F238E27FC236}">
                <a16:creationId xmlns:a16="http://schemas.microsoft.com/office/drawing/2014/main" id="{993C7D0B-99F5-BD7F-5389-1C824328228C}"/>
              </a:ext>
            </a:extLst>
          </p:cNvPr>
          <p:cNvSpPr>
            <a:spLocks noGrp="1"/>
          </p:cNvSpPr>
          <p:nvPr>
            <p:ph idx="1"/>
          </p:nvPr>
        </p:nvSpPr>
        <p:spPr>
          <a:xfrm>
            <a:off x="69130" y="923828"/>
            <a:ext cx="12053740" cy="5868184"/>
          </a:xfrm>
        </p:spPr>
        <p:txBody>
          <a:bodyPr>
            <a:normAutofit fontScale="92500" lnSpcReduction="20000"/>
          </a:bodyPr>
          <a:lstStyle/>
          <a:p>
            <a:pPr algn="just"/>
            <a:r>
              <a:rPr lang="cs-CZ" dirty="0">
                <a:latin typeface="Times New Roman" panose="02020603050405020304" pitchFamily="18" charset="0"/>
                <a:cs typeface="Times New Roman" panose="02020603050405020304" pitchFamily="18" charset="0"/>
              </a:rPr>
              <a:t>Pobyt jakožto existence je primárně bytím možnosti. </a:t>
            </a:r>
            <a:r>
              <a:rPr kumimoji="0" lang="cs-CZ"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lang="cs-CZ" dirty="0">
                <a:latin typeface="Times New Roman" panose="02020603050405020304" pitchFamily="18" charset="0"/>
                <a:cs typeface="Times New Roman" panose="02020603050405020304" pitchFamily="18" charset="0"/>
              </a:rPr>
              <a:t>Pobyt nikdy není jen tím, čím právě je, nýbrž předbíhá sám sebe ke svým vlastním možnostem. </a:t>
            </a:r>
            <a:r>
              <a:rPr kumimoji="0" lang="cs-CZ"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lang="cs-CZ" dirty="0">
                <a:latin typeface="Times New Roman" panose="02020603050405020304" pitchFamily="18" charset="0"/>
                <a:cs typeface="Times New Roman" panose="02020603050405020304" pitchFamily="18" charset="0"/>
              </a:rPr>
              <a:t>Pobyt neustále vychází sám ze sebe vstříc svým budoucím možnostem = </a:t>
            </a:r>
            <a:r>
              <a:rPr kumimoji="0" lang="cs-CZ" b="0"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ek</a:t>
            </a:r>
            <a:r>
              <a:rPr kumimoji="0" lang="cs-CZ"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-statický charakter pobytu</a:t>
            </a:r>
            <a:r>
              <a:rPr lang="cs-CZ" dirty="0">
                <a:latin typeface="Times New Roman" panose="02020603050405020304" pitchFamily="18" charset="0"/>
                <a:cs typeface="Times New Roman" panose="02020603050405020304" pitchFamily="18" charset="0"/>
              </a:rPr>
              <a:t>. </a:t>
            </a:r>
          </a:p>
          <a:p>
            <a:pPr algn="just"/>
            <a:r>
              <a:rPr lang="cs-CZ" dirty="0">
                <a:latin typeface="Times New Roman" panose="02020603050405020304" pitchFamily="18" charset="0"/>
                <a:cs typeface="Times New Roman" panose="02020603050405020304" pitchFamily="18" charset="0"/>
              </a:rPr>
              <a:t>Pro pobyt, jehož bytnost spočívá v existenci, je charakteristický extatický „</a:t>
            </a:r>
            <a:r>
              <a:rPr lang="cs-CZ" dirty="0" err="1">
                <a:latin typeface="Times New Roman" panose="02020603050405020304" pitchFamily="18" charset="0"/>
                <a:cs typeface="Times New Roman" panose="02020603050405020304" pitchFamily="18" charset="0"/>
              </a:rPr>
              <a:t>předběh</a:t>
            </a:r>
            <a:r>
              <a:rPr lang="cs-CZ" dirty="0">
                <a:latin typeface="Times New Roman" panose="02020603050405020304" pitchFamily="18" charset="0"/>
                <a:cs typeface="Times New Roman" panose="02020603050405020304" pitchFamily="18" charset="0"/>
              </a:rPr>
              <a:t>“ k vlastním možnostem. </a:t>
            </a:r>
            <a:r>
              <a:rPr kumimoji="0" lang="cs-CZ"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P</a:t>
            </a:r>
            <a:r>
              <a:rPr lang="cs-CZ" dirty="0">
                <a:latin typeface="Times New Roman" panose="02020603050405020304" pitchFamily="18" charset="0"/>
                <a:cs typeface="Times New Roman" panose="02020603050405020304" pitchFamily="18" charset="0"/>
              </a:rPr>
              <a:t>obyt rozvrhuje sám sebe ve svých možnostech. </a:t>
            </a:r>
            <a:r>
              <a:rPr kumimoji="0" lang="cs-CZ"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T</a:t>
            </a:r>
            <a:r>
              <a:rPr lang="cs-CZ" dirty="0" err="1">
                <a:latin typeface="Times New Roman" panose="02020603050405020304" pitchFamily="18" charset="0"/>
                <a:cs typeface="Times New Roman" panose="02020603050405020304" pitchFamily="18" charset="0"/>
              </a:rPr>
              <a:t>ento</a:t>
            </a:r>
            <a:r>
              <a:rPr lang="cs-CZ" dirty="0">
                <a:latin typeface="Times New Roman" panose="02020603050405020304" pitchFamily="18" charset="0"/>
                <a:cs typeface="Times New Roman" panose="02020603050405020304" pitchFamily="18" charset="0"/>
              </a:rPr>
              <a:t> bytostný rys pobytu </a:t>
            </a:r>
            <a:r>
              <a:rPr kumimoji="0" lang="cs-CZ" b="0"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Heidegger</a:t>
            </a:r>
            <a:r>
              <a:rPr kumimoji="0" lang="cs-CZ"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lang="cs-CZ" dirty="0">
                <a:latin typeface="Times New Roman" panose="02020603050405020304" pitchFamily="18" charset="0"/>
                <a:cs typeface="Times New Roman" panose="02020603050405020304" pitchFamily="18" charset="0"/>
              </a:rPr>
              <a:t>nazývá „rozvrh“ (</a:t>
            </a:r>
            <a:r>
              <a:rPr lang="cs-CZ" dirty="0" err="1">
                <a:latin typeface="Times New Roman" panose="02020603050405020304" pitchFamily="18" charset="0"/>
                <a:cs typeface="Times New Roman" panose="02020603050405020304" pitchFamily="18" charset="0"/>
              </a:rPr>
              <a:t>Entwurf</a:t>
            </a:r>
            <a:r>
              <a:rPr lang="cs-CZ" dirty="0">
                <a:latin typeface="Times New Roman" panose="02020603050405020304" pitchFamily="18" charset="0"/>
                <a:cs typeface="Times New Roman" panose="02020603050405020304" pitchFamily="18" charset="0"/>
              </a:rPr>
              <a:t>). </a:t>
            </a:r>
            <a:r>
              <a:rPr kumimoji="0" lang="cs-CZ"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lang="cs-CZ" dirty="0">
                <a:latin typeface="Times New Roman" panose="02020603050405020304" pitchFamily="18" charset="0"/>
                <a:cs typeface="Times New Roman" panose="02020603050405020304" pitchFamily="18" charset="0"/>
              </a:rPr>
              <a:t>Pobyt jakožto existující se vztahuje ke svému vlastnímu bytí na způsob rozvrhu svých možností. </a:t>
            </a:r>
            <a:r>
              <a:rPr kumimoji="0" lang="cs-CZ"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Rozvrh (</a:t>
            </a:r>
            <a:r>
              <a:rPr kumimoji="0" lang="cs-CZ" b="0"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existencialita</a:t>
            </a:r>
            <a:r>
              <a:rPr kumimoji="0" lang="cs-CZ"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je základní </a:t>
            </a:r>
            <a:r>
              <a:rPr kumimoji="0" lang="cs-CZ" b="0"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existenciál</a:t>
            </a:r>
            <a:r>
              <a:rPr kumimoji="0" lang="cs-CZ"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pobytu.</a:t>
            </a:r>
            <a:r>
              <a:rPr lang="cs-CZ" dirty="0">
                <a:latin typeface="Times New Roman" panose="02020603050405020304" pitchFamily="18" charset="0"/>
                <a:cs typeface="Times New Roman" panose="02020603050405020304" pitchFamily="18" charset="0"/>
              </a:rPr>
              <a:t> </a:t>
            </a:r>
          </a:p>
          <a:p>
            <a:pPr algn="just"/>
            <a:r>
              <a:rPr lang="cs-CZ" dirty="0">
                <a:latin typeface="Times New Roman" panose="02020603050405020304" pitchFamily="18" charset="0"/>
                <a:cs typeface="Times New Roman" panose="02020603050405020304" pitchFamily="18" charset="0"/>
              </a:rPr>
              <a:t>Pobyt je vždy tak, že se rozvrhuje do svých možností. </a:t>
            </a:r>
            <a:r>
              <a:rPr kumimoji="0" lang="cs-CZ"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V</a:t>
            </a:r>
            <a:r>
              <a:rPr lang="cs-CZ" dirty="0">
                <a:latin typeface="Times New Roman" panose="02020603050405020304" pitchFamily="18" charset="0"/>
                <a:cs typeface="Times New Roman" panose="02020603050405020304" pitchFamily="18" charset="0"/>
              </a:rPr>
              <a:t> tom spočívá původní svoboda, jež patří k samotné bytnosti pobytu. </a:t>
            </a:r>
            <a:r>
              <a:rPr kumimoji="0" lang="cs-CZ"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Pobyt </a:t>
            </a:r>
            <a:r>
              <a:rPr lang="cs-CZ" dirty="0">
                <a:latin typeface="Times New Roman" panose="02020603050405020304" pitchFamily="18" charset="0"/>
                <a:cs typeface="Times New Roman" panose="02020603050405020304" pitchFamily="18" charset="0"/>
              </a:rPr>
              <a:t>je „svobodným bytím“ (</a:t>
            </a:r>
            <a:r>
              <a:rPr lang="cs-CZ" dirty="0" err="1">
                <a:latin typeface="Times New Roman" panose="02020603050405020304" pitchFamily="18" charset="0"/>
                <a:cs typeface="Times New Roman" panose="02020603050405020304" pitchFamily="18" charset="0"/>
              </a:rPr>
              <a:t>Freisein</a:t>
            </a:r>
            <a:r>
              <a:rPr lang="cs-CZ" dirty="0">
                <a:latin typeface="Times New Roman" panose="02020603050405020304" pitchFamily="18" charset="0"/>
                <a:cs typeface="Times New Roman" panose="02020603050405020304" pitchFamily="18" charset="0"/>
              </a:rPr>
              <a:t>), tj. svobodným pro své nejvlastnější moci být“ (</a:t>
            </a:r>
            <a:r>
              <a:rPr lang="cs-CZ" dirty="0" err="1">
                <a:latin typeface="Times New Roman" panose="02020603050405020304" pitchFamily="18" charset="0"/>
                <a:cs typeface="Times New Roman" panose="02020603050405020304" pitchFamily="18" charset="0"/>
              </a:rPr>
              <a:t>das</a:t>
            </a:r>
            <a:r>
              <a:rPr lang="cs-CZ" dirty="0">
                <a:latin typeface="Times New Roman" panose="02020603050405020304" pitchFamily="18" charset="0"/>
                <a:cs typeface="Times New Roman" panose="02020603050405020304" pitchFamily="18" charset="0"/>
              </a:rPr>
              <a:t> </a:t>
            </a:r>
            <a:r>
              <a:rPr lang="cs-CZ" dirty="0" err="1">
                <a:latin typeface="Times New Roman" panose="02020603050405020304" pitchFamily="18" charset="0"/>
                <a:cs typeface="Times New Roman" panose="02020603050405020304" pitchFamily="18" charset="0"/>
              </a:rPr>
              <a:t>eigenste</a:t>
            </a:r>
            <a:r>
              <a:rPr lang="cs-CZ" dirty="0">
                <a:latin typeface="Times New Roman" panose="02020603050405020304" pitchFamily="18" charset="0"/>
                <a:cs typeface="Times New Roman" panose="02020603050405020304" pitchFamily="18" charset="0"/>
              </a:rPr>
              <a:t> </a:t>
            </a:r>
            <a:r>
              <a:rPr lang="cs-CZ" dirty="0" err="1">
                <a:latin typeface="Times New Roman" panose="02020603050405020304" pitchFamily="18" charset="0"/>
                <a:cs typeface="Times New Roman" panose="02020603050405020304" pitchFamily="18" charset="0"/>
              </a:rPr>
              <a:t>Seinkönnen</a:t>
            </a:r>
            <a:r>
              <a:rPr lang="cs-CZ" dirty="0">
                <a:latin typeface="Times New Roman" panose="02020603050405020304" pitchFamily="18" charset="0"/>
                <a:cs typeface="Times New Roman" panose="02020603050405020304" pitchFamily="18" charset="0"/>
              </a:rPr>
              <a:t>). </a:t>
            </a:r>
            <a:r>
              <a:rPr kumimoji="0" lang="cs-CZ" sz="2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Svoboda je základním určením pobytu.</a:t>
            </a:r>
            <a:r>
              <a:rPr lang="cs-CZ" dirty="0">
                <a:latin typeface="Times New Roman" panose="02020603050405020304" pitchFamily="18" charset="0"/>
                <a:cs typeface="Times New Roman" panose="02020603050405020304" pitchFamily="18" charset="0"/>
              </a:rPr>
              <a:t>  </a:t>
            </a:r>
            <a:endParaRPr lang="cs-CZ" b="1" dirty="0">
              <a:latin typeface="Times New Roman" panose="02020603050405020304" pitchFamily="18" charset="0"/>
              <a:cs typeface="Times New Roman" panose="02020603050405020304" pitchFamily="18" charset="0"/>
            </a:endParaRPr>
          </a:p>
          <a:p>
            <a:pPr marL="0" indent="0" algn="just">
              <a:buNone/>
            </a:pPr>
            <a:r>
              <a:rPr lang="cs-CZ" b="1" dirty="0">
                <a:latin typeface="Times New Roman" panose="02020603050405020304" pitchFamily="18" charset="0"/>
                <a:cs typeface="Times New Roman" panose="02020603050405020304" pitchFamily="18" charset="0"/>
              </a:rPr>
              <a:t>T 8: </a:t>
            </a:r>
            <a:r>
              <a:rPr lang="cs-CZ" dirty="0">
                <a:latin typeface="Times New Roman" panose="02020603050405020304" pitchFamily="18" charset="0"/>
                <a:cs typeface="Times New Roman" panose="02020603050405020304" pitchFamily="18" charset="0"/>
              </a:rPr>
              <a:t>„Pobyt není výskytové jsoucno, které má ještě jako přídavek tu vlastnost, že něco může, nýbrž je primárně bytím možnosti. Pobyt je vždy tím, čím býti může, a tak, jak je to v jeho možnostech. Pobyt je bytostně bytím možnosti … Pobyt je možnost být svoboden pro své nejvlastnější ‚moci být‘ … Na základě tohoto způsobu bytí, jenž je konstituován </a:t>
            </a:r>
            <a:r>
              <a:rPr lang="cs-CZ" dirty="0" err="1">
                <a:latin typeface="Times New Roman" panose="02020603050405020304" pitchFamily="18" charset="0"/>
                <a:cs typeface="Times New Roman" panose="02020603050405020304" pitchFamily="18" charset="0"/>
              </a:rPr>
              <a:t>existenciálem</a:t>
            </a:r>
            <a:r>
              <a:rPr lang="cs-CZ" dirty="0">
                <a:latin typeface="Times New Roman" panose="02020603050405020304" pitchFamily="18" charset="0"/>
                <a:cs typeface="Times New Roman" panose="02020603050405020304" pitchFamily="18" charset="0"/>
              </a:rPr>
              <a:t> rozvrhu, je pobyt neustále ‚víc‘, než skutečně je.“                M. </a:t>
            </a:r>
            <a:r>
              <a:rPr lang="cs-CZ" dirty="0" err="1">
                <a:latin typeface="Times New Roman" panose="02020603050405020304" pitchFamily="18" charset="0"/>
                <a:cs typeface="Times New Roman" panose="02020603050405020304" pitchFamily="18" charset="0"/>
              </a:rPr>
              <a:t>Heidegger</a:t>
            </a:r>
            <a:r>
              <a:rPr lang="cs-CZ" dirty="0">
                <a:latin typeface="Times New Roman" panose="02020603050405020304" pitchFamily="18" charset="0"/>
                <a:cs typeface="Times New Roman" panose="02020603050405020304" pitchFamily="18" charset="0"/>
              </a:rPr>
              <a:t>, </a:t>
            </a:r>
            <a:r>
              <a:rPr lang="cs-CZ" i="1" dirty="0">
                <a:latin typeface="Times New Roman" panose="02020603050405020304" pitchFamily="18" charset="0"/>
                <a:cs typeface="Times New Roman" panose="02020603050405020304" pitchFamily="18" charset="0"/>
              </a:rPr>
              <a:t>Bytí a čas</a:t>
            </a:r>
            <a:r>
              <a:rPr lang="cs-CZ" dirty="0">
                <a:latin typeface="Times New Roman" panose="02020603050405020304" pitchFamily="18" charset="0"/>
                <a:cs typeface="Times New Roman" panose="02020603050405020304" pitchFamily="18" charset="0"/>
              </a:rPr>
              <a:t>, § 31, str. 171–173.    </a:t>
            </a:r>
          </a:p>
          <a:p>
            <a:pPr marL="0" indent="0">
              <a:buNone/>
            </a:pPr>
            <a:endParaRPr lang="cs-CZ" dirty="0">
              <a:latin typeface="Times New Roman" panose="02020603050405020304" pitchFamily="18" charset="0"/>
              <a:cs typeface="Times New Roman" panose="02020603050405020304" pitchFamily="18" charset="0"/>
            </a:endParaRPr>
          </a:p>
          <a:p>
            <a:endParaRPr lang="cs-CZ" dirty="0"/>
          </a:p>
        </p:txBody>
      </p:sp>
    </p:spTree>
    <p:extLst>
      <p:ext uri="{BB962C8B-B14F-4D97-AF65-F5344CB8AC3E}">
        <p14:creationId xmlns:p14="http://schemas.microsoft.com/office/powerpoint/2010/main" val="257872548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036D913-6CCD-6538-42FA-AE7E5C72B5F0}"/>
            </a:ext>
          </a:extLst>
        </p:cNvPr>
        <p:cNvGrpSpPr/>
        <p:nvPr/>
      </p:nvGrpSpPr>
      <p:grpSpPr>
        <a:xfrm>
          <a:off x="0" y="0"/>
          <a:ext cx="0" cy="0"/>
          <a:chOff x="0" y="0"/>
          <a:chExt cx="0" cy="0"/>
        </a:xfrm>
      </p:grpSpPr>
      <p:sp>
        <p:nvSpPr>
          <p:cNvPr id="2" name="Nadpis 1">
            <a:extLst>
              <a:ext uri="{FF2B5EF4-FFF2-40B4-BE49-F238E27FC236}">
                <a16:creationId xmlns:a16="http://schemas.microsoft.com/office/drawing/2014/main" id="{EE6113C9-D190-A76D-1946-E467353A9838}"/>
              </a:ext>
            </a:extLst>
          </p:cNvPr>
          <p:cNvSpPr>
            <a:spLocks noGrp="1"/>
          </p:cNvSpPr>
          <p:nvPr>
            <p:ph type="title"/>
          </p:nvPr>
        </p:nvSpPr>
        <p:spPr>
          <a:xfrm>
            <a:off x="0" y="65989"/>
            <a:ext cx="12122870" cy="970959"/>
          </a:xfrm>
        </p:spPr>
        <p:txBody>
          <a:bodyPr>
            <a:normAutofit/>
          </a:bodyPr>
          <a:lstStyle/>
          <a:p>
            <a:pPr algn="ctr"/>
            <a:r>
              <a:rPr lang="cs-CZ" sz="4800" dirty="0">
                <a:solidFill>
                  <a:srgbClr val="C00000"/>
                </a:solidFill>
                <a:latin typeface="Times New Roman" panose="02020603050405020304" pitchFamily="18" charset="0"/>
                <a:cs typeface="Times New Roman" panose="02020603050405020304" pitchFamily="18" charset="0"/>
              </a:rPr>
              <a:t>Rozvrh a rozumění</a:t>
            </a:r>
          </a:p>
        </p:txBody>
      </p:sp>
      <p:sp>
        <p:nvSpPr>
          <p:cNvPr id="3" name="Zástupný obsah 2">
            <a:extLst>
              <a:ext uri="{FF2B5EF4-FFF2-40B4-BE49-F238E27FC236}">
                <a16:creationId xmlns:a16="http://schemas.microsoft.com/office/drawing/2014/main" id="{AD73D105-670A-C7E1-7F45-6F92DFC88176}"/>
              </a:ext>
            </a:extLst>
          </p:cNvPr>
          <p:cNvSpPr>
            <a:spLocks noGrp="1"/>
          </p:cNvSpPr>
          <p:nvPr>
            <p:ph idx="1"/>
          </p:nvPr>
        </p:nvSpPr>
        <p:spPr>
          <a:xfrm>
            <a:off x="69130" y="904974"/>
            <a:ext cx="12053740" cy="5887038"/>
          </a:xfrm>
        </p:spPr>
        <p:txBody>
          <a:bodyPr>
            <a:normAutofit fontScale="85000" lnSpcReduction="10000"/>
          </a:bodyPr>
          <a:lstStyle/>
          <a:p>
            <a:pPr algn="just"/>
            <a:r>
              <a:rPr lang="cs-CZ" sz="2800" dirty="0">
                <a:effectLst/>
                <a:latin typeface="Times New Roman" panose="02020603050405020304" pitchFamily="18" charset="0"/>
                <a:ea typeface="Calibri" panose="020F0502020204030204" pitchFamily="34" charset="0"/>
              </a:rPr>
              <a:t>Jedině pobyt jakožto jsoucno, jež má charakter existence, se vyznačuje otevřeností umožňující rozumění skutečnosti a jejímu smyslu. </a:t>
            </a:r>
            <a:r>
              <a:rPr kumimoji="0" lang="cs-CZ" sz="2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cs-CZ" b="0" i="0" u="none" strike="noStrike" kern="1200" cap="none" spc="0" normalizeH="0" baseline="0" noProof="0" dirty="0">
                <a:ln>
                  <a:noFill/>
                </a:ln>
                <a:solidFill>
                  <a:prstClr val="black"/>
                </a:solidFill>
                <a:uLnTx/>
                <a:uFillTx/>
                <a:latin typeface="Times New Roman" panose="02020603050405020304" pitchFamily="18" charset="0"/>
                <a:cs typeface="Times New Roman" panose="02020603050405020304" pitchFamily="18" charset="0"/>
              </a:rPr>
              <a:t>P</a:t>
            </a:r>
            <a:r>
              <a:rPr lang="cs-CZ" sz="2800" dirty="0" err="1">
                <a:effectLst/>
                <a:latin typeface="Times New Roman" panose="02020603050405020304" pitchFamily="18" charset="0"/>
                <a:ea typeface="Calibri" panose="020F0502020204030204" pitchFamily="34" charset="0"/>
              </a:rPr>
              <a:t>ůvodní</a:t>
            </a:r>
            <a:r>
              <a:rPr lang="cs-CZ" sz="2800" dirty="0">
                <a:effectLst/>
                <a:latin typeface="Times New Roman" panose="02020603050405020304" pitchFamily="18" charset="0"/>
                <a:ea typeface="Calibri" panose="020F0502020204030204" pitchFamily="34" charset="0"/>
              </a:rPr>
              <a:t> způsob, jímž se pobytu odhaluje skutečnost, </a:t>
            </a:r>
            <a:r>
              <a:rPr lang="cs-CZ" sz="2800" dirty="0" err="1">
                <a:effectLst/>
                <a:latin typeface="Times New Roman" panose="02020603050405020304" pitchFamily="18" charset="0"/>
                <a:ea typeface="Calibri" panose="020F0502020204030204" pitchFamily="34" charset="0"/>
              </a:rPr>
              <a:t>Heidegger</a:t>
            </a:r>
            <a:r>
              <a:rPr lang="cs-CZ" sz="2800" dirty="0">
                <a:effectLst/>
                <a:latin typeface="Times New Roman" panose="02020603050405020304" pitchFamily="18" charset="0"/>
                <a:ea typeface="Calibri" panose="020F0502020204030204" pitchFamily="34" charset="0"/>
              </a:rPr>
              <a:t> nazývá „</a:t>
            </a:r>
            <a:r>
              <a:rPr kumimoji="0" lang="cs-CZ" sz="28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mn-cs"/>
              </a:rPr>
              <a:t>rozumění“ (</a:t>
            </a:r>
            <a:r>
              <a:rPr kumimoji="0" lang="cs-CZ" sz="2800" b="0" i="0" u="none" strike="noStrike" kern="1200" cap="none" spc="0" normalizeH="0" baseline="0" noProof="0" dirty="0" err="1">
                <a:ln>
                  <a:noFill/>
                </a:ln>
                <a:solidFill>
                  <a:prstClr val="black"/>
                </a:solidFill>
                <a:effectLst/>
                <a:uLnTx/>
                <a:uFillTx/>
                <a:latin typeface="Times New Roman" panose="02020603050405020304" pitchFamily="18" charset="0"/>
                <a:ea typeface="Calibri" panose="020F0502020204030204" pitchFamily="34" charset="0"/>
                <a:cs typeface="+mn-cs"/>
              </a:rPr>
              <a:t>Verstehen</a:t>
            </a:r>
            <a:r>
              <a:rPr kumimoji="0" lang="cs-CZ" sz="28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mn-cs"/>
              </a:rPr>
              <a:t>).</a:t>
            </a:r>
            <a:r>
              <a:rPr lang="cs-CZ" sz="2800" dirty="0">
                <a:effectLst/>
                <a:latin typeface="Times New Roman" panose="02020603050405020304" pitchFamily="18" charset="0"/>
                <a:ea typeface="Calibri" panose="020F0502020204030204" pitchFamily="34" charset="0"/>
              </a:rPr>
              <a:t>  </a:t>
            </a:r>
          </a:p>
          <a:p>
            <a:pPr algn="just"/>
            <a:r>
              <a:rPr lang="cs-CZ" sz="2800" dirty="0">
                <a:effectLst/>
                <a:latin typeface="Times New Roman" panose="02020603050405020304" pitchFamily="18" charset="0"/>
                <a:ea typeface="Calibri" panose="020F0502020204030204" pitchFamily="34" charset="0"/>
              </a:rPr>
              <a:t>Pro pobyt </a:t>
            </a:r>
            <a:r>
              <a:rPr lang="cs-CZ" sz="2800" i="1" dirty="0">
                <a:effectLst/>
                <a:latin typeface="Times New Roman" panose="02020603050405020304" pitchFamily="18" charset="0"/>
                <a:ea typeface="Calibri" panose="020F0502020204030204" pitchFamily="34" charset="0"/>
              </a:rPr>
              <a:t>rozumění </a:t>
            </a:r>
            <a:r>
              <a:rPr lang="cs-CZ" sz="2800" dirty="0">
                <a:effectLst/>
                <a:latin typeface="Times New Roman" panose="02020603050405020304" pitchFamily="18" charset="0"/>
                <a:ea typeface="Calibri" panose="020F0502020204030204" pitchFamily="34" charset="0"/>
              </a:rPr>
              <a:t>znamená primárně rozumění vlastním možnostem, o něž mu jde a na nichž je bytostně zainteresován – právě skrze jejich volbu pobyt uskutečňuje své vlastní bytí. </a:t>
            </a:r>
            <a:r>
              <a:rPr kumimoji="0" lang="cs-CZ" sz="2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lang="cs-CZ" sz="2800" dirty="0">
                <a:effectLst/>
                <a:latin typeface="Times New Roman" panose="02020603050405020304" pitchFamily="18" charset="0"/>
                <a:ea typeface="Calibri" panose="020F0502020204030204" pitchFamily="34" charset="0"/>
              </a:rPr>
              <a:t>Rozumění pobytu primárně odhaluje jeho vlastní možnosti, jeho „moci být“. </a:t>
            </a:r>
            <a:r>
              <a:rPr kumimoji="0" lang="cs-CZ" sz="2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lang="cs-CZ" sz="2800" dirty="0">
                <a:effectLst/>
                <a:latin typeface="Times New Roman" panose="02020603050405020304" pitchFamily="18" charset="0"/>
                <a:ea typeface="Calibri" panose="020F0502020204030204" pitchFamily="34" charset="0"/>
              </a:rPr>
              <a:t>„Pobyt si, dokud je“, „stále rozumí ze svých možností.“</a:t>
            </a:r>
            <a:r>
              <a:rPr kumimoji="0" lang="cs-CZ" sz="2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a:t>
            </a:r>
            <a:r>
              <a:rPr lang="cs-CZ" sz="2800" dirty="0">
                <a:effectLst/>
                <a:latin typeface="Times New Roman" panose="02020603050405020304" pitchFamily="18" charset="0"/>
                <a:ea typeface="Calibri" panose="020F0502020204030204" pitchFamily="34" charset="0"/>
              </a:rPr>
              <a:t> </a:t>
            </a:r>
            <a:r>
              <a:rPr lang="cs-CZ" dirty="0">
                <a:latin typeface="Times New Roman" panose="02020603050405020304" pitchFamily="18" charset="0"/>
                <a:ea typeface="Calibri" panose="020F0502020204030204" pitchFamily="34" charset="0"/>
              </a:rPr>
              <a:t>B</a:t>
            </a:r>
            <a:r>
              <a:rPr lang="cs-CZ" sz="2800" dirty="0">
                <a:effectLst/>
                <a:latin typeface="Times New Roman" panose="02020603050405020304" pitchFamily="18" charset="0"/>
                <a:ea typeface="Calibri" panose="020F0502020204030204" pitchFamily="34" charset="0"/>
              </a:rPr>
              <a:t>ytostná </a:t>
            </a:r>
            <a:r>
              <a:rPr lang="cs-CZ" sz="2800" dirty="0" err="1">
                <a:effectLst/>
                <a:latin typeface="Times New Roman" panose="02020603050405020304" pitchFamily="18" charset="0"/>
                <a:ea typeface="Calibri" panose="020F0502020204030204" pitchFamily="34" charset="0"/>
              </a:rPr>
              <a:t>vztaženost</a:t>
            </a:r>
            <a:r>
              <a:rPr lang="cs-CZ" sz="2800" dirty="0">
                <a:effectLst/>
                <a:latin typeface="Times New Roman" panose="02020603050405020304" pitchFamily="18" charset="0"/>
                <a:ea typeface="Calibri" panose="020F0502020204030204" pitchFamily="34" charset="0"/>
              </a:rPr>
              <a:t> pobytu k vlastním možnostem je konstituována </a:t>
            </a:r>
            <a:r>
              <a:rPr lang="cs-CZ" sz="2800" dirty="0" err="1">
                <a:effectLst/>
                <a:latin typeface="Times New Roman" panose="02020603050405020304" pitchFamily="18" charset="0"/>
                <a:ea typeface="Calibri" panose="020F0502020204030204" pitchFamily="34" charset="0"/>
              </a:rPr>
              <a:t>existenciálem</a:t>
            </a:r>
            <a:r>
              <a:rPr lang="cs-CZ" sz="2800" dirty="0">
                <a:effectLst/>
                <a:latin typeface="Times New Roman" panose="02020603050405020304" pitchFamily="18" charset="0"/>
                <a:ea typeface="Calibri" panose="020F0502020204030204" pitchFamily="34" charset="0"/>
              </a:rPr>
              <a:t> rozvrhu. </a:t>
            </a:r>
            <a:r>
              <a:rPr kumimoji="0" lang="cs-CZ" sz="2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cs-CZ" b="0" i="0" u="none" strike="noStrike" kern="1200" cap="none" spc="0" normalizeH="0" baseline="0" noProof="0" dirty="0">
                <a:ln>
                  <a:noFill/>
                </a:ln>
                <a:solidFill>
                  <a:prstClr val="black"/>
                </a:solidFill>
                <a:uLnTx/>
                <a:uFillTx/>
                <a:latin typeface="Times New Roman" panose="02020603050405020304" pitchFamily="18" charset="0"/>
                <a:cs typeface="Times New Roman" panose="02020603050405020304" pitchFamily="18" charset="0"/>
              </a:rPr>
              <a:t>R</a:t>
            </a:r>
            <a:r>
              <a:rPr lang="cs-CZ" sz="2800" dirty="0" err="1">
                <a:effectLst/>
                <a:latin typeface="Times New Roman" panose="02020603050405020304" pitchFamily="18" charset="0"/>
                <a:ea typeface="Calibri" panose="020F0502020204030204" pitchFamily="34" charset="0"/>
              </a:rPr>
              <a:t>ozumění</a:t>
            </a:r>
            <a:r>
              <a:rPr lang="cs-CZ" sz="2800" dirty="0">
                <a:effectLst/>
                <a:latin typeface="Times New Roman" panose="02020603050405020304" pitchFamily="18" charset="0"/>
                <a:ea typeface="Calibri" panose="020F0502020204030204" pitchFamily="34" charset="0"/>
              </a:rPr>
              <a:t> je neoddělitelně spojeno s rozvrhem. </a:t>
            </a:r>
            <a:r>
              <a:rPr kumimoji="0" lang="cs-CZ" sz="2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cs-CZ" b="0" i="0" u="none" strike="noStrike" kern="1200" cap="none" spc="0" normalizeH="0" baseline="0" noProof="0" dirty="0">
                <a:ln>
                  <a:noFill/>
                </a:ln>
                <a:solidFill>
                  <a:prstClr val="black"/>
                </a:solidFill>
                <a:uLnTx/>
                <a:uFillTx/>
                <a:latin typeface="Times New Roman" panose="02020603050405020304" pitchFamily="18" charset="0"/>
                <a:cs typeface="Times New Roman" panose="02020603050405020304" pitchFamily="18" charset="0"/>
              </a:rPr>
              <a:t>R</a:t>
            </a:r>
            <a:r>
              <a:rPr lang="cs-CZ" sz="2800" dirty="0" err="1">
                <a:effectLst/>
                <a:latin typeface="Times New Roman" panose="02020603050405020304" pitchFamily="18" charset="0"/>
                <a:ea typeface="Calibri" panose="020F0502020204030204" pitchFamily="34" charset="0"/>
              </a:rPr>
              <a:t>ozumění</a:t>
            </a:r>
            <a:r>
              <a:rPr lang="cs-CZ" sz="2800" dirty="0">
                <a:effectLst/>
                <a:latin typeface="Times New Roman" panose="02020603050405020304" pitchFamily="18" charset="0"/>
                <a:ea typeface="Calibri" panose="020F0502020204030204" pitchFamily="34" charset="0"/>
              </a:rPr>
              <a:t> „má samo o sobě existenciální strukturu, kterou nazýváme rozvrh“. </a:t>
            </a:r>
            <a:endParaRPr lang="cs-CZ" dirty="0">
              <a:latin typeface="Times New Roman" panose="02020603050405020304" pitchFamily="18" charset="0"/>
              <a:cs typeface="Times New Roman" panose="02020603050405020304" pitchFamily="18" charset="0"/>
            </a:endParaRPr>
          </a:p>
          <a:p>
            <a:pPr algn="just"/>
            <a:r>
              <a:rPr lang="cs-CZ" dirty="0">
                <a:latin typeface="Times New Roman" panose="02020603050405020304" pitchFamily="18" charset="0"/>
                <a:cs typeface="Times New Roman" panose="02020603050405020304" pitchFamily="18" charset="0"/>
              </a:rPr>
              <a:t>Na základě rozumění svým vlastním možnostem pobyt rozumí také všemu ostatnímu jsoucnu a jeho smyslu. </a:t>
            </a:r>
            <a:r>
              <a:rPr kumimoji="0" lang="cs-CZ" sz="2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lang="cs-CZ" dirty="0">
                <a:latin typeface="Times New Roman" panose="02020603050405020304" pitchFamily="18" charset="0"/>
                <a:cs typeface="Times New Roman" panose="02020603050405020304" pitchFamily="18" charset="0"/>
              </a:rPr>
              <a:t>Veškeré poznání jednotlivých jsoucen ve světě je odvozené a děje se na pozadí původního rozumění svým možnostem. </a:t>
            </a:r>
            <a:r>
              <a:rPr kumimoji="0" lang="cs-CZ" sz="2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N</a:t>
            </a:r>
            <a:r>
              <a:rPr lang="cs-CZ" dirty="0">
                <a:latin typeface="Times New Roman" panose="02020603050405020304" pitchFamily="18" charset="0"/>
                <a:cs typeface="Times New Roman" panose="02020603050405020304" pitchFamily="18" charset="0"/>
              </a:rPr>
              <a:t>a základě původního rozumění svým možnostem je pobyt schopen rozumět rovněž skutečnosti v jejím celku a jejímu smyslu. </a:t>
            </a:r>
            <a:r>
              <a:rPr kumimoji="0" lang="cs-CZ" sz="2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lang="cs-CZ" dirty="0">
                <a:latin typeface="Times New Roman" panose="02020603050405020304" pitchFamily="18" charset="0"/>
                <a:cs typeface="Times New Roman" panose="02020603050405020304" pitchFamily="18" charset="0"/>
              </a:rPr>
              <a:t>Možnost rozumění jsoucnu v celku a jeho smyslu je založena v </a:t>
            </a:r>
            <a:r>
              <a:rPr lang="cs-CZ" dirty="0" err="1">
                <a:latin typeface="Times New Roman" panose="02020603050405020304" pitchFamily="18" charset="0"/>
                <a:cs typeface="Times New Roman" panose="02020603050405020304" pitchFamily="18" charset="0"/>
              </a:rPr>
              <a:t>existenciálu</a:t>
            </a:r>
            <a:r>
              <a:rPr lang="cs-CZ" dirty="0">
                <a:latin typeface="Times New Roman" panose="02020603050405020304" pitchFamily="18" charset="0"/>
                <a:cs typeface="Times New Roman" panose="02020603050405020304" pitchFamily="18" charset="0"/>
              </a:rPr>
              <a:t> rozvrhu.</a:t>
            </a:r>
          </a:p>
          <a:p>
            <a:pPr algn="just"/>
            <a:r>
              <a:rPr lang="cs-CZ" i="1" dirty="0">
                <a:latin typeface="Times New Roman" panose="02020603050405020304" pitchFamily="18" charset="0"/>
                <a:cs typeface="Times New Roman" panose="02020603050405020304" pitchFamily="18" charset="0"/>
              </a:rPr>
              <a:t>Rozvrh</a:t>
            </a:r>
            <a:r>
              <a:rPr lang="cs-CZ" dirty="0">
                <a:latin typeface="Times New Roman" panose="02020603050405020304" pitchFamily="18" charset="0"/>
                <a:cs typeface="Times New Roman" panose="02020603050405020304" pitchFamily="18" charset="0"/>
              </a:rPr>
              <a:t> a </a:t>
            </a:r>
            <a:r>
              <a:rPr lang="cs-CZ" i="1" dirty="0">
                <a:latin typeface="Times New Roman" panose="02020603050405020304" pitchFamily="18" charset="0"/>
                <a:cs typeface="Times New Roman" panose="02020603050405020304" pitchFamily="18" charset="0"/>
              </a:rPr>
              <a:t>rozumění</a:t>
            </a:r>
            <a:r>
              <a:rPr lang="cs-CZ" dirty="0">
                <a:latin typeface="Times New Roman" panose="02020603050405020304" pitchFamily="18" charset="0"/>
                <a:cs typeface="Times New Roman" panose="02020603050405020304" pitchFamily="18" charset="0"/>
              </a:rPr>
              <a:t> jsou </a:t>
            </a:r>
            <a:r>
              <a:rPr lang="cs-CZ" i="1" dirty="0">
                <a:latin typeface="Times New Roman" panose="02020603050405020304" pitchFamily="18" charset="0"/>
                <a:cs typeface="Times New Roman" panose="02020603050405020304" pitchFamily="18" charset="0"/>
              </a:rPr>
              <a:t>stejně původní </a:t>
            </a:r>
            <a:r>
              <a:rPr lang="cs-CZ" dirty="0">
                <a:latin typeface="Times New Roman" panose="02020603050405020304" pitchFamily="18" charset="0"/>
                <a:cs typeface="Times New Roman" panose="02020603050405020304" pitchFamily="18" charset="0"/>
              </a:rPr>
              <a:t>a vzájemně neoddělitelné </a:t>
            </a:r>
            <a:r>
              <a:rPr lang="cs-CZ" i="1" dirty="0" err="1">
                <a:latin typeface="Times New Roman" panose="02020603050405020304" pitchFamily="18" charset="0"/>
                <a:cs typeface="Times New Roman" panose="02020603050405020304" pitchFamily="18" charset="0"/>
              </a:rPr>
              <a:t>existenciály</a:t>
            </a:r>
            <a:r>
              <a:rPr lang="cs-CZ" i="1" dirty="0">
                <a:latin typeface="Times New Roman" panose="02020603050405020304" pitchFamily="18" charset="0"/>
                <a:cs typeface="Times New Roman" panose="02020603050405020304" pitchFamily="18" charset="0"/>
              </a:rPr>
              <a:t> pobytu</a:t>
            </a:r>
            <a:r>
              <a:rPr lang="cs-CZ" dirty="0">
                <a:latin typeface="Times New Roman" panose="02020603050405020304" pitchFamily="18" charset="0"/>
                <a:cs typeface="Times New Roman" panose="02020603050405020304" pitchFamily="18" charset="0"/>
              </a:rPr>
              <a:t>. </a:t>
            </a:r>
            <a:r>
              <a:rPr kumimoji="0" lang="cs-CZ" sz="2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lang="cs-CZ" dirty="0">
                <a:latin typeface="Times New Roman" panose="02020603050405020304" pitchFamily="18" charset="0"/>
                <a:cs typeface="Times New Roman" panose="02020603050405020304" pitchFamily="18" charset="0"/>
              </a:rPr>
              <a:t>Jestliže pobyt rozvrhuje své vlastní možnosti, vždy těmto možnostem nějak rozumí. </a:t>
            </a:r>
            <a:r>
              <a:rPr kumimoji="0" lang="cs-CZ" sz="2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lang="cs-CZ" dirty="0">
                <a:latin typeface="Times New Roman" panose="02020603050405020304" pitchFamily="18" charset="0"/>
                <a:cs typeface="Times New Roman" panose="02020603050405020304" pitchFamily="18" charset="0"/>
              </a:rPr>
              <a:t>Pobyt předbíhá ke svým vlastním možnostem v rozvrhujícím rozumění či rozumějícím rozvrhu.</a:t>
            </a:r>
          </a:p>
          <a:p>
            <a:endParaRPr lang="cs-CZ" dirty="0"/>
          </a:p>
        </p:txBody>
      </p:sp>
    </p:spTree>
    <p:extLst>
      <p:ext uri="{BB962C8B-B14F-4D97-AF65-F5344CB8AC3E}">
        <p14:creationId xmlns:p14="http://schemas.microsoft.com/office/powerpoint/2010/main" val="108949601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2E968C3-A091-AFC2-4963-345E7C8A8E7C}"/>
            </a:ext>
          </a:extLst>
        </p:cNvPr>
        <p:cNvGrpSpPr/>
        <p:nvPr/>
      </p:nvGrpSpPr>
      <p:grpSpPr>
        <a:xfrm>
          <a:off x="0" y="0"/>
          <a:ext cx="0" cy="0"/>
          <a:chOff x="0" y="0"/>
          <a:chExt cx="0" cy="0"/>
        </a:xfrm>
      </p:grpSpPr>
      <p:sp>
        <p:nvSpPr>
          <p:cNvPr id="2" name="Nadpis 1">
            <a:extLst>
              <a:ext uri="{FF2B5EF4-FFF2-40B4-BE49-F238E27FC236}">
                <a16:creationId xmlns:a16="http://schemas.microsoft.com/office/drawing/2014/main" id="{A9529CEB-9D88-45A5-F683-A0652CAE5CA8}"/>
              </a:ext>
            </a:extLst>
          </p:cNvPr>
          <p:cNvSpPr>
            <a:spLocks noGrp="1"/>
          </p:cNvSpPr>
          <p:nvPr>
            <p:ph type="title"/>
          </p:nvPr>
        </p:nvSpPr>
        <p:spPr>
          <a:xfrm>
            <a:off x="0" y="65989"/>
            <a:ext cx="12122870" cy="970959"/>
          </a:xfrm>
        </p:spPr>
        <p:txBody>
          <a:bodyPr>
            <a:normAutofit/>
          </a:bodyPr>
          <a:lstStyle/>
          <a:p>
            <a:pPr algn="ctr"/>
            <a:r>
              <a:rPr lang="cs-CZ" sz="4800" dirty="0" err="1">
                <a:solidFill>
                  <a:srgbClr val="C00000"/>
                </a:solidFill>
                <a:latin typeface="Times New Roman" panose="02020603050405020304" pitchFamily="18" charset="0"/>
                <a:cs typeface="Times New Roman" panose="02020603050405020304" pitchFamily="18" charset="0"/>
              </a:rPr>
              <a:t>Vrženost</a:t>
            </a:r>
            <a:r>
              <a:rPr lang="cs-CZ" sz="4800" dirty="0">
                <a:solidFill>
                  <a:srgbClr val="C00000"/>
                </a:solidFill>
                <a:latin typeface="Times New Roman" panose="02020603050405020304" pitchFamily="18" charset="0"/>
                <a:cs typeface="Times New Roman" panose="02020603050405020304" pitchFamily="18" charset="0"/>
              </a:rPr>
              <a:t> (fakticita)</a:t>
            </a:r>
          </a:p>
        </p:txBody>
      </p:sp>
      <p:sp>
        <p:nvSpPr>
          <p:cNvPr id="3" name="Zástupný obsah 2">
            <a:extLst>
              <a:ext uri="{FF2B5EF4-FFF2-40B4-BE49-F238E27FC236}">
                <a16:creationId xmlns:a16="http://schemas.microsoft.com/office/drawing/2014/main" id="{A655AE60-6934-366C-153D-98D700BABE0B}"/>
              </a:ext>
            </a:extLst>
          </p:cNvPr>
          <p:cNvSpPr>
            <a:spLocks noGrp="1"/>
          </p:cNvSpPr>
          <p:nvPr>
            <p:ph idx="1"/>
          </p:nvPr>
        </p:nvSpPr>
        <p:spPr>
          <a:xfrm>
            <a:off x="69130" y="1150070"/>
            <a:ext cx="12053740" cy="5641941"/>
          </a:xfrm>
        </p:spPr>
        <p:txBody>
          <a:bodyPr>
            <a:normAutofit fontScale="92500" lnSpcReduction="10000"/>
          </a:bodyPr>
          <a:lstStyle/>
          <a:p>
            <a:pPr algn="just"/>
            <a:r>
              <a:rPr lang="cs-CZ" dirty="0">
                <a:latin typeface="Times New Roman" panose="02020603050405020304" pitchFamily="18" charset="0"/>
                <a:cs typeface="Times New Roman" panose="02020603050405020304" pitchFamily="18" charset="0"/>
              </a:rPr>
              <a:t>Původní svoboda pobytu není svobodou ve smyslu neomezených možností. </a:t>
            </a:r>
            <a:r>
              <a:rPr kumimoji="0" lang="cs-CZ" sz="2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S</a:t>
            </a:r>
            <a:r>
              <a:rPr lang="cs-CZ" dirty="0" err="1">
                <a:latin typeface="Times New Roman" panose="02020603050405020304" pitchFamily="18" charset="0"/>
                <a:cs typeface="Times New Roman" panose="02020603050405020304" pitchFamily="18" charset="0"/>
              </a:rPr>
              <a:t>voboda</a:t>
            </a:r>
            <a:r>
              <a:rPr lang="cs-CZ" dirty="0">
                <a:latin typeface="Times New Roman" panose="02020603050405020304" pitchFamily="18" charset="0"/>
                <a:cs typeface="Times New Roman" panose="02020603050405020304" pitchFamily="18" charset="0"/>
              </a:rPr>
              <a:t> pobytu je bytostně omezená a konečná. </a:t>
            </a:r>
            <a:r>
              <a:rPr kumimoji="0" lang="cs-CZ" sz="2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lang="cs-CZ" dirty="0">
                <a:latin typeface="Times New Roman" panose="02020603050405020304" pitchFamily="18" charset="0"/>
                <a:cs typeface="Times New Roman" panose="02020603050405020304" pitchFamily="18" charset="0"/>
              </a:rPr>
              <a:t>Pobytu se odhaluje, že si sám své bytí nedává, ale že se v něm již nachází, že ho přejímá a že je mu vydán. </a:t>
            </a:r>
            <a:r>
              <a:rPr kumimoji="0" lang="cs-CZ" sz="2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B</a:t>
            </a:r>
            <a:r>
              <a:rPr lang="cs-CZ" dirty="0" err="1">
                <a:latin typeface="Times New Roman" panose="02020603050405020304" pitchFamily="18" charset="0"/>
                <a:cs typeface="Times New Roman" panose="02020603050405020304" pitchFamily="18" charset="0"/>
              </a:rPr>
              <a:t>ytí</a:t>
            </a:r>
            <a:r>
              <a:rPr lang="cs-CZ" dirty="0">
                <a:latin typeface="Times New Roman" panose="02020603050405020304" pitchFamily="18" charset="0"/>
                <a:cs typeface="Times New Roman" panose="02020603050405020304" pitchFamily="18" charset="0"/>
              </a:rPr>
              <a:t> pobytu je určeno a prostoupeno faktory, které si sám nevytvořil, které nejsou v jeho moci, a které musí přijmout a převzít. </a:t>
            </a:r>
            <a:r>
              <a:rPr kumimoji="0" lang="cs-CZ" sz="2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lang="cs-CZ" dirty="0">
                <a:latin typeface="Times New Roman" panose="02020603050405020304" pitchFamily="18" charset="0"/>
                <a:cs typeface="Times New Roman" panose="02020603050405020304" pitchFamily="18" charset="0"/>
              </a:rPr>
              <a:t>Tento rys pobytu </a:t>
            </a:r>
            <a:r>
              <a:rPr lang="cs-CZ" dirty="0" err="1">
                <a:latin typeface="Times New Roman" panose="02020603050405020304" pitchFamily="18" charset="0"/>
                <a:cs typeface="Times New Roman" panose="02020603050405020304" pitchFamily="18" charset="0"/>
              </a:rPr>
              <a:t>Heidegger</a:t>
            </a:r>
            <a:r>
              <a:rPr lang="cs-CZ" dirty="0">
                <a:latin typeface="Times New Roman" panose="02020603050405020304" pitchFamily="18" charset="0"/>
                <a:cs typeface="Times New Roman" panose="02020603050405020304" pitchFamily="18" charset="0"/>
              </a:rPr>
              <a:t> nazývá „</a:t>
            </a:r>
            <a:r>
              <a:rPr lang="cs-CZ" dirty="0" err="1">
                <a:latin typeface="Times New Roman" panose="02020603050405020304" pitchFamily="18" charset="0"/>
                <a:cs typeface="Times New Roman" panose="02020603050405020304" pitchFamily="18" charset="0"/>
              </a:rPr>
              <a:t>vrženost</a:t>
            </a:r>
            <a:r>
              <a:rPr lang="cs-CZ" dirty="0">
                <a:latin typeface="Times New Roman" panose="02020603050405020304" pitchFamily="18" charset="0"/>
                <a:cs typeface="Times New Roman" panose="02020603050405020304" pitchFamily="18" charset="0"/>
              </a:rPr>
              <a:t>“ (</a:t>
            </a:r>
            <a:r>
              <a:rPr lang="cs-CZ" dirty="0" err="1">
                <a:latin typeface="Times New Roman" panose="02020603050405020304" pitchFamily="18" charset="0"/>
                <a:cs typeface="Times New Roman" panose="02020603050405020304" pitchFamily="18" charset="0"/>
              </a:rPr>
              <a:t>Geworfenheit</a:t>
            </a:r>
            <a:r>
              <a:rPr lang="cs-CZ" dirty="0">
                <a:latin typeface="Times New Roman" panose="02020603050405020304" pitchFamily="18" charset="0"/>
                <a:cs typeface="Times New Roman" panose="02020603050405020304" pitchFamily="18" charset="0"/>
              </a:rPr>
              <a:t>) neboli „fakticita“. </a:t>
            </a:r>
          </a:p>
          <a:p>
            <a:pPr algn="just"/>
            <a:r>
              <a:rPr lang="cs-CZ" dirty="0" err="1">
                <a:latin typeface="Times New Roman" panose="02020603050405020304" pitchFamily="18" charset="0"/>
                <a:cs typeface="Times New Roman" panose="02020603050405020304" pitchFamily="18" charset="0"/>
              </a:rPr>
              <a:t>Vrženost</a:t>
            </a:r>
            <a:r>
              <a:rPr lang="cs-CZ" dirty="0">
                <a:latin typeface="Times New Roman" panose="02020603050405020304" pitchFamily="18" charset="0"/>
                <a:cs typeface="Times New Roman" panose="02020603050405020304" pitchFamily="18" charset="0"/>
              </a:rPr>
              <a:t> vyjadřuje, že pobyt je určen momenty, které nejsou a nikdy nebyly v jeho moci. </a:t>
            </a:r>
            <a:r>
              <a:rPr kumimoji="0" lang="cs-CZ" sz="2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a:t>
            </a:r>
            <a:r>
              <a:rPr lang="cs-CZ" dirty="0">
                <a:latin typeface="Times New Roman" panose="02020603050405020304" pitchFamily="18" charset="0"/>
                <a:cs typeface="Times New Roman" panose="02020603050405020304" pitchFamily="18" charset="0"/>
              </a:rPr>
              <a:t> Ve </a:t>
            </a:r>
            <a:r>
              <a:rPr lang="cs-CZ" dirty="0" err="1">
                <a:latin typeface="Times New Roman" panose="02020603050405020304" pitchFamily="18" charset="0"/>
                <a:cs typeface="Times New Roman" panose="02020603050405020304" pitchFamily="18" charset="0"/>
              </a:rPr>
              <a:t>vrženosti</a:t>
            </a:r>
            <a:r>
              <a:rPr lang="cs-CZ" dirty="0">
                <a:latin typeface="Times New Roman" panose="02020603050405020304" pitchFamily="18" charset="0"/>
                <a:cs typeface="Times New Roman" panose="02020603050405020304" pitchFamily="18" charset="0"/>
              </a:rPr>
              <a:t> je pobyt postaven před sebe ve své konečnosti jako ten, kdo si sám sebe nezvolil a nedal, kdo je sám sobě vydán či předán, jako břemeno, které musí převzít a nést. </a:t>
            </a:r>
          </a:p>
          <a:p>
            <a:pPr algn="just"/>
            <a:r>
              <a:rPr lang="cs-CZ" dirty="0">
                <a:latin typeface="Times New Roman" panose="02020603050405020304" pitchFamily="18" charset="0"/>
                <a:cs typeface="Times New Roman" panose="02020603050405020304" pitchFamily="18" charset="0"/>
              </a:rPr>
              <a:t>Základním projevem/aspektem </a:t>
            </a:r>
            <a:r>
              <a:rPr lang="cs-CZ" dirty="0" err="1">
                <a:latin typeface="Times New Roman" panose="02020603050405020304" pitchFamily="18" charset="0"/>
                <a:cs typeface="Times New Roman" panose="02020603050405020304" pitchFamily="18" charset="0"/>
              </a:rPr>
              <a:t>vrženosti</a:t>
            </a:r>
            <a:r>
              <a:rPr lang="cs-CZ" dirty="0">
                <a:latin typeface="Times New Roman" panose="02020603050405020304" pitchFamily="18" charset="0"/>
                <a:cs typeface="Times New Roman" panose="02020603050405020304" pitchFamily="18" charset="0"/>
              </a:rPr>
              <a:t> je sama skutečnost našeho bytí-tu (Da-</a:t>
            </a:r>
            <a:r>
              <a:rPr lang="cs-CZ" dirty="0" err="1">
                <a:latin typeface="Times New Roman" panose="02020603050405020304" pitchFamily="18" charset="0"/>
                <a:cs typeface="Times New Roman" panose="02020603050405020304" pitchFamily="18" charset="0"/>
              </a:rPr>
              <a:t>sein</a:t>
            </a:r>
            <a:r>
              <a:rPr lang="cs-CZ" dirty="0">
                <a:latin typeface="Times New Roman" panose="02020603050405020304" pitchFamily="18" charset="0"/>
                <a:cs typeface="Times New Roman" panose="02020603050405020304" pitchFamily="18" charset="0"/>
              </a:rPr>
              <a:t>), tj. to, že vůbec jsme na světě, že jsme vrženi do světa, bez toho že bychom si své bytí ve světě zvolili. </a:t>
            </a:r>
            <a:r>
              <a:rPr kumimoji="0" lang="cs-CZ" sz="2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lang="cs-CZ" dirty="0">
                <a:latin typeface="Times New Roman" panose="02020603050405020304" pitchFamily="18" charset="0"/>
                <a:cs typeface="Times New Roman" panose="02020603050405020304" pitchFamily="18" charset="0"/>
              </a:rPr>
              <a:t>K </a:t>
            </a:r>
            <a:r>
              <a:rPr lang="cs-CZ" dirty="0" err="1">
                <a:latin typeface="Times New Roman" panose="02020603050405020304" pitchFamily="18" charset="0"/>
                <a:cs typeface="Times New Roman" panose="02020603050405020304" pitchFamily="18" charset="0"/>
              </a:rPr>
              <a:t>vrženosti</a:t>
            </a:r>
            <a:r>
              <a:rPr lang="cs-CZ" dirty="0">
                <a:latin typeface="Times New Roman" panose="02020603050405020304" pitchFamily="18" charset="0"/>
                <a:cs typeface="Times New Roman" panose="02020603050405020304" pitchFamily="18" charset="0"/>
              </a:rPr>
              <a:t> patří i řada dalších faktorů, které jsme si sami nezvolili a které musíme převzít. </a:t>
            </a:r>
            <a:r>
              <a:rPr kumimoji="0" lang="cs-CZ" sz="2800" b="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lang="cs-CZ" i="1" dirty="0" err="1">
                <a:latin typeface="Times New Roman" panose="02020603050405020304" pitchFamily="18" charset="0"/>
                <a:cs typeface="Times New Roman" panose="02020603050405020304" pitchFamily="18" charset="0"/>
              </a:rPr>
              <a:t>Vrženost</a:t>
            </a:r>
            <a:r>
              <a:rPr lang="cs-CZ" dirty="0">
                <a:latin typeface="Times New Roman" panose="02020603050405020304" pitchFamily="18" charset="0"/>
                <a:cs typeface="Times New Roman" panose="02020603050405020304" pitchFamily="18" charset="0"/>
              </a:rPr>
              <a:t> neboli </a:t>
            </a:r>
            <a:r>
              <a:rPr lang="cs-CZ" i="1" dirty="0">
                <a:latin typeface="Times New Roman" panose="02020603050405020304" pitchFamily="18" charset="0"/>
                <a:cs typeface="Times New Roman" panose="02020603050405020304" pitchFamily="18" charset="0"/>
              </a:rPr>
              <a:t>fakticita</a:t>
            </a:r>
            <a:r>
              <a:rPr lang="cs-CZ" dirty="0">
                <a:latin typeface="Times New Roman" panose="02020603050405020304" pitchFamily="18" charset="0"/>
                <a:cs typeface="Times New Roman" panose="02020603050405020304" pitchFamily="18" charset="0"/>
              </a:rPr>
              <a:t> představuje další </a:t>
            </a:r>
            <a:r>
              <a:rPr lang="cs-CZ" i="1" dirty="0" err="1">
                <a:latin typeface="Times New Roman" panose="02020603050405020304" pitchFamily="18" charset="0"/>
                <a:cs typeface="Times New Roman" panose="02020603050405020304" pitchFamily="18" charset="0"/>
              </a:rPr>
              <a:t>existenciál</a:t>
            </a:r>
            <a:r>
              <a:rPr lang="cs-CZ" i="1" dirty="0">
                <a:latin typeface="Times New Roman" panose="02020603050405020304" pitchFamily="18" charset="0"/>
                <a:cs typeface="Times New Roman" panose="02020603050405020304" pitchFamily="18" charset="0"/>
              </a:rPr>
              <a:t> pobytu</a:t>
            </a:r>
            <a:r>
              <a:rPr lang="cs-CZ" dirty="0">
                <a:latin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val="157174554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256C276-02C0-4930-DACE-8858BFC141B5}"/>
            </a:ext>
          </a:extLst>
        </p:cNvPr>
        <p:cNvGrpSpPr/>
        <p:nvPr/>
      </p:nvGrpSpPr>
      <p:grpSpPr>
        <a:xfrm>
          <a:off x="0" y="0"/>
          <a:ext cx="0" cy="0"/>
          <a:chOff x="0" y="0"/>
          <a:chExt cx="0" cy="0"/>
        </a:xfrm>
      </p:grpSpPr>
      <p:sp>
        <p:nvSpPr>
          <p:cNvPr id="2" name="Nadpis 1">
            <a:extLst>
              <a:ext uri="{FF2B5EF4-FFF2-40B4-BE49-F238E27FC236}">
                <a16:creationId xmlns:a16="http://schemas.microsoft.com/office/drawing/2014/main" id="{D92EDAB4-1D75-DA6A-9768-9D00E2A94FCD}"/>
              </a:ext>
            </a:extLst>
          </p:cNvPr>
          <p:cNvSpPr>
            <a:spLocks noGrp="1"/>
          </p:cNvSpPr>
          <p:nvPr>
            <p:ph type="title"/>
          </p:nvPr>
        </p:nvSpPr>
        <p:spPr>
          <a:xfrm>
            <a:off x="0" y="65989"/>
            <a:ext cx="12122870" cy="970959"/>
          </a:xfrm>
        </p:spPr>
        <p:txBody>
          <a:bodyPr>
            <a:normAutofit/>
          </a:bodyPr>
          <a:lstStyle/>
          <a:p>
            <a:pPr algn="ctr"/>
            <a:r>
              <a:rPr lang="cs-CZ" sz="4800" dirty="0" err="1">
                <a:solidFill>
                  <a:srgbClr val="C00000"/>
                </a:solidFill>
                <a:latin typeface="Times New Roman" panose="02020603050405020304" pitchFamily="18" charset="0"/>
                <a:cs typeface="Times New Roman" panose="02020603050405020304" pitchFamily="18" charset="0"/>
              </a:rPr>
              <a:t>Vrženost</a:t>
            </a:r>
            <a:r>
              <a:rPr lang="cs-CZ" sz="4800" dirty="0">
                <a:solidFill>
                  <a:srgbClr val="C00000"/>
                </a:solidFill>
                <a:latin typeface="Times New Roman" panose="02020603050405020304" pitchFamily="18" charset="0"/>
                <a:cs typeface="Times New Roman" panose="02020603050405020304" pitchFamily="18" charset="0"/>
              </a:rPr>
              <a:t> a rozpoložení</a:t>
            </a:r>
          </a:p>
        </p:txBody>
      </p:sp>
      <p:sp>
        <p:nvSpPr>
          <p:cNvPr id="3" name="Zástupný obsah 2">
            <a:extLst>
              <a:ext uri="{FF2B5EF4-FFF2-40B4-BE49-F238E27FC236}">
                <a16:creationId xmlns:a16="http://schemas.microsoft.com/office/drawing/2014/main" id="{11111B02-A0B9-C7CA-0516-0ABD3AA2CF22}"/>
              </a:ext>
            </a:extLst>
          </p:cNvPr>
          <p:cNvSpPr>
            <a:spLocks noGrp="1"/>
          </p:cNvSpPr>
          <p:nvPr>
            <p:ph idx="1"/>
          </p:nvPr>
        </p:nvSpPr>
        <p:spPr>
          <a:xfrm>
            <a:off x="69130" y="848412"/>
            <a:ext cx="12053740" cy="5943599"/>
          </a:xfrm>
        </p:spPr>
        <p:txBody>
          <a:bodyPr>
            <a:normAutofit fontScale="85000" lnSpcReduction="20000"/>
          </a:bodyPr>
          <a:lstStyle/>
          <a:p>
            <a:pPr algn="just"/>
            <a:r>
              <a:rPr lang="cs-CZ" dirty="0" err="1">
                <a:latin typeface="Times New Roman" panose="02020603050405020304" pitchFamily="18" charset="0"/>
                <a:cs typeface="Times New Roman" panose="02020603050405020304" pitchFamily="18" charset="0"/>
              </a:rPr>
              <a:t>Vrženost</a:t>
            </a:r>
            <a:r>
              <a:rPr lang="cs-CZ" dirty="0">
                <a:latin typeface="Times New Roman" panose="02020603050405020304" pitchFamily="18" charset="0"/>
                <a:cs typeface="Times New Roman" panose="02020603050405020304" pitchFamily="18" charset="0"/>
              </a:rPr>
              <a:t> se pobytu ukazuje díky dalšímu původnímu způsobu odhalování skutečnosti, jež </a:t>
            </a:r>
            <a:r>
              <a:rPr lang="cs-CZ" dirty="0" err="1">
                <a:latin typeface="Times New Roman" panose="02020603050405020304" pitchFamily="18" charset="0"/>
                <a:cs typeface="Times New Roman" panose="02020603050405020304" pitchFamily="18" charset="0"/>
              </a:rPr>
              <a:t>Heidegger</a:t>
            </a:r>
            <a:r>
              <a:rPr lang="cs-CZ" dirty="0">
                <a:latin typeface="Times New Roman" panose="02020603050405020304" pitchFamily="18" charset="0"/>
                <a:cs typeface="Times New Roman" panose="02020603050405020304" pitchFamily="18" charset="0"/>
              </a:rPr>
              <a:t> nazývá „</a:t>
            </a:r>
            <a:r>
              <a:rPr lang="cs-CZ" dirty="0" err="1">
                <a:latin typeface="Times New Roman" panose="02020603050405020304" pitchFamily="18" charset="0"/>
                <a:cs typeface="Times New Roman" panose="02020603050405020304" pitchFamily="18" charset="0"/>
              </a:rPr>
              <a:t>naladěnost</a:t>
            </a:r>
            <a:r>
              <a:rPr lang="cs-CZ" dirty="0">
                <a:latin typeface="Times New Roman" panose="02020603050405020304" pitchFamily="18" charset="0"/>
                <a:cs typeface="Times New Roman" panose="02020603050405020304" pitchFamily="18" charset="0"/>
              </a:rPr>
              <a:t>“ či „rozpoložení“ (</a:t>
            </a:r>
            <a:r>
              <a:rPr lang="cs-CZ" dirty="0" err="1">
                <a:latin typeface="Times New Roman" panose="02020603050405020304" pitchFamily="18" charset="0"/>
                <a:cs typeface="Times New Roman" panose="02020603050405020304" pitchFamily="18" charset="0"/>
              </a:rPr>
              <a:t>Befindlichkeit</a:t>
            </a:r>
            <a:r>
              <a:rPr lang="cs-CZ" dirty="0">
                <a:latin typeface="Times New Roman" panose="02020603050405020304" pitchFamily="18" charset="0"/>
                <a:cs typeface="Times New Roman" panose="02020603050405020304" pitchFamily="18" charset="0"/>
              </a:rPr>
              <a:t>). </a:t>
            </a:r>
            <a:r>
              <a:rPr kumimoji="0" lang="cs-CZ" sz="2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lang="cs-CZ" dirty="0">
                <a:latin typeface="Times New Roman" panose="02020603050405020304" pitchFamily="18" charset="0"/>
                <a:cs typeface="Times New Roman" panose="02020603050405020304" pitchFamily="18" charset="0"/>
              </a:rPr>
              <a:t>Pobyt nejenom rozumí skutečnosti a jejímu smyslu, ale je ve světě vždy již naladěn. </a:t>
            </a:r>
            <a:r>
              <a:rPr kumimoji="0" lang="cs-CZ" sz="2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a:t>
            </a:r>
            <a:r>
              <a:rPr lang="cs-CZ" dirty="0">
                <a:latin typeface="Times New Roman" panose="02020603050405020304" pitchFamily="18" charset="0"/>
                <a:cs typeface="Times New Roman" panose="02020603050405020304" pitchFamily="18" charset="0"/>
              </a:rPr>
              <a:t> I rozladěnost je druhem </a:t>
            </a:r>
            <a:r>
              <a:rPr lang="cs-CZ" dirty="0" err="1">
                <a:latin typeface="Times New Roman" panose="02020603050405020304" pitchFamily="18" charset="0"/>
                <a:cs typeface="Times New Roman" panose="02020603050405020304" pitchFamily="18" charset="0"/>
              </a:rPr>
              <a:t>naladěnosti</a:t>
            </a:r>
            <a:r>
              <a:rPr lang="cs-CZ" dirty="0">
                <a:latin typeface="Times New Roman" panose="02020603050405020304" pitchFamily="18" charset="0"/>
                <a:cs typeface="Times New Roman" panose="02020603050405020304" pitchFamily="18" charset="0"/>
              </a:rPr>
              <a:t>.  </a:t>
            </a:r>
          </a:p>
          <a:p>
            <a:pPr algn="just"/>
            <a:r>
              <a:rPr lang="cs-CZ" dirty="0">
                <a:latin typeface="Times New Roman" panose="02020603050405020304" pitchFamily="18" charset="0"/>
                <a:cs typeface="Times New Roman" panose="02020603050405020304" pitchFamily="18" charset="0"/>
              </a:rPr>
              <a:t>Rozpoložení činí zjevným, „jak se máme“, „jak nám je“. </a:t>
            </a:r>
            <a:r>
              <a:rPr kumimoji="0" lang="cs-CZ" sz="2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lang="cs-CZ" dirty="0">
                <a:latin typeface="Times New Roman" panose="02020603050405020304" pitchFamily="18" charset="0"/>
                <a:cs typeface="Times New Roman" panose="02020603050405020304" pitchFamily="18" charset="0"/>
              </a:rPr>
              <a:t>V rozpoložení je pobyt původně přiváděn před své vlastní bytí v jeho </a:t>
            </a:r>
            <a:r>
              <a:rPr lang="cs-CZ" dirty="0" err="1">
                <a:latin typeface="Times New Roman" panose="02020603050405020304" pitchFamily="18" charset="0"/>
                <a:cs typeface="Times New Roman" panose="02020603050405020304" pitchFamily="18" charset="0"/>
              </a:rPr>
              <a:t>vrženosti</a:t>
            </a:r>
            <a:r>
              <a:rPr lang="cs-CZ" dirty="0">
                <a:latin typeface="Times New Roman" panose="02020603050405020304" pitchFamily="18" charset="0"/>
                <a:cs typeface="Times New Roman" panose="02020603050405020304" pitchFamily="18" charset="0"/>
              </a:rPr>
              <a:t>. </a:t>
            </a:r>
            <a:r>
              <a:rPr kumimoji="0" lang="cs-CZ" sz="2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P</a:t>
            </a:r>
            <a:r>
              <a:rPr lang="cs-CZ" dirty="0" err="1">
                <a:latin typeface="Times New Roman" panose="02020603050405020304" pitchFamily="18" charset="0"/>
                <a:cs typeface="Times New Roman" panose="02020603050405020304" pitchFamily="18" charset="0"/>
              </a:rPr>
              <a:t>rávě</a:t>
            </a:r>
            <a:r>
              <a:rPr lang="cs-CZ" dirty="0">
                <a:latin typeface="Times New Roman" panose="02020603050405020304" pitchFamily="18" charset="0"/>
                <a:cs typeface="Times New Roman" panose="02020603050405020304" pitchFamily="18" charset="0"/>
              </a:rPr>
              <a:t> v rozpoložení se pobytu nejpůvodnějším způsobem zjevuje, že jest: ukazuje se mu „čisté, že jest“, tj. jeho fakticita neboli </a:t>
            </a:r>
            <a:r>
              <a:rPr lang="cs-CZ" dirty="0" err="1">
                <a:latin typeface="Times New Roman" panose="02020603050405020304" pitchFamily="18" charset="0"/>
                <a:cs typeface="Times New Roman" panose="02020603050405020304" pitchFamily="18" charset="0"/>
              </a:rPr>
              <a:t>vrženost</a:t>
            </a:r>
            <a:r>
              <a:rPr lang="cs-CZ" dirty="0">
                <a:latin typeface="Times New Roman" panose="02020603050405020304" pitchFamily="18" charset="0"/>
                <a:cs typeface="Times New Roman" panose="02020603050405020304" pitchFamily="18" charset="0"/>
              </a:rPr>
              <a:t>.</a:t>
            </a:r>
          </a:p>
          <a:p>
            <a:pPr algn="just"/>
            <a:r>
              <a:rPr lang="cs-CZ" i="1" dirty="0">
                <a:latin typeface="Times New Roman" panose="02020603050405020304" pitchFamily="18" charset="0"/>
                <a:cs typeface="Times New Roman" panose="02020603050405020304" pitchFamily="18" charset="0"/>
              </a:rPr>
              <a:t>Rozpoložení</a:t>
            </a:r>
            <a:r>
              <a:rPr lang="cs-CZ" dirty="0">
                <a:latin typeface="Times New Roman" panose="02020603050405020304" pitchFamily="18" charset="0"/>
                <a:cs typeface="Times New Roman" panose="02020603050405020304" pitchFamily="18" charset="0"/>
              </a:rPr>
              <a:t> je další </a:t>
            </a:r>
            <a:r>
              <a:rPr lang="cs-CZ" i="1" dirty="0" err="1">
                <a:latin typeface="Times New Roman" panose="02020603050405020304" pitchFamily="18" charset="0"/>
                <a:cs typeface="Times New Roman" panose="02020603050405020304" pitchFamily="18" charset="0"/>
              </a:rPr>
              <a:t>existenciál</a:t>
            </a:r>
            <a:r>
              <a:rPr lang="cs-CZ" i="1" dirty="0">
                <a:latin typeface="Times New Roman" panose="02020603050405020304" pitchFamily="18" charset="0"/>
                <a:cs typeface="Times New Roman" panose="02020603050405020304" pitchFamily="18" charset="0"/>
              </a:rPr>
              <a:t> pobytu</a:t>
            </a:r>
            <a:r>
              <a:rPr lang="cs-CZ" dirty="0">
                <a:latin typeface="Times New Roman" panose="02020603050405020304" pitchFamily="18" charset="0"/>
                <a:cs typeface="Times New Roman" panose="02020603050405020304" pitchFamily="18" charset="0"/>
              </a:rPr>
              <a:t>. → Jako je rozumění úzce spojeno s rozvrhem, je rozpoložení úzce spjato s </a:t>
            </a:r>
            <a:r>
              <a:rPr lang="cs-CZ" dirty="0" err="1">
                <a:latin typeface="Times New Roman" panose="02020603050405020304" pitchFamily="18" charset="0"/>
                <a:cs typeface="Times New Roman" panose="02020603050405020304" pitchFamily="18" charset="0"/>
              </a:rPr>
              <a:t>vržeností</a:t>
            </a:r>
            <a:r>
              <a:rPr lang="cs-CZ" dirty="0">
                <a:latin typeface="Times New Roman" panose="02020603050405020304" pitchFamily="18" charset="0"/>
                <a:cs typeface="Times New Roman" panose="02020603050405020304" pitchFamily="18" charset="0"/>
              </a:rPr>
              <a:t>. </a:t>
            </a:r>
          </a:p>
          <a:p>
            <a:pPr algn="just"/>
            <a:r>
              <a:rPr lang="cs-CZ" dirty="0">
                <a:latin typeface="Times New Roman" panose="02020603050405020304" pitchFamily="18" charset="0"/>
                <a:cs typeface="Times New Roman" panose="02020603050405020304" pitchFamily="18" charset="0"/>
              </a:rPr>
              <a:t>Pobyt o své </a:t>
            </a:r>
            <a:r>
              <a:rPr lang="cs-CZ" dirty="0" err="1">
                <a:latin typeface="Times New Roman" panose="02020603050405020304" pitchFamily="18" charset="0"/>
                <a:cs typeface="Times New Roman" panose="02020603050405020304" pitchFamily="18" charset="0"/>
              </a:rPr>
              <a:t>vrženosti</a:t>
            </a:r>
            <a:r>
              <a:rPr lang="cs-CZ" dirty="0">
                <a:latin typeface="Times New Roman" panose="02020603050405020304" pitchFamily="18" charset="0"/>
                <a:cs typeface="Times New Roman" panose="02020603050405020304" pitchFamily="18" charset="0"/>
              </a:rPr>
              <a:t> nechce příliš vědět a uhýbá před ní. </a:t>
            </a:r>
            <a:r>
              <a:rPr kumimoji="0" lang="cs-CZ" sz="2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Základní </a:t>
            </a:r>
            <a:r>
              <a:rPr lang="cs-CZ" sz="2800" dirty="0">
                <a:solidFill>
                  <a:prstClr val="black"/>
                </a:solidFill>
                <a:effectLst/>
                <a:latin typeface="Times New Roman" panose="02020603050405020304" pitchFamily="18" charset="0"/>
                <a:ea typeface="+mn-ea"/>
                <a:cs typeface="Times New Roman" panose="02020603050405020304" pitchFamily="18" charset="0"/>
              </a:rPr>
              <a:t>f</a:t>
            </a:r>
            <a:r>
              <a:rPr lang="cs-CZ" sz="2800" dirty="0">
                <a:effectLst/>
                <a:latin typeface="Times New Roman" panose="02020603050405020304" pitchFamily="18" charset="0"/>
                <a:ea typeface="Calibri" panose="020F0502020204030204" pitchFamily="34" charset="0"/>
              </a:rPr>
              <a:t>unkce rozpoložení spočívá v tom, že přivádí pobyt před jeho </a:t>
            </a:r>
            <a:r>
              <a:rPr lang="cs-CZ" sz="2800" dirty="0" err="1">
                <a:effectLst/>
                <a:latin typeface="Times New Roman" panose="02020603050405020304" pitchFamily="18" charset="0"/>
                <a:ea typeface="Calibri" panose="020F0502020204030204" pitchFamily="34" charset="0"/>
              </a:rPr>
              <a:t>vrženost</a:t>
            </a:r>
            <a:r>
              <a:rPr lang="cs-CZ" sz="2800" dirty="0">
                <a:effectLst/>
                <a:latin typeface="Times New Roman" panose="02020603050405020304" pitchFamily="18" charset="0"/>
                <a:ea typeface="Calibri" panose="020F0502020204030204" pitchFamily="34" charset="0"/>
              </a:rPr>
              <a:t> i tehdy, když o ní nechce vědět.</a:t>
            </a:r>
            <a:r>
              <a:rPr lang="cs-CZ" dirty="0">
                <a:latin typeface="Times New Roman" panose="02020603050405020304" pitchFamily="18" charset="0"/>
                <a:cs typeface="Times New Roman" panose="02020603050405020304" pitchFamily="18" charset="0"/>
              </a:rPr>
              <a:t> </a:t>
            </a:r>
          </a:p>
          <a:p>
            <a:pPr marL="0" indent="0" algn="just">
              <a:buNone/>
            </a:pPr>
            <a:r>
              <a:rPr lang="cs-CZ" b="1" dirty="0">
                <a:latin typeface="Times New Roman" panose="02020603050405020304" pitchFamily="18" charset="0"/>
                <a:cs typeface="Times New Roman" panose="02020603050405020304" pitchFamily="18" charset="0"/>
              </a:rPr>
              <a:t>T 9:</a:t>
            </a:r>
            <a:r>
              <a:rPr lang="cs-CZ" dirty="0">
                <a:latin typeface="Times New Roman" panose="02020603050405020304" pitchFamily="18" charset="0"/>
                <a:cs typeface="Times New Roman" panose="02020603050405020304" pitchFamily="18" charset="0"/>
              </a:rPr>
              <a:t> „Nálada činí zjevným, ‚jak nám je‘, ‚jak se máme‘ … Ukazuje se čisté, ‚že jest‘… Tento bytostný charakter pobytu, … toto ‚že jest‘ nazýváme </a:t>
            </a:r>
            <a:r>
              <a:rPr lang="cs-CZ" dirty="0" err="1">
                <a:latin typeface="Times New Roman" panose="02020603050405020304" pitchFamily="18" charset="0"/>
                <a:cs typeface="Times New Roman" panose="02020603050405020304" pitchFamily="18" charset="0"/>
              </a:rPr>
              <a:t>vržeností</a:t>
            </a:r>
            <a:r>
              <a:rPr lang="cs-CZ" dirty="0">
                <a:latin typeface="Times New Roman" panose="02020603050405020304" pitchFamily="18" charset="0"/>
                <a:cs typeface="Times New Roman" panose="02020603050405020304" pitchFamily="18" charset="0"/>
              </a:rPr>
              <a:t> … Výraz </a:t>
            </a:r>
            <a:r>
              <a:rPr lang="cs-CZ" dirty="0" err="1">
                <a:latin typeface="Times New Roman" panose="02020603050405020304" pitchFamily="18" charset="0"/>
                <a:cs typeface="Times New Roman" panose="02020603050405020304" pitchFamily="18" charset="0"/>
              </a:rPr>
              <a:t>vrženost</a:t>
            </a:r>
            <a:r>
              <a:rPr lang="cs-CZ" dirty="0">
                <a:latin typeface="Times New Roman" panose="02020603050405020304" pitchFamily="18" charset="0"/>
                <a:cs typeface="Times New Roman" panose="02020603050405020304" pitchFamily="18" charset="0"/>
              </a:rPr>
              <a:t> má naznačovat fakticitu oné vydanosti … Jsoucno, jež má charakter pobytu, jest svým ‚tu‘ tím způsobem, že se, ať už výslovně či nevýslovně, nachází ve své </a:t>
            </a:r>
            <a:r>
              <a:rPr lang="cs-CZ" dirty="0" err="1">
                <a:latin typeface="Times New Roman" panose="02020603050405020304" pitchFamily="18" charset="0"/>
                <a:cs typeface="Times New Roman" panose="02020603050405020304" pitchFamily="18" charset="0"/>
              </a:rPr>
              <a:t>vrženosti</a:t>
            </a:r>
            <a:r>
              <a:rPr lang="cs-CZ" dirty="0">
                <a:latin typeface="Times New Roman" panose="02020603050405020304" pitchFamily="18" charset="0"/>
                <a:cs typeface="Times New Roman" panose="02020603050405020304" pitchFamily="18" charset="0"/>
              </a:rPr>
              <a:t> … Rozpoložení odemyká pobyt v jeho </a:t>
            </a:r>
            <a:r>
              <a:rPr lang="cs-CZ" dirty="0" err="1">
                <a:latin typeface="Times New Roman" panose="02020603050405020304" pitchFamily="18" charset="0"/>
                <a:cs typeface="Times New Roman" panose="02020603050405020304" pitchFamily="18" charset="0"/>
              </a:rPr>
              <a:t>vrženosti</a:t>
            </a:r>
            <a:r>
              <a:rPr lang="cs-CZ" dirty="0">
                <a:latin typeface="Times New Roman" panose="02020603050405020304" pitchFamily="18" charset="0"/>
                <a:cs typeface="Times New Roman" panose="02020603050405020304" pitchFamily="18" charset="0"/>
              </a:rPr>
              <a:t>, a to zprvu a většinou tak, že pobyt před ní uhýbá.“</a:t>
            </a:r>
          </a:p>
          <a:p>
            <a:pPr marL="0" indent="0" algn="just">
              <a:buNone/>
            </a:pPr>
            <a:r>
              <a:rPr lang="cs-CZ" dirty="0">
                <a:latin typeface="Times New Roman" panose="02020603050405020304" pitchFamily="18" charset="0"/>
                <a:cs typeface="Times New Roman" panose="02020603050405020304" pitchFamily="18" charset="0"/>
              </a:rPr>
              <a:t>M. </a:t>
            </a:r>
            <a:r>
              <a:rPr lang="cs-CZ" dirty="0" err="1">
                <a:latin typeface="Times New Roman" panose="02020603050405020304" pitchFamily="18" charset="0"/>
                <a:cs typeface="Times New Roman" panose="02020603050405020304" pitchFamily="18" charset="0"/>
              </a:rPr>
              <a:t>Heidegger</a:t>
            </a:r>
            <a:r>
              <a:rPr lang="cs-CZ" dirty="0">
                <a:latin typeface="Times New Roman" panose="02020603050405020304" pitchFamily="18" charset="0"/>
                <a:cs typeface="Times New Roman" panose="02020603050405020304" pitchFamily="18" charset="0"/>
              </a:rPr>
              <a:t>, </a:t>
            </a:r>
            <a:r>
              <a:rPr lang="cs-CZ" i="1" dirty="0">
                <a:latin typeface="Times New Roman" panose="02020603050405020304" pitchFamily="18" charset="0"/>
                <a:cs typeface="Times New Roman" panose="02020603050405020304" pitchFamily="18" charset="0"/>
              </a:rPr>
              <a:t>Bytí a čas</a:t>
            </a:r>
            <a:r>
              <a:rPr lang="cs-CZ" dirty="0">
                <a:latin typeface="Times New Roman" panose="02020603050405020304" pitchFamily="18" charset="0"/>
                <a:cs typeface="Times New Roman" panose="02020603050405020304" pitchFamily="18" charset="0"/>
              </a:rPr>
              <a:t>, </a:t>
            </a:r>
            <a:r>
              <a:rPr lang="cs-CZ" sz="2800" dirty="0">
                <a:effectLst/>
                <a:latin typeface="Times New Roman" panose="02020603050405020304" pitchFamily="18" charset="0"/>
                <a:ea typeface="Calibri" panose="020F0502020204030204" pitchFamily="34" charset="0"/>
                <a:cs typeface="Times New Roman" panose="02020603050405020304" pitchFamily="18" charset="0"/>
              </a:rPr>
              <a:t>§ 29, str. 161–163</a:t>
            </a:r>
            <a:r>
              <a:rPr lang="cs-CZ" dirty="0">
                <a:latin typeface="Times New Roman" panose="02020603050405020304" pitchFamily="18" charset="0"/>
                <a:cs typeface="Times New Roman" panose="02020603050405020304" pitchFamily="18" charset="0"/>
              </a:rPr>
              <a:t>.    </a:t>
            </a:r>
          </a:p>
          <a:p>
            <a:pPr marL="0" indent="0">
              <a:buNone/>
            </a:pPr>
            <a:endParaRPr lang="cs-CZ" dirty="0">
              <a:latin typeface="Times New Roman" panose="02020603050405020304" pitchFamily="18" charset="0"/>
              <a:cs typeface="Times New Roman" panose="02020603050405020304" pitchFamily="18" charset="0"/>
            </a:endParaRPr>
          </a:p>
          <a:p>
            <a:endParaRPr lang="cs-CZ" dirty="0"/>
          </a:p>
        </p:txBody>
      </p:sp>
    </p:spTree>
    <p:extLst>
      <p:ext uri="{BB962C8B-B14F-4D97-AF65-F5344CB8AC3E}">
        <p14:creationId xmlns:p14="http://schemas.microsoft.com/office/powerpoint/2010/main" val="340905636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C748F6CF-2F8D-B077-8ADA-189A5035AC7C}"/>
              </a:ext>
            </a:extLst>
          </p:cNvPr>
          <p:cNvSpPr>
            <a:spLocks noGrp="1"/>
          </p:cNvSpPr>
          <p:nvPr>
            <p:ph type="title"/>
          </p:nvPr>
        </p:nvSpPr>
        <p:spPr/>
        <p:txBody>
          <a:bodyPr/>
          <a:lstStyle/>
          <a:p>
            <a:pPr algn="ctr"/>
            <a:r>
              <a:rPr lang="cs-CZ" dirty="0">
                <a:solidFill>
                  <a:srgbClr val="C00000"/>
                </a:solidFill>
                <a:latin typeface="Times New Roman" panose="02020603050405020304" pitchFamily="18" charset="0"/>
                <a:cs typeface="Times New Roman" panose="02020603050405020304" pitchFamily="18" charset="0"/>
              </a:rPr>
              <a:t>Bytí u (</a:t>
            </a:r>
            <a:r>
              <a:rPr lang="cs-CZ" dirty="0" err="1">
                <a:solidFill>
                  <a:srgbClr val="C00000"/>
                </a:solidFill>
                <a:latin typeface="Times New Roman" panose="02020603050405020304" pitchFamily="18" charset="0"/>
                <a:cs typeface="Times New Roman" panose="02020603050405020304" pitchFamily="18" charset="0"/>
              </a:rPr>
              <a:t>nitrosvětského</a:t>
            </a:r>
            <a:r>
              <a:rPr lang="cs-CZ" dirty="0">
                <a:solidFill>
                  <a:srgbClr val="C00000"/>
                </a:solidFill>
                <a:latin typeface="Times New Roman" panose="02020603050405020304" pitchFamily="18" charset="0"/>
                <a:cs typeface="Times New Roman" panose="02020603050405020304" pitchFamily="18" charset="0"/>
              </a:rPr>
              <a:t> jsoucna)</a:t>
            </a:r>
          </a:p>
        </p:txBody>
      </p:sp>
      <p:sp>
        <p:nvSpPr>
          <p:cNvPr id="3" name="Zástupný obsah 2">
            <a:extLst>
              <a:ext uri="{FF2B5EF4-FFF2-40B4-BE49-F238E27FC236}">
                <a16:creationId xmlns:a16="http://schemas.microsoft.com/office/drawing/2014/main" id="{1F48C129-A939-23BC-BF5A-524B7E5458D4}"/>
              </a:ext>
            </a:extLst>
          </p:cNvPr>
          <p:cNvSpPr>
            <a:spLocks noGrp="1"/>
          </p:cNvSpPr>
          <p:nvPr>
            <p:ph idx="1"/>
          </p:nvPr>
        </p:nvSpPr>
        <p:spPr>
          <a:xfrm>
            <a:off x="838200" y="1690688"/>
            <a:ext cx="10515600" cy="5021197"/>
          </a:xfrm>
        </p:spPr>
        <p:txBody>
          <a:bodyPr/>
          <a:lstStyle/>
          <a:p>
            <a:pPr algn="just"/>
            <a:r>
              <a:rPr lang="cs-CZ" dirty="0">
                <a:latin typeface="Times New Roman" panose="02020603050405020304" pitchFamily="18" charset="0"/>
                <a:cs typeface="Times New Roman" panose="02020603050405020304" pitchFamily="18" charset="0"/>
              </a:rPr>
              <a:t>Spolu s </a:t>
            </a:r>
            <a:r>
              <a:rPr lang="cs-CZ" dirty="0" err="1">
                <a:latin typeface="Times New Roman" panose="02020603050405020304" pitchFamily="18" charset="0"/>
                <a:cs typeface="Times New Roman" panose="02020603050405020304" pitchFamily="18" charset="0"/>
              </a:rPr>
              <a:t>vržeností</a:t>
            </a:r>
            <a:r>
              <a:rPr lang="cs-CZ" dirty="0">
                <a:latin typeface="Times New Roman" panose="02020603050405020304" pitchFamily="18" charset="0"/>
                <a:cs typeface="Times New Roman" panose="02020603050405020304" pitchFamily="18" charset="0"/>
              </a:rPr>
              <a:t> se pobytu vyjevuje jeho odkázanost na svět: že je vždy již vržen do určitého světa. → Pobyt je vždy již ve světě, na nějž je odkázán a do nějž je vržen.</a:t>
            </a:r>
          </a:p>
          <a:p>
            <a:pPr algn="just"/>
            <a:r>
              <a:rPr lang="cs-CZ" sz="2800" dirty="0">
                <a:effectLst/>
                <a:latin typeface="Times New Roman" panose="02020603050405020304" pitchFamily="18" charset="0"/>
                <a:ea typeface="Calibri" panose="020F0502020204030204" pitchFamily="34" charset="0"/>
              </a:rPr>
              <a:t>Ve svém faktickém existování ve světě je pobyt vždy obrácen k </a:t>
            </a:r>
            <a:r>
              <a:rPr lang="cs-CZ" sz="2800" dirty="0" err="1">
                <a:effectLst/>
                <a:latin typeface="Times New Roman" panose="02020603050405020304" pitchFamily="18" charset="0"/>
                <a:ea typeface="Calibri" panose="020F0502020204030204" pitchFamily="34" charset="0"/>
              </a:rPr>
              <a:t>nitrosvětským</a:t>
            </a:r>
            <a:r>
              <a:rPr lang="cs-CZ" sz="2800" dirty="0">
                <a:effectLst/>
                <a:latin typeface="Times New Roman" panose="02020603050405020304" pitchFamily="18" charset="0"/>
                <a:ea typeface="Calibri" panose="020F0502020204030204" pitchFamily="34" charset="0"/>
              </a:rPr>
              <a:t> jsoucnům a prodlévá u nich. </a:t>
            </a:r>
            <a:r>
              <a:rPr kumimoji="0" lang="cs-CZ" sz="2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lang="cs-CZ" sz="2800" dirty="0">
                <a:effectLst/>
                <a:latin typeface="Times New Roman" panose="02020603050405020304" pitchFamily="18" charset="0"/>
                <a:ea typeface="Calibri" panose="020F0502020204030204" pitchFamily="34" charset="0"/>
              </a:rPr>
              <a:t>Ačkoli rozumění a rozpoložení představují původní způsoby, v nichž se pobytu odhaluje svět, pobyt vržený do světa je ve svém existování vždy již zaměřen či obrácen k jednotlivým věcem či bytostem ve světě. </a:t>
            </a:r>
            <a:r>
              <a:rPr kumimoji="0" lang="cs-CZ" sz="2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Zároveň ovšem platí, </a:t>
            </a:r>
            <a:r>
              <a:rPr lang="cs-CZ" sz="2800" dirty="0">
                <a:effectLst/>
                <a:latin typeface="Times New Roman" panose="02020603050405020304" pitchFamily="18" charset="0"/>
                <a:ea typeface="Calibri" panose="020F0502020204030204" pitchFamily="34" charset="0"/>
              </a:rPr>
              <a:t>že veškeré zaměření k </a:t>
            </a:r>
            <a:r>
              <a:rPr lang="cs-CZ" sz="2800" dirty="0" err="1">
                <a:effectLst/>
                <a:latin typeface="Times New Roman" panose="02020603050405020304" pitchFamily="18" charset="0"/>
                <a:ea typeface="Calibri" panose="020F0502020204030204" pitchFamily="34" charset="0"/>
              </a:rPr>
              <a:t>nitrosvětským</a:t>
            </a:r>
            <a:r>
              <a:rPr lang="cs-CZ" sz="2800" dirty="0">
                <a:effectLst/>
                <a:latin typeface="Times New Roman" panose="02020603050405020304" pitchFamily="18" charset="0"/>
                <a:ea typeface="Calibri" panose="020F0502020204030204" pitchFamily="34" charset="0"/>
              </a:rPr>
              <a:t> jsoucnům a zacházení s nimi se děje na pozadí původního rozumění a rozpoložení pobytu. </a:t>
            </a:r>
          </a:p>
          <a:p>
            <a:pPr algn="just"/>
            <a:r>
              <a:rPr lang="cs-CZ" sz="2800" dirty="0">
                <a:effectLst/>
                <a:latin typeface="Times New Roman" panose="02020603050405020304" pitchFamily="18" charset="0"/>
                <a:ea typeface="Calibri" panose="020F0502020204030204" pitchFamily="34" charset="0"/>
              </a:rPr>
              <a:t>„</a:t>
            </a:r>
            <a:r>
              <a:rPr lang="cs-CZ" sz="2800" i="1" dirty="0">
                <a:effectLst/>
                <a:latin typeface="Times New Roman" panose="02020603050405020304" pitchFamily="18" charset="0"/>
                <a:ea typeface="Calibri" panose="020F0502020204030204" pitchFamily="34" charset="0"/>
              </a:rPr>
              <a:t>Bytí u</a:t>
            </a:r>
            <a:r>
              <a:rPr lang="cs-CZ" sz="2800" dirty="0">
                <a:effectLst/>
                <a:latin typeface="Times New Roman" panose="02020603050405020304" pitchFamily="18" charset="0"/>
                <a:ea typeface="Calibri" panose="020F0502020204030204" pitchFamily="34" charset="0"/>
              </a:rPr>
              <a:t>“ (Sein </a:t>
            </a:r>
            <a:r>
              <a:rPr lang="cs-CZ" sz="2800" dirty="0" err="1">
                <a:effectLst/>
                <a:latin typeface="Times New Roman" panose="02020603050405020304" pitchFamily="18" charset="0"/>
                <a:ea typeface="Calibri" panose="020F0502020204030204" pitchFamily="34" charset="0"/>
              </a:rPr>
              <a:t>bei</a:t>
            </a:r>
            <a:r>
              <a:rPr lang="cs-CZ" sz="2800" dirty="0">
                <a:effectLst/>
                <a:latin typeface="Times New Roman" panose="02020603050405020304" pitchFamily="18" charset="0"/>
                <a:ea typeface="Calibri" panose="020F0502020204030204" pitchFamily="34" charset="0"/>
              </a:rPr>
              <a:t>) </a:t>
            </a:r>
            <a:r>
              <a:rPr lang="cs-CZ" sz="2800" dirty="0" err="1">
                <a:effectLst/>
                <a:latin typeface="Times New Roman" panose="02020603050405020304" pitchFamily="18" charset="0"/>
                <a:ea typeface="Calibri" panose="020F0502020204030204" pitchFamily="34" charset="0"/>
              </a:rPr>
              <a:t>nitrosvětského</a:t>
            </a:r>
            <a:r>
              <a:rPr lang="cs-CZ" sz="2800" dirty="0">
                <a:effectLst/>
                <a:latin typeface="Times New Roman" panose="02020603050405020304" pitchFamily="18" charset="0"/>
                <a:ea typeface="Calibri" panose="020F0502020204030204" pitchFamily="34" charset="0"/>
              </a:rPr>
              <a:t> jsoucna je dalším </a:t>
            </a:r>
            <a:r>
              <a:rPr lang="cs-CZ" sz="2800" i="1" dirty="0" err="1">
                <a:effectLst/>
                <a:latin typeface="Times New Roman" panose="02020603050405020304" pitchFamily="18" charset="0"/>
                <a:ea typeface="Calibri" panose="020F0502020204030204" pitchFamily="34" charset="0"/>
              </a:rPr>
              <a:t>existenciálem</a:t>
            </a:r>
            <a:r>
              <a:rPr lang="cs-CZ" sz="2800" i="1" dirty="0">
                <a:effectLst/>
                <a:latin typeface="Times New Roman" panose="02020603050405020304" pitchFamily="18" charset="0"/>
                <a:ea typeface="Calibri" panose="020F0502020204030204" pitchFamily="34" charset="0"/>
              </a:rPr>
              <a:t> pobytu</a:t>
            </a:r>
            <a:r>
              <a:rPr lang="cs-CZ" sz="2800" dirty="0">
                <a:effectLst/>
                <a:latin typeface="Times New Roman" panose="02020603050405020304" pitchFamily="18" charset="0"/>
                <a:ea typeface="Calibri" panose="020F0502020204030204" pitchFamily="34" charset="0"/>
              </a:rPr>
              <a:t>. </a:t>
            </a:r>
            <a:r>
              <a:rPr lang="cs-CZ" dirty="0">
                <a:latin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val="248737251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86DC5EE5-9107-73D2-0AE8-C3353B1DAE15}"/>
              </a:ext>
            </a:extLst>
          </p:cNvPr>
          <p:cNvSpPr>
            <a:spLocks noGrp="1"/>
          </p:cNvSpPr>
          <p:nvPr>
            <p:ph type="title"/>
          </p:nvPr>
        </p:nvSpPr>
        <p:spPr>
          <a:xfrm>
            <a:off x="838200" y="365125"/>
            <a:ext cx="10515600" cy="945201"/>
          </a:xfrm>
        </p:spPr>
        <p:txBody>
          <a:bodyPr/>
          <a:lstStyle/>
          <a:p>
            <a:pPr algn="ctr"/>
            <a:r>
              <a:rPr lang="cs-CZ" dirty="0" err="1">
                <a:solidFill>
                  <a:srgbClr val="C00000"/>
                </a:solidFill>
                <a:latin typeface="Times New Roman" panose="02020603050405020304" pitchFamily="18" charset="0"/>
                <a:cs typeface="Times New Roman" panose="02020603050405020304" pitchFamily="18" charset="0"/>
              </a:rPr>
              <a:t>Existenciály</a:t>
            </a:r>
            <a:r>
              <a:rPr lang="cs-CZ" dirty="0">
                <a:solidFill>
                  <a:srgbClr val="C00000"/>
                </a:solidFill>
                <a:latin typeface="Times New Roman" panose="02020603050405020304" pitchFamily="18" charset="0"/>
                <a:cs typeface="Times New Roman" panose="02020603050405020304" pitchFamily="18" charset="0"/>
              </a:rPr>
              <a:t> pobytu</a:t>
            </a:r>
          </a:p>
        </p:txBody>
      </p:sp>
      <p:graphicFrame>
        <p:nvGraphicFramePr>
          <p:cNvPr id="4" name="Zástupný obsah 3">
            <a:extLst>
              <a:ext uri="{FF2B5EF4-FFF2-40B4-BE49-F238E27FC236}">
                <a16:creationId xmlns:a16="http://schemas.microsoft.com/office/drawing/2014/main" id="{CA3D318F-F10A-E105-0B07-3D9C70BA8D53}"/>
              </a:ext>
            </a:extLst>
          </p:cNvPr>
          <p:cNvGraphicFramePr>
            <a:graphicFrameLocks noGrp="1"/>
          </p:cNvGraphicFramePr>
          <p:nvPr>
            <p:ph idx="1"/>
            <p:extLst>
              <p:ext uri="{D42A27DB-BD31-4B8C-83A1-F6EECF244321}">
                <p14:modId xmlns:p14="http://schemas.microsoft.com/office/powerpoint/2010/main" val="477022932"/>
              </p:ext>
            </p:extLst>
          </p:nvPr>
        </p:nvGraphicFramePr>
        <p:xfrm>
          <a:off x="787924" y="1574275"/>
          <a:ext cx="10515600" cy="541569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01804771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B3958595-6DC4-21DB-DDC7-386CA7CC8E23}"/>
              </a:ext>
            </a:extLst>
          </p:cNvPr>
          <p:cNvSpPr>
            <a:spLocks noGrp="1"/>
          </p:cNvSpPr>
          <p:nvPr>
            <p:ph type="title"/>
          </p:nvPr>
        </p:nvSpPr>
        <p:spPr>
          <a:xfrm>
            <a:off x="0" y="365125"/>
            <a:ext cx="12192000" cy="1325563"/>
          </a:xfrm>
        </p:spPr>
        <p:txBody>
          <a:bodyPr/>
          <a:lstStyle/>
          <a:p>
            <a:pPr algn="ctr"/>
            <a:r>
              <a:rPr lang="cs-CZ" sz="4400" b="1" dirty="0">
                <a:solidFill>
                  <a:srgbClr val="C00000"/>
                </a:solidFill>
                <a:effectLst/>
                <a:latin typeface="Times New Roman" panose="02020603050405020304" pitchFamily="18" charset="0"/>
                <a:ea typeface="Calibri" panose="020F0502020204030204" pitchFamily="34" charset="0"/>
              </a:rPr>
              <a:t>Každodennost jako neautentický modus bytí pobytu</a:t>
            </a:r>
            <a:endParaRPr lang="cs-CZ" dirty="0">
              <a:solidFill>
                <a:srgbClr val="C00000"/>
              </a:solidFill>
            </a:endParaRPr>
          </a:p>
        </p:txBody>
      </p:sp>
      <p:sp>
        <p:nvSpPr>
          <p:cNvPr id="3" name="Zástupný obsah 2">
            <a:extLst>
              <a:ext uri="{FF2B5EF4-FFF2-40B4-BE49-F238E27FC236}">
                <a16:creationId xmlns:a16="http://schemas.microsoft.com/office/drawing/2014/main" id="{EC72F1B6-E274-9C24-524F-6BC4CA578A8A}"/>
              </a:ext>
            </a:extLst>
          </p:cNvPr>
          <p:cNvSpPr>
            <a:spLocks noGrp="1"/>
          </p:cNvSpPr>
          <p:nvPr>
            <p:ph idx="1"/>
          </p:nvPr>
        </p:nvSpPr>
        <p:spPr>
          <a:xfrm>
            <a:off x="0" y="1690688"/>
            <a:ext cx="12192000" cy="5167312"/>
          </a:xfrm>
        </p:spPr>
        <p:txBody>
          <a:bodyPr>
            <a:normAutofit/>
          </a:bodyPr>
          <a:lstStyle/>
          <a:p>
            <a:pPr algn="just"/>
            <a:r>
              <a:rPr lang="cs-CZ" sz="3200" dirty="0">
                <a:solidFill>
                  <a:prstClr val="black"/>
                </a:solidFill>
                <a:latin typeface="Times New Roman" panose="02020603050405020304" pitchFamily="18" charset="0"/>
                <a:cs typeface="Times New Roman" panose="02020603050405020304" pitchFamily="18" charset="0"/>
              </a:rPr>
              <a:t>P</a:t>
            </a:r>
            <a:r>
              <a:rPr kumimoji="0" lang="cs-CZ" sz="3200" b="0"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obyt se zprvu a většinou nachází v modu každodennosti. → V tomto modu má z</a:t>
            </a:r>
            <a:r>
              <a:rPr lang="cs-CZ" sz="3200" dirty="0" err="1">
                <a:latin typeface="Times New Roman" panose="02020603050405020304" pitchFamily="18" charset="0"/>
                <a:cs typeface="Times New Roman" panose="02020603050405020304" pitchFamily="18" charset="0"/>
              </a:rPr>
              <a:t>acházení</a:t>
            </a:r>
            <a:r>
              <a:rPr lang="cs-CZ" sz="3200" dirty="0">
                <a:latin typeface="Times New Roman" panose="02020603050405020304" pitchFamily="18" charset="0"/>
                <a:cs typeface="Times New Roman" panose="02020603050405020304" pitchFamily="18" charset="0"/>
              </a:rPr>
              <a:t> s </a:t>
            </a:r>
            <a:r>
              <a:rPr lang="cs-CZ" sz="3200" dirty="0" err="1">
                <a:latin typeface="Times New Roman" panose="02020603050405020304" pitchFamily="18" charset="0"/>
                <a:cs typeface="Times New Roman" panose="02020603050405020304" pitchFamily="18" charset="0"/>
              </a:rPr>
              <a:t>nitrosvětskými</a:t>
            </a:r>
            <a:r>
              <a:rPr lang="cs-CZ" sz="3200" dirty="0">
                <a:latin typeface="Times New Roman" panose="02020603050405020304" pitchFamily="18" charset="0"/>
                <a:cs typeface="Times New Roman" panose="02020603050405020304" pitchFamily="18" charset="0"/>
              </a:rPr>
              <a:t> jsoucny především charakter obstarávání. </a:t>
            </a:r>
            <a:r>
              <a:rPr kumimoji="0" lang="cs-CZ" sz="32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lang="cs-CZ" sz="3200" dirty="0">
                <a:latin typeface="Times New Roman" panose="02020603050405020304" pitchFamily="18" charset="0"/>
                <a:cs typeface="Times New Roman" panose="02020603050405020304" pitchFamily="18" charset="0"/>
              </a:rPr>
              <a:t>Pobyt je ve své každodennosti většinou pohlcen obstaráváním, při němž je cele zaujat jsoucny ve světě a dílčími cíli, které přitom sleduje. </a:t>
            </a:r>
            <a:r>
              <a:rPr kumimoji="0" lang="cs-CZ" sz="32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Pobyt v modu každodennosti </a:t>
            </a:r>
            <a:r>
              <a:rPr lang="cs-CZ" sz="3200" dirty="0">
                <a:latin typeface="Times New Roman" panose="02020603050405020304" pitchFamily="18" charset="0"/>
                <a:cs typeface="Times New Roman" panose="02020603050405020304" pitchFamily="18" charset="0"/>
              </a:rPr>
              <a:t>je rozptýlen v obstarávaném světě. </a:t>
            </a:r>
            <a:r>
              <a:rPr kumimoji="0" lang="cs-CZ" sz="32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K</a:t>
            </a:r>
            <a:r>
              <a:rPr lang="cs-CZ" sz="3200" dirty="0" err="1">
                <a:latin typeface="Times New Roman" panose="02020603050405020304" pitchFamily="18" charset="0"/>
                <a:cs typeface="Times New Roman" panose="02020603050405020304" pitchFamily="18" charset="0"/>
              </a:rPr>
              <a:t>aždodenní</a:t>
            </a:r>
            <a:r>
              <a:rPr lang="cs-CZ" sz="3200" dirty="0">
                <a:latin typeface="Times New Roman" panose="02020603050405020304" pitchFamily="18" charset="0"/>
                <a:cs typeface="Times New Roman" panose="02020603050405020304" pitchFamily="18" charset="0"/>
              </a:rPr>
              <a:t> obstarávající pobyt charakterizuje rozptýlenost. </a:t>
            </a:r>
          </a:p>
          <a:p>
            <a:r>
              <a:rPr lang="cs-CZ" sz="3200" dirty="0">
                <a:latin typeface="Times New Roman" panose="02020603050405020304" pitchFamily="18" charset="0"/>
                <a:cs typeface="Times New Roman" panose="02020603050405020304" pitchFamily="18" charset="0"/>
              </a:rPr>
              <a:t>Pobyt rozptýlený a pohlcený obstarávaným jsoucnem není pobytem v autentickém modu bytí sebou </a:t>
            </a:r>
            <a:r>
              <a:rPr kumimoji="0" lang="cs-CZ" sz="32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lang="cs-CZ" sz="3200" dirty="0">
                <a:latin typeface="Times New Roman" panose="02020603050405020304" pitchFamily="18" charset="0"/>
                <a:cs typeface="Times New Roman" panose="02020603050405020304" pitchFamily="18" charset="0"/>
              </a:rPr>
              <a:t>nevolí si své vlastní možnosti, a tím své bytí sebou, ale naopak před svými vlastními možnostmi uhýbá či utíká. </a:t>
            </a:r>
            <a:r>
              <a:rPr kumimoji="0" lang="cs-CZ" sz="32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lang="cs-CZ" sz="3200" dirty="0">
                <a:latin typeface="Times New Roman" panose="02020603050405020304" pitchFamily="18" charset="0"/>
                <a:cs typeface="Times New Roman" panose="02020603050405020304" pitchFamily="18" charset="0"/>
              </a:rPr>
              <a:t>Jedná se o pobyt v neautentickém modu bytí.</a:t>
            </a:r>
          </a:p>
        </p:txBody>
      </p:sp>
    </p:spTree>
    <p:extLst>
      <p:ext uri="{BB962C8B-B14F-4D97-AF65-F5344CB8AC3E}">
        <p14:creationId xmlns:p14="http://schemas.microsoft.com/office/powerpoint/2010/main" val="169979622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CAEFCBF3-7699-0840-FB2C-0FEC33EC1953}"/>
              </a:ext>
            </a:extLst>
          </p:cNvPr>
          <p:cNvSpPr>
            <a:spLocks noGrp="1"/>
          </p:cNvSpPr>
          <p:nvPr>
            <p:ph type="title"/>
          </p:nvPr>
        </p:nvSpPr>
        <p:spPr>
          <a:xfrm>
            <a:off x="838200" y="0"/>
            <a:ext cx="10515600" cy="1451727"/>
          </a:xfrm>
        </p:spPr>
        <p:txBody>
          <a:bodyPr>
            <a:normAutofit/>
          </a:bodyPr>
          <a:lstStyle/>
          <a:p>
            <a:pPr algn="ctr"/>
            <a:r>
              <a:rPr lang="cs-CZ" sz="4800" dirty="0">
                <a:solidFill>
                  <a:srgbClr val="C00000"/>
                </a:solidFill>
                <a:latin typeface="Times New Roman" panose="02020603050405020304" pitchFamily="18" charset="0"/>
                <a:ea typeface="Calibri" panose="020F0502020204030204" pitchFamily="34" charset="0"/>
              </a:rPr>
              <a:t>S</a:t>
            </a:r>
            <a:r>
              <a:rPr lang="fr-FR" sz="4800" dirty="0">
                <a:solidFill>
                  <a:srgbClr val="C00000"/>
                </a:solidFill>
                <a:effectLst/>
                <a:latin typeface="Times New Roman" panose="02020603050405020304" pitchFamily="18" charset="0"/>
                <a:ea typeface="Calibri" panose="020F0502020204030204" pitchFamily="34" charset="0"/>
              </a:rPr>
              <a:t>mrt j</a:t>
            </a:r>
            <a:r>
              <a:rPr lang="cs-CZ" sz="4800" dirty="0" err="1">
                <a:solidFill>
                  <a:srgbClr val="C00000"/>
                </a:solidFill>
                <a:effectLst/>
                <a:latin typeface="Times New Roman" panose="02020603050405020304" pitchFamily="18" charset="0"/>
                <a:ea typeface="Calibri" panose="020F0502020204030204" pitchFamily="34" charset="0"/>
              </a:rPr>
              <a:t>ako</a:t>
            </a:r>
            <a:r>
              <a:rPr lang="fr-FR" sz="4800" dirty="0">
                <a:solidFill>
                  <a:srgbClr val="C00000"/>
                </a:solidFill>
                <a:effectLst/>
                <a:latin typeface="Times New Roman" panose="02020603050405020304" pitchFamily="18" charset="0"/>
                <a:ea typeface="Calibri" panose="020F0502020204030204" pitchFamily="34" charset="0"/>
              </a:rPr>
              <a:t> mezní situac</a:t>
            </a:r>
            <a:r>
              <a:rPr lang="cs-CZ" sz="4800" dirty="0">
                <a:solidFill>
                  <a:srgbClr val="C00000"/>
                </a:solidFill>
                <a:effectLst/>
                <a:latin typeface="Times New Roman" panose="02020603050405020304" pitchFamily="18" charset="0"/>
                <a:ea typeface="Calibri" panose="020F0502020204030204" pitchFamily="34" charset="0"/>
              </a:rPr>
              <a:t>e</a:t>
            </a:r>
            <a:r>
              <a:rPr lang="fr-FR" sz="4800" dirty="0">
                <a:solidFill>
                  <a:srgbClr val="C00000"/>
                </a:solidFill>
                <a:effectLst/>
                <a:latin typeface="Times New Roman" panose="02020603050405020304" pitchFamily="18" charset="0"/>
                <a:ea typeface="Calibri" panose="020F0502020204030204" pitchFamily="34" charset="0"/>
              </a:rPr>
              <a:t> par exellence</a:t>
            </a:r>
            <a:br>
              <a:rPr lang="cs-CZ" sz="4800" dirty="0">
                <a:effectLst/>
                <a:latin typeface="Calibri" panose="020F0502020204030204" pitchFamily="34" charset="0"/>
                <a:ea typeface="Calibri" panose="020F0502020204030204" pitchFamily="34" charset="0"/>
                <a:cs typeface="Times New Roman" panose="02020603050405020304" pitchFamily="18" charset="0"/>
              </a:rPr>
            </a:br>
            <a:endParaRPr lang="cs-CZ" sz="4800" dirty="0"/>
          </a:p>
        </p:txBody>
      </p:sp>
      <p:sp>
        <p:nvSpPr>
          <p:cNvPr id="3" name="Zástupný obsah 2">
            <a:extLst>
              <a:ext uri="{FF2B5EF4-FFF2-40B4-BE49-F238E27FC236}">
                <a16:creationId xmlns:a16="http://schemas.microsoft.com/office/drawing/2014/main" id="{C59E6D8D-C545-E36C-7B6D-C99DC4CC767F}"/>
              </a:ext>
            </a:extLst>
          </p:cNvPr>
          <p:cNvSpPr>
            <a:spLocks noGrp="1"/>
          </p:cNvSpPr>
          <p:nvPr>
            <p:ph idx="1"/>
          </p:nvPr>
        </p:nvSpPr>
        <p:spPr>
          <a:xfrm>
            <a:off x="838200" y="1319753"/>
            <a:ext cx="10515600" cy="4828929"/>
          </a:xfrm>
        </p:spPr>
        <p:txBody>
          <a:bodyPr>
            <a:normAutofit fontScale="85000" lnSpcReduction="20000"/>
          </a:bodyPr>
          <a:lstStyle/>
          <a:p>
            <a:pPr algn="just">
              <a:lnSpc>
                <a:spcPct val="107000"/>
              </a:lnSpc>
              <a:spcAft>
                <a:spcPts val="800"/>
              </a:spcAft>
            </a:pPr>
            <a:r>
              <a:rPr lang="cs-CZ" sz="3200" dirty="0">
                <a:latin typeface="Times New Roman" panose="02020603050405020304" pitchFamily="18" charset="0"/>
                <a:ea typeface="Calibri" panose="020F0502020204030204" pitchFamily="34" charset="0"/>
                <a:cs typeface="Times New Roman" panose="02020603050405020304" pitchFamily="18" charset="0"/>
              </a:rPr>
              <a:t>S</a:t>
            </a:r>
            <a:r>
              <a:rPr lang="cs-CZ" sz="3200" dirty="0">
                <a:effectLst/>
                <a:latin typeface="Times New Roman" panose="02020603050405020304" pitchFamily="18" charset="0"/>
                <a:ea typeface="Calibri" panose="020F0502020204030204" pitchFamily="34" charset="0"/>
                <a:cs typeface="Times New Roman" panose="02020603050405020304" pitchFamily="18" charset="0"/>
              </a:rPr>
              <a:t>mrt je mezní situací par </a:t>
            </a:r>
            <a:r>
              <a:rPr lang="cs-CZ" sz="3200" dirty="0" err="1">
                <a:effectLst/>
                <a:latin typeface="Times New Roman" panose="02020603050405020304" pitchFamily="18" charset="0"/>
                <a:ea typeface="Calibri" panose="020F0502020204030204" pitchFamily="34" charset="0"/>
                <a:cs typeface="Times New Roman" panose="02020603050405020304" pitchFamily="18" charset="0"/>
              </a:rPr>
              <a:t>exellence</a:t>
            </a:r>
            <a:r>
              <a:rPr lang="cs-CZ" sz="3200" dirty="0">
                <a:effectLst/>
                <a:latin typeface="Times New Roman" panose="02020603050405020304" pitchFamily="18" charset="0"/>
                <a:ea typeface="Calibri" panose="020F0502020204030204" pitchFamily="34" charset="0"/>
                <a:cs typeface="Times New Roman" panose="02020603050405020304" pitchFamily="18" charset="0"/>
              </a:rPr>
              <a:t>. → Smrt je naprostou negací či zánikem pobývání, smrtí přestáváme být „tu“</a:t>
            </a:r>
            <a:r>
              <a:rPr kumimoji="0" lang="cs-CZ" sz="32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 – Pobývání je přitom podmínkou pro všechny ostatní způsoby lidského Já.</a:t>
            </a:r>
            <a:endParaRPr lang="cs-CZ" sz="32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cs-CZ" sz="3200" dirty="0">
                <a:latin typeface="Times New Roman" panose="02020603050405020304" pitchFamily="18" charset="0"/>
                <a:ea typeface="Calibri" panose="020F0502020204030204" pitchFamily="34" charset="0"/>
                <a:cs typeface="Times New Roman" panose="02020603050405020304" pitchFamily="18" charset="0"/>
              </a:rPr>
              <a:t>Smrt není mezní situací, pokud na ni nahlížíme jako na pouhou skutečnost konce života. → Všechny živé bytosti zemřou, ale pokud nevědí o smrti, pak se pro ně smrt nemůže stát mezní situací. </a:t>
            </a:r>
            <a:r>
              <a:rPr kumimoji="0" lang="cs-CZ" sz="32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lang="cs-CZ" sz="3200" dirty="0">
                <a:latin typeface="Times New Roman" panose="02020603050405020304" pitchFamily="18" charset="0"/>
                <a:ea typeface="Calibri" panose="020F0502020204030204" pitchFamily="34" charset="0"/>
                <a:cs typeface="Times New Roman" panose="02020603050405020304" pitchFamily="18" charset="0"/>
              </a:rPr>
              <a:t>Smrt jakožto mezní situace předpokládá nejenom fakt smrtelnosti, ale vědomí o smrti zcela specifického druhu. </a:t>
            </a:r>
          </a:p>
          <a:p>
            <a:pPr marL="0" indent="0" algn="just">
              <a:lnSpc>
                <a:spcPct val="107000"/>
              </a:lnSpc>
              <a:spcAft>
                <a:spcPts val="800"/>
              </a:spcAft>
              <a:buNone/>
            </a:pPr>
            <a:r>
              <a:rPr lang="cs-CZ" sz="3200" b="1" dirty="0">
                <a:effectLst/>
                <a:latin typeface="Times New Roman" panose="02020603050405020304" pitchFamily="18" charset="0"/>
                <a:ea typeface="Times New Roman" panose="02020603050405020304" pitchFamily="18" charset="0"/>
              </a:rPr>
              <a:t>T 1a: </a:t>
            </a:r>
            <a:r>
              <a:rPr lang="cs-CZ" sz="3200" dirty="0">
                <a:effectLst/>
                <a:latin typeface="Times New Roman" panose="02020603050405020304" pitchFamily="18" charset="0"/>
                <a:ea typeface="Times New Roman" panose="02020603050405020304" pitchFamily="18" charset="0"/>
              </a:rPr>
              <a:t>„Smrt jakožto objektivní faktum pobývání ještě není mezní situací. Pro zvíře, které neví o smrti, mezní situace není možná.“</a:t>
            </a:r>
          </a:p>
          <a:p>
            <a:pPr marL="0" indent="0" algn="just">
              <a:lnSpc>
                <a:spcPct val="107000"/>
              </a:lnSpc>
              <a:spcAft>
                <a:spcPts val="800"/>
              </a:spcAft>
              <a:buNone/>
            </a:pPr>
            <a:r>
              <a:rPr lang="cs-CZ" sz="3200" dirty="0">
                <a:effectLst/>
                <a:latin typeface="Times New Roman" panose="02020603050405020304" pitchFamily="18" charset="0"/>
                <a:ea typeface="Times New Roman" panose="02020603050405020304" pitchFamily="18" charset="0"/>
              </a:rPr>
              <a:t> K. </a:t>
            </a:r>
            <a:r>
              <a:rPr lang="cs-CZ" sz="3200" dirty="0" err="1">
                <a:effectLst/>
                <a:latin typeface="Times New Roman" panose="02020603050405020304" pitchFamily="18" charset="0"/>
                <a:ea typeface="Times New Roman" panose="02020603050405020304" pitchFamily="18" charset="0"/>
              </a:rPr>
              <a:t>Jaspers</a:t>
            </a:r>
            <a:r>
              <a:rPr lang="cs-CZ" sz="3200" dirty="0">
                <a:effectLst/>
                <a:latin typeface="Times New Roman" panose="02020603050405020304" pitchFamily="18" charset="0"/>
                <a:ea typeface="Times New Roman" panose="02020603050405020304" pitchFamily="18" charset="0"/>
              </a:rPr>
              <a:t>, </a:t>
            </a:r>
            <a:r>
              <a:rPr lang="cs-CZ" sz="3200" i="1" dirty="0">
                <a:effectLst/>
                <a:latin typeface="Times New Roman" panose="02020603050405020304" pitchFamily="18" charset="0"/>
                <a:ea typeface="Times New Roman" panose="02020603050405020304" pitchFamily="18" charset="0"/>
              </a:rPr>
              <a:t>Mezní situace</a:t>
            </a:r>
            <a:r>
              <a:rPr lang="cs-CZ" sz="3200" dirty="0">
                <a:effectLst/>
                <a:latin typeface="Times New Roman" panose="02020603050405020304" pitchFamily="18" charset="0"/>
                <a:ea typeface="Times New Roman" panose="02020603050405020304" pitchFamily="18" charset="0"/>
              </a:rPr>
              <a:t>, str. 41.</a:t>
            </a:r>
            <a:endParaRPr lang="cs-CZ" sz="3200" dirty="0">
              <a:effectLst/>
              <a:latin typeface="Times New Roman" panose="02020603050405020304" pitchFamily="18" charset="0"/>
              <a:ea typeface="Calibri" panose="020F0502020204030204" pitchFamily="34" charset="0"/>
              <a:cs typeface="Times New Roman" panose="02020603050405020304" pitchFamily="18" charset="0"/>
            </a:endParaRPr>
          </a:p>
          <a:p>
            <a:pPr marL="0" indent="0">
              <a:buNone/>
            </a:pPr>
            <a:endParaRPr lang="cs-CZ" dirty="0"/>
          </a:p>
        </p:txBody>
      </p:sp>
    </p:spTree>
    <p:extLst>
      <p:ext uri="{BB962C8B-B14F-4D97-AF65-F5344CB8AC3E}">
        <p14:creationId xmlns:p14="http://schemas.microsoft.com/office/powerpoint/2010/main" val="196677183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2D58A70B-F24E-B6FE-A0C7-C6B6539142F4}"/>
              </a:ext>
            </a:extLst>
          </p:cNvPr>
          <p:cNvSpPr>
            <a:spLocks noGrp="1"/>
          </p:cNvSpPr>
          <p:nvPr>
            <p:ph type="title"/>
          </p:nvPr>
        </p:nvSpPr>
        <p:spPr>
          <a:xfrm>
            <a:off x="0" y="-188535"/>
            <a:ext cx="12192000" cy="1879224"/>
          </a:xfrm>
        </p:spPr>
        <p:txBody>
          <a:bodyPr/>
          <a:lstStyle/>
          <a:p>
            <a:pPr algn="ctr"/>
            <a:r>
              <a:rPr lang="cs-CZ" dirty="0">
                <a:solidFill>
                  <a:srgbClr val="C00000"/>
                </a:solidFill>
                <a:latin typeface="Times New Roman" panose="02020603050405020304" pitchFamily="18" charset="0"/>
                <a:cs typeface="Times New Roman" panose="02020603050405020304" pitchFamily="18" charset="0"/>
              </a:rPr>
              <a:t>Neautentické bytí pobytu a spolubytí s druhými</a:t>
            </a:r>
          </a:p>
        </p:txBody>
      </p:sp>
      <p:sp>
        <p:nvSpPr>
          <p:cNvPr id="3" name="Zástupný obsah 2">
            <a:extLst>
              <a:ext uri="{FF2B5EF4-FFF2-40B4-BE49-F238E27FC236}">
                <a16:creationId xmlns:a16="http://schemas.microsoft.com/office/drawing/2014/main" id="{EF467362-2534-CBDC-6393-3E638C8F9973}"/>
              </a:ext>
            </a:extLst>
          </p:cNvPr>
          <p:cNvSpPr>
            <a:spLocks noGrp="1"/>
          </p:cNvSpPr>
          <p:nvPr>
            <p:ph idx="1"/>
          </p:nvPr>
        </p:nvSpPr>
        <p:spPr>
          <a:xfrm>
            <a:off x="65987" y="1461156"/>
            <a:ext cx="12047455" cy="5396844"/>
          </a:xfrm>
        </p:spPr>
        <p:txBody>
          <a:bodyPr>
            <a:normAutofit lnSpcReduction="10000"/>
          </a:bodyPr>
          <a:lstStyle/>
          <a:p>
            <a:pPr algn="just"/>
            <a:r>
              <a:rPr lang="cs-CZ" dirty="0">
                <a:latin typeface="Times New Roman" panose="02020603050405020304" pitchFamily="18" charset="0"/>
                <a:cs typeface="Times New Roman" panose="02020603050405020304" pitchFamily="18" charset="0"/>
              </a:rPr>
              <a:t>Pobyt se ve světě nesetkává pouze s </a:t>
            </a:r>
            <a:r>
              <a:rPr lang="cs-CZ" dirty="0" err="1">
                <a:latin typeface="Times New Roman" panose="02020603050405020304" pitchFamily="18" charset="0"/>
                <a:cs typeface="Times New Roman" panose="02020603050405020304" pitchFamily="18" charset="0"/>
              </a:rPr>
              <a:t>nitrosvětskými</a:t>
            </a:r>
            <a:r>
              <a:rPr lang="cs-CZ" dirty="0">
                <a:latin typeface="Times New Roman" panose="02020603050405020304" pitchFamily="18" charset="0"/>
                <a:cs typeface="Times New Roman" panose="02020603050405020304" pitchFamily="18" charset="0"/>
              </a:rPr>
              <a:t> jsoucny, která jsou předmětem či prostředkem jeho každodenního obstarávání, ale také s druhými pobyty. → Protože pobyt v modu každodennosti charakterizuje rozptýlenost, vyznačuje se i jeho spolubytí s druhými tím, že je druhými pobyty rozptýlen a pohlcen. </a:t>
            </a:r>
            <a:r>
              <a:rPr kumimoji="0" lang="cs-CZ" sz="2800" b="0"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 </a:t>
            </a:r>
            <a:r>
              <a:rPr lang="cs-CZ" dirty="0">
                <a:latin typeface="Times New Roman" panose="02020603050405020304" pitchFamily="18" charset="0"/>
                <a:cs typeface="Times New Roman" panose="02020603050405020304" pitchFamily="18" charset="0"/>
              </a:rPr>
              <a:t>Pobyt v každodenním spolubytí si zpravidla nevolí své vlastní možnosti, ale nechává si je předkládat z okolního světa, tj. od druhých pobytů. </a:t>
            </a:r>
          </a:p>
          <a:p>
            <a:pPr algn="just"/>
            <a:r>
              <a:rPr lang="cs-CZ" dirty="0">
                <a:latin typeface="Times New Roman" panose="02020603050405020304" pitchFamily="18" charset="0"/>
                <a:cs typeface="Times New Roman" panose="02020603050405020304" pitchFamily="18" charset="0"/>
              </a:rPr>
              <a:t>Druzí mohou odejmout pobytu jeho možnosti tehdy, když si je odejmout nechá, tj. když se sám vydává nadvládě druhých. </a:t>
            </a:r>
            <a:r>
              <a:rPr kumimoji="0" lang="cs-CZ" sz="2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N</a:t>
            </a:r>
            <a:r>
              <a:rPr lang="cs-CZ" dirty="0" err="1">
                <a:latin typeface="Times New Roman" panose="02020603050405020304" pitchFamily="18" charset="0"/>
                <a:cs typeface="Times New Roman" panose="02020603050405020304" pitchFamily="18" charset="0"/>
              </a:rPr>
              <a:t>advládě</a:t>
            </a:r>
            <a:r>
              <a:rPr lang="cs-CZ" dirty="0">
                <a:latin typeface="Times New Roman" panose="02020603050405020304" pitchFamily="18" charset="0"/>
                <a:cs typeface="Times New Roman" panose="02020603050405020304" pitchFamily="18" charset="0"/>
              </a:rPr>
              <a:t> druhých se pobyt vydává tím, že povyšuje druhé na vodítko svého vlastního jednání, a nechává si tak od nich předpisovat své každodenní možnosti. </a:t>
            </a:r>
            <a:r>
              <a:rPr kumimoji="0" lang="cs-CZ" sz="2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P</a:t>
            </a:r>
            <a:r>
              <a:rPr lang="cs-CZ" dirty="0">
                <a:latin typeface="Times New Roman" panose="02020603050405020304" pitchFamily="18" charset="0"/>
                <a:cs typeface="Times New Roman" panose="02020603050405020304" pitchFamily="18" charset="0"/>
              </a:rPr>
              <a:t>obyt se nerozvrhuje do svých autentických možností a neuskutečňuje své autentické bytí sebou. </a:t>
            </a:r>
            <a:r>
              <a:rPr kumimoji="0" lang="cs-CZ" sz="2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lang="cs-CZ" dirty="0">
                <a:latin typeface="Times New Roman" panose="02020603050405020304" pitchFamily="18" charset="0"/>
                <a:cs typeface="Times New Roman" panose="02020603050405020304" pitchFamily="18" charset="0"/>
              </a:rPr>
              <a:t>Pobyt v modu každodennosti si místo svých vlastních možností volí možnosti, které odvozuje ze skutečných či domnělých nároků druhých pobytů, a tak ztrácí své bytí sebou.</a:t>
            </a:r>
          </a:p>
        </p:txBody>
      </p:sp>
    </p:spTree>
    <p:extLst>
      <p:ext uri="{BB962C8B-B14F-4D97-AF65-F5344CB8AC3E}">
        <p14:creationId xmlns:p14="http://schemas.microsoft.com/office/powerpoint/2010/main" val="184812327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7650594F-102E-E222-AEFC-5AAD10D8207B}"/>
              </a:ext>
            </a:extLst>
          </p:cNvPr>
          <p:cNvSpPr>
            <a:spLocks noGrp="1"/>
          </p:cNvSpPr>
          <p:nvPr>
            <p:ph type="title"/>
          </p:nvPr>
        </p:nvSpPr>
        <p:spPr>
          <a:xfrm>
            <a:off x="0" y="-75413"/>
            <a:ext cx="12177074" cy="1555422"/>
          </a:xfrm>
        </p:spPr>
        <p:txBody>
          <a:bodyPr/>
          <a:lstStyle/>
          <a:p>
            <a:pPr algn="ctr"/>
            <a:r>
              <a:rPr lang="cs-CZ" dirty="0">
                <a:solidFill>
                  <a:srgbClr val="C00000"/>
                </a:solidFill>
                <a:latin typeface="Times New Roman" panose="02020603050405020304" pitchFamily="18" charset="0"/>
                <a:cs typeface="Times New Roman" panose="02020603050405020304" pitchFamily="18" charset="0"/>
              </a:rPr>
              <a:t>Neosobní „ono se“</a:t>
            </a:r>
          </a:p>
        </p:txBody>
      </p:sp>
      <p:sp>
        <p:nvSpPr>
          <p:cNvPr id="3" name="Zástupný obsah 2">
            <a:extLst>
              <a:ext uri="{FF2B5EF4-FFF2-40B4-BE49-F238E27FC236}">
                <a16:creationId xmlns:a16="http://schemas.microsoft.com/office/drawing/2014/main" id="{CA97C0A6-3FF8-B7A7-B9D8-F3ED3CA88B91}"/>
              </a:ext>
            </a:extLst>
          </p:cNvPr>
          <p:cNvSpPr>
            <a:spLocks noGrp="1"/>
          </p:cNvSpPr>
          <p:nvPr>
            <p:ph idx="1"/>
          </p:nvPr>
        </p:nvSpPr>
        <p:spPr>
          <a:xfrm>
            <a:off x="0" y="1159497"/>
            <a:ext cx="12192000" cy="5698503"/>
          </a:xfrm>
        </p:spPr>
        <p:txBody>
          <a:bodyPr>
            <a:normAutofit fontScale="92500" lnSpcReduction="20000"/>
          </a:bodyPr>
          <a:lstStyle/>
          <a:p>
            <a:pPr algn="just"/>
            <a:r>
              <a:rPr lang="cs-CZ" dirty="0">
                <a:latin typeface="Times New Roman" panose="02020603050405020304" pitchFamily="18" charset="0"/>
                <a:cs typeface="Times New Roman" panose="02020603050405020304" pitchFamily="18" charset="0"/>
              </a:rPr>
              <a:t>Pokud se neautentickým způsobem vztahují pobyty k sobě navzájem, ztrácejí také druzí svou určitost, druzí ve své rozdílnosti jakoby mizí, a stávají se někým, koho může kdokoli jiný zastoupit. → V každodenním spolubytí je každý pobyt jako ten druhý, nikdo není sám sebou. </a:t>
            </a:r>
            <a:r>
              <a:rPr kumimoji="0" lang="cs-CZ" sz="2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lang="cs-CZ" dirty="0">
                <a:latin typeface="Times New Roman" panose="02020603050405020304" pitchFamily="18" charset="0"/>
                <a:cs typeface="Times New Roman" panose="02020603050405020304" pitchFamily="18" charset="0"/>
              </a:rPr>
              <a:t>V modu každodennosti neexistuje ani „vlastní pobyt jako ‚on sám‘, ani druzí jako ‚oni sami‘.“</a:t>
            </a:r>
            <a:r>
              <a:rPr kumimoji="0" lang="cs-CZ" sz="2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lang="cs-CZ" dirty="0">
                <a:latin typeface="Times New Roman" panose="02020603050405020304" pitchFamily="18" charset="0"/>
                <a:cs typeface="Times New Roman" panose="02020603050405020304" pitchFamily="18" charset="0"/>
              </a:rPr>
              <a:t>Subjektem každodennosti není vlastní autentické Já (</a:t>
            </a:r>
            <a:r>
              <a:rPr lang="cs-CZ" dirty="0" err="1">
                <a:latin typeface="Times New Roman" panose="02020603050405020304" pitchFamily="18" charset="0"/>
                <a:cs typeface="Times New Roman" panose="02020603050405020304" pitchFamily="18" charset="0"/>
              </a:rPr>
              <a:t>Selbst</a:t>
            </a:r>
            <a:r>
              <a:rPr lang="cs-CZ" dirty="0">
                <a:latin typeface="Times New Roman" panose="02020603050405020304" pitchFamily="18" charset="0"/>
                <a:cs typeface="Times New Roman" panose="02020603050405020304" pitchFamily="18" charset="0"/>
              </a:rPr>
              <a:t>), ale „neurčité ‚ono se‘ (man)“. </a:t>
            </a:r>
          </a:p>
          <a:p>
            <a:pPr algn="just"/>
            <a:r>
              <a:rPr lang="cs-CZ" dirty="0">
                <a:latin typeface="Times New Roman" panose="02020603050405020304" pitchFamily="18" charset="0"/>
                <a:cs typeface="Times New Roman" panose="02020603050405020304" pitchFamily="18" charset="0"/>
              </a:rPr>
              <a:t>V každodenním spolubytí, kde jednotlivé pobyty rezignují na své vlastní možnosti a neuskutečňují autentické bytí sebou, zaujímá místo vlastních Já pobytů neurčité a neosobní „ono se“. </a:t>
            </a:r>
            <a:r>
              <a:rPr kumimoji="0" lang="cs-CZ" sz="2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lang="cs-CZ" dirty="0">
                <a:latin typeface="Times New Roman" panose="02020603050405020304" pitchFamily="18" charset="0"/>
                <a:cs typeface="Times New Roman" panose="02020603050405020304" pitchFamily="18" charset="0"/>
              </a:rPr>
              <a:t>„Ono se“ není nikdo určitý a zároveň jsou to všichni.</a:t>
            </a:r>
          </a:p>
          <a:p>
            <a:pPr marL="0" indent="0" algn="just">
              <a:buNone/>
            </a:pPr>
            <a:r>
              <a:rPr lang="cs-CZ" b="1" dirty="0">
                <a:latin typeface="Times New Roman" panose="02020603050405020304" pitchFamily="18" charset="0"/>
                <a:cs typeface="Times New Roman" panose="02020603050405020304" pitchFamily="18" charset="0"/>
              </a:rPr>
              <a:t>T 10: </a:t>
            </a:r>
            <a:r>
              <a:rPr lang="cs-CZ" dirty="0">
                <a:latin typeface="Times New Roman" panose="02020603050405020304" pitchFamily="18" charset="0"/>
                <a:cs typeface="Times New Roman" panose="02020603050405020304" pitchFamily="18" charset="0"/>
              </a:rPr>
              <a:t>„…pobyt jakožto každodenní ‚bytí spolu‘ je v podřízenosti druhým. Jest nikoli on sám, druzí mu bytí odňali. S každodenními bytostnými možnostmi pobytu nakládají po libosti druzí. Tito druzí přitom nejsou určití druzí. Naopak, každý druhý je může zastoupit. Rozhodující je pouze ona nenápadná, pobytem jakožto spolubytím již nepozorovaně přijatá nadvláda druhých. My sami patříme k druhým a upevňujeme jejich moc. ‚Druzí‘ … jsou ti, kteří ‚jsou tu‘ v každodenním ‚bytí spolu‘ především a většinou. Kdo tu je, není ten, ani onen, ani my sami, ani někteří z nás a ani suma všech dohromady. Tento ‚kdo‘ je neutrum, neurčité ‚ono se‘.“</a:t>
            </a:r>
          </a:p>
          <a:p>
            <a:pPr marL="0" indent="0" algn="just">
              <a:buNone/>
            </a:pPr>
            <a:r>
              <a:rPr lang="cs-CZ" dirty="0">
                <a:latin typeface="Times New Roman" panose="02020603050405020304" pitchFamily="18" charset="0"/>
                <a:cs typeface="Times New Roman" panose="02020603050405020304" pitchFamily="18" charset="0"/>
              </a:rPr>
              <a:t> M. </a:t>
            </a:r>
            <a:r>
              <a:rPr lang="cs-CZ" dirty="0" err="1">
                <a:latin typeface="Times New Roman" panose="02020603050405020304" pitchFamily="18" charset="0"/>
                <a:cs typeface="Times New Roman" panose="02020603050405020304" pitchFamily="18" charset="0"/>
              </a:rPr>
              <a:t>Heidegger</a:t>
            </a:r>
            <a:r>
              <a:rPr lang="cs-CZ" dirty="0">
                <a:latin typeface="Times New Roman" panose="02020603050405020304" pitchFamily="18" charset="0"/>
                <a:cs typeface="Times New Roman" panose="02020603050405020304" pitchFamily="18" charset="0"/>
              </a:rPr>
              <a:t>, </a:t>
            </a:r>
            <a:r>
              <a:rPr lang="cs-CZ" i="1" dirty="0">
                <a:latin typeface="Times New Roman" panose="02020603050405020304" pitchFamily="18" charset="0"/>
                <a:cs typeface="Times New Roman" panose="02020603050405020304" pitchFamily="18" charset="0"/>
              </a:rPr>
              <a:t>Bytí a čas</a:t>
            </a:r>
            <a:r>
              <a:rPr lang="cs-CZ" dirty="0">
                <a:latin typeface="Times New Roman" panose="02020603050405020304" pitchFamily="18" charset="0"/>
                <a:cs typeface="Times New Roman" panose="02020603050405020304" pitchFamily="18" charset="0"/>
              </a:rPr>
              <a:t>, § 27, str. 152.</a:t>
            </a:r>
          </a:p>
        </p:txBody>
      </p:sp>
    </p:spTree>
    <p:extLst>
      <p:ext uri="{BB962C8B-B14F-4D97-AF65-F5344CB8AC3E}">
        <p14:creationId xmlns:p14="http://schemas.microsoft.com/office/powerpoint/2010/main" val="331137573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4DAF4C1-A26F-3BDA-A67D-FD63C3BF0BA0}"/>
              </a:ext>
            </a:extLst>
          </p:cNvPr>
          <p:cNvSpPr>
            <a:spLocks noGrp="1"/>
          </p:cNvSpPr>
          <p:nvPr>
            <p:ph type="title"/>
          </p:nvPr>
        </p:nvSpPr>
        <p:spPr>
          <a:xfrm>
            <a:off x="0" y="1"/>
            <a:ext cx="12192000" cy="1690688"/>
          </a:xfrm>
        </p:spPr>
        <p:txBody>
          <a:bodyPr/>
          <a:lstStyle/>
          <a:p>
            <a:pPr algn="ctr"/>
            <a:r>
              <a:rPr lang="cs-CZ" dirty="0">
                <a:solidFill>
                  <a:srgbClr val="C00000"/>
                </a:solidFill>
                <a:latin typeface="Times New Roman" panose="02020603050405020304" pitchFamily="18" charset="0"/>
                <a:cs typeface="Times New Roman" panose="02020603050405020304" pitchFamily="18" charset="0"/>
              </a:rPr>
              <a:t>Anonymní nadvláda neosobního „ono se“</a:t>
            </a:r>
          </a:p>
        </p:txBody>
      </p:sp>
      <p:sp>
        <p:nvSpPr>
          <p:cNvPr id="3" name="Zástupný obsah 2">
            <a:extLst>
              <a:ext uri="{FF2B5EF4-FFF2-40B4-BE49-F238E27FC236}">
                <a16:creationId xmlns:a16="http://schemas.microsoft.com/office/drawing/2014/main" id="{E9812113-FFE5-C0CA-8676-9C2884AAE822}"/>
              </a:ext>
            </a:extLst>
          </p:cNvPr>
          <p:cNvSpPr>
            <a:spLocks noGrp="1"/>
          </p:cNvSpPr>
          <p:nvPr>
            <p:ph idx="1"/>
          </p:nvPr>
        </p:nvSpPr>
        <p:spPr>
          <a:xfrm>
            <a:off x="0" y="1715793"/>
            <a:ext cx="12192000" cy="5142205"/>
          </a:xfrm>
        </p:spPr>
        <p:txBody>
          <a:bodyPr/>
          <a:lstStyle/>
          <a:p>
            <a:pPr algn="just"/>
            <a:r>
              <a:rPr lang="cs-CZ" dirty="0">
                <a:latin typeface="Times New Roman" panose="02020603050405020304" pitchFamily="18" charset="0"/>
                <a:cs typeface="Times New Roman" panose="02020603050405020304" pitchFamily="18" charset="0"/>
              </a:rPr>
              <a:t>Neosobní „ono se“, jemuž dávají vzniknout samy pobyty ve svém deficientním spolubytí, nad pobyty vykonává svou nadvládu. → Neosobní „ono se“ jsou všichni, protože všichni mají podíl na tomto odcizeném způsobu „bytí pospolu“, ale zároveň „nikdo určitý“. </a:t>
            </a:r>
            <a:r>
              <a:rPr kumimoji="0" lang="cs-CZ" sz="2800" b="0"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 P</a:t>
            </a:r>
            <a:r>
              <a:rPr lang="cs-CZ" dirty="0" err="1">
                <a:latin typeface="Times New Roman" panose="02020603050405020304" pitchFamily="18" charset="0"/>
                <a:cs typeface="Times New Roman" panose="02020603050405020304" pitchFamily="18" charset="0"/>
              </a:rPr>
              <a:t>rotože</a:t>
            </a:r>
            <a:r>
              <a:rPr lang="cs-CZ" dirty="0">
                <a:latin typeface="Times New Roman" panose="02020603050405020304" pitchFamily="18" charset="0"/>
                <a:cs typeface="Times New Roman" panose="02020603050405020304" pitchFamily="18" charset="0"/>
              </a:rPr>
              <a:t> „ono se“ není žádné určité Já, není tím, kdo vládne pobytům v každodennosti, někdo, nýbrž spíše „nikdo“. </a:t>
            </a:r>
            <a:r>
              <a:rPr kumimoji="0" lang="cs-CZ" sz="2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lang="cs-CZ" dirty="0">
                <a:latin typeface="Times New Roman" panose="02020603050405020304" pitchFamily="18" charset="0"/>
                <a:cs typeface="Times New Roman" panose="02020603050405020304" pitchFamily="18" charset="0"/>
              </a:rPr>
              <a:t>Ve svém každodenním spolubytí s druhými se pobyt odevzdává neosobnímu „ono se“, které jsou všichni a nikdo.  </a:t>
            </a:r>
          </a:p>
          <a:p>
            <a:pPr algn="just"/>
            <a:r>
              <a:rPr lang="cs-CZ" dirty="0">
                <a:latin typeface="Times New Roman" panose="02020603050405020304" pitchFamily="18" charset="0"/>
                <a:cs typeface="Times New Roman" panose="02020603050405020304" pitchFamily="18" charset="0"/>
              </a:rPr>
              <a:t>Nadvládě neosobního „ono se“ se pobyt poddává a zároveň ji posiluje tím, že se vyhýbá sobě samému, resp. svým autentickým možnostem, skrze něž se má stát sebou. </a:t>
            </a:r>
            <a:r>
              <a:rPr kumimoji="0" lang="cs-CZ" sz="2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a:t>
            </a:r>
            <a:r>
              <a:rPr lang="cs-CZ" dirty="0">
                <a:latin typeface="Times New Roman" panose="02020603050405020304" pitchFamily="18" charset="0"/>
                <a:cs typeface="Times New Roman" panose="02020603050405020304" pitchFamily="18" charset="0"/>
              </a:rPr>
              <a:t> Místo toho se pobyt při volbě svých možností orientuje podle toho, jak se druzí obvykle chovají a co se očekává, resp. co pobyt očekává, že se očekává.</a:t>
            </a:r>
          </a:p>
        </p:txBody>
      </p:sp>
    </p:spTree>
    <p:extLst>
      <p:ext uri="{BB962C8B-B14F-4D97-AF65-F5344CB8AC3E}">
        <p14:creationId xmlns:p14="http://schemas.microsoft.com/office/powerpoint/2010/main" val="1662423983"/>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67FB3CBA-497A-A4F1-D8BF-205A65B2E020}"/>
              </a:ext>
            </a:extLst>
          </p:cNvPr>
          <p:cNvSpPr>
            <a:spLocks noGrp="1"/>
          </p:cNvSpPr>
          <p:nvPr>
            <p:ph type="title"/>
          </p:nvPr>
        </p:nvSpPr>
        <p:spPr>
          <a:xfrm>
            <a:off x="0" y="1"/>
            <a:ext cx="12192000" cy="1690688"/>
          </a:xfrm>
        </p:spPr>
        <p:txBody>
          <a:bodyPr/>
          <a:lstStyle/>
          <a:p>
            <a:pPr algn="ctr"/>
            <a:r>
              <a:rPr lang="cs-CZ" dirty="0">
                <a:solidFill>
                  <a:srgbClr val="C00000"/>
                </a:solidFill>
                <a:latin typeface="Times New Roman" panose="02020603050405020304" pitchFamily="18" charset="0"/>
                <a:cs typeface="Times New Roman" panose="02020603050405020304" pitchFamily="18" charset="0"/>
              </a:rPr>
              <a:t>Přechod od neautentického k autentickému </a:t>
            </a:r>
            <a:br>
              <a:rPr lang="cs-CZ" dirty="0">
                <a:solidFill>
                  <a:srgbClr val="C00000"/>
                </a:solidFill>
                <a:latin typeface="Times New Roman" panose="02020603050405020304" pitchFamily="18" charset="0"/>
                <a:cs typeface="Times New Roman" panose="02020603050405020304" pitchFamily="18" charset="0"/>
              </a:rPr>
            </a:br>
            <a:r>
              <a:rPr lang="cs-CZ" dirty="0">
                <a:solidFill>
                  <a:srgbClr val="C00000"/>
                </a:solidFill>
                <a:latin typeface="Times New Roman" panose="02020603050405020304" pitchFamily="18" charset="0"/>
                <a:cs typeface="Times New Roman" panose="02020603050405020304" pitchFamily="18" charset="0"/>
              </a:rPr>
              <a:t>modu bytí</a:t>
            </a:r>
          </a:p>
        </p:txBody>
      </p:sp>
      <p:sp>
        <p:nvSpPr>
          <p:cNvPr id="3" name="Zástupný obsah 2">
            <a:extLst>
              <a:ext uri="{FF2B5EF4-FFF2-40B4-BE49-F238E27FC236}">
                <a16:creationId xmlns:a16="http://schemas.microsoft.com/office/drawing/2014/main" id="{11277ACD-FBD7-167B-589F-1EA6D839F497}"/>
              </a:ext>
            </a:extLst>
          </p:cNvPr>
          <p:cNvSpPr>
            <a:spLocks noGrp="1"/>
          </p:cNvSpPr>
          <p:nvPr>
            <p:ph idx="1"/>
          </p:nvPr>
        </p:nvSpPr>
        <p:spPr>
          <a:xfrm>
            <a:off x="103695" y="1825624"/>
            <a:ext cx="12000321" cy="4763711"/>
          </a:xfrm>
        </p:spPr>
        <p:txBody>
          <a:bodyPr>
            <a:normAutofit/>
          </a:bodyPr>
          <a:lstStyle/>
          <a:p>
            <a:pPr algn="just"/>
            <a:r>
              <a:rPr lang="cs-CZ" sz="3200" dirty="0">
                <a:latin typeface="Times New Roman" panose="02020603050405020304" pitchFamily="18" charset="0"/>
                <a:cs typeface="Times New Roman" panose="02020603050405020304" pitchFamily="18" charset="0"/>
              </a:rPr>
              <a:t>Pobyt se zprvu a většinou nachází jako pohlcený a rozptýlený každodenním obstaráváním a svými </a:t>
            </a:r>
            <a:r>
              <a:rPr lang="cs-CZ" sz="3200" dirty="0" err="1">
                <a:latin typeface="Times New Roman" panose="02020603050405020304" pitchFamily="18" charset="0"/>
                <a:cs typeface="Times New Roman" panose="02020603050405020304" pitchFamily="18" charset="0"/>
              </a:rPr>
              <a:t>spolupobyty</a:t>
            </a:r>
            <a:r>
              <a:rPr lang="cs-CZ" sz="3200" dirty="0">
                <a:latin typeface="Times New Roman" panose="02020603050405020304" pitchFamily="18" charset="0"/>
                <a:cs typeface="Times New Roman" panose="02020603050405020304" pitchFamily="18" charset="0"/>
              </a:rPr>
              <a:t> v modu neurčitého „ono se“ a zpravidla takovým zůstane. → Aby se stal sám sebou, musí se z této odcizující </a:t>
            </a:r>
            <a:r>
              <a:rPr lang="cs-CZ" sz="3200" dirty="0" err="1">
                <a:latin typeface="Times New Roman" panose="02020603050405020304" pitchFamily="18" charset="0"/>
                <a:cs typeface="Times New Roman" panose="02020603050405020304" pitchFamily="18" charset="0"/>
              </a:rPr>
              <a:t>pohlcenosti</a:t>
            </a:r>
            <a:r>
              <a:rPr lang="cs-CZ" sz="3200" dirty="0">
                <a:latin typeface="Times New Roman" panose="02020603050405020304" pitchFamily="18" charset="0"/>
                <a:cs typeface="Times New Roman" panose="02020603050405020304" pitchFamily="18" charset="0"/>
              </a:rPr>
              <a:t> a rozptýlenosti usebrat a sám sebe najít. </a:t>
            </a:r>
          </a:p>
          <a:p>
            <a:pPr algn="just"/>
            <a:r>
              <a:rPr lang="cs-CZ" sz="3200" dirty="0">
                <a:latin typeface="Times New Roman" panose="02020603050405020304" pitchFamily="18" charset="0"/>
                <a:cs typeface="Times New Roman" panose="02020603050405020304" pitchFamily="18" charset="0"/>
              </a:rPr>
              <a:t>Pobyt může dospět k rozhodování pro své vlastní možnosti a ke svému autentickému bytí sebou jedině tím, že se vymaní z nevlastního způsobu bytí a odstraní příkrovy, jimiž se sám před sebou uzavírá. </a:t>
            </a:r>
            <a:r>
              <a:rPr kumimoji="0" lang="cs-CZ" sz="32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V</a:t>
            </a:r>
            <a:r>
              <a:rPr lang="cs-CZ" sz="3200" dirty="0">
                <a:latin typeface="Times New Roman" panose="02020603050405020304" pitchFamily="18" charset="0"/>
                <a:cs typeface="Times New Roman" panose="02020603050405020304" pitchFamily="18" charset="0"/>
              </a:rPr>
              <a:t> této souvislosti </a:t>
            </a:r>
            <a:r>
              <a:rPr lang="cs-CZ" sz="3200" dirty="0" err="1">
                <a:latin typeface="Times New Roman" panose="02020603050405020304" pitchFamily="18" charset="0"/>
                <a:cs typeface="Times New Roman" panose="02020603050405020304" pitchFamily="18" charset="0"/>
              </a:rPr>
              <a:t>Heidegger</a:t>
            </a:r>
            <a:r>
              <a:rPr lang="cs-CZ" sz="3200" dirty="0">
                <a:latin typeface="Times New Roman" panose="02020603050405020304" pitchFamily="18" charset="0"/>
                <a:cs typeface="Times New Roman" panose="02020603050405020304" pitchFamily="18" charset="0"/>
              </a:rPr>
              <a:t> připisuje zvláštní roli vztahu pobytu ke smrti.</a:t>
            </a:r>
          </a:p>
        </p:txBody>
      </p:sp>
    </p:spTree>
    <p:extLst>
      <p:ext uri="{BB962C8B-B14F-4D97-AF65-F5344CB8AC3E}">
        <p14:creationId xmlns:p14="http://schemas.microsoft.com/office/powerpoint/2010/main" val="3084353654"/>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404CD359-E512-4680-A5A4-59A447E6B28B}"/>
              </a:ext>
            </a:extLst>
          </p:cNvPr>
          <p:cNvSpPr>
            <a:spLocks noGrp="1"/>
          </p:cNvSpPr>
          <p:nvPr>
            <p:ph type="title"/>
          </p:nvPr>
        </p:nvSpPr>
        <p:spPr>
          <a:xfrm>
            <a:off x="0" y="35187"/>
            <a:ext cx="12094590" cy="1048895"/>
          </a:xfrm>
        </p:spPr>
        <p:txBody>
          <a:bodyPr/>
          <a:lstStyle/>
          <a:p>
            <a:pPr algn="ctr"/>
            <a:r>
              <a:rPr lang="cs-CZ" dirty="0">
                <a:solidFill>
                  <a:srgbClr val="C00000"/>
                </a:solidFill>
                <a:latin typeface="Times New Roman" panose="02020603050405020304" pitchFamily="18" charset="0"/>
                <a:cs typeface="Times New Roman" panose="02020603050405020304" pitchFamily="18" charset="0"/>
              </a:rPr>
              <a:t>Smrt a „celost pobytu“</a:t>
            </a:r>
          </a:p>
        </p:txBody>
      </p:sp>
      <p:sp>
        <p:nvSpPr>
          <p:cNvPr id="3" name="Zástupný obsah 2">
            <a:extLst>
              <a:ext uri="{FF2B5EF4-FFF2-40B4-BE49-F238E27FC236}">
                <a16:creationId xmlns:a16="http://schemas.microsoft.com/office/drawing/2014/main" id="{6DFFB994-1869-4488-2E3A-03DCD075B70E}"/>
              </a:ext>
            </a:extLst>
          </p:cNvPr>
          <p:cNvSpPr>
            <a:spLocks noGrp="1"/>
          </p:cNvSpPr>
          <p:nvPr>
            <p:ph idx="1"/>
          </p:nvPr>
        </p:nvSpPr>
        <p:spPr>
          <a:xfrm>
            <a:off x="0" y="942680"/>
            <a:ext cx="12192000" cy="5986021"/>
          </a:xfrm>
        </p:spPr>
        <p:txBody>
          <a:bodyPr>
            <a:normAutofit fontScale="85000" lnSpcReduction="20000"/>
          </a:bodyPr>
          <a:lstStyle/>
          <a:p>
            <a:r>
              <a:rPr lang="cs-CZ" dirty="0">
                <a:latin typeface="Times New Roman" panose="02020603050405020304" pitchFamily="18" charset="0"/>
                <a:cs typeface="Times New Roman" panose="02020603050405020304" pitchFamily="18" charset="0"/>
              </a:rPr>
              <a:t>Existenciální pojem smrti je třeba vykázat na základě bytostných rysů pobytu, tj. </a:t>
            </a:r>
            <a:r>
              <a:rPr lang="cs-CZ" dirty="0" err="1">
                <a:latin typeface="Times New Roman" panose="02020603050405020304" pitchFamily="18" charset="0"/>
                <a:cs typeface="Times New Roman" panose="02020603050405020304" pitchFamily="18" charset="0"/>
              </a:rPr>
              <a:t>existenciálů</a:t>
            </a:r>
            <a:r>
              <a:rPr lang="cs-CZ" dirty="0">
                <a:latin typeface="Times New Roman" panose="02020603050405020304" pitchFamily="18" charset="0"/>
                <a:cs typeface="Times New Roman" panose="02020603050405020304" pitchFamily="18" charset="0"/>
              </a:rPr>
              <a:t>, k nimž patří rozvrh a </a:t>
            </a:r>
            <a:r>
              <a:rPr lang="cs-CZ" dirty="0" err="1">
                <a:latin typeface="Times New Roman" panose="02020603050405020304" pitchFamily="18" charset="0"/>
                <a:cs typeface="Times New Roman" panose="02020603050405020304" pitchFamily="18" charset="0"/>
              </a:rPr>
              <a:t>vrženost</a:t>
            </a:r>
            <a:r>
              <a:rPr lang="cs-CZ" dirty="0">
                <a:latin typeface="Times New Roman" panose="02020603050405020304" pitchFamily="18" charset="0"/>
                <a:cs typeface="Times New Roman" panose="02020603050405020304" pitchFamily="18" charset="0"/>
              </a:rPr>
              <a:t>. </a:t>
            </a:r>
          </a:p>
          <a:p>
            <a:pPr algn="just"/>
            <a:r>
              <a:rPr lang="cs-CZ" dirty="0">
                <a:latin typeface="Times New Roman" panose="02020603050405020304" pitchFamily="18" charset="0"/>
                <a:cs typeface="Times New Roman" panose="02020603050405020304" pitchFamily="18" charset="0"/>
              </a:rPr>
              <a:t>Je-li bytí pobytu určeno existencí (= bytostnou </a:t>
            </a:r>
            <a:r>
              <a:rPr lang="cs-CZ" dirty="0" err="1">
                <a:latin typeface="Times New Roman" panose="02020603050405020304" pitchFamily="18" charset="0"/>
                <a:cs typeface="Times New Roman" panose="02020603050405020304" pitchFamily="18" charset="0"/>
              </a:rPr>
              <a:t>vztažeností</a:t>
            </a:r>
            <a:r>
              <a:rPr lang="cs-CZ" dirty="0">
                <a:latin typeface="Times New Roman" panose="02020603050405020304" pitchFamily="18" charset="0"/>
                <a:cs typeface="Times New Roman" panose="02020603050405020304" pitchFamily="18" charset="0"/>
              </a:rPr>
              <a:t> k budoucím možnostem), pak „pobyt, dokud existuje, musí ve svém ,moci být‘ vždycky něčím ještě nebýt.“ → Pobyt, „dokud jest“, se vztahuje ke svému ,moci být‘ až do svého konce. </a:t>
            </a:r>
            <a:r>
              <a:rPr kumimoji="0" lang="cs-CZ" sz="2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V</a:t>
            </a:r>
            <a:r>
              <a:rPr lang="cs-CZ" dirty="0">
                <a:latin typeface="Times New Roman" panose="02020603050405020304" pitchFamily="18" charset="0"/>
                <a:cs typeface="Times New Roman" panose="02020603050405020304" pitchFamily="18" charset="0"/>
              </a:rPr>
              <a:t> „pobytu vždycky ještě chybí něco, co se jako jeho vlastní ,moci být‘ ještě ,neuskutečnilo‘“. </a:t>
            </a:r>
            <a:r>
              <a:rPr kumimoji="0" lang="cs-CZ" sz="2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lang="cs-CZ" dirty="0">
                <a:latin typeface="Times New Roman" panose="02020603050405020304" pitchFamily="18" charset="0"/>
                <a:cs typeface="Times New Roman" panose="02020603050405020304" pitchFamily="18" charset="0"/>
              </a:rPr>
              <a:t>K základní struktuře pobytu patří stálá neuzavřenost. </a:t>
            </a:r>
            <a:r>
              <a:rPr kumimoji="0" lang="cs-CZ" sz="2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lang="cs-CZ" dirty="0">
                <a:latin typeface="Times New Roman" panose="02020603050405020304" pitchFamily="18" charset="0"/>
                <a:cs typeface="Times New Roman" panose="02020603050405020304" pitchFamily="18" charset="0"/>
              </a:rPr>
              <a:t>Tato necelost znamená stále otevřenou položku v „moci být“.</a:t>
            </a:r>
          </a:p>
          <a:p>
            <a:pPr algn="just"/>
            <a:r>
              <a:rPr lang="cs-CZ" dirty="0">
                <a:latin typeface="Times New Roman" panose="02020603050405020304" pitchFamily="18" charset="0"/>
                <a:ea typeface="Calibri" panose="020F0502020204030204" pitchFamily="34" charset="0"/>
              </a:rPr>
              <a:t>N</a:t>
            </a:r>
            <a:r>
              <a:rPr lang="cs-CZ" sz="2800" dirty="0">
                <a:effectLst/>
                <a:latin typeface="Times New Roman" panose="02020603050405020304" pitchFamily="18" charset="0"/>
                <a:ea typeface="Calibri" panose="020F0502020204030204" pitchFamily="34" charset="0"/>
              </a:rPr>
              <a:t>euzavřenost pobytu odstraňuje až smrt. </a:t>
            </a:r>
            <a:r>
              <a:rPr kumimoji="0" lang="cs-CZ" sz="2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lang="cs-CZ" sz="2800" dirty="0">
                <a:effectLst/>
                <a:latin typeface="Times New Roman" panose="02020603050405020304" pitchFamily="18" charset="0"/>
                <a:ea typeface="Calibri" panose="020F0502020204030204" pitchFamily="34" charset="0"/>
              </a:rPr>
              <a:t>Smrt znamená konec všech možností, jež pobyt může rozvrhovat, je koncem každého „moci být“. </a:t>
            </a:r>
            <a:r>
              <a:rPr kumimoji="0" lang="cs-CZ" sz="2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cs-CZ" b="0" i="0" u="none" strike="noStrike" kern="1200" cap="none" spc="0" normalizeH="0" baseline="0" noProof="0" dirty="0">
                <a:ln>
                  <a:noFill/>
                </a:ln>
                <a:solidFill>
                  <a:prstClr val="black"/>
                </a:solidFill>
                <a:uLnTx/>
                <a:uFillTx/>
                <a:latin typeface="Times New Roman" panose="02020603050405020304" pitchFamily="18" charset="0"/>
                <a:cs typeface="Times New Roman" panose="02020603050405020304" pitchFamily="18" charset="0"/>
              </a:rPr>
              <a:t>S</a:t>
            </a:r>
            <a:r>
              <a:rPr lang="cs-CZ" sz="2800" dirty="0" err="1">
                <a:effectLst/>
                <a:latin typeface="Times New Roman" panose="02020603050405020304" pitchFamily="18" charset="0"/>
                <a:ea typeface="Calibri" panose="020F0502020204030204" pitchFamily="34" charset="0"/>
              </a:rPr>
              <a:t>mrt</a:t>
            </a:r>
            <a:r>
              <a:rPr lang="cs-CZ" sz="2800" dirty="0">
                <a:effectLst/>
                <a:latin typeface="Times New Roman" panose="02020603050405020304" pitchFamily="18" charset="0"/>
                <a:ea typeface="Calibri" panose="020F0502020204030204" pitchFamily="34" charset="0"/>
              </a:rPr>
              <a:t> „omezuje a určuje celost pobytu.“</a:t>
            </a:r>
            <a:r>
              <a:rPr kumimoji="0" lang="cs-CZ" sz="2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cs-CZ" b="0" i="0" u="none" strike="noStrike" kern="1200" cap="none" spc="0" normalizeH="0" baseline="0" noProof="0" dirty="0">
                <a:ln>
                  <a:noFill/>
                </a:ln>
                <a:solidFill>
                  <a:prstClr val="black"/>
                </a:solidFill>
                <a:uLnTx/>
                <a:uFillTx/>
                <a:latin typeface="Times New Roman" panose="02020603050405020304" pitchFamily="18" charset="0"/>
                <a:cs typeface="Times New Roman" panose="02020603050405020304" pitchFamily="18" charset="0"/>
              </a:rPr>
              <a:t>Až</a:t>
            </a:r>
            <a:r>
              <a:rPr lang="cs-CZ" sz="2800" dirty="0">
                <a:effectLst/>
                <a:latin typeface="Times New Roman" panose="02020603050405020304" pitchFamily="18" charset="0"/>
                <a:ea typeface="Calibri" panose="020F0502020204030204" pitchFamily="34" charset="0"/>
              </a:rPr>
              <a:t> ve smrti se pobyt ukazuje jako uzavřený a celý.</a:t>
            </a:r>
          </a:p>
          <a:p>
            <a:pPr algn="just"/>
            <a:r>
              <a:rPr lang="cs-CZ" dirty="0">
                <a:latin typeface="Times New Roman" panose="02020603050405020304" pitchFamily="18" charset="0"/>
                <a:ea typeface="Calibri" panose="020F0502020204030204" pitchFamily="34" charset="0"/>
              </a:rPr>
              <a:t>P</a:t>
            </a:r>
            <a:r>
              <a:rPr lang="cs-CZ" sz="2800" dirty="0">
                <a:effectLst/>
                <a:latin typeface="Times New Roman" panose="02020603050405020304" pitchFamily="18" charset="0"/>
                <a:ea typeface="Calibri" panose="020F0502020204030204" pitchFamily="34" charset="0"/>
              </a:rPr>
              <a:t>obyt ke konci od počátku směřuje a ví o něm jako o něčem, co ho čeká. </a:t>
            </a:r>
            <a:r>
              <a:rPr kumimoji="0" lang="cs-CZ" sz="2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lang="cs-CZ" sz="2800" dirty="0">
                <a:effectLst/>
                <a:latin typeface="Times New Roman" panose="02020603050405020304" pitchFamily="18" charset="0"/>
                <a:ea typeface="Calibri" panose="020F0502020204030204" pitchFamily="34" charset="0"/>
              </a:rPr>
              <a:t>Smrt se ukazuje jako způsob bytí, který na sebe pobyt bere, jakmile jest. </a:t>
            </a:r>
            <a:r>
              <a:rPr kumimoji="0" lang="cs-CZ" sz="2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Smrt neznamená primárně konec pobytu, nýbrž </a:t>
            </a:r>
            <a:r>
              <a:rPr lang="cs-CZ" sz="2800" dirty="0">
                <a:effectLst/>
                <a:latin typeface="Times New Roman" panose="02020603050405020304" pitchFamily="18" charset="0"/>
                <a:ea typeface="Calibri" panose="020F0502020204030204" pitchFamily="34" charset="0"/>
              </a:rPr>
              <a:t>„bytí ke konci.“</a:t>
            </a:r>
            <a:r>
              <a:rPr kumimoji="0" lang="cs-CZ" sz="2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cs-CZ" b="0" i="0" u="none" strike="noStrike" kern="1200" cap="none" spc="0" normalizeH="0" baseline="0" noProof="0" dirty="0">
                <a:ln>
                  <a:noFill/>
                </a:ln>
                <a:solidFill>
                  <a:prstClr val="black"/>
                </a:solidFill>
                <a:uLnTx/>
                <a:uFillTx/>
                <a:latin typeface="Times New Roman" panose="02020603050405020304" pitchFamily="18" charset="0"/>
                <a:cs typeface="Times New Roman" panose="02020603050405020304" pitchFamily="18" charset="0"/>
              </a:rPr>
              <a:t>V</a:t>
            </a:r>
            <a:r>
              <a:rPr lang="cs-CZ" sz="2800" dirty="0">
                <a:effectLst/>
                <a:latin typeface="Times New Roman" panose="02020603050405020304" pitchFamily="18" charset="0"/>
                <a:ea typeface="Calibri" panose="020F0502020204030204" pitchFamily="34" charset="0"/>
              </a:rPr>
              <a:t> tomto smyslu </a:t>
            </a:r>
            <a:r>
              <a:rPr lang="cs-CZ" sz="2800" dirty="0" err="1">
                <a:effectLst/>
                <a:latin typeface="Times New Roman" panose="02020603050405020304" pitchFamily="18" charset="0"/>
                <a:ea typeface="Calibri" panose="020F0502020204030204" pitchFamily="34" charset="0"/>
              </a:rPr>
              <a:t>Heidegger</a:t>
            </a:r>
            <a:r>
              <a:rPr lang="cs-CZ" sz="2800" dirty="0">
                <a:effectLst/>
                <a:latin typeface="Times New Roman" panose="02020603050405020304" pitchFamily="18" charset="0"/>
                <a:ea typeface="Calibri" panose="020F0502020204030204" pitchFamily="34" charset="0"/>
              </a:rPr>
              <a:t> charakterizuje pobyt jako „bytí k smrti“.</a:t>
            </a:r>
          </a:p>
          <a:p>
            <a:pPr marL="0" indent="0" algn="just">
              <a:buNone/>
            </a:pPr>
            <a:r>
              <a:rPr lang="cs-CZ" sz="2800" b="1" dirty="0">
                <a:effectLst/>
                <a:latin typeface="Times New Roman" panose="02020603050405020304" pitchFamily="18" charset="0"/>
                <a:ea typeface="Calibri" panose="020F0502020204030204" pitchFamily="34" charset="0"/>
              </a:rPr>
              <a:t>T 11: </a:t>
            </a:r>
            <a:r>
              <a:rPr lang="cs-CZ" sz="2800" dirty="0">
                <a:effectLst/>
                <a:latin typeface="Times New Roman" panose="02020603050405020304" pitchFamily="18" charset="0"/>
                <a:ea typeface="Calibri" panose="020F0502020204030204" pitchFamily="34" charset="0"/>
              </a:rPr>
              <a:t>„Tak jako pobyt, pokud je, již stále </a:t>
            </a:r>
            <a:r>
              <a:rPr lang="cs-CZ" sz="2800" i="1" dirty="0">
                <a:effectLst/>
                <a:latin typeface="Times New Roman" panose="02020603050405020304" pitchFamily="18" charset="0"/>
                <a:ea typeface="Calibri" panose="020F0502020204030204" pitchFamily="34" charset="0"/>
              </a:rPr>
              <a:t>jest</a:t>
            </a:r>
            <a:r>
              <a:rPr lang="cs-CZ" sz="2800" dirty="0">
                <a:effectLst/>
                <a:latin typeface="Times New Roman" panose="02020603050405020304" pitchFamily="18" charset="0"/>
                <a:ea typeface="Calibri" panose="020F0502020204030204" pitchFamily="34" charset="0"/>
              </a:rPr>
              <a:t> svým ,ještě ne‘, tak také vždy již </a:t>
            </a:r>
            <a:r>
              <a:rPr lang="cs-CZ" sz="2800" i="1" dirty="0">
                <a:effectLst/>
                <a:latin typeface="Times New Roman" panose="02020603050405020304" pitchFamily="18" charset="0"/>
                <a:ea typeface="Calibri" panose="020F0502020204030204" pitchFamily="34" charset="0"/>
              </a:rPr>
              <a:t>jest </a:t>
            </a:r>
            <a:r>
              <a:rPr lang="cs-CZ" sz="2800" dirty="0">
                <a:effectLst/>
                <a:latin typeface="Times New Roman" panose="02020603050405020304" pitchFamily="18" charset="0"/>
                <a:ea typeface="Calibri" panose="020F0502020204030204" pitchFamily="34" charset="0"/>
              </a:rPr>
              <a:t>svým koncem. Končení ve smyslu smrti neznamená, že pobyt je u konce, nýbrž znamená </a:t>
            </a:r>
            <a:r>
              <a:rPr lang="cs-CZ" sz="2800" i="1" dirty="0">
                <a:effectLst/>
                <a:latin typeface="Times New Roman" panose="02020603050405020304" pitchFamily="18" charset="0"/>
                <a:ea typeface="Calibri" panose="020F0502020204030204" pitchFamily="34" charset="0"/>
              </a:rPr>
              <a:t>bytí ke konci</a:t>
            </a:r>
            <a:r>
              <a:rPr lang="cs-CZ" sz="2800" dirty="0">
                <a:effectLst/>
                <a:latin typeface="Times New Roman" panose="02020603050405020304" pitchFamily="18" charset="0"/>
                <a:ea typeface="Calibri" panose="020F0502020204030204" pitchFamily="34" charset="0"/>
              </a:rPr>
              <a:t> tohoto jsoucna. Smrt je způsob bytí, jejž na sebe pobyt bere, jakmile jest.“ </a:t>
            </a:r>
          </a:p>
          <a:p>
            <a:pPr marL="0" indent="0">
              <a:buNone/>
            </a:pPr>
            <a:r>
              <a:rPr lang="cs-CZ" dirty="0">
                <a:latin typeface="Times New Roman" panose="02020603050405020304" pitchFamily="18" charset="0"/>
                <a:cs typeface="Times New Roman" panose="02020603050405020304" pitchFamily="18" charset="0"/>
              </a:rPr>
              <a:t>M. </a:t>
            </a:r>
            <a:r>
              <a:rPr lang="cs-CZ" dirty="0" err="1">
                <a:latin typeface="Times New Roman" panose="02020603050405020304" pitchFamily="18" charset="0"/>
                <a:cs typeface="Times New Roman" panose="02020603050405020304" pitchFamily="18" charset="0"/>
              </a:rPr>
              <a:t>Heidegger</a:t>
            </a:r>
            <a:r>
              <a:rPr lang="cs-CZ" dirty="0">
                <a:latin typeface="Times New Roman" panose="02020603050405020304" pitchFamily="18" charset="0"/>
                <a:cs typeface="Times New Roman" panose="02020603050405020304" pitchFamily="18" charset="0"/>
              </a:rPr>
              <a:t>, </a:t>
            </a:r>
            <a:r>
              <a:rPr lang="cs-CZ" i="1" dirty="0">
                <a:latin typeface="Times New Roman" panose="02020603050405020304" pitchFamily="18" charset="0"/>
                <a:cs typeface="Times New Roman" panose="02020603050405020304" pitchFamily="18" charset="0"/>
              </a:rPr>
              <a:t>Bytí a čas</a:t>
            </a:r>
            <a:r>
              <a:rPr lang="cs-CZ" dirty="0">
                <a:latin typeface="Times New Roman" panose="02020603050405020304" pitchFamily="18" charset="0"/>
                <a:cs typeface="Times New Roman" panose="02020603050405020304" pitchFamily="18" charset="0"/>
              </a:rPr>
              <a:t>, § 48, str. 275. </a:t>
            </a:r>
            <a:endParaRPr lang="cs-CZ" sz="2800" dirty="0">
              <a:effectLst/>
              <a:latin typeface="Times New Roman" panose="02020603050405020304" pitchFamily="18" charset="0"/>
              <a:ea typeface="Calibri" panose="020F0502020204030204" pitchFamily="34" charset="0"/>
            </a:endParaRPr>
          </a:p>
          <a:p>
            <a:pPr marL="0" indent="0">
              <a:buNone/>
            </a:pPr>
            <a:endParaRPr lang="cs-CZ"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115981498"/>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22EECB9E-25D3-58C3-279F-E89BBF5425B6}"/>
              </a:ext>
            </a:extLst>
          </p:cNvPr>
          <p:cNvSpPr>
            <a:spLocks noGrp="1"/>
          </p:cNvSpPr>
          <p:nvPr>
            <p:ph type="title"/>
          </p:nvPr>
        </p:nvSpPr>
        <p:spPr>
          <a:xfrm>
            <a:off x="75414" y="-75413"/>
            <a:ext cx="12116586" cy="1564848"/>
          </a:xfrm>
        </p:spPr>
        <p:txBody>
          <a:bodyPr/>
          <a:lstStyle/>
          <a:p>
            <a:pPr algn="ctr"/>
            <a:r>
              <a:rPr lang="cs-CZ" sz="4400" dirty="0">
                <a:solidFill>
                  <a:srgbClr val="C00000"/>
                </a:solidFill>
                <a:effectLst/>
                <a:latin typeface="Times New Roman" panose="02020603050405020304" pitchFamily="18" charset="0"/>
                <a:ea typeface="Calibri" panose="020F0502020204030204" pitchFamily="34" charset="0"/>
              </a:rPr>
              <a:t>Smrt jako možnost nemožnosti všech možností</a:t>
            </a:r>
            <a:endParaRPr lang="cs-CZ" dirty="0">
              <a:solidFill>
                <a:srgbClr val="C00000"/>
              </a:solidFill>
            </a:endParaRPr>
          </a:p>
        </p:txBody>
      </p:sp>
      <p:sp>
        <p:nvSpPr>
          <p:cNvPr id="3" name="Zástupný obsah 2">
            <a:extLst>
              <a:ext uri="{FF2B5EF4-FFF2-40B4-BE49-F238E27FC236}">
                <a16:creationId xmlns:a16="http://schemas.microsoft.com/office/drawing/2014/main" id="{6D669201-F2DB-C1D8-FD66-DD4AE208D7B2}"/>
              </a:ext>
            </a:extLst>
          </p:cNvPr>
          <p:cNvSpPr>
            <a:spLocks noGrp="1"/>
          </p:cNvSpPr>
          <p:nvPr>
            <p:ph idx="1"/>
          </p:nvPr>
        </p:nvSpPr>
        <p:spPr>
          <a:xfrm>
            <a:off x="0" y="980388"/>
            <a:ext cx="12192000" cy="5877612"/>
          </a:xfrm>
        </p:spPr>
        <p:txBody>
          <a:bodyPr>
            <a:normAutofit fontScale="77500" lnSpcReduction="20000"/>
          </a:bodyPr>
          <a:lstStyle/>
          <a:p>
            <a:r>
              <a:rPr lang="cs-CZ" dirty="0">
                <a:latin typeface="Times New Roman" panose="02020603050405020304" pitchFamily="18" charset="0"/>
                <a:cs typeface="Times New Roman" panose="02020603050405020304" pitchFamily="18" charset="0"/>
              </a:rPr>
              <a:t>Charakter bytí k smrti náleží pobytu proto, že předbíhá do svých možností. → To, že nás smrt čeká, existenciálně spočívá v tom, že pobyt je sám sobě bytostně odhalen „formou předstihu před sebou.“→ Pro pobyt jakožto existenci smrt původně vystupuje jako význačná možnost, která se mu ukazuje v jeho </a:t>
            </a:r>
            <a:r>
              <a:rPr lang="cs-CZ" dirty="0" err="1">
                <a:latin typeface="Times New Roman" panose="02020603050405020304" pitchFamily="18" charset="0"/>
                <a:cs typeface="Times New Roman" panose="02020603050405020304" pitchFamily="18" charset="0"/>
              </a:rPr>
              <a:t>předběhu</a:t>
            </a:r>
            <a:r>
              <a:rPr lang="cs-CZ" dirty="0">
                <a:latin typeface="Times New Roman" panose="02020603050405020304" pitchFamily="18" charset="0"/>
                <a:cs typeface="Times New Roman" panose="02020603050405020304" pitchFamily="18" charset="0"/>
              </a:rPr>
              <a:t> či rozvrhování. </a:t>
            </a:r>
            <a:r>
              <a:rPr kumimoji="0" lang="cs-CZ" sz="2800" b="0"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 </a:t>
            </a:r>
            <a:r>
              <a:rPr lang="cs-CZ" dirty="0">
                <a:latin typeface="Times New Roman" panose="02020603050405020304" pitchFamily="18" charset="0"/>
                <a:cs typeface="Times New Roman" panose="02020603050405020304" pitchFamily="18" charset="0"/>
              </a:rPr>
              <a:t>Nakolik se pobyt rozvrhuje do svých možností, setkává se na způsob předjímání i s touto význačnou možností, kterou představuje smrt. </a:t>
            </a:r>
          </a:p>
          <a:p>
            <a:r>
              <a:rPr lang="cs-CZ" dirty="0">
                <a:latin typeface="Times New Roman" panose="02020603050405020304" pitchFamily="18" charset="0"/>
                <a:cs typeface="Times New Roman" panose="02020603050405020304" pitchFamily="18" charset="0"/>
              </a:rPr>
              <a:t>Tato možnost vystupuje vůči pobytu jako mez, která vyznačuje konec jeho bytí ve světě, jako možnost „moci tu nebýt“. </a:t>
            </a:r>
            <a:r>
              <a:rPr kumimoji="0" lang="cs-CZ" sz="2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S</a:t>
            </a:r>
            <a:r>
              <a:rPr lang="cs-CZ" dirty="0" err="1">
                <a:latin typeface="Times New Roman" panose="02020603050405020304" pitchFamily="18" charset="0"/>
                <a:cs typeface="Times New Roman" panose="02020603050405020304" pitchFamily="18" charset="0"/>
              </a:rPr>
              <a:t>mrt</a:t>
            </a:r>
            <a:r>
              <a:rPr lang="cs-CZ" dirty="0">
                <a:latin typeface="Times New Roman" panose="02020603050405020304" pitchFamily="18" charset="0"/>
                <a:cs typeface="Times New Roman" panose="02020603050405020304" pitchFamily="18" charset="0"/>
              </a:rPr>
              <a:t> je koncem každého „moci být“, „koncem bytí pobytu jakožto možnosti být.“ </a:t>
            </a:r>
            <a:r>
              <a:rPr kumimoji="0" lang="cs-CZ" sz="2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S</a:t>
            </a:r>
            <a:r>
              <a:rPr lang="cs-CZ" dirty="0" err="1">
                <a:latin typeface="Times New Roman" panose="02020603050405020304" pitchFamily="18" charset="0"/>
                <a:cs typeface="Times New Roman" panose="02020603050405020304" pitchFamily="18" charset="0"/>
              </a:rPr>
              <a:t>mrt</a:t>
            </a:r>
            <a:r>
              <a:rPr lang="cs-CZ" dirty="0">
                <a:latin typeface="Times New Roman" panose="02020603050405020304" pitchFamily="18" charset="0"/>
                <a:cs typeface="Times New Roman" panose="02020603050405020304" pitchFamily="18" charset="0"/>
              </a:rPr>
              <a:t> se ukazuje jako „možnost nemožnosti všech možností“, resp. „možnost nemožnosti existence vůbec.“</a:t>
            </a:r>
          </a:p>
          <a:p>
            <a:r>
              <a:rPr lang="cs-CZ" dirty="0">
                <a:latin typeface="Times New Roman" panose="02020603050405020304" pitchFamily="18" charset="0"/>
                <a:cs typeface="Times New Roman" panose="02020603050405020304" pitchFamily="18" charset="0"/>
              </a:rPr>
              <a:t>Pobyt je „bytím k smrti“, nakolik je jeho bytostným rysem rozvrh. </a:t>
            </a:r>
            <a:r>
              <a:rPr kumimoji="0" lang="cs-CZ" sz="2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lang="cs-CZ" dirty="0">
                <a:latin typeface="Times New Roman" panose="02020603050405020304" pitchFamily="18" charset="0"/>
                <a:cs typeface="Times New Roman" panose="02020603050405020304" pitchFamily="18" charset="0"/>
              </a:rPr>
              <a:t>„Bytí k smrti je </a:t>
            </a:r>
            <a:r>
              <a:rPr lang="cs-CZ" dirty="0" err="1">
                <a:latin typeface="Times New Roman" panose="02020603050405020304" pitchFamily="18" charset="0"/>
                <a:cs typeface="Times New Roman" panose="02020603050405020304" pitchFamily="18" charset="0"/>
              </a:rPr>
              <a:t>předběh</a:t>
            </a:r>
            <a:r>
              <a:rPr lang="cs-CZ" dirty="0">
                <a:latin typeface="Times New Roman" panose="02020603050405020304" pitchFamily="18" charset="0"/>
                <a:cs typeface="Times New Roman" panose="02020603050405020304" pitchFamily="18" charset="0"/>
              </a:rPr>
              <a:t> k jistému ,moci být‘ takového jsoucna, jehož způsob bytí sám je </a:t>
            </a:r>
            <a:r>
              <a:rPr lang="cs-CZ" dirty="0" err="1">
                <a:latin typeface="Times New Roman" panose="02020603050405020304" pitchFamily="18" charset="0"/>
                <a:cs typeface="Times New Roman" panose="02020603050405020304" pitchFamily="18" charset="0"/>
              </a:rPr>
              <a:t>předběh</a:t>
            </a:r>
            <a:r>
              <a:rPr lang="cs-CZ" dirty="0">
                <a:latin typeface="Times New Roman" panose="02020603050405020304" pitchFamily="18" charset="0"/>
                <a:cs typeface="Times New Roman" panose="02020603050405020304" pitchFamily="18" charset="0"/>
              </a:rPr>
              <a:t>.“ </a:t>
            </a:r>
          </a:p>
          <a:p>
            <a:pPr marL="0" indent="0">
              <a:buNone/>
            </a:pPr>
            <a:r>
              <a:rPr lang="cs-CZ" b="1" dirty="0">
                <a:latin typeface="Times New Roman" panose="02020603050405020304" pitchFamily="18" charset="0"/>
                <a:cs typeface="Times New Roman" panose="02020603050405020304" pitchFamily="18" charset="0"/>
              </a:rPr>
              <a:t>T 12: </a:t>
            </a:r>
            <a:r>
              <a:rPr lang="cs-CZ" dirty="0">
                <a:latin typeface="Times New Roman" panose="02020603050405020304" pitchFamily="18" charset="0"/>
                <a:cs typeface="Times New Roman" panose="02020603050405020304" pitchFamily="18" charset="0"/>
              </a:rPr>
              <a:t>„Smrt je možnost naprosté nemožnosti pobytu. Smrt se tak odhaluje jako nejvlastnější, </a:t>
            </a:r>
            <a:r>
              <a:rPr lang="cs-CZ" dirty="0" err="1">
                <a:latin typeface="Times New Roman" panose="02020603050405020304" pitchFamily="18" charset="0"/>
                <a:cs typeface="Times New Roman" panose="02020603050405020304" pitchFamily="18" charset="0"/>
              </a:rPr>
              <a:t>bezevztažná</a:t>
            </a:r>
            <a:r>
              <a:rPr lang="cs-CZ" dirty="0">
                <a:latin typeface="Times New Roman" panose="02020603050405020304" pitchFamily="18" charset="0"/>
                <a:cs typeface="Times New Roman" panose="02020603050405020304" pitchFamily="18" charset="0"/>
              </a:rPr>
              <a:t>, nepředstižná možnost. Jako taková je tím, co nás čeká, ve význačném smyslu. Existenciální možnost toho, že ,nás čeká‘, tkví v tom, že pobyt je sám sobě bytostně odemčen formou ,předstihu před sebou‘.“</a:t>
            </a:r>
          </a:p>
          <a:p>
            <a:pPr marL="0" indent="0">
              <a:buNone/>
            </a:pPr>
            <a:r>
              <a:rPr lang="cs-CZ" dirty="0">
                <a:latin typeface="Times New Roman" panose="02020603050405020304" pitchFamily="18" charset="0"/>
                <a:cs typeface="Times New Roman" panose="02020603050405020304" pitchFamily="18" charset="0"/>
              </a:rPr>
              <a:t>M. </a:t>
            </a:r>
            <a:r>
              <a:rPr lang="cs-CZ" dirty="0" err="1">
                <a:latin typeface="Times New Roman" panose="02020603050405020304" pitchFamily="18" charset="0"/>
                <a:cs typeface="Times New Roman" panose="02020603050405020304" pitchFamily="18" charset="0"/>
              </a:rPr>
              <a:t>Heidegger</a:t>
            </a:r>
            <a:r>
              <a:rPr lang="cs-CZ" dirty="0">
                <a:latin typeface="Times New Roman" panose="02020603050405020304" pitchFamily="18" charset="0"/>
                <a:cs typeface="Times New Roman" panose="02020603050405020304" pitchFamily="18" charset="0"/>
              </a:rPr>
              <a:t>, </a:t>
            </a:r>
            <a:r>
              <a:rPr lang="cs-CZ" i="1" dirty="0">
                <a:latin typeface="Times New Roman" panose="02020603050405020304" pitchFamily="18" charset="0"/>
                <a:cs typeface="Times New Roman" panose="02020603050405020304" pitchFamily="18" charset="0"/>
              </a:rPr>
              <a:t>Bytí a čas</a:t>
            </a:r>
            <a:r>
              <a:rPr lang="cs-CZ" dirty="0">
                <a:latin typeface="Times New Roman" panose="02020603050405020304" pitchFamily="18" charset="0"/>
                <a:cs typeface="Times New Roman" panose="02020603050405020304" pitchFamily="18" charset="0"/>
              </a:rPr>
              <a:t>, § 50, str. 280. </a:t>
            </a:r>
          </a:p>
          <a:p>
            <a:pPr marL="0" indent="0">
              <a:buNone/>
            </a:pPr>
            <a:r>
              <a:rPr lang="cs-CZ" sz="2800" b="1" dirty="0">
                <a:effectLst/>
                <a:latin typeface="Times New Roman" panose="02020603050405020304" pitchFamily="18" charset="0"/>
                <a:ea typeface="Calibri" panose="020F0502020204030204" pitchFamily="34" charset="0"/>
              </a:rPr>
              <a:t>T 13: </a:t>
            </a:r>
            <a:r>
              <a:rPr lang="cs-CZ" sz="2800" dirty="0">
                <a:effectLst/>
                <a:latin typeface="Times New Roman" panose="02020603050405020304" pitchFamily="18" charset="0"/>
                <a:ea typeface="Calibri" panose="020F0502020204030204" pitchFamily="34" charset="0"/>
              </a:rPr>
              <a:t>„Bytí k možnosti jakožto bytí k smrti se však má vztahovat ke </a:t>
            </a:r>
            <a:r>
              <a:rPr lang="cs-CZ" sz="2800" i="1" dirty="0">
                <a:effectLst/>
                <a:latin typeface="Times New Roman" panose="02020603050405020304" pitchFamily="18" charset="0"/>
                <a:ea typeface="Calibri" panose="020F0502020204030204" pitchFamily="34" charset="0"/>
              </a:rPr>
              <a:t>smrti</a:t>
            </a:r>
            <a:r>
              <a:rPr lang="cs-CZ" sz="2800" dirty="0">
                <a:effectLst/>
                <a:latin typeface="Times New Roman" panose="02020603050405020304" pitchFamily="18" charset="0"/>
                <a:ea typeface="Calibri" panose="020F0502020204030204" pitchFamily="34" charset="0"/>
              </a:rPr>
              <a:t> tak, aby se smrt v tomto bytí pro ně odhalila </a:t>
            </a:r>
            <a:r>
              <a:rPr lang="cs-CZ" sz="2800" i="1" dirty="0">
                <a:effectLst/>
                <a:latin typeface="Times New Roman" panose="02020603050405020304" pitchFamily="18" charset="0"/>
                <a:ea typeface="Calibri" panose="020F0502020204030204" pitchFamily="34" charset="0"/>
              </a:rPr>
              <a:t>jako možnost</a:t>
            </a:r>
            <a:r>
              <a:rPr lang="cs-CZ" sz="2800" dirty="0">
                <a:effectLst/>
                <a:latin typeface="Times New Roman" panose="02020603050405020304" pitchFamily="18" charset="0"/>
                <a:ea typeface="Calibri" panose="020F0502020204030204" pitchFamily="34" charset="0"/>
              </a:rPr>
              <a:t>. Takové bytí k možnosti terminologicky označujeme jako </a:t>
            </a:r>
            <a:r>
              <a:rPr lang="cs-CZ" sz="2800" i="1" dirty="0" err="1">
                <a:effectLst/>
                <a:latin typeface="Times New Roman" panose="02020603050405020304" pitchFamily="18" charset="0"/>
                <a:ea typeface="Calibri" panose="020F0502020204030204" pitchFamily="34" charset="0"/>
              </a:rPr>
              <a:t>předběh</a:t>
            </a:r>
            <a:r>
              <a:rPr lang="cs-CZ" sz="2800" i="1" dirty="0">
                <a:effectLst/>
                <a:latin typeface="Times New Roman" panose="02020603050405020304" pitchFamily="18" charset="0"/>
                <a:ea typeface="Calibri" panose="020F0502020204030204" pitchFamily="34" charset="0"/>
              </a:rPr>
              <a:t> k možnosti</a:t>
            </a:r>
            <a:r>
              <a:rPr lang="cs-CZ" sz="2800" dirty="0">
                <a:effectLst/>
                <a:latin typeface="Times New Roman" panose="02020603050405020304" pitchFamily="18" charset="0"/>
                <a:ea typeface="Calibri" panose="020F0502020204030204" pitchFamily="34" charset="0"/>
              </a:rPr>
              <a:t> … Čím </a:t>
            </a:r>
            <a:r>
              <a:rPr lang="cs-CZ" sz="2800" dirty="0" err="1">
                <a:effectLst/>
                <a:latin typeface="Times New Roman" panose="02020603050405020304" pitchFamily="18" charset="0"/>
                <a:ea typeface="Calibri" panose="020F0502020204030204" pitchFamily="34" charset="0"/>
              </a:rPr>
              <a:t>nezastřeněji</a:t>
            </a:r>
            <a:r>
              <a:rPr lang="cs-CZ" sz="2800" dirty="0">
                <a:effectLst/>
                <a:latin typeface="Times New Roman" panose="02020603050405020304" pitchFamily="18" charset="0"/>
                <a:ea typeface="Calibri" panose="020F0502020204030204" pitchFamily="34" charset="0"/>
              </a:rPr>
              <a:t> této možnosti rozumíme, tím jasněji rozumění proniká do této možnosti jakožto </a:t>
            </a:r>
            <a:r>
              <a:rPr lang="cs-CZ" sz="2800" i="1" dirty="0">
                <a:effectLst/>
                <a:latin typeface="Times New Roman" panose="02020603050405020304" pitchFamily="18" charset="0"/>
                <a:ea typeface="Calibri" panose="020F0502020204030204" pitchFamily="34" charset="0"/>
              </a:rPr>
              <a:t>nemožnosti existence vůbec</a:t>
            </a:r>
            <a:r>
              <a:rPr lang="cs-CZ" sz="2800" dirty="0">
                <a:effectLst/>
                <a:latin typeface="Times New Roman" panose="02020603050405020304" pitchFamily="18" charset="0"/>
                <a:ea typeface="Calibri" panose="020F0502020204030204" pitchFamily="34" charset="0"/>
              </a:rPr>
              <a:t> … Je to možnost nemožnosti jakéhokoli existování. V </a:t>
            </a:r>
            <a:r>
              <a:rPr lang="cs-CZ" sz="2800" dirty="0" err="1">
                <a:effectLst/>
                <a:latin typeface="Times New Roman" panose="02020603050405020304" pitchFamily="18" charset="0"/>
                <a:ea typeface="Calibri" panose="020F0502020204030204" pitchFamily="34" charset="0"/>
              </a:rPr>
              <a:t>předběhu</a:t>
            </a:r>
            <a:r>
              <a:rPr lang="cs-CZ" sz="2800" dirty="0">
                <a:effectLst/>
                <a:latin typeface="Times New Roman" panose="02020603050405020304" pitchFamily="18" charset="0"/>
                <a:ea typeface="Calibri" panose="020F0502020204030204" pitchFamily="34" charset="0"/>
              </a:rPr>
              <a:t> … znamená možnost bezměrné nemožnosti existence vůbec.“</a:t>
            </a:r>
            <a:endParaRPr lang="cs-CZ" dirty="0">
              <a:latin typeface="Times New Roman" panose="02020603050405020304" pitchFamily="18" charset="0"/>
              <a:cs typeface="Times New Roman" panose="02020603050405020304" pitchFamily="18" charset="0"/>
            </a:endParaRPr>
          </a:p>
          <a:p>
            <a:pPr marL="0" indent="0">
              <a:buNone/>
            </a:pPr>
            <a:r>
              <a:rPr kumimoji="0" lang="cs-CZ" sz="2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M. </a:t>
            </a:r>
            <a:r>
              <a:rPr kumimoji="0" lang="cs-CZ" sz="2800" b="0"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Heidegger</a:t>
            </a:r>
            <a:r>
              <a:rPr kumimoji="0" lang="cs-CZ" sz="2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cs-CZ" sz="2800" b="0" i="1"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Bytí a čas</a:t>
            </a:r>
            <a:r>
              <a:rPr kumimoji="0" lang="cs-CZ" sz="2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 53, str. 291–292.</a:t>
            </a:r>
            <a:endParaRPr lang="cs-CZ"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54191644"/>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66B1DED3-FDF7-6B7F-6285-2A941B0470A5}"/>
              </a:ext>
            </a:extLst>
          </p:cNvPr>
          <p:cNvSpPr>
            <a:spLocks noGrp="1"/>
          </p:cNvSpPr>
          <p:nvPr>
            <p:ph type="title"/>
          </p:nvPr>
        </p:nvSpPr>
        <p:spPr>
          <a:xfrm>
            <a:off x="0" y="1"/>
            <a:ext cx="12192000" cy="1329178"/>
          </a:xfrm>
        </p:spPr>
        <p:txBody>
          <a:bodyPr/>
          <a:lstStyle/>
          <a:p>
            <a:pPr algn="ctr"/>
            <a:r>
              <a:rPr lang="cs-CZ" dirty="0">
                <a:solidFill>
                  <a:srgbClr val="C00000"/>
                </a:solidFill>
                <a:latin typeface="Times New Roman" panose="02020603050405020304" pitchFamily="18" charset="0"/>
                <a:cs typeface="Times New Roman" panose="02020603050405020304" pitchFamily="18" charset="0"/>
              </a:rPr>
              <a:t>Základní charakteristiky smrti</a:t>
            </a:r>
          </a:p>
        </p:txBody>
      </p:sp>
      <p:sp>
        <p:nvSpPr>
          <p:cNvPr id="3" name="Zástupný obsah 2">
            <a:extLst>
              <a:ext uri="{FF2B5EF4-FFF2-40B4-BE49-F238E27FC236}">
                <a16:creationId xmlns:a16="http://schemas.microsoft.com/office/drawing/2014/main" id="{7F752FAA-A7D8-2DA3-CF58-E97E61E15D80}"/>
              </a:ext>
            </a:extLst>
          </p:cNvPr>
          <p:cNvSpPr>
            <a:spLocks noGrp="1"/>
          </p:cNvSpPr>
          <p:nvPr>
            <p:ph idx="1"/>
          </p:nvPr>
        </p:nvSpPr>
        <p:spPr>
          <a:xfrm>
            <a:off x="-1" y="1253331"/>
            <a:ext cx="12191999" cy="5604668"/>
          </a:xfrm>
        </p:spPr>
        <p:txBody>
          <a:bodyPr>
            <a:normAutofit fontScale="92500" lnSpcReduction="20000"/>
          </a:bodyPr>
          <a:lstStyle/>
          <a:p>
            <a:pPr marL="514350" indent="-514350" algn="just">
              <a:buAutoNum type="arabicParenR"/>
            </a:pPr>
            <a:r>
              <a:rPr lang="cs-CZ" dirty="0">
                <a:latin typeface="Times New Roman" panose="02020603050405020304" pitchFamily="18" charset="0"/>
                <a:cs typeface="Times New Roman" panose="02020603050405020304" pitchFamily="18" charset="0"/>
              </a:rPr>
              <a:t> </a:t>
            </a:r>
            <a:r>
              <a:rPr lang="cs-CZ" i="1" dirty="0">
                <a:latin typeface="Times New Roman" panose="02020603050405020304" pitchFamily="18" charset="0"/>
                <a:cs typeface="Times New Roman" panose="02020603050405020304" pitchFamily="18" charset="0"/>
              </a:rPr>
              <a:t>Nejvlastnější </a:t>
            </a:r>
            <a:r>
              <a:rPr lang="cs-CZ" dirty="0">
                <a:latin typeface="Times New Roman" panose="02020603050405020304" pitchFamily="18" charset="0"/>
                <a:cs typeface="Times New Roman" panose="02020603050405020304" pitchFamily="18" charset="0"/>
              </a:rPr>
              <a:t>možnost:</a:t>
            </a:r>
            <a:r>
              <a:rPr lang="cs-CZ" i="1" dirty="0">
                <a:latin typeface="Times New Roman" panose="02020603050405020304" pitchFamily="18" charset="0"/>
                <a:cs typeface="Times New Roman" panose="02020603050405020304" pitchFamily="18" charset="0"/>
              </a:rPr>
              <a:t> </a:t>
            </a:r>
            <a:r>
              <a:rPr lang="cs-CZ" dirty="0">
                <a:latin typeface="Times New Roman" panose="02020603050405020304" pitchFamily="18" charset="0"/>
                <a:cs typeface="Times New Roman" panose="02020603050405020304" pitchFamily="18" charset="0"/>
              </a:rPr>
              <a:t>ve „smrti, která pobyt čeká, má pobyt před sebou sám sebe ve svém nejvlastnějším ,moci být‘.“ → Bytí k této možnosti staví pobyt naléhavě a neodkladně před „jeho nejvlastnější ,moci být‘, v němž jde o bytí pobytu vůbec.“</a:t>
            </a:r>
          </a:p>
          <a:p>
            <a:pPr marL="514350" indent="-514350" algn="just">
              <a:buAutoNum type="arabicParenR"/>
            </a:pPr>
            <a:r>
              <a:rPr lang="cs-CZ" dirty="0">
                <a:latin typeface="Times New Roman" panose="02020603050405020304" pitchFamily="18" charset="0"/>
                <a:cs typeface="Times New Roman" panose="02020603050405020304" pitchFamily="18" charset="0"/>
              </a:rPr>
              <a:t> </a:t>
            </a:r>
            <a:r>
              <a:rPr lang="cs-CZ" i="1" dirty="0" err="1">
                <a:latin typeface="Times New Roman" panose="02020603050405020304" pitchFamily="18" charset="0"/>
                <a:cs typeface="Times New Roman" panose="02020603050405020304" pitchFamily="18" charset="0"/>
              </a:rPr>
              <a:t>Bezevztažná</a:t>
            </a:r>
            <a:r>
              <a:rPr lang="cs-CZ" dirty="0">
                <a:latin typeface="Times New Roman" panose="02020603050405020304" pitchFamily="18" charset="0"/>
                <a:cs typeface="Times New Roman" panose="02020603050405020304" pitchFamily="18" charset="0"/>
              </a:rPr>
              <a:t>: v předstihu k této možnosti je pobyt „vyvázán ze vztahů, jež ho pojí s druhými,“ i ze zaujetí obstarávanými jsoucny. </a:t>
            </a:r>
            <a:r>
              <a:rPr kumimoji="0" lang="cs-CZ" sz="2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Ve vztahu k této možnosti „</a:t>
            </a:r>
            <a:r>
              <a:rPr lang="cs-CZ" dirty="0">
                <a:latin typeface="Times New Roman" panose="02020603050405020304" pitchFamily="18" charset="0"/>
                <a:cs typeface="Times New Roman" panose="02020603050405020304" pitchFamily="18" charset="0"/>
              </a:rPr>
              <a:t>veškeré bytí u obstarávaného a každé spolubytí s druhými selhává.“</a:t>
            </a:r>
            <a:r>
              <a:rPr kumimoji="0" lang="cs-CZ" sz="2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S</a:t>
            </a:r>
            <a:r>
              <a:rPr lang="cs-CZ" dirty="0" err="1">
                <a:latin typeface="Times New Roman" panose="02020603050405020304" pitchFamily="18" charset="0"/>
                <a:cs typeface="Times New Roman" panose="02020603050405020304" pitchFamily="18" charset="0"/>
              </a:rPr>
              <a:t>mrt</a:t>
            </a:r>
            <a:r>
              <a:rPr lang="cs-CZ" dirty="0">
                <a:latin typeface="Times New Roman" panose="02020603050405020304" pitchFamily="18" charset="0"/>
                <a:cs typeface="Times New Roman" panose="02020603050405020304" pitchFamily="18" charset="0"/>
              </a:rPr>
              <a:t> jako možnost, „jíž pobyt rozumí v </a:t>
            </a:r>
            <a:r>
              <a:rPr lang="cs-CZ" dirty="0" err="1">
                <a:latin typeface="Times New Roman" panose="02020603050405020304" pitchFamily="18" charset="0"/>
                <a:cs typeface="Times New Roman" panose="02020603050405020304" pitchFamily="18" charset="0"/>
              </a:rPr>
              <a:t>předběhu</a:t>
            </a:r>
            <a:r>
              <a:rPr lang="cs-CZ" dirty="0">
                <a:latin typeface="Times New Roman" panose="02020603050405020304" pitchFamily="18" charset="0"/>
                <a:cs typeface="Times New Roman" panose="02020603050405020304" pitchFamily="18" charset="0"/>
              </a:rPr>
              <a:t>, osamocuje pobyt do jedinečnosti sebe sama.“  </a:t>
            </a:r>
          </a:p>
          <a:p>
            <a:pPr marL="514350" indent="-514350" algn="just">
              <a:buAutoNum type="arabicParenR"/>
            </a:pPr>
            <a:r>
              <a:rPr lang="cs-CZ" dirty="0">
                <a:latin typeface="Times New Roman" panose="02020603050405020304" pitchFamily="18" charset="0"/>
                <a:cs typeface="Times New Roman" panose="02020603050405020304" pitchFamily="18" charset="0"/>
              </a:rPr>
              <a:t> </a:t>
            </a:r>
            <a:r>
              <a:rPr lang="cs-CZ" i="1" dirty="0">
                <a:latin typeface="Times New Roman" panose="02020603050405020304" pitchFamily="18" charset="0"/>
                <a:cs typeface="Times New Roman" panose="02020603050405020304" pitchFamily="18" charset="0"/>
              </a:rPr>
              <a:t>Nepředstižná</a:t>
            </a:r>
            <a:r>
              <a:rPr lang="cs-CZ" dirty="0">
                <a:latin typeface="Times New Roman" panose="02020603050405020304" pitchFamily="18" charset="0"/>
                <a:cs typeface="Times New Roman" panose="02020603050405020304" pitchFamily="18" charset="0"/>
              </a:rPr>
              <a:t>: pobyt, který předbíhá do svých možností, nemůže „možnost smrti nikdy předstihnout“. </a:t>
            </a:r>
            <a:r>
              <a:rPr kumimoji="0" lang="cs-CZ" sz="2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a:t>
            </a:r>
            <a:r>
              <a:rPr lang="cs-CZ" dirty="0">
                <a:latin typeface="Times New Roman" panose="02020603050405020304" pitchFamily="18" charset="0"/>
                <a:cs typeface="Times New Roman" panose="02020603050405020304" pitchFamily="18" charset="0"/>
              </a:rPr>
              <a:t> Smrt je možností, která znamená konečnou mez pro veškeré „moci být“. </a:t>
            </a:r>
            <a:r>
              <a:rPr kumimoji="0" lang="cs-CZ" sz="2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lang="cs-CZ" dirty="0">
                <a:latin typeface="Times New Roman" panose="02020603050405020304" pitchFamily="18" charset="0"/>
                <a:cs typeface="Times New Roman" panose="02020603050405020304" pitchFamily="18" charset="0"/>
              </a:rPr>
              <a:t>Za ní již nelze žádné možnosti rozvrhovat. </a:t>
            </a:r>
          </a:p>
          <a:p>
            <a:pPr marL="514350" indent="-514350" algn="just">
              <a:buAutoNum type="arabicParenR"/>
            </a:pPr>
            <a:r>
              <a:rPr lang="cs-CZ" dirty="0">
                <a:latin typeface="Times New Roman" panose="02020603050405020304" pitchFamily="18" charset="0"/>
                <a:cs typeface="Times New Roman" panose="02020603050405020304" pitchFamily="18" charset="0"/>
              </a:rPr>
              <a:t> </a:t>
            </a:r>
            <a:r>
              <a:rPr lang="cs-CZ" i="1" dirty="0">
                <a:latin typeface="Times New Roman" panose="02020603050405020304" pitchFamily="18" charset="0"/>
                <a:cs typeface="Times New Roman" panose="02020603050405020304" pitchFamily="18" charset="0"/>
              </a:rPr>
              <a:t>Jistá</a:t>
            </a:r>
            <a:r>
              <a:rPr lang="cs-CZ" dirty="0">
                <a:latin typeface="Times New Roman" panose="02020603050405020304" pitchFamily="18" charset="0"/>
                <a:cs typeface="Times New Roman" panose="02020603050405020304" pitchFamily="18" charset="0"/>
              </a:rPr>
              <a:t>: smrt jakožto možnost nemožnosti všech možností je pro pobyt jistější než veškeré možnosti, které jí předcházejí. </a:t>
            </a:r>
            <a:r>
              <a:rPr kumimoji="0" lang="cs-CZ" sz="2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P</a:t>
            </a:r>
            <a:r>
              <a:rPr lang="cs-CZ" dirty="0">
                <a:latin typeface="Times New Roman" panose="02020603050405020304" pitchFamily="18" charset="0"/>
                <a:cs typeface="Times New Roman" panose="02020603050405020304" pitchFamily="18" charset="0"/>
              </a:rPr>
              <a:t>obyt ví o její nevyhnutelnosti a zároveň o ní ví jako o význačné možnosti, která je neustále možná.</a:t>
            </a:r>
          </a:p>
          <a:p>
            <a:pPr marL="514350" indent="-514350" algn="just">
              <a:buAutoNum type="arabicParenR"/>
            </a:pPr>
            <a:r>
              <a:rPr lang="cs-CZ" dirty="0">
                <a:latin typeface="Times New Roman" panose="02020603050405020304" pitchFamily="18" charset="0"/>
                <a:cs typeface="Times New Roman" panose="02020603050405020304" pitchFamily="18" charset="0"/>
              </a:rPr>
              <a:t> </a:t>
            </a:r>
            <a:r>
              <a:rPr lang="cs-CZ" i="1" dirty="0">
                <a:latin typeface="Times New Roman" panose="02020603050405020304" pitchFamily="18" charset="0"/>
                <a:cs typeface="Times New Roman" panose="02020603050405020304" pitchFamily="18" charset="0"/>
              </a:rPr>
              <a:t>Neurčitá</a:t>
            </a:r>
            <a:r>
              <a:rPr lang="cs-CZ" dirty="0">
                <a:latin typeface="Times New Roman" panose="02020603050405020304" pitchFamily="18" charset="0"/>
                <a:cs typeface="Times New Roman" panose="02020603050405020304" pitchFamily="18" charset="0"/>
              </a:rPr>
              <a:t>: „ono ,kdy‘, v němž se naprostá nemožnost existence stane možnou, zůstává stále neurčitým.“</a:t>
            </a:r>
            <a:r>
              <a:rPr kumimoji="0" lang="cs-CZ" sz="2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lang="cs-CZ" dirty="0">
                <a:latin typeface="Times New Roman" panose="02020603050405020304" pitchFamily="18" charset="0"/>
                <a:cs typeface="Times New Roman" panose="02020603050405020304" pitchFamily="18" charset="0"/>
              </a:rPr>
              <a:t>Tato neurčitost znamená, že smrt je možná v podstatě kdykoli. </a:t>
            </a:r>
            <a:r>
              <a:rPr kumimoji="0" lang="cs-CZ" sz="2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S</a:t>
            </a:r>
            <a:r>
              <a:rPr lang="cs-CZ" dirty="0" err="1">
                <a:latin typeface="Times New Roman" panose="02020603050405020304" pitchFamily="18" charset="0"/>
                <a:cs typeface="Times New Roman" panose="02020603050405020304" pitchFamily="18" charset="0"/>
              </a:rPr>
              <a:t>mrt</a:t>
            </a:r>
            <a:r>
              <a:rPr lang="cs-CZ" dirty="0">
                <a:latin typeface="Times New Roman" panose="02020603050405020304" pitchFamily="18" charset="0"/>
                <a:cs typeface="Times New Roman" panose="02020603050405020304" pitchFamily="18" charset="0"/>
              </a:rPr>
              <a:t> představuje pro pobyt neustálou hrozbu </a:t>
            </a:r>
            <a:r>
              <a:rPr kumimoji="0" lang="cs-CZ" sz="2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lang="cs-CZ" dirty="0">
                <a:latin typeface="Times New Roman" panose="02020603050405020304" pitchFamily="18" charset="0"/>
                <a:cs typeface="Times New Roman" panose="02020603050405020304" pitchFamily="18" charset="0"/>
              </a:rPr>
              <a:t>„v </a:t>
            </a:r>
            <a:r>
              <a:rPr lang="cs-CZ" dirty="0" err="1">
                <a:latin typeface="Times New Roman" panose="02020603050405020304" pitchFamily="18" charset="0"/>
                <a:cs typeface="Times New Roman" panose="02020603050405020304" pitchFamily="18" charset="0"/>
              </a:rPr>
              <a:t>předběhu</a:t>
            </a:r>
            <a:r>
              <a:rPr lang="cs-CZ" dirty="0">
                <a:latin typeface="Times New Roman" panose="02020603050405020304" pitchFamily="18" charset="0"/>
                <a:cs typeface="Times New Roman" panose="02020603050405020304" pitchFamily="18" charset="0"/>
              </a:rPr>
              <a:t> k neurčitě jisté smrti se pobyt otevírá neustálému ohrožení.“</a:t>
            </a:r>
          </a:p>
          <a:p>
            <a:pPr marL="514350" indent="-514350">
              <a:buAutoNum type="arabicParenR"/>
            </a:pPr>
            <a:endParaRPr lang="cs-CZ" dirty="0">
              <a:latin typeface="Times New Roman" panose="02020603050405020304" pitchFamily="18" charset="0"/>
              <a:cs typeface="Times New Roman" panose="02020603050405020304" pitchFamily="18" charset="0"/>
            </a:endParaRPr>
          </a:p>
          <a:p>
            <a:pPr marL="0" indent="0">
              <a:buNone/>
            </a:pPr>
            <a:endParaRPr lang="cs-CZ"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868270519"/>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C6882E7A-117F-88DE-4081-F7B8008E30B8}"/>
              </a:ext>
            </a:extLst>
          </p:cNvPr>
          <p:cNvSpPr>
            <a:spLocks noGrp="1"/>
          </p:cNvSpPr>
          <p:nvPr>
            <p:ph type="title"/>
          </p:nvPr>
        </p:nvSpPr>
        <p:spPr>
          <a:xfrm>
            <a:off x="-1" y="-292231"/>
            <a:ext cx="10454327" cy="1178351"/>
          </a:xfrm>
        </p:spPr>
        <p:txBody>
          <a:bodyPr>
            <a:normAutofit/>
          </a:bodyPr>
          <a:lstStyle/>
          <a:p>
            <a:pPr algn="ctr"/>
            <a:r>
              <a:rPr lang="cs-CZ" sz="6600" dirty="0" err="1">
                <a:solidFill>
                  <a:srgbClr val="C00000"/>
                </a:solidFill>
                <a:latin typeface="Times New Roman" panose="02020603050405020304" pitchFamily="18" charset="0"/>
                <a:cs typeface="Times New Roman" panose="02020603050405020304" pitchFamily="18" charset="0"/>
              </a:rPr>
              <a:t>Vrženost</a:t>
            </a:r>
            <a:r>
              <a:rPr lang="cs-CZ" sz="6600" dirty="0">
                <a:solidFill>
                  <a:srgbClr val="C00000"/>
                </a:solidFill>
                <a:latin typeface="Times New Roman" panose="02020603050405020304" pitchFamily="18" charset="0"/>
                <a:cs typeface="Times New Roman" panose="02020603050405020304" pitchFamily="18" charset="0"/>
              </a:rPr>
              <a:t>, rozvrh a bytí k smrti</a:t>
            </a:r>
            <a:r>
              <a:rPr kumimoji="0" lang="cs-CZ" sz="4800" b="0" i="0" u="none" strike="noStrike" kern="1200" cap="none" spc="0" normalizeH="0" baseline="0" noProof="0" dirty="0">
                <a:ln>
                  <a:noFill/>
                </a:ln>
                <a:solidFill>
                  <a:srgbClr val="C00000"/>
                </a:solidFill>
                <a:effectLst/>
                <a:uLnTx/>
                <a:uFillTx/>
                <a:latin typeface="Times New Roman" panose="02020603050405020304" pitchFamily="18" charset="0"/>
                <a:ea typeface="+mj-ea"/>
                <a:cs typeface="Times New Roman" panose="02020603050405020304" pitchFamily="18" charset="0"/>
              </a:rPr>
              <a:t> </a:t>
            </a:r>
            <a:endParaRPr lang="cs-CZ" dirty="0"/>
          </a:p>
        </p:txBody>
      </p:sp>
      <p:pic>
        <p:nvPicPr>
          <p:cNvPr id="8" name="Zástupný symbol obrázku 7">
            <a:extLst>
              <a:ext uri="{FF2B5EF4-FFF2-40B4-BE49-F238E27FC236}">
                <a16:creationId xmlns:a16="http://schemas.microsoft.com/office/drawing/2014/main" id="{0962807F-0AF2-992D-175E-90445224C9DE}"/>
              </a:ext>
            </a:extLst>
          </p:cNvPr>
          <p:cNvPicPr>
            <a:picLocks noGrp="1" noChangeAspect="1"/>
          </p:cNvPicPr>
          <p:nvPr>
            <p:ph type="pic" idx="1"/>
          </p:nvPr>
        </p:nvPicPr>
        <p:blipFill>
          <a:blip r:embed="rId2">
            <a:extLst>
              <a:ext uri="{28A0092B-C50C-407E-A947-70E740481C1C}">
                <a14:useLocalDpi xmlns:a14="http://schemas.microsoft.com/office/drawing/2010/main" val="0"/>
              </a:ext>
            </a:extLst>
          </a:blip>
          <a:srcRect l="3030" r="3030"/>
          <a:stretch/>
        </p:blipFill>
        <p:spPr>
          <a:xfrm>
            <a:off x="8587818" y="886120"/>
            <a:ext cx="3604181" cy="5552387"/>
          </a:xfrm>
        </p:spPr>
      </p:pic>
      <p:sp>
        <p:nvSpPr>
          <p:cNvPr id="4" name="Zástupný text 3">
            <a:extLst>
              <a:ext uri="{FF2B5EF4-FFF2-40B4-BE49-F238E27FC236}">
                <a16:creationId xmlns:a16="http://schemas.microsoft.com/office/drawing/2014/main" id="{9F12771C-DB70-CDA0-7E44-2183CCF9FB44}"/>
              </a:ext>
            </a:extLst>
          </p:cNvPr>
          <p:cNvSpPr>
            <a:spLocks noGrp="1"/>
          </p:cNvSpPr>
          <p:nvPr>
            <p:ph type="body" sz="half" idx="2"/>
          </p:nvPr>
        </p:nvSpPr>
        <p:spPr>
          <a:xfrm>
            <a:off x="0" y="791852"/>
            <a:ext cx="8842342" cy="6066148"/>
          </a:xfrm>
        </p:spPr>
        <p:txBody>
          <a:bodyPr>
            <a:normAutofit fontScale="77500" lnSpcReduction="20000"/>
          </a:bodyPr>
          <a:lstStyle/>
          <a:p>
            <a:pPr marL="228600" marR="0" lvl="0" indent="-228600" algn="just"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lang="cs-CZ" sz="2800" dirty="0">
                <a:solidFill>
                  <a:prstClr val="black"/>
                </a:solidFill>
                <a:latin typeface="Times New Roman" panose="02020603050405020304" pitchFamily="18" charset="0"/>
                <a:ea typeface="Calibri" panose="020F0502020204030204" pitchFamily="34" charset="0"/>
              </a:rPr>
              <a:t>Smrt jako</a:t>
            </a:r>
            <a:r>
              <a:rPr kumimoji="0" lang="cs-CZ" sz="28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mn-cs"/>
              </a:rPr>
              <a:t> nejvlastnější, </a:t>
            </a:r>
            <a:r>
              <a:rPr kumimoji="0" lang="cs-CZ" sz="2800" b="0" i="0" u="none" strike="noStrike" kern="1200" cap="none" spc="0" normalizeH="0" baseline="0" noProof="0" dirty="0" err="1">
                <a:ln>
                  <a:noFill/>
                </a:ln>
                <a:solidFill>
                  <a:prstClr val="black"/>
                </a:solidFill>
                <a:effectLst/>
                <a:uLnTx/>
                <a:uFillTx/>
                <a:latin typeface="Times New Roman" panose="02020603050405020304" pitchFamily="18" charset="0"/>
                <a:ea typeface="Calibri" panose="020F0502020204030204" pitchFamily="34" charset="0"/>
                <a:cs typeface="+mn-cs"/>
              </a:rPr>
              <a:t>bezevztažná</a:t>
            </a:r>
            <a:r>
              <a:rPr kumimoji="0" lang="cs-CZ" sz="28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mn-cs"/>
              </a:rPr>
              <a:t>, nepředstižná, jistá a neurčitá možnost nepřistupuje k pobytu až dodatečně či příležitostně: „jakmile pobyt existuje, je už také vržen do této možnosti.“ → Smrt je rozhodující součástí </a:t>
            </a:r>
            <a:r>
              <a:rPr kumimoji="0" lang="cs-CZ" sz="2800" b="0" i="0" u="none" strike="noStrike" kern="1200" cap="none" spc="0" normalizeH="0" baseline="0" noProof="0" dirty="0" err="1">
                <a:ln>
                  <a:noFill/>
                </a:ln>
                <a:solidFill>
                  <a:prstClr val="black"/>
                </a:solidFill>
                <a:effectLst/>
                <a:uLnTx/>
                <a:uFillTx/>
                <a:latin typeface="Times New Roman" panose="02020603050405020304" pitchFamily="18" charset="0"/>
                <a:ea typeface="Calibri" panose="020F0502020204030204" pitchFamily="34" charset="0"/>
                <a:cs typeface="+mn-cs"/>
              </a:rPr>
              <a:t>vrženosti</a:t>
            </a:r>
            <a:r>
              <a:rPr kumimoji="0" lang="cs-CZ" sz="28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mn-cs"/>
              </a:rPr>
              <a:t> pobytu. → Pobyt je vrženým bytím k smrti. </a:t>
            </a:r>
          </a:p>
          <a:p>
            <a:pPr marR="0" lvl="0" algn="just" defTabSz="914400" rtl="0" eaLnBrk="1" fontAlgn="auto" latinLnBrk="0" hangingPunct="1">
              <a:lnSpc>
                <a:spcPct val="90000"/>
              </a:lnSpc>
              <a:spcBef>
                <a:spcPts val="1000"/>
              </a:spcBef>
              <a:spcAft>
                <a:spcPts val="0"/>
              </a:spcAft>
              <a:buClrTx/>
              <a:buSzTx/>
              <a:tabLst/>
              <a:defRPr/>
            </a:pPr>
            <a:r>
              <a:rPr kumimoji="0" lang="cs-CZ" sz="2800" b="1"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mn-cs"/>
              </a:rPr>
              <a:t>T 14: </a:t>
            </a:r>
            <a:r>
              <a:rPr kumimoji="0" lang="cs-CZ" sz="28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mn-cs"/>
              </a:rPr>
              <a:t>„Nejvlastnější, </a:t>
            </a:r>
            <a:r>
              <a:rPr kumimoji="0" lang="cs-CZ" sz="2800" b="0" i="0" u="none" strike="noStrike" kern="1200" cap="none" spc="0" normalizeH="0" baseline="0" noProof="0" dirty="0" err="1">
                <a:ln>
                  <a:noFill/>
                </a:ln>
                <a:solidFill>
                  <a:prstClr val="black"/>
                </a:solidFill>
                <a:effectLst/>
                <a:uLnTx/>
                <a:uFillTx/>
                <a:latin typeface="Times New Roman" panose="02020603050405020304" pitchFamily="18" charset="0"/>
                <a:ea typeface="Calibri" panose="020F0502020204030204" pitchFamily="34" charset="0"/>
                <a:cs typeface="+mn-cs"/>
              </a:rPr>
              <a:t>bezevztažnou</a:t>
            </a:r>
            <a:r>
              <a:rPr kumimoji="0" lang="cs-CZ" sz="28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mn-cs"/>
              </a:rPr>
              <a:t> a nepředstižnou možnost si však pobyt netvoří teprve dodatečně a příležitostně v průběhu svého bytí; jakmile pobyt existuje, je už také vržen do této možnosti … Tím se existenciální pojem umírání vymezuje jako vržené bytí k nejvlastnějšímu, </a:t>
            </a:r>
            <a:r>
              <a:rPr kumimoji="0" lang="cs-CZ" sz="2800" b="0" i="0" u="none" strike="noStrike" kern="1200" cap="none" spc="0" normalizeH="0" baseline="0" noProof="0" dirty="0" err="1">
                <a:ln>
                  <a:noFill/>
                </a:ln>
                <a:solidFill>
                  <a:prstClr val="black"/>
                </a:solidFill>
                <a:effectLst/>
                <a:uLnTx/>
                <a:uFillTx/>
                <a:latin typeface="Times New Roman" panose="02020603050405020304" pitchFamily="18" charset="0"/>
                <a:ea typeface="Calibri" panose="020F0502020204030204" pitchFamily="34" charset="0"/>
                <a:cs typeface="+mn-cs"/>
              </a:rPr>
              <a:t>bezevztažnému</a:t>
            </a:r>
            <a:r>
              <a:rPr kumimoji="0" lang="cs-CZ" sz="28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mn-cs"/>
              </a:rPr>
              <a:t> a nepředstižnému ,moci být‘.“</a:t>
            </a:r>
          </a:p>
          <a:p>
            <a:pPr marL="228600" marR="0" lvl="0" indent="-228600" algn="just"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cs-CZ" sz="28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mn-cs"/>
              </a:rPr>
              <a:t>Pobyt je nejenom vržen do bytí ve světě, ale je do něj vržen jako konečný a smrtelný pobyt, který od počátku směřuje ke svému konci. → Smrt se jeví jako břemeno, které si pobyt nezvolil a které ve svém existování musí převzít a nést. → Skutečnost, že „</a:t>
            </a:r>
            <a:r>
              <a:rPr lang="cs-CZ" sz="2800" dirty="0">
                <a:solidFill>
                  <a:prstClr val="black"/>
                </a:solidFill>
                <a:latin typeface="Times New Roman" panose="02020603050405020304" pitchFamily="18" charset="0"/>
                <a:ea typeface="Calibri" panose="020F0502020204030204" pitchFamily="34" charset="0"/>
              </a:rPr>
              <a:t>b</a:t>
            </a:r>
            <a:r>
              <a:rPr kumimoji="0" lang="cs-CZ" sz="2800" b="0" i="0" u="none" strike="noStrike" kern="1200" cap="none" spc="0" normalizeH="0" baseline="0" noProof="0" dirty="0" err="1">
                <a:ln>
                  <a:noFill/>
                </a:ln>
                <a:solidFill>
                  <a:prstClr val="black"/>
                </a:solidFill>
                <a:effectLst/>
                <a:uLnTx/>
                <a:uFillTx/>
                <a:latin typeface="Times New Roman" panose="02020603050405020304" pitchFamily="18" charset="0"/>
                <a:ea typeface="Calibri" panose="020F0502020204030204" pitchFamily="34" charset="0"/>
                <a:cs typeface="+mn-cs"/>
              </a:rPr>
              <a:t>ytí</a:t>
            </a:r>
            <a:r>
              <a:rPr kumimoji="0" lang="cs-CZ" sz="28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mn-cs"/>
              </a:rPr>
              <a:t> k smrti“ je klíčovým aspektem </a:t>
            </a:r>
            <a:r>
              <a:rPr kumimoji="0" lang="cs-CZ" sz="2800" b="0" i="0" u="none" strike="noStrike" kern="1200" cap="none" spc="0" normalizeH="0" baseline="0" noProof="0" dirty="0" err="1">
                <a:ln>
                  <a:noFill/>
                </a:ln>
                <a:solidFill>
                  <a:prstClr val="black"/>
                </a:solidFill>
                <a:effectLst/>
                <a:uLnTx/>
                <a:uFillTx/>
                <a:latin typeface="Times New Roman" panose="02020603050405020304" pitchFamily="18" charset="0"/>
                <a:ea typeface="Calibri" panose="020F0502020204030204" pitchFamily="34" charset="0"/>
                <a:cs typeface="+mn-cs"/>
              </a:rPr>
              <a:t>vrženosti</a:t>
            </a:r>
            <a:r>
              <a:rPr kumimoji="0" lang="cs-CZ" sz="28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mn-cs"/>
              </a:rPr>
              <a:t>, který radikálně staví pobytu před oči jeho vlastní konečnost, je nejhlubší důvod jeho uhýbání před vlastní </a:t>
            </a:r>
            <a:r>
              <a:rPr kumimoji="0" lang="cs-CZ" sz="2800" b="0" i="0" u="none" strike="noStrike" kern="1200" cap="none" spc="0" normalizeH="0" baseline="0" noProof="0" dirty="0" err="1">
                <a:ln>
                  <a:noFill/>
                </a:ln>
                <a:solidFill>
                  <a:prstClr val="black"/>
                </a:solidFill>
                <a:effectLst/>
                <a:uLnTx/>
                <a:uFillTx/>
                <a:latin typeface="Times New Roman" panose="02020603050405020304" pitchFamily="18" charset="0"/>
                <a:ea typeface="Calibri" panose="020F0502020204030204" pitchFamily="34" charset="0"/>
                <a:cs typeface="+mn-cs"/>
              </a:rPr>
              <a:t>vržeností</a:t>
            </a:r>
            <a:r>
              <a:rPr kumimoji="0" lang="cs-CZ" sz="28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mn-cs"/>
              </a:rPr>
              <a:t>. </a:t>
            </a:r>
          </a:p>
          <a:p>
            <a:pPr marL="228600" marR="0" lvl="0" indent="-228600" algn="just"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cs-CZ" sz="28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mn-cs"/>
              </a:rPr>
              <a:t>Vlastní smrt se pobytu zároveň vyjevuje díky tomu, že jeho bytostným rysem je rozvrh. → Pro vztah pobytu k vlastní smrti je rozhodující, že předjímá svou vlastní smrt dříve, než skutečně nastane. → To je umožněno tím, že pobyt naráží na vlastní smrt při </a:t>
            </a:r>
            <a:r>
              <a:rPr kumimoji="0" lang="cs-CZ" sz="2800" b="0" i="0" u="none" strike="noStrike" kern="1200" cap="none" spc="0" normalizeH="0" baseline="0" noProof="0" dirty="0" err="1">
                <a:ln>
                  <a:noFill/>
                </a:ln>
                <a:solidFill>
                  <a:prstClr val="black"/>
                </a:solidFill>
                <a:effectLst/>
                <a:uLnTx/>
                <a:uFillTx/>
                <a:latin typeface="Times New Roman" panose="02020603050405020304" pitchFamily="18" charset="0"/>
                <a:ea typeface="Calibri" panose="020F0502020204030204" pitchFamily="34" charset="0"/>
                <a:cs typeface="+mn-cs"/>
              </a:rPr>
              <a:t>předběhu</a:t>
            </a:r>
            <a:r>
              <a:rPr kumimoji="0" lang="cs-CZ" sz="28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mn-cs"/>
              </a:rPr>
              <a:t> do svých možností jako na definitivní mez rozvrhování svého možného bytí. → Smrt se ukazuje pobytu na horizontu všech možností jako význačná možnost vymezující nejzazší mez rozvrhování jeho možností, za níž již nemůže žádné své možnosti rozvrhovat. </a:t>
            </a:r>
          </a:p>
          <a:p>
            <a:pPr marL="228600" marR="0" lvl="0" indent="-228600" algn="just"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endParaRPr kumimoji="0" lang="cs-CZ" sz="28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mn-cs"/>
            </a:endParaRPr>
          </a:p>
          <a:p>
            <a:endParaRPr lang="cs-CZ" dirty="0"/>
          </a:p>
        </p:txBody>
      </p:sp>
    </p:spTree>
    <p:extLst>
      <p:ext uri="{BB962C8B-B14F-4D97-AF65-F5344CB8AC3E}">
        <p14:creationId xmlns:p14="http://schemas.microsoft.com/office/powerpoint/2010/main" val="2394831037"/>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C6131313-02A6-37A1-643E-1E48575765ED}"/>
              </a:ext>
            </a:extLst>
          </p:cNvPr>
          <p:cNvSpPr>
            <a:spLocks noGrp="1"/>
          </p:cNvSpPr>
          <p:nvPr>
            <p:ph type="title"/>
          </p:nvPr>
        </p:nvSpPr>
        <p:spPr>
          <a:xfrm>
            <a:off x="0" y="1"/>
            <a:ext cx="12192000" cy="1102935"/>
          </a:xfrm>
        </p:spPr>
        <p:txBody>
          <a:bodyPr/>
          <a:lstStyle/>
          <a:p>
            <a:pPr algn="ctr"/>
            <a:r>
              <a:rPr lang="pt-BR" dirty="0">
                <a:solidFill>
                  <a:srgbClr val="C00000"/>
                </a:solidFill>
                <a:latin typeface="Times New Roman" panose="02020603050405020304" pitchFamily="18" charset="0"/>
                <a:cs typeface="Times New Roman" panose="02020603050405020304" pitchFamily="18" charset="0"/>
              </a:rPr>
              <a:t>Smrt a autentické bytí pobytu</a:t>
            </a:r>
            <a:endParaRPr lang="cs-CZ" dirty="0">
              <a:solidFill>
                <a:srgbClr val="C00000"/>
              </a:solidFill>
              <a:latin typeface="Times New Roman" panose="02020603050405020304" pitchFamily="18" charset="0"/>
              <a:cs typeface="Times New Roman" panose="02020603050405020304" pitchFamily="18" charset="0"/>
            </a:endParaRPr>
          </a:p>
        </p:txBody>
      </p:sp>
      <p:sp>
        <p:nvSpPr>
          <p:cNvPr id="3" name="Zástupný obsah 2">
            <a:extLst>
              <a:ext uri="{FF2B5EF4-FFF2-40B4-BE49-F238E27FC236}">
                <a16:creationId xmlns:a16="http://schemas.microsoft.com/office/drawing/2014/main" id="{3EE71CC8-FF9C-1287-201B-E80655D79806}"/>
              </a:ext>
            </a:extLst>
          </p:cNvPr>
          <p:cNvSpPr>
            <a:spLocks noGrp="1"/>
          </p:cNvSpPr>
          <p:nvPr>
            <p:ph idx="1"/>
          </p:nvPr>
        </p:nvSpPr>
        <p:spPr>
          <a:xfrm>
            <a:off x="0" y="782425"/>
            <a:ext cx="12192000" cy="6075574"/>
          </a:xfrm>
        </p:spPr>
        <p:txBody>
          <a:bodyPr>
            <a:normAutofit fontScale="85000" lnSpcReduction="20000"/>
          </a:bodyPr>
          <a:lstStyle/>
          <a:p>
            <a:pPr algn="just"/>
            <a:r>
              <a:rPr lang="cs-CZ" dirty="0">
                <a:latin typeface="Times New Roman" panose="02020603050405020304" pitchFamily="18" charset="0"/>
                <a:cs typeface="Times New Roman" panose="02020603050405020304" pitchFamily="18" charset="0"/>
              </a:rPr>
              <a:t>Jako nejvlastnější a nepředstižná možnost smrt zprostředkovává pobytu přístup k celku jeho života. → Ve </a:t>
            </a:r>
            <a:r>
              <a:rPr lang="cs-CZ" dirty="0" err="1">
                <a:latin typeface="Times New Roman" panose="02020603050405020304" pitchFamily="18" charset="0"/>
                <a:cs typeface="Times New Roman" panose="02020603050405020304" pitchFamily="18" charset="0"/>
              </a:rPr>
              <a:t>vztaženosti</a:t>
            </a:r>
            <a:r>
              <a:rPr lang="cs-CZ" dirty="0">
                <a:latin typeface="Times New Roman" panose="02020603050405020304" pitchFamily="18" charset="0"/>
                <a:cs typeface="Times New Roman" panose="02020603050405020304" pitchFamily="18" charset="0"/>
              </a:rPr>
              <a:t> ke smrti je původním způsobem „předznamenáno a určeno bytí pobytu v celku.“</a:t>
            </a:r>
            <a:r>
              <a:rPr kumimoji="0" lang="cs-CZ" sz="2800" b="0"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 </a:t>
            </a:r>
            <a:r>
              <a:rPr lang="cs-CZ" dirty="0">
                <a:latin typeface="Times New Roman" panose="02020603050405020304" pitchFamily="18" charset="0"/>
                <a:cs typeface="Times New Roman" panose="02020603050405020304" pitchFamily="18" charset="0"/>
              </a:rPr>
              <a:t>V </a:t>
            </a:r>
            <a:r>
              <a:rPr lang="cs-CZ" dirty="0" err="1">
                <a:latin typeface="Times New Roman" panose="02020603050405020304" pitchFamily="18" charset="0"/>
                <a:cs typeface="Times New Roman" panose="02020603050405020304" pitchFamily="18" charset="0"/>
              </a:rPr>
              <a:t>předběhu</a:t>
            </a:r>
            <a:r>
              <a:rPr lang="cs-CZ" dirty="0">
                <a:latin typeface="Times New Roman" panose="02020603050405020304" pitchFamily="18" charset="0"/>
                <a:cs typeface="Times New Roman" panose="02020603050405020304" pitchFamily="18" charset="0"/>
              </a:rPr>
              <a:t> ke smrti se „pobyt může ujistit svým nejvlastnějším bytím“ v jeho „celosti.“→ Pobyt skrze </a:t>
            </a:r>
            <a:r>
              <a:rPr lang="cs-CZ" dirty="0" err="1">
                <a:latin typeface="Times New Roman" panose="02020603050405020304" pitchFamily="18" charset="0"/>
                <a:cs typeface="Times New Roman" panose="02020603050405020304" pitchFamily="18" charset="0"/>
              </a:rPr>
              <a:t>vztaženost</a:t>
            </a:r>
            <a:r>
              <a:rPr lang="cs-CZ" dirty="0">
                <a:latin typeface="Times New Roman" panose="02020603050405020304" pitchFamily="18" charset="0"/>
                <a:cs typeface="Times New Roman" panose="02020603050405020304" pitchFamily="18" charset="0"/>
              </a:rPr>
              <a:t> k vlastní smrti je schopen předem uchopit svůj život jako celek možností, a to dříve, než všechny tyto možnosti nastanou a uskuteční se. → Smrt má klíčový význam pro autentické bytí pobytu. </a:t>
            </a:r>
          </a:p>
          <a:p>
            <a:pPr algn="just"/>
            <a:r>
              <a:rPr lang="cs-CZ" dirty="0">
                <a:latin typeface="Times New Roman" panose="02020603050405020304" pitchFamily="18" charset="0"/>
                <a:cs typeface="Times New Roman" panose="02020603050405020304" pitchFamily="18" charset="0"/>
              </a:rPr>
              <a:t>Vztah pobytu k jeho celkovému moci být je „základem pro jeho </a:t>
            </a:r>
            <a:r>
              <a:rPr lang="cs-CZ" dirty="0" err="1">
                <a:latin typeface="Times New Roman" panose="02020603050405020304" pitchFamily="18" charset="0"/>
                <a:cs typeface="Times New Roman" panose="02020603050405020304" pitchFamily="18" charset="0"/>
              </a:rPr>
              <a:t>sebezískání</a:t>
            </a:r>
            <a:r>
              <a:rPr lang="cs-CZ" dirty="0">
                <a:latin typeface="Times New Roman" panose="02020603050405020304" pitchFamily="18" charset="0"/>
                <a:cs typeface="Times New Roman" panose="02020603050405020304" pitchFamily="18" charset="0"/>
              </a:rPr>
              <a:t> z nevlastního k vlastnímu způsobu bytí“. </a:t>
            </a:r>
            <a:r>
              <a:rPr kumimoji="0" lang="cs-CZ" sz="2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lang="cs-CZ" dirty="0" err="1">
                <a:latin typeface="Times New Roman" panose="02020603050405020304" pitchFamily="18" charset="0"/>
                <a:cs typeface="Times New Roman" panose="02020603050405020304" pitchFamily="18" charset="0"/>
              </a:rPr>
              <a:t>Předběh</a:t>
            </a:r>
            <a:r>
              <a:rPr lang="cs-CZ" dirty="0">
                <a:latin typeface="Times New Roman" panose="02020603050405020304" pitchFamily="18" charset="0"/>
                <a:cs typeface="Times New Roman" panose="02020603050405020304" pitchFamily="18" charset="0"/>
              </a:rPr>
              <a:t> „k nepředstižné možnosti“ ukazuje v náležitém světle „všechny možnosti, které před ní přecházejí“. </a:t>
            </a:r>
            <a:r>
              <a:rPr kumimoji="0" lang="cs-CZ" sz="2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lang="cs-CZ" dirty="0">
                <a:latin typeface="Times New Roman" panose="02020603050405020304" pitchFamily="18" charset="0"/>
                <a:cs typeface="Times New Roman" panose="02020603050405020304" pitchFamily="18" charset="0"/>
              </a:rPr>
              <a:t>To má zásadní význam při volbě těchto možností, zejm. pro odlišování možností autentických od neautentických. </a:t>
            </a:r>
            <a:r>
              <a:rPr kumimoji="0" lang="cs-CZ" sz="2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lang="cs-CZ" dirty="0">
                <a:latin typeface="Times New Roman" panose="02020603050405020304" pitchFamily="18" charset="0"/>
                <a:cs typeface="Times New Roman" panose="02020603050405020304" pitchFamily="18" charset="0"/>
              </a:rPr>
              <a:t>Autentické možnosti se pobytu ukazují z hlediska jeho uchopení vlastního bytí jako celku, který může pobyt neustále předjímat díky předbíhání k vlastní smrti. </a:t>
            </a:r>
          </a:p>
          <a:p>
            <a:pPr algn="just"/>
            <a:r>
              <a:rPr lang="cs-CZ" dirty="0">
                <a:latin typeface="Times New Roman" panose="02020603050405020304" pitchFamily="18" charset="0"/>
                <a:cs typeface="Times New Roman" panose="02020603050405020304" pitchFamily="18" charset="0"/>
              </a:rPr>
              <a:t>„Svobodné vystavení se vlastní smrti v </a:t>
            </a:r>
            <a:r>
              <a:rPr lang="cs-CZ" dirty="0" err="1">
                <a:latin typeface="Times New Roman" panose="02020603050405020304" pitchFamily="18" charset="0"/>
                <a:cs typeface="Times New Roman" panose="02020603050405020304" pitchFamily="18" charset="0"/>
              </a:rPr>
              <a:t>předběhu</a:t>
            </a:r>
            <a:r>
              <a:rPr lang="cs-CZ" dirty="0">
                <a:latin typeface="Times New Roman" panose="02020603050405020304" pitchFamily="18" charset="0"/>
                <a:cs typeface="Times New Roman" panose="02020603050405020304" pitchFamily="18" charset="0"/>
              </a:rPr>
              <a:t> osvobozuje pobyt ze ztracenosti v nahodile doléhajících možnostech, a to tak, že mu teprve umožňuje faktické možnosti, které před onou nepředstižnou předcházejí, vskutku autenticky pochopit a zvolit.“ </a:t>
            </a:r>
            <a:r>
              <a:rPr kumimoji="0" lang="cs-CZ" sz="2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a:t>
            </a:r>
            <a:r>
              <a:rPr lang="cs-CZ" dirty="0">
                <a:latin typeface="Times New Roman" panose="02020603050405020304" pitchFamily="18" charset="0"/>
                <a:cs typeface="Times New Roman" panose="02020603050405020304" pitchFamily="18" charset="0"/>
              </a:rPr>
              <a:t> Díky přístupu k vlastní smrti, v níž se pobytu radikálně vyjevuje jeho vlastní konečnost, si tak pobyt může volit své autentické možnosti a tím i sám sebe, své autentické bytí.</a:t>
            </a:r>
          </a:p>
          <a:p>
            <a:pPr marL="0" indent="0" algn="just">
              <a:buNone/>
            </a:pPr>
            <a:r>
              <a:rPr lang="cs-CZ" b="1" dirty="0">
                <a:latin typeface="Times New Roman" panose="02020603050405020304" pitchFamily="18" charset="0"/>
                <a:cs typeface="Times New Roman" panose="02020603050405020304" pitchFamily="18" charset="0"/>
              </a:rPr>
              <a:t>T 15: </a:t>
            </a:r>
            <a:r>
              <a:rPr lang="cs-CZ" dirty="0">
                <a:latin typeface="Times New Roman" panose="02020603050405020304" pitchFamily="18" charset="0"/>
                <a:cs typeface="Times New Roman" panose="02020603050405020304" pitchFamily="18" charset="0"/>
              </a:rPr>
              <a:t>„Poněvadž </a:t>
            </a:r>
            <a:r>
              <a:rPr lang="cs-CZ" dirty="0" err="1">
                <a:latin typeface="Times New Roman" panose="02020603050405020304" pitchFamily="18" charset="0"/>
                <a:cs typeface="Times New Roman" panose="02020603050405020304" pitchFamily="18" charset="0"/>
              </a:rPr>
              <a:t>předběh</a:t>
            </a:r>
            <a:r>
              <a:rPr lang="cs-CZ" dirty="0">
                <a:latin typeface="Times New Roman" panose="02020603050405020304" pitchFamily="18" charset="0"/>
                <a:cs typeface="Times New Roman" panose="02020603050405020304" pitchFamily="18" charset="0"/>
              </a:rPr>
              <a:t> k nepředstižné možnosti odemyká zároveň všechny možnosti, které před ní předcházejí, je v něm obsažena možnost existovat jako ‚moci být‘, které je celé … teprve v </a:t>
            </a:r>
            <a:r>
              <a:rPr lang="cs-CZ" dirty="0" err="1">
                <a:latin typeface="Times New Roman" panose="02020603050405020304" pitchFamily="18" charset="0"/>
                <a:cs typeface="Times New Roman" panose="02020603050405020304" pitchFamily="18" charset="0"/>
              </a:rPr>
              <a:t>předběhu</a:t>
            </a:r>
            <a:r>
              <a:rPr lang="cs-CZ" dirty="0">
                <a:latin typeface="Times New Roman" panose="02020603050405020304" pitchFamily="18" charset="0"/>
                <a:cs typeface="Times New Roman" panose="02020603050405020304" pitchFamily="18" charset="0"/>
              </a:rPr>
              <a:t> se pobyt může ujistit svým nejvlastnějším bytím v jeho nepředstižné celosti.“</a:t>
            </a:r>
          </a:p>
          <a:p>
            <a:pPr marL="0" indent="0">
              <a:buNone/>
            </a:pPr>
            <a:r>
              <a:rPr lang="cs-CZ" dirty="0">
                <a:latin typeface="Times New Roman" panose="02020603050405020304" pitchFamily="18" charset="0"/>
                <a:cs typeface="Times New Roman" panose="02020603050405020304" pitchFamily="18" charset="0"/>
              </a:rPr>
              <a:t>M. </a:t>
            </a:r>
            <a:r>
              <a:rPr lang="cs-CZ" dirty="0" err="1">
                <a:latin typeface="Times New Roman" panose="02020603050405020304" pitchFamily="18" charset="0"/>
                <a:cs typeface="Times New Roman" panose="02020603050405020304" pitchFamily="18" charset="0"/>
              </a:rPr>
              <a:t>Heidegger</a:t>
            </a:r>
            <a:r>
              <a:rPr lang="cs-CZ" dirty="0">
                <a:latin typeface="Times New Roman" panose="02020603050405020304" pitchFamily="18" charset="0"/>
                <a:cs typeface="Times New Roman" panose="02020603050405020304" pitchFamily="18" charset="0"/>
              </a:rPr>
              <a:t>, </a:t>
            </a:r>
            <a:r>
              <a:rPr lang="cs-CZ" i="1" dirty="0">
                <a:latin typeface="Times New Roman" panose="02020603050405020304" pitchFamily="18" charset="0"/>
                <a:cs typeface="Times New Roman" panose="02020603050405020304" pitchFamily="18" charset="0"/>
              </a:rPr>
              <a:t>Bytí a čas</a:t>
            </a:r>
            <a:r>
              <a:rPr lang="cs-CZ" dirty="0">
                <a:latin typeface="Times New Roman" panose="02020603050405020304" pitchFamily="18" charset="0"/>
                <a:cs typeface="Times New Roman" panose="02020603050405020304" pitchFamily="18" charset="0"/>
              </a:rPr>
              <a:t>, § 53, str. 294.</a:t>
            </a:r>
          </a:p>
        </p:txBody>
      </p:sp>
    </p:spTree>
    <p:extLst>
      <p:ext uri="{BB962C8B-B14F-4D97-AF65-F5344CB8AC3E}">
        <p14:creationId xmlns:p14="http://schemas.microsoft.com/office/powerpoint/2010/main" val="2553234886"/>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BEE594BB-E1F5-40DB-B511-B772E26BF85E}"/>
              </a:ext>
            </a:extLst>
          </p:cNvPr>
          <p:cNvSpPr>
            <a:spLocks noGrp="1"/>
          </p:cNvSpPr>
          <p:nvPr>
            <p:ph type="title"/>
          </p:nvPr>
        </p:nvSpPr>
        <p:spPr>
          <a:xfrm>
            <a:off x="0" y="2"/>
            <a:ext cx="12192000" cy="810704"/>
          </a:xfrm>
        </p:spPr>
        <p:txBody>
          <a:bodyPr/>
          <a:lstStyle/>
          <a:p>
            <a:pPr algn="ctr"/>
            <a:r>
              <a:rPr lang="cs-CZ" dirty="0">
                <a:solidFill>
                  <a:srgbClr val="C00000"/>
                </a:solidFill>
                <a:latin typeface="Times New Roman" panose="02020603050405020304" pitchFamily="18" charset="0"/>
                <a:cs typeface="Times New Roman" panose="02020603050405020304" pitchFamily="18" charset="0"/>
              </a:rPr>
              <a:t>Smrt a neosobní „ono se“</a:t>
            </a:r>
          </a:p>
        </p:txBody>
      </p:sp>
      <p:sp>
        <p:nvSpPr>
          <p:cNvPr id="3" name="Zástupný obsah 2">
            <a:extLst>
              <a:ext uri="{FF2B5EF4-FFF2-40B4-BE49-F238E27FC236}">
                <a16:creationId xmlns:a16="http://schemas.microsoft.com/office/drawing/2014/main" id="{6BEDB155-D765-7F48-FEC0-C08682FFD8EE}"/>
              </a:ext>
            </a:extLst>
          </p:cNvPr>
          <p:cNvSpPr>
            <a:spLocks noGrp="1"/>
          </p:cNvSpPr>
          <p:nvPr>
            <p:ph idx="1"/>
          </p:nvPr>
        </p:nvSpPr>
        <p:spPr>
          <a:xfrm>
            <a:off x="1" y="744718"/>
            <a:ext cx="12192000" cy="6113281"/>
          </a:xfrm>
        </p:spPr>
        <p:txBody>
          <a:bodyPr>
            <a:normAutofit fontScale="70000" lnSpcReduction="20000"/>
          </a:bodyPr>
          <a:lstStyle/>
          <a:p>
            <a:pPr algn="just"/>
            <a:r>
              <a:rPr lang="cs-CZ" sz="3400" dirty="0">
                <a:latin typeface="Times New Roman" panose="02020603050405020304" pitchFamily="18" charset="0"/>
                <a:cs typeface="Times New Roman" panose="02020603050405020304" pitchFamily="18" charset="0"/>
              </a:rPr>
              <a:t>Neautentický modus bytí pobytu v jeho každodennosti určuje i vztah pobytu ke smrti. → „Ono se“ má tendenci k zamlouvání a zakrývání smrti v jejím existenciálním významu. </a:t>
            </a:r>
          </a:p>
          <a:p>
            <a:pPr algn="just"/>
            <a:r>
              <a:rPr lang="cs-CZ" sz="3400" dirty="0">
                <a:latin typeface="Times New Roman" panose="02020603050405020304" pitchFamily="18" charset="0"/>
                <a:cs typeface="Times New Roman" panose="02020603050405020304" pitchFamily="18" charset="0"/>
              </a:rPr>
              <a:t>Neurčité „ono se“ vykládá smrt jako </a:t>
            </a:r>
            <a:r>
              <a:rPr lang="cs-CZ" sz="3400" dirty="0" err="1">
                <a:latin typeface="Times New Roman" panose="02020603050405020304" pitchFamily="18" charset="0"/>
                <a:cs typeface="Times New Roman" panose="02020603050405020304" pitchFamily="18" charset="0"/>
              </a:rPr>
              <a:t>nitrosvětsky</a:t>
            </a:r>
            <a:r>
              <a:rPr lang="cs-CZ" sz="3400" dirty="0">
                <a:latin typeface="Times New Roman" panose="02020603050405020304" pitchFamily="18" charset="0"/>
                <a:cs typeface="Times New Roman" panose="02020603050405020304" pitchFamily="18" charset="0"/>
              </a:rPr>
              <a:t> nastávající událost. </a:t>
            </a:r>
            <a:r>
              <a:rPr kumimoji="0" lang="cs-CZ" sz="3400" b="0"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 S</a:t>
            </a:r>
            <a:r>
              <a:rPr lang="cs-CZ" sz="3400" dirty="0" err="1">
                <a:latin typeface="Times New Roman" panose="02020603050405020304" pitchFamily="18" charset="0"/>
                <a:cs typeface="Times New Roman" panose="02020603050405020304" pitchFamily="18" charset="0"/>
              </a:rPr>
              <a:t>mrt</a:t>
            </a:r>
            <a:r>
              <a:rPr lang="cs-CZ" sz="3400" dirty="0">
                <a:latin typeface="Times New Roman" panose="02020603050405020304" pitchFamily="18" charset="0"/>
                <a:cs typeface="Times New Roman" panose="02020603050405020304" pitchFamily="18" charset="0"/>
              </a:rPr>
              <a:t> je „pochopena jako něco neurčitého, co jednou odněkud přijde, co však pro nás samé ještě není v dohledu, a tudíž nás neohrožuje.“</a:t>
            </a:r>
            <a:r>
              <a:rPr kumimoji="0" lang="cs-CZ" sz="3400" b="0"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 </a:t>
            </a:r>
            <a:r>
              <a:rPr lang="cs-CZ" sz="3400" dirty="0">
                <a:latin typeface="Times New Roman" panose="02020603050405020304" pitchFamily="18" charset="0"/>
                <a:cs typeface="Times New Roman" panose="02020603050405020304" pitchFamily="18" charset="0"/>
              </a:rPr>
              <a:t>Veřejný výklad neosobního „ono se“ říká: „umře každý“, a tak si každý „může říkat: já zrovna ne; neboť každý není vlastně nikdo“. </a:t>
            </a:r>
            <a:r>
              <a:rPr kumimoji="0" lang="cs-CZ" sz="3400" b="0"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a:t>
            </a:r>
            <a:r>
              <a:rPr lang="cs-CZ" sz="3400" dirty="0">
                <a:latin typeface="Times New Roman" panose="02020603050405020304" pitchFamily="18" charset="0"/>
                <a:cs typeface="Times New Roman" panose="02020603050405020304" pitchFamily="18" charset="0"/>
              </a:rPr>
              <a:t> Smrt je nivelizována „na něco, co sice pobyt potkává, ale nepatří přímo nikomu,“ a vlastně se ho tak netýká. </a:t>
            </a:r>
            <a:r>
              <a:rPr kumimoji="0" lang="cs-CZ" sz="3400" b="0"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 </a:t>
            </a:r>
            <a:r>
              <a:rPr lang="cs-CZ" sz="3400" dirty="0">
                <a:latin typeface="Times New Roman" panose="02020603050405020304" pitchFamily="18" charset="0"/>
                <a:cs typeface="Times New Roman" panose="02020603050405020304" pitchFamily="18" charset="0"/>
              </a:rPr>
              <a:t>Výklad, který podává o smrti „ono se“, zakrývá její charakter nejvlastnější, </a:t>
            </a:r>
            <a:r>
              <a:rPr lang="cs-CZ" sz="3400" dirty="0" err="1">
                <a:latin typeface="Times New Roman" panose="02020603050405020304" pitchFamily="18" charset="0"/>
                <a:cs typeface="Times New Roman" panose="02020603050405020304" pitchFamily="18" charset="0"/>
              </a:rPr>
              <a:t>bezevztažné</a:t>
            </a:r>
            <a:r>
              <a:rPr lang="cs-CZ" sz="3400" dirty="0">
                <a:latin typeface="Times New Roman" panose="02020603050405020304" pitchFamily="18" charset="0"/>
                <a:cs typeface="Times New Roman" panose="02020603050405020304" pitchFamily="18" charset="0"/>
              </a:rPr>
              <a:t>, nepředstižné, jisté a neurčité možnosti.</a:t>
            </a:r>
          </a:p>
          <a:p>
            <a:pPr algn="just"/>
            <a:r>
              <a:rPr lang="cs-CZ" sz="3400" dirty="0">
                <a:latin typeface="Times New Roman" panose="02020603050405020304" pitchFamily="18" charset="0"/>
                <a:cs typeface="Times New Roman" panose="02020603050405020304" pitchFamily="18" charset="0"/>
              </a:rPr>
              <a:t>Výklad smrti, jak ho předkládá „ono se“, je vposled veden snahou o zastření smrti jako takovéto význačné možnosti. </a:t>
            </a:r>
            <a:r>
              <a:rPr kumimoji="0" lang="cs-CZ" sz="3400" b="0"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 R</a:t>
            </a:r>
            <a:r>
              <a:rPr lang="cs-CZ" sz="3400" dirty="0" err="1">
                <a:latin typeface="Times New Roman" panose="02020603050405020304" pitchFamily="18" charset="0"/>
                <a:cs typeface="Times New Roman" panose="02020603050405020304" pitchFamily="18" charset="0"/>
              </a:rPr>
              <a:t>ozptýlenost</a:t>
            </a:r>
            <a:r>
              <a:rPr lang="cs-CZ" sz="3400" dirty="0">
                <a:latin typeface="Times New Roman" panose="02020603050405020304" pitchFamily="18" charset="0"/>
                <a:cs typeface="Times New Roman" panose="02020603050405020304" pitchFamily="18" charset="0"/>
              </a:rPr>
              <a:t> pobytu je v hloubi nesena úsilím o zakrytí a uhýbání před smrtí. </a:t>
            </a:r>
            <a:r>
              <a:rPr kumimoji="0" lang="cs-CZ" sz="3400" b="0"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 </a:t>
            </a:r>
            <a:r>
              <a:rPr lang="cs-CZ" sz="3400" dirty="0">
                <a:latin typeface="Times New Roman" panose="02020603050405020304" pitchFamily="18" charset="0"/>
                <a:cs typeface="Times New Roman" panose="02020603050405020304" pitchFamily="18" charset="0"/>
              </a:rPr>
              <a:t>Každodennosti ve skutečnosti vskrytu vládne sklon k „zakrývajícímu uhýbání před smrtí“. </a:t>
            </a:r>
          </a:p>
          <a:p>
            <a:pPr marL="0" indent="0" algn="just">
              <a:buNone/>
            </a:pPr>
            <a:r>
              <a:rPr lang="cs-CZ" sz="3400" b="1" dirty="0">
                <a:latin typeface="Times New Roman" panose="02020603050405020304" pitchFamily="18" charset="0"/>
                <a:cs typeface="Times New Roman" panose="02020603050405020304" pitchFamily="18" charset="0"/>
              </a:rPr>
              <a:t>T 16: </a:t>
            </a:r>
            <a:r>
              <a:rPr lang="cs-CZ" sz="3400" dirty="0">
                <a:latin typeface="Times New Roman" panose="02020603050405020304" pitchFamily="18" charset="0"/>
                <a:cs typeface="Times New Roman" panose="02020603050405020304" pitchFamily="18" charset="0"/>
              </a:rPr>
              <a:t>„,Ono se‘ dává právo a stupňuje pokušení zakrývat si své nejvlastnější bytí k smrti. Zakrývající uhýbání před smrtí vládne každodennosti … Každodenní bytí k smrti je jakožto upadající stálým útěkem před smrtí … Upadajícím útěkem před smrtí však každodennost pobytu dokazuje, že i neurčité ,ono se‘ je samo vždy již určeno jako bytí k smrti, a to i tehdy, kdy ,na smrt‘ výslovně ,nemyslí‘. Pobytu jde i v průměrné každodennosti neustále o toto nejvlastnější, </a:t>
            </a:r>
            <a:r>
              <a:rPr lang="cs-CZ" sz="3400" dirty="0" err="1">
                <a:latin typeface="Times New Roman" panose="02020603050405020304" pitchFamily="18" charset="0"/>
                <a:cs typeface="Times New Roman" panose="02020603050405020304" pitchFamily="18" charset="0"/>
              </a:rPr>
              <a:t>bezevztažné</a:t>
            </a:r>
            <a:r>
              <a:rPr lang="cs-CZ" sz="3400" dirty="0">
                <a:latin typeface="Times New Roman" panose="02020603050405020304" pitchFamily="18" charset="0"/>
                <a:cs typeface="Times New Roman" panose="02020603050405020304" pitchFamily="18" charset="0"/>
              </a:rPr>
              <a:t> a nepředstižné ,moci být‘, byť jen v modu obstarávání neznepokojené lhostejnosti vůči nejzazší možnosti své existence.“</a:t>
            </a:r>
          </a:p>
          <a:p>
            <a:pPr marL="0" indent="0" algn="just">
              <a:buNone/>
            </a:pPr>
            <a:r>
              <a:rPr kumimoji="0" lang="cs-CZ" sz="3400" b="0"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M. </a:t>
            </a:r>
            <a:r>
              <a:rPr kumimoji="0" lang="cs-CZ" sz="3400" b="0" i="0" u="none" strike="noStrike" kern="1200" cap="none" spc="0" normalizeH="0" baseline="0" noProof="0" dirty="0" err="1">
                <a:ln>
                  <a:noFill/>
                </a:ln>
                <a:solidFill>
                  <a:prstClr val="black"/>
                </a:solidFill>
                <a:effectLst/>
                <a:uLnTx/>
                <a:uFillTx/>
                <a:latin typeface="Times New Roman" panose="02020603050405020304" pitchFamily="18" charset="0"/>
                <a:cs typeface="Times New Roman" panose="02020603050405020304" pitchFamily="18" charset="0"/>
              </a:rPr>
              <a:t>Heidegger</a:t>
            </a:r>
            <a:r>
              <a:rPr kumimoji="0" lang="cs-CZ" sz="3400" b="0"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 </a:t>
            </a:r>
            <a:r>
              <a:rPr kumimoji="0" lang="cs-CZ" sz="3400" b="0" i="1"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Bytí a čas</a:t>
            </a:r>
            <a:r>
              <a:rPr kumimoji="0" lang="cs-CZ" sz="3400" b="0"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 § 51, str. 282–284. </a:t>
            </a:r>
            <a:endParaRPr lang="cs-CZ" sz="3400" dirty="0">
              <a:latin typeface="Times New Roman" panose="02020603050405020304" pitchFamily="18" charset="0"/>
              <a:cs typeface="Times New Roman" panose="02020603050405020304" pitchFamily="18" charset="0"/>
            </a:endParaRPr>
          </a:p>
          <a:p>
            <a:pPr marL="0" indent="0" algn="just">
              <a:buNone/>
            </a:pPr>
            <a:endParaRPr lang="cs-CZ" sz="3400" dirty="0">
              <a:latin typeface="Times New Roman" panose="02020603050405020304" pitchFamily="18" charset="0"/>
              <a:cs typeface="Times New Roman" panose="02020603050405020304" pitchFamily="18" charset="0"/>
            </a:endParaRPr>
          </a:p>
          <a:p>
            <a:pPr marL="0" indent="0" algn="just">
              <a:buNone/>
            </a:pPr>
            <a:endParaRPr lang="cs-CZ" sz="3400" dirty="0">
              <a:latin typeface="Times New Roman" panose="02020603050405020304" pitchFamily="18" charset="0"/>
              <a:cs typeface="Times New Roman" panose="02020603050405020304" pitchFamily="18" charset="0"/>
            </a:endParaRPr>
          </a:p>
          <a:p>
            <a:pPr algn="just"/>
            <a:endParaRPr lang="cs-CZ"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6320981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34136C7-E531-947D-AC57-B062F0C83360}"/>
              </a:ext>
            </a:extLst>
          </p:cNvPr>
          <p:cNvSpPr>
            <a:spLocks noGrp="1"/>
          </p:cNvSpPr>
          <p:nvPr>
            <p:ph type="title"/>
          </p:nvPr>
        </p:nvSpPr>
        <p:spPr>
          <a:xfrm>
            <a:off x="838200" y="1"/>
            <a:ext cx="10515600" cy="1244337"/>
          </a:xfrm>
        </p:spPr>
        <p:txBody>
          <a:bodyPr>
            <a:noAutofit/>
          </a:bodyPr>
          <a:lstStyle/>
          <a:p>
            <a:pPr algn="ctr">
              <a:lnSpc>
                <a:spcPct val="107000"/>
              </a:lnSpc>
              <a:spcAft>
                <a:spcPts val="800"/>
              </a:spcAft>
            </a:pPr>
            <a:r>
              <a:rPr lang="cs-CZ" sz="4800" b="1" dirty="0">
                <a:effectLst/>
                <a:latin typeface="Times New Roman" panose="02020603050405020304" pitchFamily="18" charset="0"/>
                <a:ea typeface="Calibri" panose="020F0502020204030204" pitchFamily="34" charset="0"/>
                <a:cs typeface="Times New Roman" panose="02020603050405020304" pitchFamily="18" charset="0"/>
              </a:rPr>
              <a:t> </a:t>
            </a:r>
            <a:br>
              <a:rPr lang="cs-CZ" sz="4800" dirty="0">
                <a:effectLst/>
                <a:latin typeface="Calibri" panose="020F0502020204030204" pitchFamily="34" charset="0"/>
                <a:ea typeface="Calibri" panose="020F0502020204030204" pitchFamily="34" charset="0"/>
                <a:cs typeface="Times New Roman" panose="02020603050405020304" pitchFamily="18" charset="0"/>
              </a:rPr>
            </a:br>
            <a:r>
              <a:rPr lang="cs-CZ" sz="4800" b="1" dirty="0">
                <a:solidFill>
                  <a:srgbClr val="C00000"/>
                </a:solidFill>
                <a:latin typeface="Times New Roman" panose="02020603050405020304" pitchFamily="18" charset="0"/>
                <a:ea typeface="Calibri" panose="020F0502020204030204" pitchFamily="34" charset="0"/>
                <a:cs typeface="Times New Roman" panose="02020603050405020304" pitchFamily="18" charset="0"/>
              </a:rPr>
              <a:t>Smrt a pobývání</a:t>
            </a:r>
            <a:br>
              <a:rPr lang="cs-CZ" sz="4800"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br>
            <a:endParaRPr lang="cs-CZ" sz="4800" dirty="0">
              <a:solidFill>
                <a:srgbClr val="C00000"/>
              </a:solidFill>
            </a:endParaRPr>
          </a:p>
        </p:txBody>
      </p:sp>
      <p:sp>
        <p:nvSpPr>
          <p:cNvPr id="3" name="Zástupný obsah 2">
            <a:extLst>
              <a:ext uri="{FF2B5EF4-FFF2-40B4-BE49-F238E27FC236}">
                <a16:creationId xmlns:a16="http://schemas.microsoft.com/office/drawing/2014/main" id="{ED34B2C3-E5DF-6E52-0FCF-8C14B4597DAB}"/>
              </a:ext>
            </a:extLst>
          </p:cNvPr>
          <p:cNvSpPr>
            <a:spLocks noGrp="1"/>
          </p:cNvSpPr>
          <p:nvPr>
            <p:ph idx="1"/>
          </p:nvPr>
        </p:nvSpPr>
        <p:spPr>
          <a:xfrm>
            <a:off x="131975" y="1131216"/>
            <a:ext cx="12060025" cy="5726783"/>
          </a:xfrm>
        </p:spPr>
        <p:txBody>
          <a:bodyPr>
            <a:normAutofit fontScale="85000" lnSpcReduction="20000"/>
          </a:bodyPr>
          <a:lstStyle/>
          <a:p>
            <a:r>
              <a:rPr lang="cs-CZ" dirty="0">
                <a:latin typeface="Times New Roman" panose="02020603050405020304" pitchFamily="18" charset="0"/>
                <a:ea typeface="Calibri" panose="020F0502020204030204" pitchFamily="34" charset="0"/>
              </a:rPr>
              <a:t>N</a:t>
            </a:r>
            <a:r>
              <a:rPr lang="cs-CZ" dirty="0">
                <a:effectLst/>
                <a:latin typeface="Times New Roman" panose="02020603050405020304" pitchFamily="18" charset="0"/>
                <a:ea typeface="Calibri" panose="020F0502020204030204" pitchFamily="34" charset="0"/>
              </a:rPr>
              <a:t>a rovině pobývání člověk může vědět o smrti jen jako o něčem, co musí jednou v neurčitém časovém bodu v budoucnosti nastat. → Pokud člověk ví o smrti pouze jako o </a:t>
            </a:r>
            <a:r>
              <a:rPr kumimoji="0" lang="cs-CZ"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mn-cs"/>
              </a:rPr>
              <a:t>neurčité hrozbě v budoucnosti, která jako by se ho nijak bytostně netýkala,</a:t>
            </a:r>
            <a:r>
              <a:rPr lang="cs-CZ" dirty="0">
                <a:effectLst/>
                <a:latin typeface="Times New Roman" panose="02020603050405020304" pitchFamily="18" charset="0"/>
                <a:ea typeface="Calibri" panose="020F0502020204030204" pitchFamily="34" charset="0"/>
              </a:rPr>
              <a:t> </a:t>
            </a:r>
            <a:r>
              <a:rPr lang="cs-CZ" dirty="0">
                <a:latin typeface="Times New Roman" panose="02020603050405020304" pitchFamily="18" charset="0"/>
                <a:ea typeface="Calibri" panose="020F0502020204030204" pitchFamily="34" charset="0"/>
              </a:rPr>
              <a:t>pak </a:t>
            </a:r>
            <a:r>
              <a:rPr lang="cs-CZ" dirty="0">
                <a:effectLst/>
                <a:latin typeface="Times New Roman" panose="02020603050405020304" pitchFamily="18" charset="0"/>
                <a:ea typeface="Calibri" panose="020F0502020204030204" pitchFamily="34" charset="0"/>
              </a:rPr>
              <a:t>není tímto vědomím zasažen. </a:t>
            </a:r>
            <a:r>
              <a:rPr kumimoji="0" lang="cs-CZ"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mn-cs"/>
              </a:rPr>
              <a:t>→</a:t>
            </a:r>
            <a:r>
              <a:rPr lang="cs-CZ" dirty="0">
                <a:effectLst/>
                <a:latin typeface="Times New Roman" panose="02020603050405020304" pitchFamily="18" charset="0"/>
                <a:ea typeface="Calibri" panose="020F0502020204030204" pitchFamily="34" charset="0"/>
              </a:rPr>
              <a:t> </a:t>
            </a:r>
            <a:r>
              <a:rPr lang="cs-CZ" dirty="0">
                <a:latin typeface="Times New Roman" panose="02020603050405020304" pitchFamily="18" charset="0"/>
                <a:ea typeface="Calibri" panose="020F0502020204030204" pitchFamily="34" charset="0"/>
              </a:rPr>
              <a:t>S</a:t>
            </a:r>
            <a:r>
              <a:rPr lang="cs-CZ" dirty="0">
                <a:effectLst/>
                <a:latin typeface="Times New Roman" panose="02020603050405020304" pitchFamily="18" charset="0"/>
                <a:ea typeface="Calibri" panose="020F0502020204030204" pitchFamily="34" charset="0"/>
              </a:rPr>
              <a:t>mrt pro něj ještě není mezní situací, a </a:t>
            </a:r>
            <a:r>
              <a:rPr lang="cs-CZ" dirty="0">
                <a:latin typeface="Times New Roman" panose="02020603050405020304" pitchFamily="18" charset="0"/>
                <a:ea typeface="Calibri" panose="020F0502020204030204" pitchFamily="34" charset="0"/>
              </a:rPr>
              <a:t>tedy </a:t>
            </a:r>
            <a:r>
              <a:rPr lang="cs-CZ" dirty="0">
                <a:effectLst/>
                <a:latin typeface="Times New Roman" panose="02020603050405020304" pitchFamily="18" charset="0"/>
                <a:ea typeface="Calibri" panose="020F0502020204030204" pitchFamily="34" charset="0"/>
              </a:rPr>
              <a:t>vlastně neví, co smrt ve skutečnosti je.</a:t>
            </a:r>
          </a:p>
          <a:p>
            <a:r>
              <a:rPr kumimoji="0" lang="cs-CZ" sz="28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mn-cs"/>
              </a:rPr>
              <a:t>Pobývání usiluje o co nejdelší trvalost bytí a svého konečného štěstí. → </a:t>
            </a:r>
            <a:r>
              <a:rPr lang="cs-CZ" sz="2800" dirty="0">
                <a:effectLst/>
                <a:latin typeface="Times New Roman" panose="02020603050405020304" pitchFamily="18" charset="0"/>
                <a:ea typeface="Calibri" panose="020F0502020204030204" pitchFamily="34" charset="0"/>
              </a:rPr>
              <a:t>Pobývání se především snaží smrti vyhnout. </a:t>
            </a:r>
            <a:r>
              <a:rPr kumimoji="0" lang="cs-CZ" sz="28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mn-cs"/>
              </a:rPr>
              <a:t>→ </a:t>
            </a:r>
            <a:r>
              <a:rPr lang="cs-CZ" sz="2800" dirty="0">
                <a:effectLst/>
                <a:latin typeface="Times New Roman" panose="02020603050405020304" pitchFamily="18" charset="0"/>
                <a:ea typeface="Calibri" panose="020F0502020204030204" pitchFamily="34" charset="0"/>
              </a:rPr>
              <a:t>Vše, čemu připisuje hodnotu a nakonec i pobývání samo, však nakonec nevyhnutelně podléhá zániku. </a:t>
            </a:r>
            <a:r>
              <a:rPr kumimoji="0" lang="cs-CZ" sz="28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mn-cs"/>
              </a:rPr>
              <a:t>→ </a:t>
            </a:r>
            <a:r>
              <a:rPr lang="cs-CZ" sz="2800" dirty="0">
                <a:effectLst/>
                <a:latin typeface="Times New Roman" panose="02020603050405020304" pitchFamily="18" charset="0"/>
                <a:ea typeface="Calibri" panose="020F0502020204030204" pitchFamily="34" charset="0"/>
              </a:rPr>
              <a:t>Smrt pro pobývání znamená ztrátu všeho, co je pro ně hodnotné – žije však, jako by smrti nebylo, zavírá před ní oči, zapomíná na ni, vytěsňuje ji.</a:t>
            </a:r>
          </a:p>
          <a:p>
            <a:r>
              <a:rPr lang="cs-CZ" sz="2800" dirty="0">
                <a:effectLst/>
                <a:latin typeface="Times New Roman" panose="02020603050405020304" pitchFamily="18" charset="0"/>
                <a:ea typeface="Calibri" panose="020F0502020204030204" pitchFamily="34" charset="0"/>
              </a:rPr>
              <a:t>Pokud již není možné si smrt zastírat a smrt se pobývání vyjeví ve své nevyhnutelnosti, ukazuje se mu jako naprosté ztroskotání a propadá zoufalství. Pro pobývání existuje smrt pouze ve střídání stavů zapomnění a úzkosti či zoufalství. </a:t>
            </a:r>
            <a:r>
              <a:rPr kumimoji="0" lang="cs-CZ" sz="28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mn-cs"/>
              </a:rPr>
              <a:t>→ </a:t>
            </a:r>
            <a:r>
              <a:rPr lang="cs-CZ" sz="2800" dirty="0">
                <a:effectLst/>
                <a:latin typeface="Times New Roman" panose="02020603050405020304" pitchFamily="18" charset="0"/>
                <a:ea typeface="Calibri" panose="020F0502020204030204" pitchFamily="34" charset="0"/>
              </a:rPr>
              <a:t>Tento dvojí postoj ke smrti, který zná pobývání, totiž vytěsňování a zoufalství, jsou pouze dvěma stranami téže mince: Pobývání si skutečnost smrti v její pravé povaze zastírá právě proto, že je tváří v tvář smrti bezradné a zoufalé.</a:t>
            </a:r>
          </a:p>
          <a:p>
            <a:pPr marL="0" indent="0">
              <a:buNone/>
            </a:pPr>
            <a:r>
              <a:rPr lang="cs-CZ" sz="2800" b="1" dirty="0">
                <a:effectLst/>
                <a:latin typeface="Times New Roman" panose="02020603050405020304" pitchFamily="18" charset="0"/>
                <a:ea typeface="Calibri" panose="020F0502020204030204" pitchFamily="34" charset="0"/>
              </a:rPr>
              <a:t>T 1b:</a:t>
            </a:r>
            <a:r>
              <a:rPr lang="cs-CZ" sz="2800" dirty="0">
                <a:effectLst/>
                <a:latin typeface="Times New Roman" panose="02020603050405020304" pitchFamily="18" charset="0"/>
                <a:ea typeface="Calibri" panose="020F0502020204030204" pitchFamily="34" charset="0"/>
              </a:rPr>
              <a:t> Člověk, který ví, že zemře, má toto vědění jakožto očekávání smrti v neurčitém časovém bodu; pokud však pro něj smrt nehraje roli jinak než prostřednictvím starosti, jak se jí vyhnout, potud také pro člověka není smrt mezní situací. Jakožto </a:t>
            </a:r>
            <a:r>
              <a:rPr lang="cs-CZ" sz="2800" i="1" dirty="0">
                <a:effectLst/>
                <a:latin typeface="Times New Roman" panose="02020603050405020304" pitchFamily="18" charset="0"/>
                <a:ea typeface="Calibri" panose="020F0502020204030204" pitchFamily="34" charset="0"/>
              </a:rPr>
              <a:t>pouze žijící</a:t>
            </a:r>
            <a:r>
              <a:rPr lang="cs-CZ" sz="2800" dirty="0">
                <a:effectLst/>
                <a:latin typeface="Times New Roman" panose="02020603050405020304" pitchFamily="18" charset="0"/>
                <a:ea typeface="Calibri" panose="020F0502020204030204" pitchFamily="34" charset="0"/>
              </a:rPr>
              <a:t> sleduji účely, usiluji o trvání a stálost všeho, co má pro mne cenu … žiji tím, že zapomínám na to, co je pro mne nevyhnutelné, a na konec všeho.“</a:t>
            </a:r>
          </a:p>
          <a:p>
            <a:pPr marL="0" indent="0">
              <a:buNone/>
            </a:pPr>
            <a:r>
              <a:rPr lang="cs-CZ" sz="2800" dirty="0">
                <a:effectLst/>
                <a:latin typeface="Times New Roman" panose="02020603050405020304" pitchFamily="18" charset="0"/>
                <a:ea typeface="Calibri" panose="020F0502020204030204" pitchFamily="34" charset="0"/>
              </a:rPr>
              <a:t>K. </a:t>
            </a:r>
            <a:r>
              <a:rPr lang="cs-CZ" sz="2800" dirty="0" err="1">
                <a:effectLst/>
                <a:latin typeface="Times New Roman" panose="02020603050405020304" pitchFamily="18" charset="0"/>
                <a:ea typeface="Calibri" panose="020F0502020204030204" pitchFamily="34" charset="0"/>
              </a:rPr>
              <a:t>Jaspers</a:t>
            </a:r>
            <a:r>
              <a:rPr lang="cs-CZ" sz="2800" dirty="0">
                <a:effectLst/>
                <a:latin typeface="Times New Roman" panose="02020603050405020304" pitchFamily="18" charset="0"/>
                <a:ea typeface="Calibri" panose="020F0502020204030204" pitchFamily="34" charset="0"/>
              </a:rPr>
              <a:t>, </a:t>
            </a:r>
            <a:r>
              <a:rPr lang="cs-CZ" sz="2800" i="1" dirty="0">
                <a:effectLst/>
                <a:latin typeface="Times New Roman" panose="02020603050405020304" pitchFamily="18" charset="0"/>
                <a:ea typeface="Calibri" panose="020F0502020204030204" pitchFamily="34" charset="0"/>
              </a:rPr>
              <a:t>Mezní situace</a:t>
            </a:r>
            <a:r>
              <a:rPr lang="cs-CZ" sz="2800" dirty="0">
                <a:effectLst/>
                <a:latin typeface="Times New Roman" panose="02020603050405020304" pitchFamily="18" charset="0"/>
                <a:ea typeface="Calibri" panose="020F0502020204030204" pitchFamily="34" charset="0"/>
              </a:rPr>
              <a:t>, str. 41.</a:t>
            </a:r>
          </a:p>
          <a:p>
            <a:pPr marL="0" indent="0">
              <a:buNone/>
            </a:pPr>
            <a:endParaRPr lang="cs-CZ" sz="2800" dirty="0">
              <a:effectLst/>
              <a:latin typeface="Times New Roman" panose="02020603050405020304" pitchFamily="18" charset="0"/>
              <a:ea typeface="Calibri" panose="020F0502020204030204" pitchFamily="34" charset="0"/>
            </a:endParaRPr>
          </a:p>
          <a:p>
            <a:pPr marL="0" indent="0">
              <a:buNone/>
            </a:pPr>
            <a:endParaRPr lang="cs-CZ" dirty="0">
              <a:effectLst/>
              <a:latin typeface="Times New Roman" panose="02020603050405020304" pitchFamily="18" charset="0"/>
              <a:ea typeface="Calibri" panose="020F0502020204030204" pitchFamily="34" charset="0"/>
            </a:endParaRPr>
          </a:p>
          <a:p>
            <a:endParaRPr lang="cs-CZ" dirty="0">
              <a:effectLst/>
              <a:latin typeface="Times New Roman" panose="02020603050405020304" pitchFamily="18" charset="0"/>
              <a:ea typeface="Calibri" panose="020F0502020204030204" pitchFamily="34" charset="0"/>
            </a:endParaRPr>
          </a:p>
          <a:p>
            <a:endParaRPr lang="cs-CZ" sz="3200" dirty="0"/>
          </a:p>
        </p:txBody>
      </p:sp>
    </p:spTree>
    <p:extLst>
      <p:ext uri="{BB962C8B-B14F-4D97-AF65-F5344CB8AC3E}">
        <p14:creationId xmlns:p14="http://schemas.microsoft.com/office/powerpoint/2010/main" val="3357116025"/>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987C3FC6-F0BC-9EFA-CA41-D5D21FDF5BA4}"/>
              </a:ext>
            </a:extLst>
          </p:cNvPr>
          <p:cNvSpPr>
            <a:spLocks noGrp="1"/>
          </p:cNvSpPr>
          <p:nvPr>
            <p:ph type="title"/>
          </p:nvPr>
        </p:nvSpPr>
        <p:spPr>
          <a:xfrm>
            <a:off x="0" y="1"/>
            <a:ext cx="12192000" cy="1074655"/>
          </a:xfrm>
        </p:spPr>
        <p:txBody>
          <a:bodyPr/>
          <a:lstStyle/>
          <a:p>
            <a:pPr algn="ctr"/>
            <a:r>
              <a:rPr lang="cs-CZ" dirty="0">
                <a:solidFill>
                  <a:srgbClr val="C00000"/>
                </a:solidFill>
                <a:latin typeface="Times New Roman" panose="02020603050405020304" pitchFamily="18" charset="0"/>
                <a:cs typeface="Times New Roman" panose="02020603050405020304" pitchFamily="18" charset="0"/>
              </a:rPr>
              <a:t>Úzkost a bytí k smrti</a:t>
            </a:r>
          </a:p>
        </p:txBody>
      </p:sp>
      <p:sp>
        <p:nvSpPr>
          <p:cNvPr id="3" name="Zástupný obsah 2">
            <a:extLst>
              <a:ext uri="{FF2B5EF4-FFF2-40B4-BE49-F238E27FC236}">
                <a16:creationId xmlns:a16="http://schemas.microsoft.com/office/drawing/2014/main" id="{9DB70327-BD16-7EAB-FAB1-D6258EE62583}"/>
              </a:ext>
            </a:extLst>
          </p:cNvPr>
          <p:cNvSpPr>
            <a:spLocks noGrp="1"/>
          </p:cNvSpPr>
          <p:nvPr>
            <p:ph idx="1"/>
          </p:nvPr>
        </p:nvSpPr>
        <p:spPr>
          <a:xfrm>
            <a:off x="0" y="820132"/>
            <a:ext cx="12192000" cy="6037867"/>
          </a:xfrm>
        </p:spPr>
        <p:txBody>
          <a:bodyPr>
            <a:normAutofit fontScale="92500" lnSpcReduction="10000"/>
          </a:bodyPr>
          <a:lstStyle/>
          <a:p>
            <a:pPr algn="just"/>
            <a:r>
              <a:rPr lang="cs-CZ" dirty="0" err="1">
                <a:latin typeface="Times New Roman" panose="02020603050405020304" pitchFamily="18" charset="0"/>
                <a:cs typeface="Times New Roman" panose="02020603050405020304" pitchFamily="18" charset="0"/>
              </a:rPr>
              <a:t>Heidegger</a:t>
            </a:r>
            <a:r>
              <a:rPr lang="cs-CZ" dirty="0">
                <a:latin typeface="Times New Roman" panose="02020603050405020304" pitchFamily="18" charset="0"/>
                <a:cs typeface="Times New Roman" panose="02020603050405020304" pitchFamily="18" charset="0"/>
              </a:rPr>
              <a:t> připisuje klíčovou roli rozpoložení úzkosti (</a:t>
            </a:r>
            <a:r>
              <a:rPr lang="cs-CZ" dirty="0" err="1">
                <a:latin typeface="Times New Roman" panose="02020603050405020304" pitchFamily="18" charset="0"/>
                <a:cs typeface="Times New Roman" panose="02020603050405020304" pitchFamily="18" charset="0"/>
              </a:rPr>
              <a:t>Angst</a:t>
            </a:r>
            <a:r>
              <a:rPr lang="cs-CZ" dirty="0">
                <a:latin typeface="Times New Roman" panose="02020603050405020304" pitchFamily="18" charset="0"/>
                <a:cs typeface="Times New Roman" panose="02020603050405020304" pitchFamily="18" charset="0"/>
              </a:rPr>
              <a:t>). → Úzkost se liší od strachu (</a:t>
            </a:r>
            <a:r>
              <a:rPr lang="cs-CZ" dirty="0" err="1">
                <a:latin typeface="Times New Roman" panose="02020603050405020304" pitchFamily="18" charset="0"/>
                <a:cs typeface="Times New Roman" panose="02020603050405020304" pitchFamily="18" charset="0"/>
              </a:rPr>
              <a:t>Furcht</a:t>
            </a:r>
            <a:r>
              <a:rPr lang="cs-CZ" dirty="0">
                <a:latin typeface="Times New Roman" panose="02020603050405020304" pitchFamily="18" charset="0"/>
                <a:cs typeface="Times New Roman" panose="02020603050405020304" pitchFamily="18" charset="0"/>
              </a:rPr>
              <a:t>): Strach je vyvolán konkrétní hrozbou ve světě X úzkost nemá jasný předmět. </a:t>
            </a:r>
            <a:r>
              <a:rPr kumimoji="0" lang="cs-CZ"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T</a:t>
            </a:r>
            <a:r>
              <a:rPr lang="cs-CZ" dirty="0">
                <a:latin typeface="Times New Roman" panose="02020603050405020304" pitchFamily="18" charset="0"/>
                <a:cs typeface="Times New Roman" panose="02020603050405020304" pitchFamily="18" charset="0"/>
              </a:rPr>
              <a:t>o, z čeho je nám úzko, není „nic z toho, co je uvnitř světa“ a „co se v něm vyskytuje.“</a:t>
            </a:r>
            <a:r>
              <a:rPr kumimoji="0" lang="cs-CZ"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lang="cs-CZ" dirty="0">
                <a:latin typeface="Times New Roman" panose="02020603050405020304" pitchFamily="18" charset="0"/>
                <a:cs typeface="Times New Roman" panose="02020603050405020304" pitchFamily="18" charset="0"/>
              </a:rPr>
              <a:t>V úzkosti vše, s čím se ve světě setkáváme, ztrácí svůj význam. </a:t>
            </a:r>
            <a:r>
              <a:rPr kumimoji="0" lang="cs-CZ"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T</a:t>
            </a:r>
            <a:r>
              <a:rPr lang="cs-CZ" dirty="0">
                <a:latin typeface="Times New Roman" panose="02020603050405020304" pitchFamily="18" charset="0"/>
                <a:cs typeface="Times New Roman" panose="02020603050405020304" pitchFamily="18" charset="0"/>
              </a:rPr>
              <a:t>o, co vyvolává úzkost, „není … nic a není to nikde‘“. </a:t>
            </a:r>
            <a:r>
              <a:rPr kumimoji="0" lang="cs-CZ"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lang="cs-CZ" dirty="0">
                <a:latin typeface="Times New Roman" panose="02020603050405020304" pitchFamily="18" charset="0"/>
                <a:cs typeface="Times New Roman" panose="02020603050405020304" pitchFamily="18" charset="0"/>
              </a:rPr>
              <a:t>Pobyt je v úzkosti přiveden sám k sobě ve své </a:t>
            </a:r>
            <a:r>
              <a:rPr lang="cs-CZ" dirty="0" err="1">
                <a:latin typeface="Times New Roman" panose="02020603050405020304" pitchFamily="18" charset="0"/>
                <a:cs typeface="Times New Roman" panose="02020603050405020304" pitchFamily="18" charset="0"/>
              </a:rPr>
              <a:t>vrženosti</a:t>
            </a:r>
            <a:r>
              <a:rPr lang="cs-CZ" dirty="0">
                <a:latin typeface="Times New Roman" panose="02020603050405020304" pitchFamily="18" charset="0"/>
                <a:cs typeface="Times New Roman" panose="02020603050405020304" pitchFamily="18" charset="0"/>
              </a:rPr>
              <a:t>, jejímž základním aspektem je bytí k smrti. </a:t>
            </a:r>
            <a:r>
              <a:rPr kumimoji="0" lang="cs-CZ"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lang="cs-CZ" dirty="0">
                <a:latin typeface="Times New Roman" panose="02020603050405020304" pitchFamily="18" charset="0"/>
                <a:cs typeface="Times New Roman" panose="02020603050405020304" pitchFamily="18" charset="0"/>
              </a:rPr>
              <a:t>V úzkosti je „pobyt postaven před nic možné nemožnosti své existence</a:t>
            </a:r>
            <a:r>
              <a:rPr lang="cs-CZ" dirty="0"/>
              <a:t>.</a:t>
            </a:r>
            <a:r>
              <a:rPr lang="cs-CZ" dirty="0">
                <a:latin typeface="Times New Roman" panose="02020603050405020304" pitchFamily="18" charset="0"/>
                <a:cs typeface="Times New Roman" panose="02020603050405020304" pitchFamily="18" charset="0"/>
              </a:rPr>
              <a:t>“</a:t>
            </a:r>
          </a:p>
          <a:p>
            <a:pPr algn="just"/>
            <a:r>
              <a:rPr lang="cs-CZ" dirty="0">
                <a:effectLst/>
                <a:latin typeface="Times New Roman" panose="02020603050405020304" pitchFamily="18" charset="0"/>
                <a:ea typeface="Calibri" panose="020F0502020204030204" pitchFamily="34" charset="0"/>
              </a:rPr>
              <a:t>O tom, že je vydán smrti, nemá pobyt zprvu a většinou výslovné vědomí. </a:t>
            </a:r>
            <a:r>
              <a:rPr kumimoji="0" lang="cs-CZ"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lang="cs-CZ" dirty="0" err="1">
                <a:effectLst/>
                <a:latin typeface="Times New Roman" panose="02020603050405020304" pitchFamily="18" charset="0"/>
                <a:ea typeface="Calibri" panose="020F0502020204030204" pitchFamily="34" charset="0"/>
              </a:rPr>
              <a:t>Vrženost</a:t>
            </a:r>
            <a:r>
              <a:rPr lang="cs-CZ" dirty="0">
                <a:effectLst/>
                <a:latin typeface="Times New Roman" panose="02020603050405020304" pitchFamily="18" charset="0"/>
                <a:ea typeface="Calibri" panose="020F0502020204030204" pitchFamily="34" charset="0"/>
              </a:rPr>
              <a:t> do smrti se pobytu odhaluje původně právě v úzkosti. </a:t>
            </a:r>
            <a:r>
              <a:rPr kumimoji="0" lang="cs-CZ"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lang="cs-CZ" dirty="0">
                <a:effectLst/>
                <a:latin typeface="Times New Roman" panose="02020603050405020304" pitchFamily="18" charset="0"/>
                <a:ea typeface="Calibri" panose="020F0502020204030204" pitchFamily="34" charset="0"/>
              </a:rPr>
              <a:t>Úzkost je vposled úzkostí z význačné možnosti, kterou pro pobyt představuje jeho vlastní smrt. </a:t>
            </a:r>
            <a:r>
              <a:rPr kumimoji="0" lang="cs-CZ"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lang="cs-CZ" dirty="0">
                <a:effectLst/>
                <a:latin typeface="Times New Roman" panose="02020603050405020304" pitchFamily="18" charset="0"/>
                <a:ea typeface="Calibri" panose="020F0502020204030204" pitchFamily="34" charset="0"/>
              </a:rPr>
              <a:t>Úzkost není nějaká „libovolná či nahodilá nálada“, nýbrž „základní rozpoložení pobytu“, v němž se </a:t>
            </a:r>
            <a:r>
              <a:rPr lang="cs-CZ" dirty="0">
                <a:latin typeface="Times New Roman" panose="02020603050405020304" pitchFamily="18" charset="0"/>
                <a:ea typeface="Calibri" panose="020F0502020204030204" pitchFamily="34" charset="0"/>
              </a:rPr>
              <a:t>mu </a:t>
            </a:r>
            <a:r>
              <a:rPr lang="cs-CZ" dirty="0">
                <a:effectLst/>
                <a:latin typeface="Times New Roman" panose="02020603050405020304" pitchFamily="18" charset="0"/>
                <a:ea typeface="Calibri" panose="020F0502020204030204" pitchFamily="34" charset="0"/>
              </a:rPr>
              <a:t>odhaluje, že je vrženým bytím k smrti. </a:t>
            </a:r>
            <a:r>
              <a:rPr kumimoji="0" lang="cs-CZ"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a:t>
            </a:r>
            <a:r>
              <a:rPr lang="cs-CZ" dirty="0">
                <a:effectLst/>
                <a:latin typeface="Times New Roman" panose="02020603050405020304" pitchFamily="18" charset="0"/>
                <a:ea typeface="Calibri" panose="020F0502020204030204" pitchFamily="34" charset="0"/>
              </a:rPr>
              <a:t> Bytí k smrti „je bytostně úzkost.“</a:t>
            </a:r>
          </a:p>
          <a:p>
            <a:pPr marL="0" indent="0" algn="just">
              <a:buNone/>
            </a:pPr>
            <a:r>
              <a:rPr lang="cs-CZ" sz="2800" b="1" dirty="0">
                <a:effectLst/>
                <a:latin typeface="Times New Roman" panose="02020603050405020304" pitchFamily="18" charset="0"/>
                <a:ea typeface="Calibri" panose="020F0502020204030204" pitchFamily="34" charset="0"/>
                <a:cs typeface="Times New Roman" panose="02020603050405020304" pitchFamily="18" charset="0"/>
              </a:rPr>
              <a:t>T 17: </a:t>
            </a:r>
            <a:r>
              <a:rPr lang="cs-CZ" sz="2800" dirty="0">
                <a:effectLst/>
                <a:latin typeface="Times New Roman" panose="02020603050405020304" pitchFamily="18" charset="0"/>
                <a:ea typeface="Calibri" panose="020F0502020204030204" pitchFamily="34" charset="0"/>
                <a:cs typeface="Times New Roman" panose="02020603050405020304" pitchFamily="18" charset="0"/>
              </a:rPr>
              <a:t>„Že je své smrti vydán, … o tom nemá pobyt zprvu a většinou žádné výslovné vědění. </a:t>
            </a:r>
            <a:r>
              <a:rPr lang="cs-CZ" sz="2800" dirty="0" err="1">
                <a:effectLst/>
                <a:latin typeface="Times New Roman" panose="02020603050405020304" pitchFamily="18" charset="0"/>
                <a:ea typeface="Calibri" panose="020F0502020204030204" pitchFamily="34" charset="0"/>
                <a:cs typeface="Times New Roman" panose="02020603050405020304" pitchFamily="18" charset="0"/>
              </a:rPr>
              <a:t>Vrženost</a:t>
            </a:r>
            <a:r>
              <a:rPr lang="cs-CZ" sz="2800" dirty="0">
                <a:effectLst/>
                <a:latin typeface="Times New Roman" panose="02020603050405020304" pitchFamily="18" charset="0"/>
                <a:ea typeface="Calibri" panose="020F0502020204030204" pitchFamily="34" charset="0"/>
                <a:cs typeface="Times New Roman" panose="02020603050405020304" pitchFamily="18" charset="0"/>
              </a:rPr>
              <a:t> do smrti se mu ukazuje původněji a naléhavěji v rozpoložení úzkosti … Není to žádná libovolná a nahodilá … nálada jednotlivce, nýbrž základní rozpoložení pobytu, v němž je odemčeno, že pobyt existuje jako vržené bytí </a:t>
            </a:r>
            <a:r>
              <a:rPr lang="cs-CZ" sz="2800" i="1" dirty="0">
                <a:effectLst/>
                <a:latin typeface="Times New Roman" panose="02020603050405020304" pitchFamily="18" charset="0"/>
                <a:ea typeface="Calibri" panose="020F0502020204030204" pitchFamily="34" charset="0"/>
                <a:cs typeface="Times New Roman" panose="02020603050405020304" pitchFamily="18" charset="0"/>
              </a:rPr>
              <a:t>ke </a:t>
            </a:r>
            <a:r>
              <a:rPr lang="cs-CZ" sz="2800" dirty="0">
                <a:effectLst/>
                <a:latin typeface="Times New Roman" panose="02020603050405020304" pitchFamily="18" charset="0"/>
                <a:ea typeface="Calibri" panose="020F0502020204030204" pitchFamily="34" charset="0"/>
                <a:cs typeface="Times New Roman" panose="02020603050405020304" pitchFamily="18" charset="0"/>
              </a:rPr>
              <a:t>svému konci …“.   </a:t>
            </a:r>
            <a:endParaRPr lang="cs-CZ" sz="20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r>
              <a:rPr kumimoji="0" lang="cs-CZ" sz="26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M. </a:t>
            </a:r>
            <a:r>
              <a:rPr kumimoji="0" lang="cs-CZ" sz="2600" b="0"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Heidegger</a:t>
            </a:r>
            <a:r>
              <a:rPr kumimoji="0" lang="cs-CZ" sz="26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cs-CZ" sz="2600" b="0" i="1"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Bytí a čas</a:t>
            </a:r>
            <a:r>
              <a:rPr kumimoji="0" lang="cs-CZ" sz="26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 50, str. 281.</a:t>
            </a:r>
            <a:endParaRPr lang="cs-CZ"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968849158"/>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1D600EA5-B0E3-1AEA-F6BD-F9E305800D8A}"/>
              </a:ext>
            </a:extLst>
          </p:cNvPr>
          <p:cNvSpPr>
            <a:spLocks noGrp="1"/>
          </p:cNvSpPr>
          <p:nvPr>
            <p:ph type="title"/>
          </p:nvPr>
        </p:nvSpPr>
        <p:spPr>
          <a:xfrm>
            <a:off x="0" y="25761"/>
            <a:ext cx="12192000" cy="964054"/>
          </a:xfrm>
        </p:spPr>
        <p:txBody>
          <a:bodyPr/>
          <a:lstStyle/>
          <a:p>
            <a:pPr algn="ctr"/>
            <a:r>
              <a:rPr lang="cs-CZ" sz="4400" dirty="0">
                <a:solidFill>
                  <a:srgbClr val="C00000"/>
                </a:solidFill>
                <a:latin typeface="Times New Roman" panose="02020603050405020304" pitchFamily="18" charset="0"/>
                <a:ea typeface="Times New Roman" panose="02020603050405020304" pitchFamily="18" charset="0"/>
                <a:cs typeface="+mn-cs"/>
              </a:rPr>
              <a:t>E</a:t>
            </a:r>
            <a:r>
              <a:rPr kumimoji="0" lang="cs-CZ" sz="4400" b="0" i="0" u="none" strike="noStrike" kern="1200" cap="none" spc="0" normalizeH="0" baseline="0" noProof="0" dirty="0" err="1">
                <a:ln>
                  <a:noFill/>
                </a:ln>
                <a:solidFill>
                  <a:srgbClr val="C00000"/>
                </a:solidFill>
                <a:effectLst/>
                <a:uLnTx/>
                <a:uFillTx/>
                <a:latin typeface="Times New Roman" panose="02020603050405020304" pitchFamily="18" charset="0"/>
                <a:ea typeface="Times New Roman" panose="02020603050405020304" pitchFamily="18" charset="0"/>
                <a:cs typeface="+mn-cs"/>
              </a:rPr>
              <a:t>xistenciálně</a:t>
            </a:r>
            <a:r>
              <a:rPr kumimoji="0" lang="cs-CZ" sz="4400" b="0" i="0" u="none" strike="noStrike" kern="1200" cap="none" spc="0" normalizeH="0" baseline="0" noProof="0" dirty="0">
                <a:ln>
                  <a:noFill/>
                </a:ln>
                <a:solidFill>
                  <a:srgbClr val="C00000"/>
                </a:solidFill>
                <a:effectLst/>
                <a:uLnTx/>
                <a:uFillTx/>
                <a:latin typeface="Times New Roman" panose="02020603050405020304" pitchFamily="18" charset="0"/>
                <a:ea typeface="Times New Roman" panose="02020603050405020304" pitchFamily="18" charset="0"/>
                <a:cs typeface="+mn-cs"/>
              </a:rPr>
              <a:t> pozitivní funkce úzkosti</a:t>
            </a:r>
            <a:endParaRPr lang="cs-CZ" dirty="0"/>
          </a:p>
        </p:txBody>
      </p:sp>
      <p:sp>
        <p:nvSpPr>
          <p:cNvPr id="3" name="Zástupný obsah 2">
            <a:extLst>
              <a:ext uri="{FF2B5EF4-FFF2-40B4-BE49-F238E27FC236}">
                <a16:creationId xmlns:a16="http://schemas.microsoft.com/office/drawing/2014/main" id="{0419960B-D86B-49CF-3E48-CB810B71E7EC}"/>
              </a:ext>
            </a:extLst>
          </p:cNvPr>
          <p:cNvSpPr>
            <a:spLocks noGrp="1"/>
          </p:cNvSpPr>
          <p:nvPr>
            <p:ph idx="1"/>
          </p:nvPr>
        </p:nvSpPr>
        <p:spPr>
          <a:xfrm>
            <a:off x="0" y="782425"/>
            <a:ext cx="12192000" cy="6075575"/>
          </a:xfrm>
        </p:spPr>
        <p:txBody>
          <a:bodyPr>
            <a:normAutofit fontScale="55000" lnSpcReduction="20000"/>
          </a:bodyPr>
          <a:lstStyle/>
          <a:p>
            <a:pPr marL="0" indent="0">
              <a:buNone/>
            </a:pPr>
            <a:endParaRPr lang="cs-CZ" dirty="0">
              <a:effectLst/>
              <a:latin typeface="Times New Roman" panose="02020603050405020304" pitchFamily="18" charset="0"/>
              <a:ea typeface="Calibri" panose="020F0502020204030204" pitchFamily="34" charset="0"/>
            </a:endParaRPr>
          </a:p>
          <a:p>
            <a:pPr algn="just"/>
            <a:r>
              <a:rPr lang="cs-CZ" sz="4400" dirty="0">
                <a:latin typeface="Times New Roman" panose="02020603050405020304" pitchFamily="18" charset="0"/>
                <a:ea typeface="Times New Roman" panose="02020603050405020304" pitchFamily="18" charset="0"/>
              </a:rPr>
              <a:t>Ú</a:t>
            </a:r>
            <a:r>
              <a:rPr lang="cs-CZ" sz="4400" dirty="0">
                <a:effectLst/>
                <a:latin typeface="Times New Roman" panose="02020603050405020304" pitchFamily="18" charset="0"/>
                <a:ea typeface="Times New Roman" panose="02020603050405020304" pitchFamily="18" charset="0"/>
              </a:rPr>
              <a:t>zkost vytrhuje pobyt z jeho rozptýlenosti v každodenním obstarávání a neosobním „ono se“, při němž pobyt před svým bytím k smrti uhýbá a zastírá si je. </a:t>
            </a:r>
            <a:r>
              <a:rPr kumimoji="0" lang="cs-CZ" sz="44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cs-CZ" sz="4400" b="0" i="0" u="none" strike="noStrike" kern="1200" cap="none" spc="0" normalizeH="0" baseline="0" noProof="0" dirty="0">
                <a:ln>
                  <a:noFill/>
                </a:ln>
                <a:solidFill>
                  <a:prstClr val="black"/>
                </a:solidFill>
                <a:uLnTx/>
                <a:uFillTx/>
                <a:latin typeface="Times New Roman" panose="02020603050405020304" pitchFamily="18" charset="0"/>
                <a:cs typeface="Times New Roman" panose="02020603050405020304" pitchFamily="18" charset="0"/>
              </a:rPr>
              <a:t>Ú</a:t>
            </a:r>
            <a:r>
              <a:rPr lang="cs-CZ" sz="4400" dirty="0" err="1">
                <a:effectLst/>
                <a:latin typeface="Times New Roman" panose="02020603050405020304" pitchFamily="18" charset="0"/>
                <a:ea typeface="Times New Roman" panose="02020603050405020304" pitchFamily="18" charset="0"/>
              </a:rPr>
              <a:t>zkost</a:t>
            </a:r>
            <a:r>
              <a:rPr lang="cs-CZ" sz="4400" dirty="0">
                <a:effectLst/>
                <a:latin typeface="Times New Roman" panose="02020603050405020304" pitchFamily="18" charset="0"/>
                <a:ea typeface="Times New Roman" panose="02020603050405020304" pitchFamily="18" charset="0"/>
              </a:rPr>
              <a:t> pobytu umožňuje, aby se v nezastřeném vědomí vlastní smrti vztáhl ke svému životu jako celku a dokázal odlišit své autentické možnosti od možností neautentických a zvolil si své autentické bytí. </a:t>
            </a:r>
          </a:p>
          <a:p>
            <a:pPr algn="just"/>
            <a:r>
              <a:rPr lang="cs-CZ" sz="4400" dirty="0">
                <a:latin typeface="Times New Roman" panose="02020603050405020304" pitchFamily="18" charset="0"/>
                <a:ea typeface="Times New Roman" panose="02020603050405020304" pitchFamily="18" charset="0"/>
              </a:rPr>
              <a:t>Ú</a:t>
            </a:r>
            <a:r>
              <a:rPr lang="cs-CZ" sz="4400" dirty="0">
                <a:effectLst/>
                <a:latin typeface="Times New Roman" panose="02020603050405020304" pitchFamily="18" charset="0"/>
                <a:ea typeface="Times New Roman" panose="02020603050405020304" pitchFamily="18" charset="0"/>
              </a:rPr>
              <a:t>zkost má existenciálně pozitivní funkci: tím, že pobyt přepadá v jeho každodennosti, vytrhuje jej z </a:t>
            </a:r>
            <a:r>
              <a:rPr lang="cs-CZ" sz="4400" dirty="0" err="1">
                <a:effectLst/>
                <a:latin typeface="Times New Roman" panose="02020603050405020304" pitchFamily="18" charset="0"/>
                <a:ea typeface="Times New Roman" panose="02020603050405020304" pitchFamily="18" charset="0"/>
              </a:rPr>
              <a:t>pohlcenosti</a:t>
            </a:r>
            <a:r>
              <a:rPr lang="cs-CZ" sz="4400" dirty="0">
                <a:effectLst/>
                <a:latin typeface="Times New Roman" panose="02020603050405020304" pitchFamily="18" charset="0"/>
                <a:ea typeface="Times New Roman" panose="02020603050405020304" pitchFamily="18" charset="0"/>
              </a:rPr>
              <a:t> a rozptýlenosti každodenním obstaráváním i druhými </a:t>
            </a:r>
            <a:r>
              <a:rPr lang="cs-CZ" sz="4400" dirty="0" err="1">
                <a:effectLst/>
                <a:latin typeface="Times New Roman" panose="02020603050405020304" pitchFamily="18" charset="0"/>
                <a:ea typeface="Times New Roman" panose="02020603050405020304" pitchFamily="18" charset="0"/>
              </a:rPr>
              <a:t>spolupobyty</a:t>
            </a:r>
            <a:r>
              <a:rPr lang="cs-CZ" sz="4400" dirty="0">
                <a:effectLst/>
                <a:latin typeface="Times New Roman" panose="02020603050405020304" pitchFamily="18" charset="0"/>
                <a:ea typeface="Times New Roman" panose="02020603050405020304" pitchFamily="18" charset="0"/>
              </a:rPr>
              <a:t>, staví jej radikálně před skutečnost jeho konečnosti a smrtelnosti, která je nedílnou součástí jeho </a:t>
            </a:r>
            <a:r>
              <a:rPr lang="cs-CZ" sz="4400" dirty="0" err="1">
                <a:effectLst/>
                <a:latin typeface="Times New Roman" panose="02020603050405020304" pitchFamily="18" charset="0"/>
                <a:ea typeface="Times New Roman" panose="02020603050405020304" pitchFamily="18" charset="0"/>
              </a:rPr>
              <a:t>vrženosti</a:t>
            </a:r>
            <a:r>
              <a:rPr lang="cs-CZ" sz="4400" dirty="0">
                <a:effectLst/>
                <a:latin typeface="Times New Roman" panose="02020603050405020304" pitchFamily="18" charset="0"/>
                <a:ea typeface="Times New Roman" panose="02020603050405020304" pitchFamily="18" charset="0"/>
              </a:rPr>
              <a:t>, a před níž pobyt ve své každodennosti uhýbá. </a:t>
            </a:r>
            <a:r>
              <a:rPr kumimoji="0" lang="cs-CZ" sz="44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cs-CZ" sz="4400" b="0" i="0" u="none" strike="noStrike" kern="1200" cap="none" spc="0" normalizeH="0" baseline="0" noProof="0" dirty="0">
                <a:ln>
                  <a:noFill/>
                </a:ln>
                <a:solidFill>
                  <a:prstClr val="black"/>
                </a:solidFill>
                <a:uLnTx/>
                <a:uFillTx/>
                <a:latin typeface="Times New Roman" panose="02020603050405020304" pitchFamily="18" charset="0"/>
                <a:cs typeface="Times New Roman" panose="02020603050405020304" pitchFamily="18" charset="0"/>
              </a:rPr>
              <a:t>Ú</a:t>
            </a:r>
            <a:r>
              <a:rPr lang="cs-CZ" sz="4400" dirty="0" err="1">
                <a:effectLst/>
                <a:latin typeface="Times New Roman" panose="02020603050405020304" pitchFamily="18" charset="0"/>
                <a:ea typeface="Times New Roman" panose="02020603050405020304" pitchFamily="18" charset="0"/>
              </a:rPr>
              <a:t>zkost</a:t>
            </a:r>
            <a:r>
              <a:rPr lang="cs-CZ" sz="4400" dirty="0">
                <a:effectLst/>
                <a:latin typeface="Times New Roman" panose="02020603050405020304" pitchFamily="18" charset="0"/>
                <a:ea typeface="Times New Roman" panose="02020603050405020304" pitchFamily="18" charset="0"/>
              </a:rPr>
              <a:t> přivádí pobyt k tomu, aby se vymanil z nevlastního způsobu bytí, usebral se z odcizující rozptýlenosti a odhodlal se k rozhodování pro své vlastní možnosti a ke svému autentickému bytí sebou.</a:t>
            </a:r>
            <a:endParaRPr lang="cs-CZ" sz="4400" b="1" dirty="0">
              <a:effectLst/>
              <a:latin typeface="Times New Roman" panose="02020603050405020304" pitchFamily="18" charset="0"/>
              <a:ea typeface="Calibri" panose="020F0502020204030204" pitchFamily="34" charset="0"/>
            </a:endParaRPr>
          </a:p>
          <a:p>
            <a:pPr marL="0" indent="0" algn="just">
              <a:buNone/>
            </a:pPr>
            <a:r>
              <a:rPr lang="cs-CZ" sz="4400" b="1" dirty="0">
                <a:effectLst/>
                <a:latin typeface="Times New Roman" panose="02020603050405020304" pitchFamily="18" charset="0"/>
                <a:ea typeface="Calibri" panose="020F0502020204030204" pitchFamily="34" charset="0"/>
              </a:rPr>
              <a:t>T 18: </a:t>
            </a:r>
            <a:r>
              <a:rPr lang="cs-CZ" sz="4400" dirty="0">
                <a:effectLst/>
                <a:latin typeface="Times New Roman" panose="02020603050405020304" pitchFamily="18" charset="0"/>
                <a:ea typeface="Calibri" panose="020F0502020204030204" pitchFamily="34" charset="0"/>
              </a:rPr>
              <a:t>„</a:t>
            </a:r>
            <a:r>
              <a:rPr lang="cs-CZ" sz="4400" i="1" dirty="0">
                <a:effectLst/>
                <a:latin typeface="Times New Roman" panose="02020603050405020304" pitchFamily="18" charset="0"/>
                <a:ea typeface="Calibri" panose="020F0502020204030204" pitchFamily="34" charset="0"/>
              </a:rPr>
              <a:t>Rozpoložení, které je s to otevírat stálé a naprosté, z nejvlastnějšího osamoceného bytí pobytu vyrůstající ohrožení pobytu samého, je úzkost. </a:t>
            </a:r>
            <a:r>
              <a:rPr lang="cs-CZ" sz="4400" dirty="0">
                <a:effectLst/>
                <a:latin typeface="Times New Roman" panose="02020603050405020304" pitchFamily="18" charset="0"/>
                <a:ea typeface="Calibri" panose="020F0502020204030204" pitchFamily="34" charset="0"/>
              </a:rPr>
              <a:t>V ní je pobyt postaven </a:t>
            </a:r>
            <a:r>
              <a:rPr lang="cs-CZ" sz="4400" i="1" dirty="0">
                <a:effectLst/>
                <a:latin typeface="Times New Roman" panose="02020603050405020304" pitchFamily="18" charset="0"/>
                <a:ea typeface="Calibri" panose="020F0502020204030204" pitchFamily="34" charset="0"/>
              </a:rPr>
              <a:t>před</a:t>
            </a:r>
            <a:r>
              <a:rPr lang="cs-CZ" sz="4400" dirty="0">
                <a:effectLst/>
                <a:latin typeface="Times New Roman" panose="02020603050405020304" pitchFamily="18" charset="0"/>
                <a:ea typeface="Calibri" panose="020F0502020204030204" pitchFamily="34" charset="0"/>
              </a:rPr>
              <a:t> nic možné nemožnosti své existence … Poněvadž </a:t>
            </a:r>
            <a:r>
              <a:rPr lang="cs-CZ" sz="4400" dirty="0" err="1">
                <a:effectLst/>
                <a:latin typeface="Times New Roman" panose="02020603050405020304" pitchFamily="18" charset="0"/>
                <a:ea typeface="Calibri" panose="020F0502020204030204" pitchFamily="34" charset="0"/>
              </a:rPr>
              <a:t>předběh</a:t>
            </a:r>
            <a:r>
              <a:rPr lang="cs-CZ" sz="4400" dirty="0">
                <a:effectLst/>
                <a:latin typeface="Times New Roman" panose="02020603050405020304" pitchFamily="18" charset="0"/>
                <a:ea typeface="Calibri" panose="020F0502020204030204" pitchFamily="34" charset="0"/>
              </a:rPr>
              <a:t> pobyt naprosto osamocuje a umožňuje mu být si v tomto osamocení jist celostí svého ,moci být‘, patří k tomuto porozumění, v němž pobyt rozumí sám sobě ze svého základu, základní rozpoložení úzkosti. Bytí k smrti je bytostně úzkost … </a:t>
            </a:r>
            <a:r>
              <a:rPr lang="cs-CZ" sz="4400" i="1" dirty="0" err="1">
                <a:effectLst/>
                <a:latin typeface="Times New Roman" panose="02020603050405020304" pitchFamily="18" charset="0"/>
                <a:ea typeface="Calibri" panose="020F0502020204030204" pitchFamily="34" charset="0"/>
              </a:rPr>
              <a:t>Předběh</a:t>
            </a:r>
            <a:r>
              <a:rPr lang="cs-CZ" sz="4400" i="1" dirty="0">
                <a:effectLst/>
                <a:latin typeface="Times New Roman" panose="02020603050405020304" pitchFamily="18" charset="0"/>
                <a:ea typeface="Calibri" panose="020F0502020204030204" pitchFamily="34" charset="0"/>
              </a:rPr>
              <a:t> odhaluje pobytu ztracenost v neurčitém ,ono se‘</a:t>
            </a:r>
            <a:r>
              <a:rPr lang="cs-CZ" sz="4400" dirty="0">
                <a:effectLst/>
                <a:latin typeface="Times New Roman" panose="02020603050405020304" pitchFamily="18" charset="0"/>
                <a:ea typeface="Calibri" panose="020F0502020204030204" pitchFamily="34" charset="0"/>
              </a:rPr>
              <a:t> </a:t>
            </a:r>
            <a:r>
              <a:rPr lang="cs-CZ" sz="4400" i="1" dirty="0">
                <a:effectLst/>
                <a:latin typeface="Times New Roman" panose="02020603050405020304" pitchFamily="18" charset="0"/>
                <a:ea typeface="Calibri" panose="020F0502020204030204" pitchFamily="34" charset="0"/>
              </a:rPr>
              <a:t>a staví ho před možnost být sebou, a to primárně bez opory v obstarávající péči druhých, být sebou ve strhující, iluzí neurčitého ,ono se‘ zbavené, faktické, sebejisté a </a:t>
            </a:r>
            <a:r>
              <a:rPr lang="cs-CZ" sz="4400" i="1" dirty="0" err="1">
                <a:effectLst/>
                <a:latin typeface="Times New Roman" panose="02020603050405020304" pitchFamily="18" charset="0"/>
                <a:ea typeface="Calibri" panose="020F0502020204030204" pitchFamily="34" charset="0"/>
              </a:rPr>
              <a:t>sebeúzkostné</a:t>
            </a:r>
            <a:r>
              <a:rPr lang="cs-CZ" sz="4400" i="1" dirty="0">
                <a:effectLst/>
                <a:latin typeface="Times New Roman" panose="02020603050405020304" pitchFamily="18" charset="0"/>
                <a:ea typeface="Calibri" panose="020F0502020204030204" pitchFamily="34" charset="0"/>
              </a:rPr>
              <a:t> svobodě ke smrti</a:t>
            </a:r>
            <a:r>
              <a:rPr lang="cs-CZ" sz="4400" dirty="0">
                <a:effectLst/>
                <a:latin typeface="Times New Roman" panose="02020603050405020304" pitchFamily="18" charset="0"/>
                <a:ea typeface="Calibri" panose="020F0502020204030204" pitchFamily="34" charset="0"/>
              </a:rPr>
              <a:t>.“</a:t>
            </a:r>
            <a:r>
              <a:rPr lang="cs-CZ" sz="4400" dirty="0">
                <a:effectLst/>
              </a:rPr>
              <a:t> </a:t>
            </a:r>
          </a:p>
          <a:p>
            <a:pPr marL="0" marR="0" lvl="0" indent="0" algn="just"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cs-CZ" sz="44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M. </a:t>
            </a:r>
            <a:r>
              <a:rPr kumimoji="0" lang="cs-CZ" sz="4400" b="0"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Heidegger</a:t>
            </a:r>
            <a:r>
              <a:rPr kumimoji="0" lang="cs-CZ" sz="44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cs-CZ" sz="4400" b="0" i="1"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Bytí a čas</a:t>
            </a:r>
            <a:r>
              <a:rPr kumimoji="0" lang="cs-CZ" sz="44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 53, str. 295–296. </a:t>
            </a:r>
          </a:p>
          <a:p>
            <a:pPr marL="0" indent="0">
              <a:buNone/>
            </a:pPr>
            <a:endParaRPr lang="cs-CZ" dirty="0"/>
          </a:p>
        </p:txBody>
      </p:sp>
    </p:spTree>
    <p:extLst>
      <p:ext uri="{BB962C8B-B14F-4D97-AF65-F5344CB8AC3E}">
        <p14:creationId xmlns:p14="http://schemas.microsoft.com/office/powerpoint/2010/main" val="1960576196"/>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C60DA399-3F18-2FD2-7E23-B4E0AD9537AD}"/>
              </a:ext>
            </a:extLst>
          </p:cNvPr>
          <p:cNvSpPr>
            <a:spLocks noGrp="1"/>
          </p:cNvSpPr>
          <p:nvPr>
            <p:ph type="title"/>
          </p:nvPr>
        </p:nvSpPr>
        <p:spPr>
          <a:xfrm>
            <a:off x="0" y="1"/>
            <a:ext cx="12192000" cy="1036947"/>
          </a:xfrm>
        </p:spPr>
        <p:txBody>
          <a:bodyPr/>
          <a:lstStyle/>
          <a:p>
            <a:pPr algn="ctr"/>
            <a:r>
              <a:rPr lang="cs-CZ" dirty="0">
                <a:solidFill>
                  <a:srgbClr val="C00000"/>
                </a:solidFill>
                <a:latin typeface="Times New Roman" panose="02020603050405020304" pitchFamily="18" charset="0"/>
                <a:cs typeface="Times New Roman" panose="02020603050405020304" pitchFamily="18" charset="0"/>
              </a:rPr>
              <a:t>Úzkost a odhodlanost</a:t>
            </a:r>
          </a:p>
        </p:txBody>
      </p:sp>
      <p:sp>
        <p:nvSpPr>
          <p:cNvPr id="3" name="Zástupný obsah 2">
            <a:extLst>
              <a:ext uri="{FF2B5EF4-FFF2-40B4-BE49-F238E27FC236}">
                <a16:creationId xmlns:a16="http://schemas.microsoft.com/office/drawing/2014/main" id="{EAD90F3E-B952-6C4E-6F83-2D873550638F}"/>
              </a:ext>
            </a:extLst>
          </p:cNvPr>
          <p:cNvSpPr>
            <a:spLocks noGrp="1"/>
          </p:cNvSpPr>
          <p:nvPr>
            <p:ph idx="1"/>
          </p:nvPr>
        </p:nvSpPr>
        <p:spPr>
          <a:xfrm>
            <a:off x="75414" y="1121790"/>
            <a:ext cx="12116586" cy="5736209"/>
          </a:xfrm>
        </p:spPr>
        <p:txBody>
          <a:bodyPr>
            <a:normAutofit fontScale="85000" lnSpcReduction="20000"/>
          </a:bodyPr>
          <a:lstStyle/>
          <a:p>
            <a:pPr algn="just"/>
            <a:r>
              <a:rPr lang="cs-CZ" dirty="0">
                <a:latin typeface="Times New Roman" panose="02020603050405020304" pitchFamily="18" charset="0"/>
                <a:cs typeface="Times New Roman" panose="02020603050405020304" pitchFamily="18" charset="0"/>
              </a:rPr>
              <a:t>Pobyt před úzkostí nemá uhýbat, ale nesmí jí ani nechat ochromit či paralyzovat. → Náležitým postojem je „připravenost k úzkosti“, která spadá vjedno s „</a:t>
            </a:r>
            <a:r>
              <a:rPr lang="cs-CZ" dirty="0" err="1">
                <a:latin typeface="Times New Roman" panose="02020603050405020304" pitchFamily="18" charset="0"/>
                <a:cs typeface="Times New Roman" panose="02020603050405020304" pitchFamily="18" charset="0"/>
              </a:rPr>
              <a:t>existencielním</a:t>
            </a:r>
            <a:r>
              <a:rPr lang="cs-CZ" dirty="0">
                <a:latin typeface="Times New Roman" panose="02020603050405020304" pitchFamily="18" charset="0"/>
                <a:cs typeface="Times New Roman" panose="02020603050405020304" pitchFamily="18" charset="0"/>
              </a:rPr>
              <a:t> rozhodnutím pro volbu být sebou“,  tj. pro volbu autentických možností. </a:t>
            </a:r>
            <a:r>
              <a:rPr kumimoji="0" lang="cs-CZ" sz="2800" b="0"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 K</a:t>
            </a:r>
            <a:r>
              <a:rPr lang="cs-CZ" dirty="0">
                <a:latin typeface="Times New Roman" panose="02020603050405020304" pitchFamily="18" charset="0"/>
                <a:cs typeface="Times New Roman" panose="02020603050405020304" pitchFamily="18" charset="0"/>
              </a:rPr>
              <a:t> této volbě se pobyt odhodlává z nezastřeného vědomí vlastní smrti, resp. v odhodlaném </a:t>
            </a:r>
            <a:r>
              <a:rPr lang="cs-CZ" dirty="0" err="1">
                <a:latin typeface="Times New Roman" panose="02020603050405020304" pitchFamily="18" charset="0"/>
                <a:cs typeface="Times New Roman" panose="02020603050405020304" pitchFamily="18" charset="0"/>
              </a:rPr>
              <a:t>předběhu</a:t>
            </a:r>
            <a:r>
              <a:rPr lang="cs-CZ" dirty="0">
                <a:latin typeface="Times New Roman" panose="02020603050405020304" pitchFamily="18" charset="0"/>
                <a:cs typeface="Times New Roman" panose="02020603050405020304" pitchFamily="18" charset="0"/>
              </a:rPr>
              <a:t> ke smrti jako nejzazší a nepředstižné možnosti. </a:t>
            </a:r>
            <a:r>
              <a:rPr kumimoji="0" lang="cs-CZ" sz="2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lang="cs-CZ" dirty="0">
                <a:latin typeface="Times New Roman" panose="02020603050405020304" pitchFamily="18" charset="0"/>
                <a:cs typeface="Times New Roman" panose="02020603050405020304" pitchFamily="18" charset="0"/>
              </a:rPr>
              <a:t>Tento postoj </a:t>
            </a:r>
            <a:r>
              <a:rPr lang="cs-CZ" dirty="0" err="1">
                <a:latin typeface="Times New Roman" panose="02020603050405020304" pitchFamily="18" charset="0"/>
                <a:cs typeface="Times New Roman" panose="02020603050405020304" pitchFamily="18" charset="0"/>
              </a:rPr>
              <a:t>Heidegger</a:t>
            </a:r>
            <a:r>
              <a:rPr lang="cs-CZ" dirty="0">
                <a:latin typeface="Times New Roman" panose="02020603050405020304" pitchFamily="18" charset="0"/>
                <a:cs typeface="Times New Roman" panose="02020603050405020304" pitchFamily="18" charset="0"/>
              </a:rPr>
              <a:t> nazývá „odhodlanost“ (</a:t>
            </a:r>
            <a:r>
              <a:rPr lang="cs-CZ" dirty="0" err="1">
                <a:latin typeface="Times New Roman" panose="02020603050405020304" pitchFamily="18" charset="0"/>
                <a:cs typeface="Times New Roman" panose="02020603050405020304" pitchFamily="18" charset="0"/>
              </a:rPr>
              <a:t>Entschlossenheit</a:t>
            </a:r>
            <a:r>
              <a:rPr lang="cs-CZ" dirty="0">
                <a:latin typeface="Times New Roman" panose="02020603050405020304" pitchFamily="18" charset="0"/>
                <a:cs typeface="Times New Roman" panose="02020603050405020304" pitchFamily="18" charset="0"/>
              </a:rPr>
              <a:t>).</a:t>
            </a:r>
          </a:p>
          <a:p>
            <a:pPr algn="just"/>
            <a:r>
              <a:rPr lang="cs-CZ" dirty="0">
                <a:latin typeface="Times New Roman" panose="02020603050405020304" pitchFamily="18" charset="0"/>
                <a:cs typeface="Times New Roman" panose="02020603050405020304" pitchFamily="18" charset="0"/>
              </a:rPr>
              <a:t>Pobyt se v odhodlanosti dobírá autenticity, „když se rozvrhuje nikoli do libovolných a pouze nejbližších možností, nýbrž do oné krajní“ možnosti, která je obsažena v každém jeho ,moci být‘, jež jí předchází. </a:t>
            </a:r>
            <a:r>
              <a:rPr kumimoji="0" lang="cs-CZ" sz="2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O</a:t>
            </a:r>
            <a:r>
              <a:rPr lang="cs-CZ" dirty="0" err="1">
                <a:latin typeface="Times New Roman" panose="02020603050405020304" pitchFamily="18" charset="0"/>
                <a:cs typeface="Times New Roman" panose="02020603050405020304" pitchFamily="18" charset="0"/>
              </a:rPr>
              <a:t>dhodlanost</a:t>
            </a:r>
            <a:r>
              <a:rPr lang="cs-CZ" dirty="0">
                <a:latin typeface="Times New Roman" panose="02020603050405020304" pitchFamily="18" charset="0"/>
                <a:cs typeface="Times New Roman" panose="02020603050405020304" pitchFamily="18" charset="0"/>
              </a:rPr>
              <a:t> „získává příslušnou autentickou jistotu teprve v </a:t>
            </a:r>
            <a:r>
              <a:rPr lang="cs-CZ" dirty="0" err="1">
                <a:latin typeface="Times New Roman" panose="02020603050405020304" pitchFamily="18" charset="0"/>
                <a:cs typeface="Times New Roman" panose="02020603050405020304" pitchFamily="18" charset="0"/>
              </a:rPr>
              <a:t>předběhu</a:t>
            </a:r>
            <a:r>
              <a:rPr lang="cs-CZ" dirty="0">
                <a:latin typeface="Times New Roman" panose="02020603050405020304" pitchFamily="18" charset="0"/>
                <a:cs typeface="Times New Roman" panose="02020603050405020304" pitchFamily="18" charset="0"/>
              </a:rPr>
              <a:t> ke smrti.“ </a:t>
            </a:r>
            <a:r>
              <a:rPr kumimoji="0" lang="cs-CZ" sz="2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lang="cs-CZ" dirty="0">
                <a:latin typeface="Times New Roman" panose="02020603050405020304" pitchFamily="18" charset="0"/>
                <a:cs typeface="Times New Roman" panose="02020603050405020304" pitchFamily="18" charset="0"/>
              </a:rPr>
              <a:t>Odhodlanost je možná jen díky tomu, že se pobyt vztáhne ke svému „moci být“ „až do konce“. </a:t>
            </a:r>
            <a:r>
              <a:rPr kumimoji="0" lang="cs-CZ" sz="26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lang="cs-CZ" dirty="0">
                <a:latin typeface="Times New Roman" panose="02020603050405020304" pitchFamily="18" charset="0"/>
                <a:cs typeface="Times New Roman" panose="02020603050405020304" pitchFamily="18" charset="0"/>
              </a:rPr>
              <a:t>Odhodlanost se uskutečňuje v „rozumějícím bytí ke konci“, tj. jako „</a:t>
            </a:r>
            <a:r>
              <a:rPr lang="cs-CZ" dirty="0" err="1">
                <a:latin typeface="Times New Roman" panose="02020603050405020304" pitchFamily="18" charset="0"/>
                <a:cs typeface="Times New Roman" panose="02020603050405020304" pitchFamily="18" charset="0"/>
              </a:rPr>
              <a:t>předběh</a:t>
            </a:r>
            <a:r>
              <a:rPr lang="cs-CZ" dirty="0">
                <a:latin typeface="Times New Roman" panose="02020603050405020304" pitchFamily="18" charset="0"/>
                <a:cs typeface="Times New Roman" panose="02020603050405020304" pitchFamily="18" charset="0"/>
              </a:rPr>
              <a:t> ke smrti.“  </a:t>
            </a:r>
          </a:p>
          <a:p>
            <a:pPr algn="just"/>
            <a:r>
              <a:rPr lang="cs-CZ" dirty="0">
                <a:latin typeface="Times New Roman" panose="02020603050405020304" pitchFamily="18" charset="0"/>
                <a:cs typeface="Times New Roman" panose="02020603050405020304" pitchFamily="18" charset="0"/>
              </a:rPr>
              <a:t>Úzkost se snaží probudit odvahu k odhodlanosti tím, že staví pobyt před jeho vlastní nicotu, že mu nezastřeně a radikálně odhaluje konečnost a negativitu, která spočívá v jeho základu, nakolik je vrženým bytím k smrti. </a:t>
            </a:r>
          </a:p>
          <a:p>
            <a:pPr marL="0" indent="0" algn="just">
              <a:buNone/>
            </a:pPr>
            <a:r>
              <a:rPr lang="cs-CZ" b="1" dirty="0">
                <a:latin typeface="Times New Roman" panose="02020603050405020304" pitchFamily="18" charset="0"/>
                <a:cs typeface="Times New Roman" panose="02020603050405020304" pitchFamily="18" charset="0"/>
              </a:rPr>
              <a:t>T 19: </a:t>
            </a:r>
            <a:r>
              <a:rPr lang="cs-CZ" dirty="0">
                <a:latin typeface="Times New Roman" panose="02020603050405020304" pitchFamily="18" charset="0"/>
                <a:cs typeface="Times New Roman" panose="02020603050405020304" pitchFamily="18" charset="0"/>
              </a:rPr>
              <a:t>„Neurčitost smrti se původně odemyká v úzkosti. Tato původní úzkost však usiluje o odvahu k odhodlanosti. Odstraňuje vše, co by mohlo zakrývat, že pobyt je zůstaven sám sobě. Nic, před něž úzkost staví, odhaluje negativitu, která určuje pobyt v jeho základě, jenž je sám </a:t>
            </a:r>
            <a:r>
              <a:rPr lang="cs-CZ" dirty="0" err="1">
                <a:latin typeface="Times New Roman" panose="02020603050405020304" pitchFamily="18" charset="0"/>
                <a:cs typeface="Times New Roman" panose="02020603050405020304" pitchFamily="18" charset="0"/>
              </a:rPr>
              <a:t>vrženost</a:t>
            </a:r>
            <a:r>
              <a:rPr lang="cs-CZ" dirty="0">
                <a:latin typeface="Times New Roman" panose="02020603050405020304" pitchFamily="18" charset="0"/>
                <a:cs typeface="Times New Roman" panose="02020603050405020304" pitchFamily="18" charset="0"/>
              </a:rPr>
              <a:t> do smrti.“</a:t>
            </a:r>
          </a:p>
          <a:p>
            <a:pPr marL="0" indent="0" algn="just">
              <a:buNone/>
            </a:pPr>
            <a:r>
              <a:rPr kumimoji="0" lang="cs-CZ" sz="2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M. </a:t>
            </a:r>
            <a:r>
              <a:rPr kumimoji="0" lang="cs-CZ" sz="2800" b="0"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Heidegger</a:t>
            </a:r>
            <a:r>
              <a:rPr kumimoji="0" lang="cs-CZ" sz="2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cs-CZ" sz="2800" b="0" i="1"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Bytí a čas</a:t>
            </a:r>
            <a:r>
              <a:rPr kumimoji="0" lang="cs-CZ" sz="2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 62, str. 340.</a:t>
            </a:r>
            <a:endParaRPr lang="cs-CZ" dirty="0">
              <a:latin typeface="Times New Roman" panose="02020603050405020304" pitchFamily="18" charset="0"/>
              <a:cs typeface="Times New Roman" panose="02020603050405020304" pitchFamily="18" charset="0"/>
            </a:endParaRPr>
          </a:p>
          <a:p>
            <a:pPr marL="0" indent="0" algn="just">
              <a:buNone/>
            </a:pPr>
            <a:endParaRPr lang="cs-CZ"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51325638"/>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56E79AE8-57B8-CDC8-1B0A-1B9F4D30A749}"/>
              </a:ext>
            </a:extLst>
          </p:cNvPr>
          <p:cNvSpPr>
            <a:spLocks noGrp="1"/>
          </p:cNvSpPr>
          <p:nvPr>
            <p:ph type="title"/>
          </p:nvPr>
        </p:nvSpPr>
        <p:spPr>
          <a:xfrm>
            <a:off x="0" y="-179108"/>
            <a:ext cx="12192000" cy="1338605"/>
          </a:xfrm>
        </p:spPr>
        <p:txBody>
          <a:bodyPr/>
          <a:lstStyle/>
          <a:p>
            <a:pPr algn="ctr"/>
            <a:r>
              <a:rPr lang="cs-CZ" dirty="0" err="1">
                <a:solidFill>
                  <a:srgbClr val="C00000"/>
                </a:solidFill>
                <a:latin typeface="Times New Roman" panose="02020603050405020304" pitchFamily="18" charset="0"/>
                <a:cs typeface="Times New Roman" panose="02020603050405020304" pitchFamily="18" charset="0"/>
              </a:rPr>
              <a:t>Heideggerova</a:t>
            </a:r>
            <a:r>
              <a:rPr lang="cs-CZ" dirty="0">
                <a:solidFill>
                  <a:srgbClr val="C00000"/>
                </a:solidFill>
                <a:latin typeface="Times New Roman" panose="02020603050405020304" pitchFamily="18" charset="0"/>
                <a:cs typeface="Times New Roman" panose="02020603050405020304" pitchFamily="18" charset="0"/>
              </a:rPr>
              <a:t> filosofie radikální konečnosti</a:t>
            </a:r>
          </a:p>
        </p:txBody>
      </p:sp>
      <p:sp>
        <p:nvSpPr>
          <p:cNvPr id="3" name="Zástupný obsah 2">
            <a:extLst>
              <a:ext uri="{FF2B5EF4-FFF2-40B4-BE49-F238E27FC236}">
                <a16:creationId xmlns:a16="http://schemas.microsoft.com/office/drawing/2014/main" id="{576BEF87-05EB-66AE-EC28-0899F7820A24}"/>
              </a:ext>
            </a:extLst>
          </p:cNvPr>
          <p:cNvSpPr>
            <a:spLocks noGrp="1"/>
          </p:cNvSpPr>
          <p:nvPr>
            <p:ph idx="1"/>
          </p:nvPr>
        </p:nvSpPr>
        <p:spPr>
          <a:xfrm>
            <a:off x="0" y="1159497"/>
            <a:ext cx="12192000" cy="5698503"/>
          </a:xfrm>
        </p:spPr>
        <p:txBody>
          <a:bodyPr>
            <a:normAutofit fontScale="85000" lnSpcReduction="10000"/>
          </a:bodyPr>
          <a:lstStyle/>
          <a:p>
            <a:pPr algn="just"/>
            <a:r>
              <a:rPr lang="cs-CZ" dirty="0" err="1">
                <a:latin typeface="Times New Roman" panose="02020603050405020304" pitchFamily="18" charset="0"/>
                <a:cs typeface="Times New Roman" panose="02020603050405020304" pitchFamily="18" charset="0"/>
              </a:rPr>
              <a:t>Heideggerův</a:t>
            </a:r>
            <a:r>
              <a:rPr lang="cs-CZ" dirty="0">
                <a:latin typeface="Times New Roman" panose="02020603050405020304" pitchFamily="18" charset="0"/>
                <a:cs typeface="Times New Roman" panose="02020603050405020304" pitchFamily="18" charset="0"/>
              </a:rPr>
              <a:t> existenciální pojem smrti je odvozen z jeho pojetí pobytu, jehož základním bytostným rysem je existence. → Existenciální analytika pobytu ukazuje, že pobyt je určen nejenom </a:t>
            </a:r>
            <a:r>
              <a:rPr lang="cs-CZ" dirty="0" err="1">
                <a:latin typeface="Times New Roman" panose="02020603050405020304" pitchFamily="18" charset="0"/>
                <a:cs typeface="Times New Roman" panose="02020603050405020304" pitchFamily="18" charset="0"/>
              </a:rPr>
              <a:t>existenciálem</a:t>
            </a:r>
            <a:r>
              <a:rPr lang="cs-CZ" dirty="0">
                <a:latin typeface="Times New Roman" panose="02020603050405020304" pitchFamily="18" charset="0"/>
                <a:cs typeface="Times New Roman" panose="02020603050405020304" pitchFamily="18" charset="0"/>
              </a:rPr>
              <a:t> rozvrhu, ale také </a:t>
            </a:r>
            <a:r>
              <a:rPr lang="cs-CZ" dirty="0" err="1">
                <a:latin typeface="Times New Roman" panose="02020603050405020304" pitchFamily="18" charset="0"/>
                <a:cs typeface="Times New Roman" panose="02020603050405020304" pitchFamily="18" charset="0"/>
              </a:rPr>
              <a:t>vrženosti</a:t>
            </a:r>
            <a:r>
              <a:rPr lang="cs-CZ" dirty="0">
                <a:latin typeface="Times New Roman" panose="02020603050405020304" pitchFamily="18" charset="0"/>
                <a:cs typeface="Times New Roman" panose="02020603050405020304" pitchFamily="18" charset="0"/>
              </a:rPr>
              <a:t>. </a:t>
            </a:r>
            <a:r>
              <a:rPr kumimoji="0" lang="cs-CZ" sz="2800" b="0"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 S</a:t>
            </a:r>
            <a:r>
              <a:rPr lang="cs-CZ" dirty="0" err="1">
                <a:latin typeface="Times New Roman" panose="02020603050405020304" pitchFamily="18" charset="0"/>
                <a:cs typeface="Times New Roman" panose="02020603050405020304" pitchFamily="18" charset="0"/>
              </a:rPr>
              <a:t>mrt</a:t>
            </a:r>
            <a:r>
              <a:rPr lang="cs-CZ" dirty="0">
                <a:latin typeface="Times New Roman" panose="02020603050405020304" pitchFamily="18" charset="0"/>
                <a:cs typeface="Times New Roman" panose="02020603050405020304" pitchFamily="18" charset="0"/>
              </a:rPr>
              <a:t> se původně vyjevuje pobytu na horizontu jím rozvrhovaných možností jako význačná možnost, která znamená možnost nemožnosti všech možností. </a:t>
            </a:r>
            <a:r>
              <a:rPr kumimoji="0" lang="cs-CZ" sz="2800" b="0"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 </a:t>
            </a:r>
            <a:r>
              <a:rPr lang="cs-CZ" dirty="0">
                <a:latin typeface="Times New Roman" panose="02020603050405020304" pitchFamily="18" charset="0"/>
                <a:cs typeface="Times New Roman" panose="02020603050405020304" pitchFamily="18" charset="0"/>
              </a:rPr>
              <a:t>V rozpoložení úzkosti se smrt zároveň odhaluje jako nedílná součást </a:t>
            </a:r>
            <a:r>
              <a:rPr lang="cs-CZ" dirty="0" err="1">
                <a:latin typeface="Times New Roman" panose="02020603050405020304" pitchFamily="18" charset="0"/>
                <a:cs typeface="Times New Roman" panose="02020603050405020304" pitchFamily="18" charset="0"/>
              </a:rPr>
              <a:t>vrženosti</a:t>
            </a:r>
            <a:r>
              <a:rPr lang="cs-CZ" dirty="0">
                <a:latin typeface="Times New Roman" panose="02020603050405020304" pitchFamily="18" charset="0"/>
                <a:cs typeface="Times New Roman" panose="02020603050405020304" pitchFamily="18" charset="0"/>
              </a:rPr>
              <a:t> – z této perspektivy se pobyt ukazuje jako vržené bytí k smrti.</a:t>
            </a:r>
          </a:p>
          <a:p>
            <a:pPr algn="just"/>
            <a:r>
              <a:rPr lang="cs-CZ" dirty="0">
                <a:latin typeface="Times New Roman" panose="02020603050405020304" pitchFamily="18" charset="0"/>
                <a:cs typeface="Times New Roman" panose="02020603050405020304" pitchFamily="18" charset="0"/>
              </a:rPr>
              <a:t>Existenciální pojem smrti je spojen s důrazem na lidskou konečnost. </a:t>
            </a:r>
            <a:r>
              <a:rPr kumimoji="0" lang="cs-CZ" sz="2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N</a:t>
            </a:r>
            <a:r>
              <a:rPr lang="cs-CZ" dirty="0" err="1">
                <a:latin typeface="Times New Roman" panose="02020603050405020304" pitchFamily="18" charset="0"/>
                <a:cs typeface="Times New Roman" panose="02020603050405020304" pitchFamily="18" charset="0"/>
              </a:rPr>
              <a:t>epřipouští</a:t>
            </a:r>
            <a:r>
              <a:rPr lang="cs-CZ" dirty="0">
                <a:latin typeface="Times New Roman" panose="02020603050405020304" pitchFamily="18" charset="0"/>
                <a:cs typeface="Times New Roman" panose="02020603050405020304" pitchFamily="18" charset="0"/>
              </a:rPr>
              <a:t> úvahy o existenci lidského jedince za hranicí smrti. </a:t>
            </a:r>
            <a:r>
              <a:rPr kumimoji="0" lang="cs-CZ" sz="2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lang="cs-CZ" dirty="0" err="1">
                <a:latin typeface="Times New Roman" panose="02020603050405020304" pitchFamily="18" charset="0"/>
                <a:cs typeface="Times New Roman" panose="02020603050405020304" pitchFamily="18" charset="0"/>
              </a:rPr>
              <a:t>Heidegger</a:t>
            </a:r>
            <a:r>
              <a:rPr lang="cs-CZ" dirty="0">
                <a:latin typeface="Times New Roman" panose="02020603050405020304" pitchFamily="18" charset="0"/>
                <a:cs typeface="Times New Roman" panose="02020603050405020304" pitchFamily="18" charset="0"/>
              </a:rPr>
              <a:t> je myslitelem radikální konečnosti.  </a:t>
            </a:r>
          </a:p>
          <a:p>
            <a:pPr algn="just"/>
            <a:r>
              <a:rPr lang="cs-CZ" dirty="0">
                <a:latin typeface="Times New Roman" panose="02020603050405020304" pitchFamily="18" charset="0"/>
                <a:cs typeface="Times New Roman" panose="02020603050405020304" pitchFamily="18" charset="0"/>
              </a:rPr>
              <a:t>Z radikální konečnosti vyplývají závažné důsledky pro postoj ke smrti a pro význam, který smrt má v lidském životě. </a:t>
            </a:r>
            <a:r>
              <a:rPr kumimoji="0" lang="cs-CZ" sz="2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N</a:t>
            </a:r>
            <a:r>
              <a:rPr lang="cs-CZ" dirty="0" err="1">
                <a:latin typeface="Times New Roman" panose="02020603050405020304" pitchFamily="18" charset="0"/>
                <a:cs typeface="Times New Roman" panose="02020603050405020304" pitchFamily="18" charset="0"/>
              </a:rPr>
              <a:t>ezastřené</a:t>
            </a:r>
            <a:r>
              <a:rPr lang="cs-CZ" dirty="0">
                <a:latin typeface="Times New Roman" panose="02020603050405020304" pitchFamily="18" charset="0"/>
                <a:cs typeface="Times New Roman" panose="02020603050405020304" pitchFamily="18" charset="0"/>
              </a:rPr>
              <a:t> vědomí vlastní konečnosti se stává burcující výzvou k odhodlanému rozhodnutí pro volbou svých autentických možností, tj. k uskutečnění vlastního Já či „bytí sebou“.</a:t>
            </a:r>
          </a:p>
          <a:p>
            <a:pPr algn="just"/>
            <a:r>
              <a:rPr lang="cs-CZ" dirty="0">
                <a:latin typeface="Times New Roman" panose="02020603050405020304" pitchFamily="18" charset="0"/>
                <a:cs typeface="Times New Roman" panose="02020603050405020304" pitchFamily="18" charset="0"/>
              </a:rPr>
              <a:t>Existenciální pojem smrti vede k jednostrannému zdůraznění vlastní smrti: o smrti víme primárně tím, že v </a:t>
            </a:r>
            <a:r>
              <a:rPr lang="cs-CZ" dirty="0" err="1">
                <a:latin typeface="Times New Roman" panose="02020603050405020304" pitchFamily="18" charset="0"/>
                <a:cs typeface="Times New Roman" panose="02020603050405020304" pitchFamily="18" charset="0"/>
              </a:rPr>
              <a:t>předběhu</a:t>
            </a:r>
            <a:r>
              <a:rPr lang="cs-CZ" dirty="0">
                <a:latin typeface="Times New Roman" panose="02020603050405020304" pitchFamily="18" charset="0"/>
                <a:cs typeface="Times New Roman" panose="02020603050405020304" pitchFamily="18" charset="0"/>
              </a:rPr>
              <a:t> ke svým možnostem zároveň předbíháme ke své vlastní smrti jako význačné možnosti. </a:t>
            </a:r>
            <a:r>
              <a:rPr kumimoji="0" lang="cs-CZ" sz="2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lang="cs-CZ" dirty="0">
                <a:latin typeface="Times New Roman" panose="02020603050405020304" pitchFamily="18" charset="0"/>
                <a:cs typeface="Times New Roman" panose="02020603050405020304" pitchFamily="18" charset="0"/>
              </a:rPr>
              <a:t>Ačkoli </a:t>
            </a:r>
            <a:r>
              <a:rPr lang="cs-CZ" dirty="0" err="1">
                <a:latin typeface="Times New Roman" panose="02020603050405020304" pitchFamily="18" charset="0"/>
                <a:cs typeface="Times New Roman" panose="02020603050405020304" pitchFamily="18" charset="0"/>
              </a:rPr>
              <a:t>Heidegger</a:t>
            </a:r>
            <a:r>
              <a:rPr lang="cs-CZ" dirty="0">
                <a:latin typeface="Times New Roman" panose="02020603050405020304" pitchFamily="18" charset="0"/>
                <a:cs typeface="Times New Roman" panose="02020603050405020304" pitchFamily="18" charset="0"/>
              </a:rPr>
              <a:t> připouští, že máme zkušenost se smrtí druhých, trvá na tom, že ve smrti druhých nám není smrt přístupná ve svém existenciálním významu. </a:t>
            </a:r>
            <a:r>
              <a:rPr kumimoji="0" lang="cs-CZ" sz="2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lang="cs-CZ" dirty="0">
                <a:latin typeface="Times New Roman" panose="02020603050405020304" pitchFamily="18" charset="0"/>
                <a:cs typeface="Times New Roman" panose="02020603050405020304" pitchFamily="18" charset="0"/>
              </a:rPr>
              <a:t>„Smrt jako ‚existenciální </a:t>
            </a:r>
            <a:r>
              <a:rPr lang="cs-CZ" dirty="0" err="1">
                <a:latin typeface="Times New Roman" panose="02020603050405020304" pitchFamily="18" charset="0"/>
                <a:cs typeface="Times New Roman" panose="02020603050405020304" pitchFamily="18" charset="0"/>
              </a:rPr>
              <a:t>fenoménʻ</a:t>
            </a:r>
            <a:r>
              <a:rPr lang="cs-CZ" dirty="0">
                <a:latin typeface="Times New Roman" panose="02020603050405020304" pitchFamily="18" charset="0"/>
                <a:cs typeface="Times New Roman" panose="02020603050405020304" pitchFamily="18" charset="0"/>
              </a:rPr>
              <a:t> je vždy moje a nikdy smrt druhého“. (</a:t>
            </a:r>
            <a:r>
              <a:rPr lang="cs-CZ" dirty="0">
                <a:effectLst/>
                <a:latin typeface="Times New Roman" panose="02020603050405020304" pitchFamily="18" charset="0"/>
                <a:ea typeface="Calibri" panose="020F0502020204030204" pitchFamily="34" charset="0"/>
                <a:cs typeface="Times New Roman" panose="02020603050405020304" pitchFamily="18" charset="0"/>
              </a:rPr>
              <a:t>G. </a:t>
            </a:r>
            <a:r>
              <a:rPr lang="cs-CZ" dirty="0" err="1">
                <a:effectLst/>
                <a:latin typeface="Times New Roman" panose="02020603050405020304" pitchFamily="18" charset="0"/>
                <a:ea typeface="Calibri" panose="020F0502020204030204" pitchFamily="34" charset="0"/>
                <a:cs typeface="Times New Roman" panose="02020603050405020304" pitchFamily="18" charset="0"/>
              </a:rPr>
              <a:t>Scherer</a:t>
            </a:r>
            <a:r>
              <a:rPr lang="cs-CZ" dirty="0">
                <a:latin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val="13595600"/>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23EE3CFF-FEEC-4983-9EFC-2324CDADDB9C}"/>
              </a:ext>
            </a:extLst>
          </p:cNvPr>
          <p:cNvSpPr>
            <a:spLocks noGrp="1"/>
          </p:cNvSpPr>
          <p:nvPr>
            <p:ph type="ctrTitle"/>
          </p:nvPr>
        </p:nvSpPr>
        <p:spPr>
          <a:xfrm>
            <a:off x="161827" y="-176753"/>
            <a:ext cx="11868346" cy="4798244"/>
          </a:xfrm>
        </p:spPr>
        <p:txBody>
          <a:bodyPr>
            <a:normAutofit/>
          </a:bodyPr>
          <a:lstStyle/>
          <a:p>
            <a:r>
              <a:rPr lang="cs-CZ" sz="4400" b="1" dirty="0">
                <a:solidFill>
                  <a:srgbClr val="7030A0"/>
                </a:solidFill>
                <a:effectLst/>
                <a:latin typeface="Times New Roman" panose="02020603050405020304" pitchFamily="18" charset="0"/>
                <a:ea typeface="Calibri" panose="020F0502020204030204" pitchFamily="34" charset="0"/>
                <a:cs typeface="Times New Roman" panose="02020603050405020304" pitchFamily="18" charset="0"/>
              </a:rPr>
              <a:t>3. Personalistické pojetí smrti </a:t>
            </a:r>
            <a:br>
              <a:rPr lang="cs-CZ" sz="4400" b="1" dirty="0">
                <a:solidFill>
                  <a:srgbClr val="7030A0"/>
                </a:solidFill>
                <a:effectLst/>
                <a:latin typeface="Times New Roman" panose="02020603050405020304" pitchFamily="18" charset="0"/>
                <a:ea typeface="Calibri" panose="020F0502020204030204" pitchFamily="34" charset="0"/>
                <a:cs typeface="Times New Roman" panose="02020603050405020304" pitchFamily="18" charset="0"/>
              </a:rPr>
            </a:br>
            <a:r>
              <a:rPr lang="cs-CZ" sz="4400" b="1" dirty="0">
                <a:solidFill>
                  <a:srgbClr val="7030A0"/>
                </a:solidFill>
                <a:effectLst/>
                <a:latin typeface="Times New Roman" panose="02020603050405020304" pitchFamily="18" charset="0"/>
                <a:ea typeface="Calibri" panose="020F0502020204030204" pitchFamily="34" charset="0"/>
                <a:cs typeface="Times New Roman" panose="02020603050405020304" pitchFamily="18" charset="0"/>
              </a:rPr>
              <a:t>(P. L. </a:t>
            </a:r>
            <a:r>
              <a:rPr lang="cs-CZ" sz="4400" b="1" dirty="0" err="1">
                <a:solidFill>
                  <a:srgbClr val="7030A0"/>
                </a:solidFill>
                <a:effectLst/>
                <a:latin typeface="Times New Roman" panose="02020603050405020304" pitchFamily="18" charset="0"/>
                <a:ea typeface="Calibri" panose="020F0502020204030204" pitchFamily="34" charset="0"/>
                <a:cs typeface="Times New Roman" panose="02020603050405020304" pitchFamily="18" charset="0"/>
              </a:rPr>
              <a:t>Landsberg</a:t>
            </a:r>
            <a:r>
              <a:rPr lang="cs-CZ" sz="4400" b="1" dirty="0">
                <a:solidFill>
                  <a:srgbClr val="7030A0"/>
                </a:solidFill>
                <a:effectLst/>
                <a:latin typeface="Times New Roman" panose="02020603050405020304" pitchFamily="18" charset="0"/>
                <a:ea typeface="Calibri" panose="020F0502020204030204" pitchFamily="34" charset="0"/>
                <a:cs typeface="Times New Roman" panose="02020603050405020304" pitchFamily="18" charset="0"/>
              </a:rPr>
              <a:t>)</a:t>
            </a:r>
            <a:br>
              <a:rPr lang="cs-CZ" sz="4400" dirty="0">
                <a:solidFill>
                  <a:srgbClr val="7030A0"/>
                </a:solidFill>
                <a:effectLst/>
                <a:latin typeface="Calibri" panose="020F0502020204030204" pitchFamily="34" charset="0"/>
                <a:ea typeface="Calibri" panose="020F0502020204030204" pitchFamily="34" charset="0"/>
                <a:cs typeface="Times New Roman" panose="02020603050405020304" pitchFamily="18" charset="0"/>
              </a:rPr>
            </a:br>
            <a:endParaRPr lang="cs-CZ" sz="4400" dirty="0">
              <a:solidFill>
                <a:srgbClr val="7030A0"/>
              </a:solidFill>
            </a:endParaRPr>
          </a:p>
        </p:txBody>
      </p:sp>
      <p:sp>
        <p:nvSpPr>
          <p:cNvPr id="3" name="Podnadpis 2">
            <a:extLst>
              <a:ext uri="{FF2B5EF4-FFF2-40B4-BE49-F238E27FC236}">
                <a16:creationId xmlns:a16="http://schemas.microsoft.com/office/drawing/2014/main" id="{C34475EA-2AAB-FDAA-30E0-97254C7E2783}"/>
              </a:ext>
            </a:extLst>
          </p:cNvPr>
          <p:cNvSpPr>
            <a:spLocks noGrp="1"/>
          </p:cNvSpPr>
          <p:nvPr>
            <p:ph type="subTitle" idx="1"/>
          </p:nvPr>
        </p:nvSpPr>
        <p:spPr>
          <a:xfrm>
            <a:off x="1278903" y="6438507"/>
            <a:ext cx="9144000" cy="261594"/>
          </a:xfrm>
        </p:spPr>
        <p:txBody>
          <a:bodyPr>
            <a:normAutofit fontScale="55000" lnSpcReduction="20000"/>
          </a:bodyPr>
          <a:lstStyle/>
          <a:p>
            <a:endParaRPr lang="cs-CZ"/>
          </a:p>
        </p:txBody>
      </p:sp>
    </p:spTree>
    <p:extLst>
      <p:ext uri="{BB962C8B-B14F-4D97-AF65-F5344CB8AC3E}">
        <p14:creationId xmlns:p14="http://schemas.microsoft.com/office/powerpoint/2010/main" val="3921660884"/>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6F59224A-7AB8-A9AD-627D-716734A71DBC}"/>
              </a:ext>
            </a:extLst>
          </p:cNvPr>
          <p:cNvSpPr>
            <a:spLocks noGrp="1"/>
          </p:cNvSpPr>
          <p:nvPr>
            <p:ph type="title"/>
          </p:nvPr>
        </p:nvSpPr>
        <p:spPr>
          <a:xfrm>
            <a:off x="0" y="42421"/>
            <a:ext cx="5881688" cy="1600200"/>
          </a:xfrm>
        </p:spPr>
        <p:txBody>
          <a:bodyPr>
            <a:normAutofit/>
          </a:bodyPr>
          <a:lstStyle/>
          <a:p>
            <a:r>
              <a:rPr lang="cs-CZ" sz="4000" b="1" dirty="0">
                <a:solidFill>
                  <a:srgbClr val="C00000"/>
                </a:solidFill>
                <a:effectLst/>
                <a:latin typeface="Times New Roman" panose="02020603050405020304" pitchFamily="18" charset="0"/>
                <a:ea typeface="Calibri" panose="020F0502020204030204" pitchFamily="34" charset="0"/>
              </a:rPr>
              <a:t>Paul Ludwig </a:t>
            </a:r>
            <a:r>
              <a:rPr lang="cs-CZ" sz="4000" b="1" dirty="0" err="1">
                <a:solidFill>
                  <a:srgbClr val="C00000"/>
                </a:solidFill>
                <a:effectLst/>
                <a:latin typeface="Times New Roman" panose="02020603050405020304" pitchFamily="18" charset="0"/>
                <a:ea typeface="Calibri" panose="020F0502020204030204" pitchFamily="34" charset="0"/>
              </a:rPr>
              <a:t>Landsberg</a:t>
            </a:r>
            <a:br>
              <a:rPr lang="cs-CZ" sz="4000" b="1" dirty="0">
                <a:solidFill>
                  <a:srgbClr val="C00000"/>
                </a:solidFill>
                <a:effectLst/>
                <a:latin typeface="Times New Roman" panose="02020603050405020304" pitchFamily="18" charset="0"/>
                <a:ea typeface="Calibri" panose="020F0502020204030204" pitchFamily="34" charset="0"/>
              </a:rPr>
            </a:br>
            <a:r>
              <a:rPr lang="cs-CZ" sz="4000" b="1" dirty="0">
                <a:solidFill>
                  <a:srgbClr val="C00000"/>
                </a:solidFill>
                <a:effectLst/>
                <a:latin typeface="Times New Roman" panose="02020603050405020304" pitchFamily="18" charset="0"/>
                <a:ea typeface="Calibri" panose="020F0502020204030204" pitchFamily="34" charset="0"/>
              </a:rPr>
              <a:t>(1901–1944)</a:t>
            </a:r>
            <a:endParaRPr lang="cs-CZ" sz="4000" dirty="0">
              <a:solidFill>
                <a:srgbClr val="C00000"/>
              </a:solidFill>
            </a:endParaRPr>
          </a:p>
        </p:txBody>
      </p:sp>
      <p:pic>
        <p:nvPicPr>
          <p:cNvPr id="6" name="Zástupný symbol obrázku 5">
            <a:extLst>
              <a:ext uri="{FF2B5EF4-FFF2-40B4-BE49-F238E27FC236}">
                <a16:creationId xmlns:a16="http://schemas.microsoft.com/office/drawing/2014/main" id="{7D3C3E65-36E2-5EFD-DB6A-4CF5AF9DFA2F}"/>
              </a:ext>
            </a:extLst>
          </p:cNvPr>
          <p:cNvPicPr>
            <a:picLocks noGrp="1" noChangeAspect="1"/>
          </p:cNvPicPr>
          <p:nvPr>
            <p:ph type="pic" idx="1"/>
          </p:nvPr>
        </p:nvPicPr>
        <p:blipFill>
          <a:blip r:embed="rId2">
            <a:extLst>
              <a:ext uri="{28A0092B-C50C-407E-A947-70E740481C1C}">
                <a14:useLocalDpi xmlns:a14="http://schemas.microsoft.com/office/drawing/2010/main" val="0"/>
              </a:ext>
            </a:extLst>
          </a:blip>
          <a:srcRect t="10881" b="10881"/>
          <a:stretch>
            <a:fillRect/>
          </a:stretch>
        </p:blipFill>
        <p:spPr>
          <a:xfrm>
            <a:off x="5881688" y="92075"/>
            <a:ext cx="6143625" cy="6765925"/>
          </a:xfrm>
        </p:spPr>
      </p:pic>
      <p:sp>
        <p:nvSpPr>
          <p:cNvPr id="4" name="Zástupný text 3">
            <a:extLst>
              <a:ext uri="{FF2B5EF4-FFF2-40B4-BE49-F238E27FC236}">
                <a16:creationId xmlns:a16="http://schemas.microsoft.com/office/drawing/2014/main" id="{AB374AE6-BF88-A44E-454A-C17F25DD4E02}"/>
              </a:ext>
            </a:extLst>
          </p:cNvPr>
          <p:cNvSpPr>
            <a:spLocks noGrp="1"/>
          </p:cNvSpPr>
          <p:nvPr>
            <p:ph type="body" sz="half" idx="2"/>
          </p:nvPr>
        </p:nvSpPr>
        <p:spPr>
          <a:xfrm>
            <a:off x="19656" y="1642621"/>
            <a:ext cx="5788057" cy="5172958"/>
          </a:xfrm>
        </p:spPr>
        <p:txBody>
          <a:body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cs-CZ" sz="2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německý filosof</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cs-CZ" sz="2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představitel personalismu a filosofické antropologie</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cs-CZ" sz="2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(žák Maxe </a:t>
            </a:r>
            <a:r>
              <a:rPr kumimoji="0" lang="cs-CZ" sz="2800" b="0"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Schelera</a:t>
            </a:r>
            <a:r>
              <a:rPr kumimoji="0" lang="cs-CZ" sz="2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a:t>
            </a:r>
          </a:p>
          <a:p>
            <a:endParaRPr lang="cs-CZ" dirty="0"/>
          </a:p>
        </p:txBody>
      </p:sp>
    </p:spTree>
    <p:extLst>
      <p:ext uri="{BB962C8B-B14F-4D97-AF65-F5344CB8AC3E}">
        <p14:creationId xmlns:p14="http://schemas.microsoft.com/office/powerpoint/2010/main" val="3509116804"/>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987845E2-25BA-DEB7-9EF3-264B3854AEA9}"/>
              </a:ext>
            </a:extLst>
          </p:cNvPr>
          <p:cNvSpPr>
            <a:spLocks noGrp="1"/>
          </p:cNvSpPr>
          <p:nvPr>
            <p:ph type="title"/>
          </p:nvPr>
        </p:nvSpPr>
        <p:spPr>
          <a:xfrm>
            <a:off x="-1" y="14140"/>
            <a:ext cx="7049693" cy="1600200"/>
          </a:xfrm>
        </p:spPr>
        <p:txBody>
          <a:bodyPr>
            <a:normAutofit/>
          </a:bodyPr>
          <a:lstStyle/>
          <a:p>
            <a:r>
              <a:rPr lang="cs-CZ" sz="4000" dirty="0">
                <a:solidFill>
                  <a:srgbClr val="C00000"/>
                </a:solidFill>
                <a:latin typeface="Times New Roman" panose="02020603050405020304" pitchFamily="18" charset="0"/>
                <a:cs typeface="Times New Roman" panose="02020603050405020304" pitchFamily="18" charset="0"/>
              </a:rPr>
              <a:t>Zkušenost smrti </a:t>
            </a:r>
            <a:br>
              <a:rPr lang="cs-CZ" sz="4000" dirty="0">
                <a:solidFill>
                  <a:srgbClr val="C00000"/>
                </a:solidFill>
                <a:latin typeface="Times New Roman" panose="02020603050405020304" pitchFamily="18" charset="0"/>
                <a:cs typeface="Times New Roman" panose="02020603050405020304" pitchFamily="18" charset="0"/>
              </a:rPr>
            </a:br>
            <a:r>
              <a:rPr lang="cs-CZ" sz="4000" dirty="0">
                <a:solidFill>
                  <a:srgbClr val="C00000"/>
                </a:solidFill>
                <a:latin typeface="Times New Roman" panose="02020603050405020304" pitchFamily="18" charset="0"/>
                <a:cs typeface="Times New Roman" panose="02020603050405020304" pitchFamily="18" charset="0"/>
              </a:rPr>
              <a:t>(Die </a:t>
            </a:r>
            <a:r>
              <a:rPr lang="cs-CZ" sz="4000" dirty="0" err="1">
                <a:solidFill>
                  <a:srgbClr val="C00000"/>
                </a:solidFill>
                <a:latin typeface="Times New Roman" panose="02020603050405020304" pitchFamily="18" charset="0"/>
                <a:cs typeface="Times New Roman" panose="02020603050405020304" pitchFamily="18" charset="0"/>
              </a:rPr>
              <a:t>Erfahrung</a:t>
            </a:r>
            <a:r>
              <a:rPr lang="cs-CZ" sz="4000" dirty="0">
                <a:solidFill>
                  <a:srgbClr val="C00000"/>
                </a:solidFill>
                <a:latin typeface="Times New Roman" panose="02020603050405020304" pitchFamily="18" charset="0"/>
                <a:cs typeface="Times New Roman" panose="02020603050405020304" pitchFamily="18" charset="0"/>
              </a:rPr>
              <a:t> des </a:t>
            </a:r>
            <a:r>
              <a:rPr lang="cs-CZ" sz="4000" dirty="0" err="1">
                <a:solidFill>
                  <a:srgbClr val="C00000"/>
                </a:solidFill>
                <a:latin typeface="Times New Roman" panose="02020603050405020304" pitchFamily="18" charset="0"/>
                <a:cs typeface="Times New Roman" panose="02020603050405020304" pitchFamily="18" charset="0"/>
              </a:rPr>
              <a:t>Todes</a:t>
            </a:r>
            <a:r>
              <a:rPr lang="cs-CZ" sz="4000" dirty="0">
                <a:solidFill>
                  <a:srgbClr val="C00000"/>
                </a:solidFill>
                <a:latin typeface="Times New Roman" panose="02020603050405020304" pitchFamily="18" charset="0"/>
                <a:cs typeface="Times New Roman" panose="02020603050405020304" pitchFamily="18" charset="0"/>
              </a:rPr>
              <a:t>)</a:t>
            </a:r>
          </a:p>
        </p:txBody>
      </p:sp>
      <p:pic>
        <p:nvPicPr>
          <p:cNvPr id="8" name="Zástupný symbol obrázku 7">
            <a:extLst>
              <a:ext uri="{FF2B5EF4-FFF2-40B4-BE49-F238E27FC236}">
                <a16:creationId xmlns:a16="http://schemas.microsoft.com/office/drawing/2014/main" id="{3B107383-72C3-B13D-3DE5-820927CDDE85}"/>
              </a:ext>
            </a:extLst>
          </p:cNvPr>
          <p:cNvPicPr>
            <a:picLocks noGrp="1" noChangeAspect="1"/>
          </p:cNvPicPr>
          <p:nvPr>
            <p:ph type="pic" idx="1"/>
          </p:nvPr>
        </p:nvPicPr>
        <p:blipFill>
          <a:blip r:embed="rId2">
            <a:extLst>
              <a:ext uri="{28A0092B-C50C-407E-A947-70E740481C1C}">
                <a14:useLocalDpi xmlns:a14="http://schemas.microsoft.com/office/drawing/2010/main" val="0"/>
              </a:ext>
            </a:extLst>
          </a:blip>
          <a:srcRect t="6755" b="6755"/>
          <a:stretch>
            <a:fillRect/>
          </a:stretch>
        </p:blipFill>
        <p:spPr>
          <a:xfrm>
            <a:off x="7145338" y="0"/>
            <a:ext cx="5046662" cy="6858000"/>
          </a:xfrm>
        </p:spPr>
      </p:pic>
      <p:sp>
        <p:nvSpPr>
          <p:cNvPr id="4" name="Zástupný text 3">
            <a:extLst>
              <a:ext uri="{FF2B5EF4-FFF2-40B4-BE49-F238E27FC236}">
                <a16:creationId xmlns:a16="http://schemas.microsoft.com/office/drawing/2014/main" id="{ECF887C1-3AC4-666A-1BAC-3C92656242D5}"/>
              </a:ext>
            </a:extLst>
          </p:cNvPr>
          <p:cNvSpPr>
            <a:spLocks noGrp="1"/>
          </p:cNvSpPr>
          <p:nvPr>
            <p:ph type="body" sz="half" idx="2"/>
          </p:nvPr>
        </p:nvSpPr>
        <p:spPr>
          <a:xfrm>
            <a:off x="0" y="1614340"/>
            <a:ext cx="7049694" cy="5229520"/>
          </a:xfrm>
        </p:spPr>
        <p:txBody>
          <a:bodyPr>
            <a:normAutofit/>
          </a:bodyPr>
          <a:lstStyle/>
          <a:p>
            <a:r>
              <a:rPr lang="cs-CZ" sz="3200" dirty="0"/>
              <a:t>- </a:t>
            </a:r>
            <a:r>
              <a:rPr lang="cs-CZ" sz="3200" dirty="0">
                <a:latin typeface="Times New Roman" panose="02020603050405020304" pitchFamily="18" charset="0"/>
                <a:cs typeface="Times New Roman" panose="02020603050405020304" pitchFamily="18" charset="0"/>
              </a:rPr>
              <a:t>Téma smrti </a:t>
            </a:r>
            <a:r>
              <a:rPr lang="cs-CZ" sz="3200" dirty="0" err="1">
                <a:latin typeface="Times New Roman" panose="02020603050405020304" pitchFamily="18" charset="0"/>
                <a:cs typeface="Times New Roman" panose="02020603050405020304" pitchFamily="18" charset="0"/>
              </a:rPr>
              <a:t>Landsberg</a:t>
            </a:r>
            <a:r>
              <a:rPr lang="cs-CZ" sz="3200" dirty="0">
                <a:latin typeface="Times New Roman" panose="02020603050405020304" pitchFamily="18" charset="0"/>
                <a:cs typeface="Times New Roman" panose="02020603050405020304" pitchFamily="18" charset="0"/>
              </a:rPr>
              <a:t> podrobně pojednal v knize </a:t>
            </a:r>
            <a:r>
              <a:rPr lang="cs-CZ" sz="3200" i="1" dirty="0">
                <a:latin typeface="Times New Roman" panose="02020603050405020304" pitchFamily="18" charset="0"/>
                <a:cs typeface="Times New Roman" panose="02020603050405020304" pitchFamily="18" charset="0"/>
              </a:rPr>
              <a:t>Zkušenost smrti</a:t>
            </a:r>
            <a:r>
              <a:rPr lang="cs-CZ" sz="3200" dirty="0">
                <a:latin typeface="Times New Roman" panose="02020603050405020304" pitchFamily="18" charset="0"/>
                <a:cs typeface="Times New Roman" panose="02020603050405020304" pitchFamily="18" charset="0"/>
              </a:rPr>
              <a:t>, která poprvé vyšla v roce 1937 v Lucernu.</a:t>
            </a:r>
          </a:p>
          <a:p>
            <a:r>
              <a:rPr lang="cs-CZ" sz="3200" dirty="0">
                <a:latin typeface="Times New Roman" panose="02020603050405020304" pitchFamily="18" charset="0"/>
                <a:cs typeface="Times New Roman" panose="02020603050405020304" pitchFamily="18" charset="0"/>
              </a:rPr>
              <a:t>- Český překlad knihy je zahrnut ve stejnojmenném výboru </a:t>
            </a:r>
            <a:r>
              <a:rPr lang="cs-CZ" sz="3200" dirty="0" err="1">
                <a:latin typeface="Times New Roman" panose="02020603050405020304" pitchFamily="18" charset="0"/>
                <a:cs typeface="Times New Roman" panose="02020603050405020304" pitchFamily="18" charset="0"/>
              </a:rPr>
              <a:t>Landsbergových</a:t>
            </a:r>
            <a:r>
              <a:rPr lang="cs-CZ" sz="3200" dirty="0">
                <a:latin typeface="Times New Roman" panose="02020603050405020304" pitchFamily="18" charset="0"/>
                <a:cs typeface="Times New Roman" panose="02020603050405020304" pitchFamily="18" charset="0"/>
              </a:rPr>
              <a:t> textů publikovaném v roce 1990.</a:t>
            </a:r>
          </a:p>
        </p:txBody>
      </p:sp>
    </p:spTree>
    <p:extLst>
      <p:ext uri="{BB962C8B-B14F-4D97-AF65-F5344CB8AC3E}">
        <p14:creationId xmlns:p14="http://schemas.microsoft.com/office/powerpoint/2010/main" val="1652780497"/>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1F78E1A2-5E02-D7D1-395A-149311C5B8BE}"/>
              </a:ext>
            </a:extLst>
          </p:cNvPr>
          <p:cNvSpPr>
            <a:spLocks noGrp="1"/>
          </p:cNvSpPr>
          <p:nvPr>
            <p:ph type="title"/>
          </p:nvPr>
        </p:nvSpPr>
        <p:spPr>
          <a:xfrm>
            <a:off x="0" y="1"/>
            <a:ext cx="12192000" cy="1102935"/>
          </a:xfrm>
        </p:spPr>
        <p:txBody>
          <a:bodyPr/>
          <a:lstStyle/>
          <a:p>
            <a:pPr algn="ctr"/>
            <a:r>
              <a:rPr lang="cs-CZ" dirty="0">
                <a:solidFill>
                  <a:srgbClr val="C00000"/>
                </a:solidFill>
                <a:latin typeface="Times New Roman" panose="02020603050405020304" pitchFamily="18" charset="0"/>
                <a:cs typeface="Times New Roman" panose="02020603050405020304" pitchFamily="18" charset="0"/>
              </a:rPr>
              <a:t>Člověk jako osoba</a:t>
            </a:r>
          </a:p>
        </p:txBody>
      </p:sp>
      <p:sp>
        <p:nvSpPr>
          <p:cNvPr id="3" name="Zástupný obsah 2">
            <a:extLst>
              <a:ext uri="{FF2B5EF4-FFF2-40B4-BE49-F238E27FC236}">
                <a16:creationId xmlns:a16="http://schemas.microsoft.com/office/drawing/2014/main" id="{9F2E7E66-9E4A-5437-5BAB-8D1477251983}"/>
              </a:ext>
            </a:extLst>
          </p:cNvPr>
          <p:cNvSpPr>
            <a:spLocks noGrp="1"/>
          </p:cNvSpPr>
          <p:nvPr>
            <p:ph idx="1"/>
          </p:nvPr>
        </p:nvSpPr>
        <p:spPr>
          <a:xfrm>
            <a:off x="0" y="1102936"/>
            <a:ext cx="12192000" cy="5755063"/>
          </a:xfrm>
        </p:spPr>
        <p:txBody>
          <a:bodyPr>
            <a:normAutofit fontScale="92500" lnSpcReduction="20000"/>
          </a:bodyPr>
          <a:lstStyle/>
          <a:p>
            <a:pPr algn="just"/>
            <a:r>
              <a:rPr lang="cs-CZ" dirty="0">
                <a:latin typeface="Times New Roman" panose="02020603050405020304" pitchFamily="18" charset="0"/>
                <a:cs typeface="Times New Roman" panose="02020603050405020304" pitchFamily="18" charset="0"/>
              </a:rPr>
              <a:t>Personalistický pojem smrti je spojen s pojetím člověka jako </a:t>
            </a:r>
            <a:r>
              <a:rPr lang="cs-CZ" i="1" dirty="0">
                <a:latin typeface="Times New Roman" panose="02020603050405020304" pitchFamily="18" charset="0"/>
                <a:cs typeface="Times New Roman" panose="02020603050405020304" pitchFamily="18" charset="0"/>
              </a:rPr>
              <a:t>osoby: </a:t>
            </a:r>
            <a:r>
              <a:rPr lang="cs-CZ" dirty="0">
                <a:latin typeface="Times New Roman" panose="02020603050405020304" pitchFamily="18" charset="0"/>
                <a:cs typeface="Times New Roman" panose="02020603050405020304" pitchFamily="18" charset="0"/>
              </a:rPr>
              <a:t>Osoba není statickým a předem daným jsoucnem, ale je bytostně děním. → Osoba existuje pouze v procesu sebe-konstituce či sebe-utváření: osoba je sama pro sebe úkolem. </a:t>
            </a:r>
            <a:r>
              <a:rPr kumimoji="0" lang="cs-CZ" sz="2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P</a:t>
            </a:r>
            <a:r>
              <a:rPr lang="cs-CZ" dirty="0" err="1">
                <a:latin typeface="Times New Roman" panose="02020603050405020304" pitchFamily="18" charset="0"/>
                <a:cs typeface="Times New Roman" panose="02020603050405020304" pitchFamily="18" charset="0"/>
              </a:rPr>
              <a:t>roces</a:t>
            </a:r>
            <a:r>
              <a:rPr lang="cs-CZ" dirty="0">
                <a:latin typeface="Times New Roman" panose="02020603050405020304" pitchFamily="18" charset="0"/>
                <a:cs typeface="Times New Roman" panose="02020603050405020304" pitchFamily="18" charset="0"/>
              </a:rPr>
              <a:t> sebe-konstituce osoby se nazývá </a:t>
            </a:r>
            <a:r>
              <a:rPr lang="cs-CZ" i="1" dirty="0">
                <a:latin typeface="Times New Roman" panose="02020603050405020304" pitchFamily="18" charset="0"/>
                <a:cs typeface="Times New Roman" panose="02020603050405020304" pitchFamily="18" charset="0"/>
              </a:rPr>
              <a:t>personalizací</a:t>
            </a:r>
            <a:r>
              <a:rPr lang="cs-CZ" dirty="0">
                <a:latin typeface="Times New Roman" panose="02020603050405020304" pitchFamily="18" charset="0"/>
                <a:cs typeface="Times New Roman" panose="02020603050405020304" pitchFamily="18" charset="0"/>
              </a:rPr>
              <a:t>. </a:t>
            </a:r>
            <a:r>
              <a:rPr kumimoji="0" lang="cs-CZ" sz="2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Osoba je přítomná pouze v procesu personalizace.</a:t>
            </a:r>
            <a:r>
              <a:rPr lang="cs-CZ" dirty="0">
                <a:latin typeface="Times New Roman" panose="02020603050405020304" pitchFamily="18" charset="0"/>
                <a:cs typeface="Times New Roman" panose="02020603050405020304" pitchFamily="18" charset="0"/>
              </a:rPr>
              <a:t>  </a:t>
            </a:r>
          </a:p>
          <a:p>
            <a:pPr algn="just"/>
            <a:r>
              <a:rPr lang="cs-CZ" dirty="0">
                <a:latin typeface="Times New Roman" panose="02020603050405020304" pitchFamily="18" charset="0"/>
                <a:cs typeface="Times New Roman" panose="02020603050405020304" pitchFamily="18" charset="0"/>
              </a:rPr>
              <a:t>Osoba je aktivní + jednotící centrum, jež uděluje lidskému bytí jednotu a vnitřní integritu. </a:t>
            </a:r>
            <a:r>
              <a:rPr kumimoji="0" lang="cs-CZ" sz="2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lang="cs-CZ" dirty="0">
                <a:latin typeface="Times New Roman" panose="02020603050405020304" pitchFamily="18" charset="0"/>
                <a:cs typeface="Times New Roman" panose="02020603050405020304" pitchFamily="18" charset="0"/>
              </a:rPr>
              <a:t>Osoba ve svém aktivním sebe-utváření zároveň zápasí o smysl, resp. uskutečňuje smysl svým jednáním. </a:t>
            </a:r>
            <a:r>
              <a:rPr kumimoji="0" lang="cs-CZ" sz="2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lang="cs-CZ" dirty="0">
                <a:latin typeface="Times New Roman" panose="02020603050405020304" pitchFamily="18" charset="0"/>
                <a:cs typeface="Times New Roman" panose="02020603050405020304" pitchFamily="18" charset="0"/>
              </a:rPr>
              <a:t>Smysl motivuje proces personalizace a propůjčuje mu dynamiku i směr. </a:t>
            </a:r>
            <a:r>
              <a:rPr kumimoji="0" lang="cs-CZ" sz="2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lang="cs-CZ" dirty="0">
                <a:latin typeface="Times New Roman" panose="02020603050405020304" pitchFamily="18" charset="0"/>
                <a:cs typeface="Times New Roman" panose="02020603050405020304" pitchFamily="18" charset="0"/>
              </a:rPr>
              <a:t>Při absenci smyslu osoba může ztratit svou vlastní dynamiku a nepřítomnost smyslu může vést k dezintegraci osoby. </a:t>
            </a:r>
          </a:p>
          <a:p>
            <a:pPr algn="just"/>
            <a:r>
              <a:rPr lang="cs-CZ" dirty="0">
                <a:latin typeface="Times New Roman" panose="02020603050405020304" pitchFamily="18" charset="0"/>
                <a:cs typeface="Times New Roman" panose="02020603050405020304" pitchFamily="18" charset="0"/>
              </a:rPr>
              <a:t>Všechny podstatné prvky náležející k lidskému bytí mají být v procesu personalizace proměněny a integrovány do jednoty a celku lidské osobnosti. </a:t>
            </a:r>
            <a:r>
              <a:rPr kumimoji="0" lang="cs-CZ" sz="2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Tento ú</a:t>
            </a:r>
            <a:r>
              <a:rPr lang="cs-CZ" dirty="0">
                <a:latin typeface="Times New Roman" panose="02020603050405020304" pitchFamily="18" charset="0"/>
                <a:cs typeface="Times New Roman" panose="02020603050405020304" pitchFamily="18" charset="0"/>
              </a:rPr>
              <a:t>kol je zvláště obtížný ve vztahu k vitální či organické stránce lidského bytí, která představuje dimenzi odlišnou od dimenze personální. </a:t>
            </a:r>
            <a:r>
              <a:rPr kumimoji="0" lang="cs-CZ" sz="2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lang="cs-CZ" dirty="0">
                <a:latin typeface="Times New Roman" panose="02020603050405020304" pitchFamily="18" charset="0"/>
                <a:cs typeface="Times New Roman" panose="02020603050405020304" pitchFamily="18" charset="0"/>
              </a:rPr>
              <a:t>Vztah lidské osoby a organické stránky je ambivalentní: organické procesy na jedné straně osobě umožňují, aby se vyjevila a uskutečňovala, na druhé straně jí kladou do jisté míry odpor. </a:t>
            </a:r>
            <a:r>
              <a:rPr kumimoji="0" lang="cs-CZ" sz="2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Osoba </a:t>
            </a:r>
            <a:r>
              <a:rPr lang="cs-CZ" dirty="0">
                <a:latin typeface="Times New Roman" panose="02020603050405020304" pitchFamily="18" charset="0"/>
                <a:cs typeface="Times New Roman" panose="02020603050405020304" pitchFamily="18" charset="0"/>
              </a:rPr>
              <a:t>si na nich musí stále znovu vydobývat svou jednotu a integritu. </a:t>
            </a:r>
            <a:r>
              <a:rPr kumimoji="0" lang="cs-CZ" sz="2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a:t>
            </a:r>
            <a:r>
              <a:rPr lang="cs-CZ" dirty="0">
                <a:latin typeface="Times New Roman" panose="02020603050405020304" pitchFamily="18" charset="0"/>
                <a:cs typeface="Times New Roman" panose="02020603050405020304" pitchFamily="18" charset="0"/>
              </a:rPr>
              <a:t> Součástí zápasu osoby o jednotu a smysl je i úkol personálního přisvojení nutnosti zemřít, která je člověku dána spolu s jeho biologicko-organickým bytím. </a:t>
            </a:r>
          </a:p>
          <a:p>
            <a:pPr marL="0" indent="0">
              <a:buNone/>
            </a:pPr>
            <a:endParaRPr lang="cs-CZ"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29630016"/>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EE086D9F-5E36-53FF-896D-37E2B82D5141}"/>
              </a:ext>
            </a:extLst>
          </p:cNvPr>
          <p:cNvSpPr>
            <a:spLocks noGrp="1"/>
          </p:cNvSpPr>
          <p:nvPr>
            <p:ph type="title"/>
          </p:nvPr>
        </p:nvSpPr>
        <p:spPr>
          <a:xfrm>
            <a:off x="0" y="1"/>
            <a:ext cx="12192000" cy="1329179"/>
          </a:xfrm>
        </p:spPr>
        <p:txBody>
          <a:bodyPr/>
          <a:lstStyle/>
          <a:p>
            <a:pPr algn="ctr"/>
            <a:r>
              <a:rPr lang="cs-CZ" dirty="0"/>
              <a:t> </a:t>
            </a:r>
            <a:r>
              <a:rPr kumimoji="0" lang="cs-CZ" sz="4400" b="0" i="0" u="none" strike="noStrike" kern="1200" cap="none" spc="0" normalizeH="0" baseline="0" noProof="0" dirty="0">
                <a:ln>
                  <a:noFill/>
                </a:ln>
                <a:solidFill>
                  <a:srgbClr val="C00000"/>
                </a:solidFill>
                <a:effectLst/>
                <a:uLnTx/>
                <a:uFillTx/>
                <a:latin typeface="Times New Roman" panose="02020603050405020304" pitchFamily="18" charset="0"/>
                <a:ea typeface="+mj-ea"/>
                <a:cs typeface="Times New Roman" panose="02020603050405020304" pitchFamily="18" charset="0"/>
              </a:rPr>
              <a:t>Člověk jako osoba</a:t>
            </a:r>
            <a:endParaRPr lang="cs-CZ" dirty="0"/>
          </a:p>
        </p:txBody>
      </p:sp>
      <p:sp>
        <p:nvSpPr>
          <p:cNvPr id="3" name="Zástupný obsah 2">
            <a:extLst>
              <a:ext uri="{FF2B5EF4-FFF2-40B4-BE49-F238E27FC236}">
                <a16:creationId xmlns:a16="http://schemas.microsoft.com/office/drawing/2014/main" id="{BCBB442E-8B28-1514-5E25-F38E146A2DAB}"/>
              </a:ext>
            </a:extLst>
          </p:cNvPr>
          <p:cNvSpPr>
            <a:spLocks noGrp="1"/>
          </p:cNvSpPr>
          <p:nvPr>
            <p:ph idx="1"/>
          </p:nvPr>
        </p:nvSpPr>
        <p:spPr>
          <a:xfrm>
            <a:off x="131975" y="1329180"/>
            <a:ext cx="11981468" cy="5528820"/>
          </a:xfrm>
        </p:spPr>
        <p:txBody>
          <a:bodyPr>
            <a:normAutofit/>
          </a:bodyPr>
          <a:lstStyle/>
          <a:p>
            <a:pPr marL="0" indent="0" algn="just">
              <a:buNone/>
            </a:pPr>
            <a:r>
              <a:rPr lang="cs-CZ" sz="2800" b="1" dirty="0">
                <a:effectLst/>
                <a:latin typeface="Times New Roman" panose="02020603050405020304" pitchFamily="18" charset="0"/>
                <a:ea typeface="Calibri" panose="020F0502020204030204" pitchFamily="34" charset="0"/>
              </a:rPr>
              <a:t>T 20: </a:t>
            </a:r>
            <a:r>
              <a:rPr lang="cs-CZ" sz="2800" dirty="0">
                <a:effectLst/>
                <a:latin typeface="Times New Roman" panose="02020603050405020304" pitchFamily="18" charset="0"/>
                <a:ea typeface="Calibri" panose="020F0502020204030204" pitchFamily="34" charset="0"/>
              </a:rPr>
              <a:t>„Osoba je pro nás existence, která se sama konstituuje v aktech, je činným sebe-budováním, ‚bytím, které se </a:t>
            </a:r>
            <a:r>
              <a:rPr lang="cs-CZ" sz="2800" dirty="0" err="1">
                <a:effectLst/>
                <a:latin typeface="Times New Roman" panose="02020603050405020304" pitchFamily="18" charset="0"/>
                <a:ea typeface="Calibri" panose="020F0502020204030204" pitchFamily="34" charset="0"/>
              </a:rPr>
              <a:t>dějeʻ</a:t>
            </a:r>
            <a:r>
              <a:rPr lang="cs-CZ" sz="2800" dirty="0">
                <a:effectLst/>
                <a:latin typeface="Times New Roman" panose="02020603050405020304" pitchFamily="18" charset="0"/>
                <a:ea typeface="Calibri" panose="020F0502020204030204" pitchFamily="34" charset="0"/>
              </a:rPr>
              <a:t>, jež dává celku lidsky individuální existence její smysl a její jednotu. Prostě tím, že se objeví, proměňuje už celek </a:t>
            </a:r>
            <a:r>
              <a:rPr lang="cs-CZ" sz="2800" i="1" dirty="0">
                <a:effectLst/>
                <a:latin typeface="Times New Roman" panose="02020603050405020304" pitchFamily="18" charset="0"/>
                <a:ea typeface="Calibri" panose="020F0502020204030204" pitchFamily="34" charset="0"/>
              </a:rPr>
              <a:t>individuality </a:t>
            </a:r>
            <a:r>
              <a:rPr lang="cs-CZ" sz="2800" dirty="0">
                <a:effectLst/>
                <a:latin typeface="Times New Roman" panose="02020603050405020304" pitchFamily="18" charset="0"/>
                <a:ea typeface="Calibri" panose="020F0502020204030204" pitchFamily="34" charset="0"/>
              </a:rPr>
              <a:t>v celek </a:t>
            </a:r>
            <a:r>
              <a:rPr lang="cs-CZ" sz="2800" i="1" dirty="0">
                <a:effectLst/>
                <a:latin typeface="Times New Roman" panose="02020603050405020304" pitchFamily="18" charset="0"/>
                <a:ea typeface="Calibri" panose="020F0502020204030204" pitchFamily="34" charset="0"/>
              </a:rPr>
              <a:t>osobnosti</a:t>
            </a:r>
            <a:r>
              <a:rPr lang="cs-CZ" sz="2800" dirty="0">
                <a:effectLst/>
                <a:latin typeface="Times New Roman" panose="02020603050405020304" pitchFamily="18" charset="0"/>
                <a:ea typeface="Calibri" panose="020F0502020204030204" pitchFamily="34" charset="0"/>
              </a:rPr>
              <a:t>, v místo personalizace. Všechny prvky, které v člověku předcházejí personalizaci, pozbývají své vlastní podstaty tímto přetvořením vytvářejícím jednotu. Existuje specifický vztah mezi tímto procesem přeměny a vitálním procesem, který může být, </a:t>
            </a:r>
            <a:r>
              <a:rPr lang="cs-CZ" sz="2800" i="1" dirty="0">
                <a:effectLst/>
                <a:latin typeface="Times New Roman" panose="02020603050405020304" pitchFamily="18" charset="0"/>
                <a:ea typeface="Calibri" panose="020F0502020204030204" pitchFamily="34" charset="0"/>
              </a:rPr>
              <a:t>pokud jej izolujeme</a:t>
            </a:r>
            <a:r>
              <a:rPr lang="cs-CZ" sz="2800" dirty="0">
                <a:effectLst/>
                <a:latin typeface="Times New Roman" panose="02020603050405020304" pitchFamily="18" charset="0"/>
                <a:ea typeface="Calibri" panose="020F0502020204030204" pitchFamily="34" charset="0"/>
              </a:rPr>
              <a:t>, přirovnán k individuálně vitálním procesům u zvířat … Organický proces má pro aktualizaci osoby po pravdě dvojaký význam. Na jedné straně organický proces tím, že klade odpor, nutí osobu, aby v průběhu svého uskutečňování zápasila o jednotu. Na druhé straně jí poskytuje příležitost a místo k takovému uskutečňování.“</a:t>
            </a:r>
          </a:p>
          <a:p>
            <a:pPr marL="0" indent="0">
              <a:buNone/>
            </a:pPr>
            <a:r>
              <a:rPr lang="cs-CZ" sz="2800" dirty="0">
                <a:effectLst/>
                <a:latin typeface="Times New Roman" panose="02020603050405020304" pitchFamily="18" charset="0"/>
                <a:ea typeface="Calibri" panose="020F0502020204030204" pitchFamily="34" charset="0"/>
              </a:rPr>
              <a:t>P. L. </a:t>
            </a:r>
            <a:r>
              <a:rPr lang="cs-CZ" sz="2800" dirty="0" err="1">
                <a:effectLst/>
                <a:latin typeface="Times New Roman" panose="02020603050405020304" pitchFamily="18" charset="0"/>
                <a:ea typeface="Calibri" panose="020F0502020204030204" pitchFamily="34" charset="0"/>
              </a:rPr>
              <a:t>Landsberg</a:t>
            </a:r>
            <a:r>
              <a:rPr lang="cs-CZ" sz="2800" dirty="0">
                <a:effectLst/>
                <a:latin typeface="Times New Roman" panose="02020603050405020304" pitchFamily="18" charset="0"/>
                <a:ea typeface="Calibri" panose="020F0502020204030204" pitchFamily="34" charset="0"/>
              </a:rPr>
              <a:t>, </a:t>
            </a:r>
            <a:r>
              <a:rPr lang="cs-CZ" sz="2800" i="1" dirty="0">
                <a:effectLst/>
                <a:latin typeface="Times New Roman" panose="02020603050405020304" pitchFamily="18" charset="0"/>
                <a:ea typeface="Calibri" panose="020F0502020204030204" pitchFamily="34" charset="0"/>
              </a:rPr>
              <a:t>Zkušenost smrti</a:t>
            </a:r>
            <a:r>
              <a:rPr lang="cs-CZ" sz="2800" dirty="0">
                <a:effectLst/>
                <a:latin typeface="Times New Roman" panose="02020603050405020304" pitchFamily="18" charset="0"/>
                <a:ea typeface="Calibri" panose="020F0502020204030204" pitchFamily="34" charset="0"/>
              </a:rPr>
              <a:t>, Praha 1990, str. 135.</a:t>
            </a:r>
            <a:endParaRPr lang="cs-CZ" dirty="0"/>
          </a:p>
        </p:txBody>
      </p:sp>
    </p:spTree>
    <p:extLst>
      <p:ext uri="{BB962C8B-B14F-4D97-AF65-F5344CB8AC3E}">
        <p14:creationId xmlns:p14="http://schemas.microsoft.com/office/powerpoint/2010/main" val="1348057576"/>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3E725F6-B3E6-3995-494A-430A762D342D}"/>
              </a:ext>
            </a:extLst>
          </p:cNvPr>
          <p:cNvSpPr>
            <a:spLocks noGrp="1"/>
          </p:cNvSpPr>
          <p:nvPr>
            <p:ph type="title"/>
          </p:nvPr>
        </p:nvSpPr>
        <p:spPr>
          <a:xfrm>
            <a:off x="0" y="-273376"/>
            <a:ext cx="12192000" cy="1310324"/>
          </a:xfrm>
        </p:spPr>
        <p:txBody>
          <a:bodyPr/>
          <a:lstStyle/>
          <a:p>
            <a:pPr algn="ctr"/>
            <a:r>
              <a:rPr lang="cs-CZ" dirty="0">
                <a:solidFill>
                  <a:srgbClr val="C00000"/>
                </a:solidFill>
                <a:latin typeface="Times New Roman" panose="02020603050405020304" pitchFamily="18" charset="0"/>
                <a:cs typeface="Times New Roman" panose="02020603050405020304" pitchFamily="18" charset="0"/>
              </a:rPr>
              <a:t>Jedinečnost osoby a zkušenost smrti</a:t>
            </a:r>
          </a:p>
        </p:txBody>
      </p:sp>
      <p:sp>
        <p:nvSpPr>
          <p:cNvPr id="3" name="Zástupný obsah 2">
            <a:extLst>
              <a:ext uri="{FF2B5EF4-FFF2-40B4-BE49-F238E27FC236}">
                <a16:creationId xmlns:a16="http://schemas.microsoft.com/office/drawing/2014/main" id="{33D7635C-9086-3A60-3925-C45C4441EB17}"/>
              </a:ext>
            </a:extLst>
          </p:cNvPr>
          <p:cNvSpPr>
            <a:spLocks noGrp="1"/>
          </p:cNvSpPr>
          <p:nvPr>
            <p:ph idx="1"/>
          </p:nvPr>
        </p:nvSpPr>
        <p:spPr>
          <a:xfrm>
            <a:off x="0" y="1036948"/>
            <a:ext cx="12192000" cy="5646656"/>
          </a:xfrm>
        </p:spPr>
        <p:txBody>
          <a:bodyPr>
            <a:normAutofit lnSpcReduction="10000"/>
          </a:bodyPr>
          <a:lstStyle/>
          <a:p>
            <a:pPr algn="just"/>
            <a:r>
              <a:rPr lang="cs-CZ" dirty="0">
                <a:latin typeface="Times New Roman" panose="02020603050405020304" pitchFamily="18" charset="0"/>
                <a:cs typeface="Times New Roman" panose="02020603050405020304" pitchFamily="18" charset="0"/>
              </a:rPr>
              <a:t>Dalším klíčovým rysem osoby je jedinečnost: každá osoba je jedinečná a nezastupitelná. → </a:t>
            </a:r>
            <a:r>
              <a:rPr lang="cs-CZ" dirty="0" err="1">
                <a:latin typeface="Times New Roman" panose="02020603050405020304" pitchFamily="18" charset="0"/>
                <a:cs typeface="Times New Roman" panose="02020603050405020304" pitchFamily="18" charset="0"/>
              </a:rPr>
              <a:t>Personání</a:t>
            </a:r>
            <a:r>
              <a:rPr lang="cs-CZ" dirty="0">
                <a:latin typeface="Times New Roman" panose="02020603050405020304" pitchFamily="18" charset="0"/>
                <a:cs typeface="Times New Roman" panose="02020603050405020304" pitchFamily="18" charset="0"/>
              </a:rPr>
              <a:t> jedinečnost je podmínkou specifické zkušenosti smrti. </a:t>
            </a:r>
            <a:r>
              <a:rPr kumimoji="0" lang="cs-CZ" sz="2800" b="0"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 </a:t>
            </a:r>
            <a:r>
              <a:rPr lang="cs-CZ" dirty="0">
                <a:latin typeface="Times New Roman" panose="02020603050405020304" pitchFamily="18" charset="0"/>
                <a:cs typeface="Times New Roman" panose="02020603050405020304" pitchFamily="18" charset="0"/>
              </a:rPr>
              <a:t>„Zkušenost smrti je vázána na určitý stupeň personální jedinečnosti člověka.“  </a:t>
            </a:r>
          </a:p>
          <a:p>
            <a:pPr algn="just"/>
            <a:r>
              <a:rPr lang="cs-CZ" dirty="0">
                <a:latin typeface="Times New Roman" panose="02020603050405020304" pitchFamily="18" charset="0"/>
                <a:cs typeface="Times New Roman" panose="02020603050405020304" pitchFamily="18" charset="0"/>
              </a:rPr>
              <a:t>Bolestný osten smrti se člověka dotýká v závislosti na tom, jak se stává a uvědomuje si sám sebe a druhé jako jedinečnou lidskou osobu. </a:t>
            </a:r>
            <a:r>
              <a:rPr kumimoji="0" lang="cs-CZ" sz="2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lang="cs-CZ" dirty="0">
                <a:latin typeface="Times New Roman" panose="02020603050405020304" pitchFamily="18" charset="0"/>
                <a:cs typeface="Times New Roman" panose="02020603050405020304" pitchFamily="18" charset="0"/>
              </a:rPr>
              <a:t>Specifická nezhojitelná bolest ze smrti nastává až tam, kde smrt představuje nenahraditelnou ztrátu jedinečné lidské bytosti. </a:t>
            </a:r>
            <a:r>
              <a:rPr kumimoji="0" lang="cs-CZ" sz="2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lang="cs-CZ" dirty="0">
                <a:latin typeface="Times New Roman" panose="02020603050405020304" pitchFamily="18" charset="0"/>
                <a:cs typeface="Times New Roman" panose="02020603050405020304" pitchFamily="18" charset="0"/>
              </a:rPr>
              <a:t>Tam, kde se skutečnost a vědomí jedinečnosti ještě nevynořuje, nestává se smrt jednotlivce problémem.</a:t>
            </a:r>
          </a:p>
          <a:p>
            <a:pPr marL="0" indent="0" algn="just">
              <a:buNone/>
            </a:pPr>
            <a:r>
              <a:rPr lang="cs-CZ" sz="2800" b="1" dirty="0">
                <a:effectLst/>
                <a:latin typeface="Times New Roman" panose="02020603050405020304" pitchFamily="18" charset="0"/>
                <a:ea typeface="Calibri" panose="020F0502020204030204" pitchFamily="34" charset="0"/>
              </a:rPr>
              <a:t>T 21: </a:t>
            </a:r>
            <a:r>
              <a:rPr lang="cs-CZ" sz="2800" dirty="0">
                <a:effectLst/>
                <a:latin typeface="Times New Roman" panose="02020603050405020304" pitchFamily="18" charset="0"/>
                <a:ea typeface="Calibri" panose="020F0502020204030204" pitchFamily="34" charset="0"/>
              </a:rPr>
              <a:t>„Specificky lidský problém smrti vyvstává v důsledku události, která konstituuje člověka jako takového, totiž v důsledku proměny živé bytosti v osobu. V té míře, jak se v člověku uskutečňuje tato základní možnost, objevuje se také sám problém smrti. To platí stejně tak v dějinách lidstva jako v biografii jednotlivce.“</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cs-CZ" sz="28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mn-cs"/>
              </a:rPr>
              <a:t>P. L. </a:t>
            </a:r>
            <a:r>
              <a:rPr kumimoji="0" lang="cs-CZ" sz="2800" b="0" i="0" u="none" strike="noStrike" kern="1200" cap="none" spc="0" normalizeH="0" baseline="0" noProof="0" dirty="0" err="1">
                <a:ln>
                  <a:noFill/>
                </a:ln>
                <a:solidFill>
                  <a:prstClr val="black"/>
                </a:solidFill>
                <a:effectLst/>
                <a:uLnTx/>
                <a:uFillTx/>
                <a:latin typeface="Times New Roman" panose="02020603050405020304" pitchFamily="18" charset="0"/>
                <a:ea typeface="Calibri" panose="020F0502020204030204" pitchFamily="34" charset="0"/>
                <a:cs typeface="+mn-cs"/>
              </a:rPr>
              <a:t>Landsberg</a:t>
            </a:r>
            <a:r>
              <a:rPr kumimoji="0" lang="cs-CZ" sz="28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mn-cs"/>
              </a:rPr>
              <a:t>, </a:t>
            </a:r>
            <a:r>
              <a:rPr kumimoji="0" lang="cs-CZ" sz="2800" b="0" i="1"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mn-cs"/>
              </a:rPr>
              <a:t>Zkušenost smrti</a:t>
            </a:r>
            <a:r>
              <a:rPr kumimoji="0" lang="cs-CZ" sz="28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mn-cs"/>
              </a:rPr>
              <a:t>, str. 135.</a:t>
            </a:r>
            <a:endParaRPr kumimoji="0" lang="cs-CZ" sz="28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indent="0" algn="just">
              <a:buNone/>
            </a:pPr>
            <a:endParaRPr lang="cs-CZ"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83247042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43F3CAB-154D-9AF3-EC83-462866C5616C}"/>
              </a:ext>
            </a:extLst>
          </p:cNvPr>
          <p:cNvSpPr>
            <a:spLocks noGrp="1"/>
          </p:cNvSpPr>
          <p:nvPr>
            <p:ph type="title"/>
          </p:nvPr>
        </p:nvSpPr>
        <p:spPr>
          <a:xfrm>
            <a:off x="838200" y="1"/>
            <a:ext cx="10515600" cy="1272618"/>
          </a:xfrm>
        </p:spPr>
        <p:txBody>
          <a:bodyPr/>
          <a:lstStyle/>
          <a:p>
            <a:pPr algn="ctr"/>
            <a:r>
              <a:rPr lang="cs-CZ" dirty="0">
                <a:solidFill>
                  <a:srgbClr val="C00000"/>
                </a:solidFill>
                <a:latin typeface="Times New Roman" panose="02020603050405020304" pitchFamily="18" charset="0"/>
                <a:cs typeface="Times New Roman" panose="02020603050405020304" pitchFamily="18" charset="0"/>
              </a:rPr>
              <a:t>Smrt a vědomí vůbec </a:t>
            </a:r>
          </a:p>
        </p:txBody>
      </p:sp>
      <p:sp>
        <p:nvSpPr>
          <p:cNvPr id="3" name="Zástupný obsah 2">
            <a:extLst>
              <a:ext uri="{FF2B5EF4-FFF2-40B4-BE49-F238E27FC236}">
                <a16:creationId xmlns:a16="http://schemas.microsoft.com/office/drawing/2014/main" id="{4E6D2BD7-4064-C623-ECDB-33420B098A4A}"/>
              </a:ext>
            </a:extLst>
          </p:cNvPr>
          <p:cNvSpPr>
            <a:spLocks noGrp="1"/>
          </p:cNvSpPr>
          <p:nvPr>
            <p:ph idx="1"/>
          </p:nvPr>
        </p:nvSpPr>
        <p:spPr>
          <a:xfrm>
            <a:off x="122548" y="1508290"/>
            <a:ext cx="12069452" cy="5349710"/>
          </a:xfrm>
        </p:spPr>
        <p:txBody>
          <a:bodyPr/>
          <a:lstStyle/>
          <a:p>
            <a:pPr algn="just">
              <a:lnSpc>
                <a:spcPct val="107000"/>
              </a:lnSpc>
              <a:spcAft>
                <a:spcPts val="800"/>
              </a:spcAft>
            </a:pPr>
            <a:r>
              <a:rPr lang="cs-CZ" dirty="0">
                <a:effectLst/>
                <a:latin typeface="Times New Roman" panose="02020603050405020304" pitchFamily="18" charset="0"/>
                <a:ea typeface="Calibri" panose="020F0502020204030204" pitchFamily="34" charset="0"/>
                <a:cs typeface="Times New Roman" panose="02020603050405020304" pitchFamily="18" charset="0"/>
              </a:rPr>
              <a:t>Smrt jakožto mezní situace neexistuje ani pro vědomí vůbec.</a:t>
            </a:r>
          </a:p>
          <a:p>
            <a:pPr algn="just">
              <a:lnSpc>
                <a:spcPct val="107000"/>
              </a:lnSpc>
              <a:spcAft>
                <a:spcPts val="800"/>
              </a:spcAft>
            </a:pPr>
            <a:r>
              <a:rPr lang="cs-CZ" dirty="0">
                <a:effectLst/>
                <a:latin typeface="Times New Roman" panose="02020603050405020304" pitchFamily="18" charset="0"/>
                <a:ea typeface="Calibri" panose="020F0502020204030204" pitchFamily="34" charset="0"/>
                <a:cs typeface="Times New Roman" panose="02020603050405020304" pitchFamily="18" charset="0"/>
              </a:rPr>
              <a:t>Smrt jako mezní situace není přístupná objektivnímu a obecnému poznání. </a:t>
            </a:r>
            <a:r>
              <a:rPr kumimoji="0" lang="cs-CZ"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cs-CZ" b="0" i="0" u="none" strike="noStrike" kern="1200" cap="none" spc="0" normalizeH="0" baseline="0" noProof="0" dirty="0">
                <a:ln>
                  <a:noFill/>
                </a:ln>
                <a:solidFill>
                  <a:prstClr val="black"/>
                </a:solidFill>
                <a:uLnTx/>
                <a:uFillTx/>
                <a:latin typeface="Times New Roman" panose="02020603050405020304" pitchFamily="18" charset="0"/>
                <a:ea typeface="Calibri" panose="020F0502020204030204" pitchFamily="34" charset="0"/>
                <a:cs typeface="Times New Roman" panose="02020603050405020304" pitchFamily="18" charset="0"/>
              </a:rPr>
              <a:t>Na rov</a:t>
            </a:r>
            <a:r>
              <a:rPr lang="cs-CZ" dirty="0" err="1">
                <a:solidFill>
                  <a:prstClr val="black"/>
                </a:solidFill>
                <a:latin typeface="Times New Roman" panose="02020603050405020304" pitchFamily="18" charset="0"/>
                <a:ea typeface="Calibri" panose="020F0502020204030204" pitchFamily="34" charset="0"/>
                <a:cs typeface="Times New Roman" panose="02020603050405020304" pitchFamily="18" charset="0"/>
              </a:rPr>
              <a:t>ině</a:t>
            </a:r>
            <a:r>
              <a:rPr lang="cs-CZ" dirty="0">
                <a:solidFill>
                  <a:prstClr val="black"/>
                </a:solidFill>
                <a:latin typeface="Times New Roman" panose="02020603050405020304" pitchFamily="18" charset="0"/>
                <a:ea typeface="Calibri" panose="020F0502020204030204" pitchFamily="34" charset="0"/>
                <a:cs typeface="Times New Roman" panose="02020603050405020304" pitchFamily="18" charset="0"/>
              </a:rPr>
              <a:t> vědomí vůbec</a:t>
            </a:r>
            <a:r>
              <a:rPr lang="cs-CZ" dirty="0">
                <a:effectLst/>
                <a:latin typeface="Times New Roman" panose="02020603050405020304" pitchFamily="18" charset="0"/>
                <a:ea typeface="Calibri" panose="020F0502020204030204" pitchFamily="34" charset="0"/>
                <a:cs typeface="Times New Roman" panose="02020603050405020304" pitchFamily="18" charset="0"/>
              </a:rPr>
              <a:t> člověk sice může vědět o smrti jako faktu či o nutnosti smrti, ale </a:t>
            </a:r>
            <a:r>
              <a:rPr kumimoji="0" lang="cs-CZ"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není vědomím o ní </a:t>
            </a:r>
            <a:r>
              <a:rPr kumimoji="0" lang="cs-CZ" b="0" i="0" u="none" strike="noStrike" kern="1200" cap="none" spc="0" normalizeH="0" baseline="0" noProof="0" dirty="0" err="1">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nitern</a:t>
            </a:r>
            <a:r>
              <a:rPr lang="cs-CZ" dirty="0">
                <a:solidFill>
                  <a:prstClr val="black"/>
                </a:solidFill>
                <a:latin typeface="Times New Roman" panose="02020603050405020304" pitchFamily="18" charset="0"/>
                <a:ea typeface="Calibri" panose="020F0502020204030204" pitchFamily="34" charset="0"/>
                <a:cs typeface="Times New Roman" panose="02020603050405020304" pitchFamily="18" charset="0"/>
              </a:rPr>
              <a:t>ě dotčen a existenciálně </a:t>
            </a:r>
            <a:r>
              <a:rPr kumimoji="0" lang="cs-CZ"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zasažen </a:t>
            </a:r>
            <a:r>
              <a:rPr kumimoji="0" lang="cs-CZ" sz="28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a:t>
            </a:r>
            <a:r>
              <a:rPr kumimoji="0" lang="cs-CZ"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lang="cs-CZ" dirty="0">
                <a:effectLst/>
                <a:latin typeface="Times New Roman" panose="02020603050405020304" pitchFamily="18" charset="0"/>
                <a:ea typeface="Calibri" panose="020F0502020204030204" pitchFamily="34" charset="0"/>
                <a:cs typeface="Times New Roman" panose="02020603050405020304" pitchFamily="18" charset="0"/>
              </a:rPr>
              <a:t>smrt pro </a:t>
            </a:r>
            <a:r>
              <a:rPr lang="cs-CZ" dirty="0">
                <a:latin typeface="Times New Roman" panose="02020603050405020304" pitchFamily="18" charset="0"/>
                <a:ea typeface="Calibri" panose="020F0502020204030204" pitchFamily="34" charset="0"/>
                <a:cs typeface="Times New Roman" panose="02020603050405020304" pitchFamily="18" charset="0"/>
              </a:rPr>
              <a:t>člověka</a:t>
            </a:r>
            <a:r>
              <a:rPr lang="cs-CZ" dirty="0">
                <a:effectLst/>
                <a:latin typeface="Times New Roman" panose="02020603050405020304" pitchFamily="18" charset="0"/>
                <a:ea typeface="Calibri" panose="020F0502020204030204" pitchFamily="34" charset="0"/>
                <a:cs typeface="Times New Roman" panose="02020603050405020304" pitchFamily="18" charset="0"/>
              </a:rPr>
              <a:t> ještě nenabývá charakteru naléhavosti a nelítostné neodvolatelnosti. </a:t>
            </a:r>
          </a:p>
          <a:p>
            <a:pPr marL="0" indent="0" algn="just">
              <a:lnSpc>
                <a:spcPct val="107000"/>
              </a:lnSpc>
              <a:spcAft>
                <a:spcPts val="800"/>
              </a:spcAft>
              <a:buNone/>
            </a:pPr>
            <a:r>
              <a:rPr lang="cs-CZ" b="1" dirty="0">
                <a:effectLst/>
                <a:latin typeface="Times New Roman" panose="02020603050405020304" pitchFamily="18" charset="0"/>
                <a:ea typeface="Times New Roman" panose="02020603050405020304" pitchFamily="18" charset="0"/>
              </a:rPr>
              <a:t>T 1c: </a:t>
            </a:r>
            <a:r>
              <a:rPr lang="cs-CZ" dirty="0">
                <a:effectLst/>
                <a:latin typeface="Times New Roman" panose="02020603050405020304" pitchFamily="18" charset="0"/>
                <a:ea typeface="Times New Roman" panose="02020603050405020304" pitchFamily="18" charset="0"/>
              </a:rPr>
              <a:t>„V objektivním uvažování nemohu pochopit nutnost smrti a pomíjivost v její naléhavosti.“</a:t>
            </a:r>
            <a:endParaRPr lang="cs-CZ" dirty="0">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cs-CZ"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mn-cs"/>
              </a:rPr>
              <a:t>K. </a:t>
            </a:r>
            <a:r>
              <a:rPr kumimoji="0" lang="cs-CZ" b="0" i="0" u="none" strike="noStrike" kern="1200" cap="none" spc="0" normalizeH="0" baseline="0" noProof="0" dirty="0" err="1">
                <a:ln>
                  <a:noFill/>
                </a:ln>
                <a:solidFill>
                  <a:prstClr val="black"/>
                </a:solidFill>
                <a:effectLst/>
                <a:uLnTx/>
                <a:uFillTx/>
                <a:latin typeface="Times New Roman" panose="02020603050405020304" pitchFamily="18" charset="0"/>
                <a:ea typeface="Calibri" panose="020F0502020204030204" pitchFamily="34" charset="0"/>
                <a:cs typeface="+mn-cs"/>
              </a:rPr>
              <a:t>Jaspers</a:t>
            </a:r>
            <a:r>
              <a:rPr kumimoji="0" lang="cs-CZ"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mn-cs"/>
              </a:rPr>
              <a:t>, </a:t>
            </a:r>
            <a:r>
              <a:rPr kumimoji="0" lang="cs-CZ" b="0" i="1"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mn-cs"/>
              </a:rPr>
              <a:t>Mezní situace</a:t>
            </a:r>
            <a:r>
              <a:rPr kumimoji="0" lang="cs-CZ"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mn-cs"/>
              </a:rPr>
              <a:t>, str. 42.</a:t>
            </a:r>
          </a:p>
          <a:p>
            <a:pPr marL="0" indent="0">
              <a:buNone/>
            </a:pPr>
            <a:endParaRPr lang="cs-CZ" dirty="0"/>
          </a:p>
        </p:txBody>
      </p:sp>
    </p:spTree>
    <p:extLst>
      <p:ext uri="{BB962C8B-B14F-4D97-AF65-F5344CB8AC3E}">
        <p14:creationId xmlns:p14="http://schemas.microsoft.com/office/powerpoint/2010/main" val="2588822382"/>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67F353D-9821-2D62-F1AF-95B004D55433}"/>
              </a:ext>
            </a:extLst>
          </p:cNvPr>
          <p:cNvSpPr>
            <a:spLocks noGrp="1"/>
          </p:cNvSpPr>
          <p:nvPr>
            <p:ph type="title"/>
          </p:nvPr>
        </p:nvSpPr>
        <p:spPr>
          <a:xfrm>
            <a:off x="0" y="1"/>
            <a:ext cx="12192000" cy="1385739"/>
          </a:xfrm>
        </p:spPr>
        <p:txBody>
          <a:bodyPr/>
          <a:lstStyle/>
          <a:p>
            <a:pPr algn="ctr"/>
            <a:r>
              <a:rPr lang="cs-CZ" dirty="0">
                <a:solidFill>
                  <a:srgbClr val="C00000"/>
                </a:solidFill>
                <a:latin typeface="Times New Roman" panose="02020603050405020304" pitchFamily="18" charset="0"/>
                <a:cs typeface="Times New Roman" panose="02020603050405020304" pitchFamily="18" charset="0"/>
              </a:rPr>
              <a:t>Smrt druhého jako výchozí zkušenost smrti</a:t>
            </a:r>
          </a:p>
        </p:txBody>
      </p:sp>
      <p:sp>
        <p:nvSpPr>
          <p:cNvPr id="3" name="Zástupný obsah 2">
            <a:extLst>
              <a:ext uri="{FF2B5EF4-FFF2-40B4-BE49-F238E27FC236}">
                <a16:creationId xmlns:a16="http://schemas.microsoft.com/office/drawing/2014/main" id="{E1F85E00-C9B1-9C18-CB7C-56C77F867A71}"/>
              </a:ext>
            </a:extLst>
          </p:cNvPr>
          <p:cNvSpPr>
            <a:spLocks noGrp="1"/>
          </p:cNvSpPr>
          <p:nvPr>
            <p:ph idx="1"/>
          </p:nvPr>
        </p:nvSpPr>
        <p:spPr>
          <a:xfrm>
            <a:off x="0" y="1187777"/>
            <a:ext cx="12192000" cy="5670222"/>
          </a:xfrm>
        </p:spPr>
        <p:txBody>
          <a:bodyPr>
            <a:normAutofit/>
          </a:bodyPr>
          <a:lstStyle/>
          <a:p>
            <a:r>
              <a:rPr lang="cs-CZ" sz="3200" dirty="0">
                <a:latin typeface="Times New Roman" panose="02020603050405020304" pitchFamily="18" charset="0"/>
                <a:cs typeface="Times New Roman" panose="02020603050405020304" pitchFamily="18" charset="0"/>
              </a:rPr>
              <a:t>Existují dva základní způsoby, jak je nám smrt dána v naší zkušenosti: „Jednak známe smrt jako imanentní budoucnost našeho vlastního života, jednak jako smrt druhého člověka, při níž jsme přítomni anebo o níž víme zprostředkovaně.“ </a:t>
            </a:r>
          </a:p>
          <a:p>
            <a:r>
              <a:rPr lang="cs-CZ" sz="3200" dirty="0">
                <a:latin typeface="Times New Roman" panose="02020603050405020304" pitchFamily="18" charset="0"/>
                <a:cs typeface="Times New Roman" panose="02020603050405020304" pitchFamily="18" charset="0"/>
              </a:rPr>
              <a:t>Podle </a:t>
            </a:r>
            <a:r>
              <a:rPr lang="cs-CZ" sz="3200" dirty="0" err="1">
                <a:latin typeface="Times New Roman" panose="02020603050405020304" pitchFamily="18" charset="0"/>
                <a:cs typeface="Times New Roman" panose="02020603050405020304" pitchFamily="18" charset="0"/>
              </a:rPr>
              <a:t>Landsberga</a:t>
            </a:r>
            <a:r>
              <a:rPr lang="cs-CZ" sz="3200" dirty="0">
                <a:latin typeface="Times New Roman" panose="02020603050405020304" pitchFamily="18" charset="0"/>
                <a:cs typeface="Times New Roman" panose="02020603050405020304" pitchFamily="18" charset="0"/>
              </a:rPr>
              <a:t> pro nás smrt na prvním místě není naší vlastní smrtí, ale smrtí druhého. → Zkušenost smrti druhého je situací, v níž činíme původní a bezprostřední zkušenost se smrtí a v níž poznáváme, co je to smrt. </a:t>
            </a:r>
            <a:r>
              <a:rPr kumimoji="0" lang="cs-CZ" sz="32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J</a:t>
            </a:r>
            <a:r>
              <a:rPr lang="cs-CZ" sz="3200" dirty="0" err="1">
                <a:latin typeface="Times New Roman" panose="02020603050405020304" pitchFamily="18" charset="0"/>
                <a:cs typeface="Times New Roman" panose="02020603050405020304" pitchFamily="18" charset="0"/>
              </a:rPr>
              <a:t>ako</a:t>
            </a:r>
            <a:r>
              <a:rPr lang="cs-CZ" sz="3200" dirty="0">
                <a:latin typeface="Times New Roman" panose="02020603050405020304" pitchFamily="18" charset="0"/>
                <a:cs typeface="Times New Roman" panose="02020603050405020304" pitchFamily="18" charset="0"/>
              </a:rPr>
              <a:t> východisko filosofické analýzy smrti je třeba zvolit zkušenost smrti druhého člověka. </a:t>
            </a:r>
            <a:r>
              <a:rPr kumimoji="0" lang="cs-CZ" sz="32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T</a:t>
            </a:r>
            <a:r>
              <a:rPr lang="cs-CZ" sz="3200" dirty="0" err="1">
                <a:latin typeface="Times New Roman" panose="02020603050405020304" pitchFamily="18" charset="0"/>
                <a:cs typeface="Times New Roman" panose="02020603050405020304" pitchFamily="18" charset="0"/>
              </a:rPr>
              <a:t>ímto</a:t>
            </a:r>
            <a:r>
              <a:rPr lang="cs-CZ" sz="3200" dirty="0">
                <a:latin typeface="Times New Roman" panose="02020603050405020304" pitchFamily="18" charset="0"/>
                <a:cs typeface="Times New Roman" panose="02020603050405020304" pitchFamily="18" charset="0"/>
              </a:rPr>
              <a:t> způsobem se lze přiblížit lidské „osobě jako takové a zvláštnímu vztahu, jejž může mít ke smrti.“ </a:t>
            </a:r>
          </a:p>
        </p:txBody>
      </p:sp>
    </p:spTree>
    <p:extLst>
      <p:ext uri="{BB962C8B-B14F-4D97-AF65-F5344CB8AC3E}">
        <p14:creationId xmlns:p14="http://schemas.microsoft.com/office/powerpoint/2010/main" val="2199530988"/>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4068E8B-C708-05CA-82AD-1903B7C8C8F1}"/>
              </a:ext>
            </a:extLst>
          </p:cNvPr>
          <p:cNvSpPr>
            <a:spLocks noGrp="1"/>
          </p:cNvSpPr>
          <p:nvPr>
            <p:ph type="title"/>
          </p:nvPr>
        </p:nvSpPr>
        <p:spPr>
          <a:xfrm>
            <a:off x="0" y="-245096"/>
            <a:ext cx="12192000" cy="1640264"/>
          </a:xfrm>
        </p:spPr>
        <p:txBody>
          <a:bodyPr/>
          <a:lstStyle/>
          <a:p>
            <a:pPr algn="ctr"/>
            <a:r>
              <a:rPr lang="cs-CZ" dirty="0">
                <a:solidFill>
                  <a:srgbClr val="C00000"/>
                </a:solidFill>
                <a:latin typeface="Times New Roman" panose="02020603050405020304" pitchFamily="18" charset="0"/>
                <a:cs typeface="Times New Roman" panose="02020603050405020304" pitchFamily="18" charset="0"/>
              </a:rPr>
              <a:t>Láska a smrt</a:t>
            </a:r>
          </a:p>
        </p:txBody>
      </p:sp>
      <p:sp>
        <p:nvSpPr>
          <p:cNvPr id="3" name="Zástupný obsah 2">
            <a:extLst>
              <a:ext uri="{FF2B5EF4-FFF2-40B4-BE49-F238E27FC236}">
                <a16:creationId xmlns:a16="http://schemas.microsoft.com/office/drawing/2014/main" id="{39D05D78-99AE-271D-E866-C9A779E31CDD}"/>
              </a:ext>
            </a:extLst>
          </p:cNvPr>
          <p:cNvSpPr>
            <a:spLocks noGrp="1"/>
          </p:cNvSpPr>
          <p:nvPr>
            <p:ph idx="1"/>
          </p:nvPr>
        </p:nvSpPr>
        <p:spPr>
          <a:xfrm>
            <a:off x="65988" y="999240"/>
            <a:ext cx="12126012" cy="5858759"/>
          </a:xfrm>
        </p:spPr>
        <p:txBody>
          <a:bodyPr>
            <a:normAutofit lnSpcReduction="10000"/>
          </a:bodyPr>
          <a:lstStyle/>
          <a:p>
            <a:pPr algn="just"/>
            <a:r>
              <a:rPr lang="cs-CZ" sz="2400" dirty="0">
                <a:latin typeface="Times New Roman" panose="02020603050405020304" pitchFamily="18" charset="0"/>
                <a:cs typeface="Times New Roman" panose="02020603050405020304" pitchFamily="18" charset="0"/>
              </a:rPr>
              <a:t>Zkušenost smrti druhého znamená bolestnou zkušenost nenahraditelné ztráty jedinečné lidské osoby. → K druhé osobě v její vlastní neopakovatelné a nenahraditelné jedinečnosti se vztahujeme v aktu lásky. </a:t>
            </a:r>
            <a:r>
              <a:rPr kumimoji="0" lang="cs-CZ" sz="2400" b="0"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 </a:t>
            </a:r>
            <a:r>
              <a:rPr lang="cs-CZ" sz="2400" dirty="0">
                <a:latin typeface="Times New Roman" panose="02020603050405020304" pitchFamily="18" charset="0"/>
                <a:cs typeface="Times New Roman" panose="02020603050405020304" pitchFamily="18" charset="0"/>
              </a:rPr>
              <a:t>Teprve smrt člověka, kterého milujeme, a kterého tím „poznáváme jako osobitého a nenahraditelného“, nám otevírá přístup ke skutečně lidské zkušenosti smrti. </a:t>
            </a:r>
            <a:r>
              <a:rPr kumimoji="0" lang="cs-CZ" sz="24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Láska je základní podmínkou toho, abychom mohli učinit lidskou zkušenost se smrtí. →</a:t>
            </a:r>
            <a:r>
              <a:rPr kumimoji="0" lang="cs-CZ" sz="2400" b="0" i="0" u="none" strike="noStrike" kern="1200" cap="none" spc="0" normalizeH="0" baseline="0" noProof="0" dirty="0">
                <a:ln>
                  <a:noFill/>
                </a:ln>
                <a:solidFill>
                  <a:prstClr val="black"/>
                </a:solidFill>
                <a:effectLst/>
                <a:uLnTx/>
                <a:uFillTx/>
                <a:latin typeface="Calibri" panose="020F0502020204030204"/>
                <a:ea typeface="+mn-ea"/>
                <a:cs typeface="+mn-cs"/>
              </a:rPr>
              <a:t> </a:t>
            </a:r>
            <a:r>
              <a:rPr lang="cs-CZ" sz="2400" dirty="0">
                <a:solidFill>
                  <a:prstClr val="black"/>
                </a:solidFill>
                <a:latin typeface="Times New Roman" panose="02020603050405020304" pitchFamily="18" charset="0"/>
                <a:cs typeface="Times New Roman" panose="02020603050405020304" pitchFamily="18" charset="0"/>
              </a:rPr>
              <a:t>Pokud</a:t>
            </a:r>
            <a:r>
              <a:rPr kumimoji="0" lang="cs-CZ" sz="24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chybí tento vztah osoby k osobě, nedochází ke skutečně lidské zkušenosti se smrtí, tato zkušenost zůstává uzavřena.</a:t>
            </a:r>
          </a:p>
          <a:p>
            <a:pPr algn="just"/>
            <a:r>
              <a:rPr lang="cs-CZ" sz="2400" dirty="0">
                <a:latin typeface="Times New Roman" panose="02020603050405020304" pitchFamily="18" charset="0"/>
                <a:cs typeface="Times New Roman" panose="02020603050405020304" pitchFamily="18" charset="0"/>
              </a:rPr>
              <a:t>Jedině tam, kde je nám v lásce dána sama osoba, se dotýkáme „ontologického problému“ vztahu osoby ke smrti. </a:t>
            </a:r>
            <a:r>
              <a:rPr kumimoji="0" lang="cs-CZ" sz="24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cs-CZ" sz="2400" b="0" i="0" u="none" strike="noStrike" kern="1200" cap="none" spc="0" normalizeH="0" baseline="0" noProof="0" dirty="0">
                <a:ln>
                  <a:noFill/>
                </a:ln>
                <a:solidFill>
                  <a:prstClr val="black"/>
                </a:solidFill>
                <a:uLnTx/>
                <a:uFillTx/>
                <a:latin typeface="Times New Roman" panose="02020603050405020304" pitchFamily="18" charset="0"/>
                <a:cs typeface="Times New Roman" panose="02020603050405020304" pitchFamily="18" charset="0"/>
              </a:rPr>
              <a:t>Je-li</a:t>
            </a:r>
            <a:r>
              <a:rPr lang="cs-CZ" sz="2400" dirty="0">
                <a:effectLst/>
                <a:latin typeface="Times New Roman" panose="02020603050405020304" pitchFamily="18" charset="0"/>
                <a:ea typeface="Calibri" panose="020F0502020204030204" pitchFamily="34" charset="0"/>
              </a:rPr>
              <a:t> východiskem uvažování o smrti zkušenost se smrtí druhého, ukazuje se paradoxní spojení lásky a smrti. </a:t>
            </a:r>
          </a:p>
          <a:p>
            <a:pPr marL="0" indent="0">
              <a:buNone/>
            </a:pPr>
            <a:r>
              <a:rPr lang="cs-CZ" sz="2400" b="1" dirty="0">
                <a:effectLst/>
                <a:latin typeface="Times New Roman" panose="02020603050405020304" pitchFamily="18" charset="0"/>
                <a:ea typeface="Calibri" panose="020F0502020204030204" pitchFamily="34" charset="0"/>
              </a:rPr>
              <a:t>T 22: </a:t>
            </a:r>
            <a:r>
              <a:rPr lang="cs-CZ" sz="2400" dirty="0">
                <a:effectLst/>
                <a:latin typeface="Times New Roman" panose="02020603050405020304" pitchFamily="18" charset="0"/>
                <a:ea typeface="Calibri" panose="020F0502020204030204" pitchFamily="34" charset="0"/>
              </a:rPr>
              <a:t>„Tak, jak se sami individualizujeme, jsme schopni zpozorovat i personální jedinečnost ostatních. V osobní lásce se dotýkáme této jedinečnosti v její nevýslovné existenci a v působícím jádru, jež představuje její podstatný a nezrušitelný rozdíl také od nás samých. Smrt člověka, kterého milujeme takovou láskou a kterého poznáváme jako osobitého a nenahraditelného, nám může říci něco rozhodujícího … Tam, kde je nám v lásce dána sama osoba … se dotýkáme ontologického problému jejího vztahu ke smrti.“</a:t>
            </a:r>
          </a:p>
          <a:p>
            <a:pPr marL="0" indent="0">
              <a:buNone/>
            </a:pPr>
            <a:r>
              <a:rPr lang="cs-CZ" sz="2400" dirty="0">
                <a:effectLst/>
                <a:latin typeface="Times New Roman" panose="02020603050405020304" pitchFamily="18" charset="0"/>
                <a:ea typeface="Calibri" panose="020F0502020204030204" pitchFamily="34" charset="0"/>
              </a:rPr>
              <a:t>P. L. </a:t>
            </a:r>
            <a:r>
              <a:rPr lang="cs-CZ" sz="2400" dirty="0" err="1">
                <a:effectLst/>
                <a:latin typeface="Times New Roman" panose="02020603050405020304" pitchFamily="18" charset="0"/>
                <a:ea typeface="Calibri" panose="020F0502020204030204" pitchFamily="34" charset="0"/>
              </a:rPr>
              <a:t>Landsberg</a:t>
            </a:r>
            <a:r>
              <a:rPr lang="cs-CZ" sz="2400" dirty="0">
                <a:effectLst/>
                <a:latin typeface="Times New Roman" panose="02020603050405020304" pitchFamily="18" charset="0"/>
                <a:ea typeface="Calibri" panose="020F0502020204030204" pitchFamily="34" charset="0"/>
              </a:rPr>
              <a:t>, </a:t>
            </a:r>
            <a:r>
              <a:rPr lang="cs-CZ" sz="2400" i="1" dirty="0">
                <a:effectLst/>
                <a:latin typeface="Times New Roman" panose="02020603050405020304" pitchFamily="18" charset="0"/>
                <a:ea typeface="Calibri" panose="020F0502020204030204" pitchFamily="34" charset="0"/>
              </a:rPr>
              <a:t>Zkušenost smrti</a:t>
            </a:r>
            <a:r>
              <a:rPr lang="cs-CZ" sz="2400" dirty="0">
                <a:effectLst/>
                <a:latin typeface="Times New Roman" panose="02020603050405020304" pitchFamily="18" charset="0"/>
                <a:ea typeface="Calibri" panose="020F0502020204030204" pitchFamily="34" charset="0"/>
              </a:rPr>
              <a:t>, str. 127. </a:t>
            </a:r>
          </a:p>
          <a:p>
            <a:pPr marL="0" indent="0">
              <a:buNone/>
            </a:pPr>
            <a:endParaRPr lang="cs-CZ"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882670094"/>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E592B31-3C87-EE43-0FFF-08E4250E6848}"/>
              </a:ext>
            </a:extLst>
          </p:cNvPr>
          <p:cNvSpPr>
            <a:spLocks noGrp="1"/>
          </p:cNvSpPr>
          <p:nvPr>
            <p:ph type="title"/>
          </p:nvPr>
        </p:nvSpPr>
        <p:spPr>
          <a:xfrm>
            <a:off x="0" y="-84841"/>
            <a:ext cx="12192000" cy="1442301"/>
          </a:xfrm>
        </p:spPr>
        <p:txBody>
          <a:bodyPr/>
          <a:lstStyle/>
          <a:p>
            <a:pPr algn="ctr"/>
            <a:r>
              <a:rPr lang="cs-CZ" dirty="0">
                <a:solidFill>
                  <a:srgbClr val="C00000"/>
                </a:solidFill>
                <a:latin typeface="Times New Roman" panose="02020603050405020304" pitchFamily="18" charset="0"/>
                <a:cs typeface="Times New Roman" panose="02020603050405020304" pitchFamily="18" charset="0"/>
              </a:rPr>
              <a:t>Smrt jako „</a:t>
            </a:r>
            <a:r>
              <a:rPr lang="cs-CZ" sz="4400" dirty="0">
                <a:solidFill>
                  <a:srgbClr val="C00000"/>
                </a:solidFill>
                <a:effectLst/>
                <a:latin typeface="Times New Roman" panose="02020603050405020304" pitchFamily="18" charset="0"/>
                <a:ea typeface="Calibri" panose="020F0502020204030204" pitchFamily="34" charset="0"/>
                <a:cs typeface="Times New Roman" panose="02020603050405020304" pitchFamily="18" charset="0"/>
              </a:rPr>
              <a:t>zmizení“ osoby</a:t>
            </a:r>
            <a:endParaRPr lang="cs-CZ" dirty="0">
              <a:solidFill>
                <a:srgbClr val="C00000"/>
              </a:solidFill>
              <a:latin typeface="Times New Roman" panose="02020603050405020304" pitchFamily="18" charset="0"/>
              <a:cs typeface="Times New Roman" panose="02020603050405020304" pitchFamily="18" charset="0"/>
            </a:endParaRPr>
          </a:p>
        </p:txBody>
      </p:sp>
      <p:sp>
        <p:nvSpPr>
          <p:cNvPr id="3" name="Zástupný obsah 2">
            <a:extLst>
              <a:ext uri="{FF2B5EF4-FFF2-40B4-BE49-F238E27FC236}">
                <a16:creationId xmlns:a16="http://schemas.microsoft.com/office/drawing/2014/main" id="{FFCC8DE5-4603-3E69-CA1B-BE7796BF5074}"/>
              </a:ext>
            </a:extLst>
          </p:cNvPr>
          <p:cNvSpPr>
            <a:spLocks noGrp="1"/>
          </p:cNvSpPr>
          <p:nvPr>
            <p:ph idx="1"/>
          </p:nvPr>
        </p:nvSpPr>
        <p:spPr>
          <a:xfrm>
            <a:off x="0" y="1027522"/>
            <a:ext cx="12192000" cy="5830478"/>
          </a:xfrm>
        </p:spPr>
        <p:txBody>
          <a:bodyPr>
            <a:normAutofit fontScale="85000" lnSpcReduction="20000"/>
          </a:bodyPr>
          <a:lstStyle/>
          <a:p>
            <a:pPr algn="just"/>
            <a:r>
              <a:rPr lang="cs-CZ" dirty="0">
                <a:latin typeface="Times New Roman" panose="02020603050405020304" pitchFamily="18" charset="0"/>
                <a:cs typeface="Times New Roman" panose="02020603050405020304" pitchFamily="18" charset="0"/>
              </a:rPr>
              <a:t>Zkušenosti smrti druhého je podstatně odlišná od zkušenosti s umíráním. → Zkušenost umírání je provázena vědomím, že druhá osoba stále existuje. </a:t>
            </a:r>
            <a:r>
              <a:rPr kumimoji="0" lang="cs-CZ" sz="2800" b="0"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 Ačkoli</a:t>
            </a:r>
            <a:r>
              <a:rPr lang="cs-CZ" dirty="0">
                <a:latin typeface="Times New Roman" panose="02020603050405020304" pitchFamily="18" charset="0"/>
                <a:cs typeface="Times New Roman" panose="02020603050405020304" pitchFamily="18" charset="0"/>
              </a:rPr>
              <a:t> se umírající osoba jakoby ztrácí za procesy v jejím organismu, stále je přítomná, může se projevit a můžeme s ní navázat kontakt. </a:t>
            </a:r>
            <a:r>
              <a:rPr kumimoji="0" lang="cs-CZ" sz="2800" b="0"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 P</a:t>
            </a:r>
            <a:r>
              <a:rPr lang="cs-CZ" dirty="0" err="1">
                <a:latin typeface="Times New Roman" panose="02020603050405020304" pitchFamily="18" charset="0"/>
                <a:cs typeface="Times New Roman" panose="02020603050405020304" pitchFamily="18" charset="0"/>
              </a:rPr>
              <a:t>řevládající</a:t>
            </a:r>
            <a:r>
              <a:rPr lang="cs-CZ" dirty="0">
                <a:latin typeface="Times New Roman" panose="02020603050405020304" pitchFamily="18" charset="0"/>
                <a:cs typeface="Times New Roman" panose="02020603050405020304" pitchFamily="18" charset="0"/>
              </a:rPr>
              <a:t> zkušeností umírání je to, že tělesně organická stránka druhého trpí, a my s ním proto soucítíme. </a:t>
            </a:r>
            <a:r>
              <a:rPr kumimoji="0" lang="cs-CZ" sz="2800" b="0"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a:t>
            </a:r>
            <a:r>
              <a:rPr lang="cs-CZ" dirty="0">
                <a:latin typeface="Times New Roman" panose="02020603050405020304" pitchFamily="18" charset="0"/>
                <a:cs typeface="Times New Roman" panose="02020603050405020304" pitchFamily="18" charset="0"/>
              </a:rPr>
              <a:t> Toto vitální soucítění ukazuje, že máme co do činění s žijícím člověkem, který zůstává v dosahu naší sympatie a našeho porozumění.</a:t>
            </a:r>
          </a:p>
          <a:p>
            <a:pPr algn="just"/>
            <a:r>
              <a:rPr lang="cs-CZ" dirty="0">
                <a:latin typeface="Times New Roman" panose="02020603050405020304" pitchFamily="18" charset="0"/>
                <a:cs typeface="Times New Roman" panose="02020603050405020304" pitchFamily="18" charset="0"/>
              </a:rPr>
              <a:t>Okamžik smrti je naopak okamžikem zlomu, kdy „od nás živá bytost odchází“. </a:t>
            </a:r>
            <a:r>
              <a:rPr kumimoji="0" lang="cs-CZ" sz="2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Z</a:t>
            </a:r>
            <a:r>
              <a:rPr lang="cs-CZ" dirty="0" err="1">
                <a:latin typeface="Times New Roman" panose="02020603050405020304" pitchFamily="18" charset="0"/>
                <a:cs typeface="Times New Roman" panose="02020603050405020304" pitchFamily="18" charset="0"/>
              </a:rPr>
              <a:t>akoušíme</a:t>
            </a:r>
            <a:r>
              <a:rPr lang="cs-CZ" dirty="0">
                <a:latin typeface="Times New Roman" panose="02020603050405020304" pitchFamily="18" charset="0"/>
                <a:cs typeface="Times New Roman" panose="02020603050405020304" pitchFamily="18" charset="0"/>
              </a:rPr>
              <a:t> tajuplnou a nevratnou nepřítomnost druhé osoby. </a:t>
            </a:r>
            <a:r>
              <a:rPr kumimoji="0" lang="cs-CZ" sz="2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lang="cs-CZ" dirty="0">
                <a:latin typeface="Times New Roman" panose="02020603050405020304" pitchFamily="18" charset="0"/>
                <a:cs typeface="Times New Roman" panose="02020603050405020304" pitchFamily="18" charset="0"/>
              </a:rPr>
              <a:t>V okamžiku smrti „se cítíme převedeni do cizího a chladného světa dovršené smrti“. </a:t>
            </a:r>
            <a:r>
              <a:rPr kumimoji="0" lang="cs-CZ" sz="2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V</a:t>
            </a:r>
            <a:r>
              <a:rPr lang="cs-CZ" dirty="0" err="1">
                <a:latin typeface="Times New Roman" panose="02020603050405020304" pitchFamily="18" charset="0"/>
                <a:cs typeface="Times New Roman" panose="02020603050405020304" pitchFamily="18" charset="0"/>
              </a:rPr>
              <a:t>itální</a:t>
            </a:r>
            <a:r>
              <a:rPr lang="cs-CZ" dirty="0">
                <a:latin typeface="Times New Roman" panose="02020603050405020304" pitchFamily="18" charset="0"/>
                <a:cs typeface="Times New Roman" panose="02020603050405020304" pitchFamily="18" charset="0"/>
              </a:rPr>
              <a:t> soucit „jakoby trčí do prázdna“ a je „zrušen tím, že si hlouběji uvědomíme, že tato bytost v jedinečnosti své osobnosti už tady není a že se už do tohoto těla nemůže nikdy vrátit.“ </a:t>
            </a:r>
            <a:r>
              <a:rPr kumimoji="0" lang="cs-CZ" sz="2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lang="cs-CZ" dirty="0">
                <a:latin typeface="Times New Roman" panose="02020603050405020304" pitchFamily="18" charset="0"/>
                <a:cs typeface="Times New Roman" panose="02020603050405020304" pitchFamily="18" charset="0"/>
              </a:rPr>
              <a:t>Tento „odchod“ není jenom koncem života, nýbrž především zmizením osoby. </a:t>
            </a:r>
            <a:r>
              <a:rPr kumimoji="0" lang="cs-CZ" sz="2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lang="cs-CZ" dirty="0">
                <a:latin typeface="Times New Roman" panose="02020603050405020304" pitchFamily="18" charset="0"/>
                <a:cs typeface="Times New Roman" panose="02020603050405020304" pitchFamily="18" charset="0"/>
              </a:rPr>
              <a:t>Zkušenost smrti je v zásadě zkušeností tohoto nevratného zmizení a nevratné nepřítomnosti druhé lidské osoby.  </a:t>
            </a:r>
          </a:p>
          <a:p>
            <a:pPr algn="just"/>
            <a:r>
              <a:rPr lang="cs-CZ" sz="2800" dirty="0">
                <a:effectLst/>
                <a:latin typeface="Times New Roman" panose="02020603050405020304" pitchFamily="18" charset="0"/>
                <a:ea typeface="Calibri" panose="020F0502020204030204" pitchFamily="34" charset="0"/>
                <a:cs typeface="Times New Roman" panose="02020603050405020304" pitchFamily="18" charset="0"/>
              </a:rPr>
              <a:t>Ve zkušenosti smrti vyvstává úzké sepětí mezi událostí zániku organismu a zmizením osoby, které náleží do personální dimenze. </a:t>
            </a:r>
            <a:r>
              <a:rPr kumimoji="0" lang="cs-CZ" sz="2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cs-CZ" b="0" i="0" u="none" strike="noStrike" kern="1200" cap="none" spc="0" normalizeH="0" baseline="0" noProof="0" dirty="0">
                <a:ln>
                  <a:noFill/>
                </a:ln>
                <a:solidFill>
                  <a:prstClr val="black"/>
                </a:solidFill>
                <a:uLnTx/>
                <a:uFillTx/>
                <a:latin typeface="Times New Roman" panose="02020603050405020304" pitchFamily="18" charset="0"/>
                <a:cs typeface="Times New Roman" panose="02020603050405020304" pitchFamily="18" charset="0"/>
              </a:rPr>
              <a:t>O</a:t>
            </a:r>
            <a:r>
              <a:rPr lang="cs-CZ" sz="2800" dirty="0">
                <a:effectLst/>
                <a:latin typeface="Times New Roman" panose="02020603050405020304" pitchFamily="18" charset="0"/>
                <a:ea typeface="Calibri" panose="020F0502020204030204" pitchFamily="34" charset="0"/>
                <a:cs typeface="Times New Roman" panose="02020603050405020304" pitchFamily="18" charset="0"/>
              </a:rPr>
              <a:t>soba zemřelého nemůže být přítomná, protože již netrvá individuální životní proces, který byl podmínkou její přítomnosti. </a:t>
            </a:r>
            <a:r>
              <a:rPr kumimoji="0" lang="cs-CZ" sz="2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lang="cs-CZ" sz="2800" dirty="0">
                <a:effectLst/>
                <a:latin typeface="Times New Roman" panose="02020603050405020304" pitchFamily="18" charset="0"/>
                <a:ea typeface="Calibri" panose="020F0502020204030204" pitchFamily="34" charset="0"/>
                <a:cs typeface="Times New Roman" panose="02020603050405020304" pitchFamily="18" charset="0"/>
              </a:rPr>
              <a:t>Přestože smrt zakoušíme jako nevratné zmizení lidské osoby, rozkladný proces smrti ve skutečnosti zasahuje živý organismus. </a:t>
            </a:r>
            <a:r>
              <a:rPr kumimoji="0" lang="cs-CZ" sz="2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lang="cs-CZ" sz="2800" dirty="0">
                <a:effectLst/>
                <a:latin typeface="Times New Roman" panose="02020603050405020304" pitchFamily="18" charset="0"/>
                <a:ea typeface="Calibri" panose="020F0502020204030204" pitchFamily="34" charset="0"/>
                <a:cs typeface="Times New Roman" panose="02020603050405020304" pitchFamily="18" charset="0"/>
              </a:rPr>
              <a:t>Smrt druhé osoby znamená vědomí, že v těle, z nějž vyprchal život, se tato osoba již nemůže realizovat.  </a:t>
            </a:r>
          </a:p>
          <a:p>
            <a:pPr marL="0" indent="0" algn="just">
              <a:buNone/>
            </a:pPr>
            <a:endParaRPr lang="cs-CZ" sz="2000" dirty="0">
              <a:effectLst/>
              <a:latin typeface="Calibri" panose="020F0502020204030204" pitchFamily="34" charset="0"/>
              <a:ea typeface="Calibri" panose="020F0502020204030204" pitchFamily="34" charset="0"/>
              <a:cs typeface="Times New Roman" panose="02020603050405020304" pitchFamily="18" charset="0"/>
            </a:endParaRPr>
          </a:p>
          <a:p>
            <a:pPr algn="just"/>
            <a:endParaRPr lang="cs-CZ"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157564997"/>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8B7B9DE1-46B8-46BA-211D-9A8BD101111E}"/>
              </a:ext>
            </a:extLst>
          </p:cNvPr>
          <p:cNvSpPr>
            <a:spLocks noGrp="1"/>
          </p:cNvSpPr>
          <p:nvPr>
            <p:ph type="title"/>
          </p:nvPr>
        </p:nvSpPr>
        <p:spPr>
          <a:xfrm>
            <a:off x="838200" y="365126"/>
            <a:ext cx="10515600" cy="417300"/>
          </a:xfrm>
        </p:spPr>
        <p:txBody>
          <a:bodyPr>
            <a:normAutofit fontScale="90000"/>
          </a:bodyPr>
          <a:lstStyle/>
          <a:p>
            <a:endParaRPr lang="cs-CZ" dirty="0"/>
          </a:p>
        </p:txBody>
      </p:sp>
      <p:sp>
        <p:nvSpPr>
          <p:cNvPr id="3" name="Zástupný obsah 2">
            <a:extLst>
              <a:ext uri="{FF2B5EF4-FFF2-40B4-BE49-F238E27FC236}">
                <a16:creationId xmlns:a16="http://schemas.microsoft.com/office/drawing/2014/main" id="{2C529BB9-DB33-959D-AF7E-6C59099892B4}"/>
              </a:ext>
            </a:extLst>
          </p:cNvPr>
          <p:cNvSpPr>
            <a:spLocks noGrp="1"/>
          </p:cNvSpPr>
          <p:nvPr>
            <p:ph idx="1"/>
          </p:nvPr>
        </p:nvSpPr>
        <p:spPr>
          <a:xfrm>
            <a:off x="838200" y="1102936"/>
            <a:ext cx="10515600" cy="5074027"/>
          </a:xfrm>
        </p:spPr>
        <p:txBody>
          <a:bodyPr>
            <a:normAutofit lnSpcReduction="10000"/>
          </a:bodyPr>
          <a:lstStyle/>
          <a:p>
            <a:pPr marL="0" indent="0" algn="just">
              <a:buNone/>
            </a:pPr>
            <a:r>
              <a:rPr lang="cs-CZ" sz="2800" b="1" dirty="0">
                <a:effectLst/>
                <a:latin typeface="Times New Roman" panose="02020603050405020304" pitchFamily="18" charset="0"/>
                <a:ea typeface="Calibri" panose="020F0502020204030204" pitchFamily="34" charset="0"/>
              </a:rPr>
              <a:t>T 24: </a:t>
            </a:r>
            <a:r>
              <a:rPr lang="cs-CZ" sz="2800" dirty="0">
                <a:effectLst/>
                <a:latin typeface="Times New Roman" panose="02020603050405020304" pitchFamily="18" charset="0"/>
                <a:ea typeface="Calibri" panose="020F0502020204030204" pitchFamily="34" charset="0"/>
              </a:rPr>
              <a:t>„Osoba se stává nepřítomnou tímto zvláštním způsobem, právě v okamžiku, kdy vitální proces v daném organismu skončil … Živé tělo se tu stává mrtvolou. Avšak mrtvola už není možným místem přítomnosti osoby. Sám pohled na mrtvolu neprozrazuje jen, že tu dospěl ke konci celkový vitální proces, vlastní jednomu individuu lidského rodu; poučuje zároveň, pokud v nás vyklíčila kategorie osoby, že osobní duch se v tomto těle už nemůže realizovat. V otevřených očích zemřelého zpozorujeme nejen konec života, nýbrž také ‚zmizení‘ duchovní osoby, která je přítomná ve výrazu živého obličeje. </a:t>
            </a:r>
            <a:r>
              <a:rPr lang="cs-CZ" sz="2800" i="1" dirty="0">
                <a:effectLst/>
                <a:latin typeface="Times New Roman" panose="02020603050405020304" pitchFamily="18" charset="0"/>
                <a:ea typeface="Calibri" panose="020F0502020204030204" pitchFamily="34" charset="0"/>
              </a:rPr>
              <a:t>Vidíme </a:t>
            </a:r>
            <a:r>
              <a:rPr lang="cs-CZ" sz="2800" dirty="0">
                <a:effectLst/>
                <a:latin typeface="Times New Roman" panose="02020603050405020304" pitchFamily="18" charset="0"/>
                <a:ea typeface="Calibri" panose="020F0502020204030204" pitchFamily="34" charset="0"/>
              </a:rPr>
              <a:t>dokonce, že osoba už </a:t>
            </a:r>
            <a:r>
              <a:rPr lang="cs-CZ" sz="2800" i="1" dirty="0">
                <a:effectLst/>
                <a:latin typeface="Times New Roman" panose="02020603050405020304" pitchFamily="18" charset="0"/>
                <a:ea typeface="Calibri" panose="020F0502020204030204" pitchFamily="34" charset="0"/>
              </a:rPr>
              <a:t>nemůže </a:t>
            </a:r>
            <a:r>
              <a:rPr lang="cs-CZ" sz="2800" dirty="0">
                <a:effectLst/>
                <a:latin typeface="Times New Roman" panose="02020603050405020304" pitchFamily="18" charset="0"/>
                <a:ea typeface="Calibri" panose="020F0502020204030204" pitchFamily="34" charset="0"/>
              </a:rPr>
              <a:t>být přítomna, protože individuální životní proces už neexistuje. Život v biologickém smyslu slova, právě když končí, ukazuje, že je nezbytným základem přítomnosti a uskutečnění personálního ducha v celku pozemského člověka.“</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cs-CZ"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mn-cs"/>
              </a:rPr>
              <a:t>P. L. </a:t>
            </a:r>
            <a:r>
              <a:rPr kumimoji="0" lang="cs-CZ" b="0" i="0" u="none" strike="noStrike" kern="1200" cap="none" spc="0" normalizeH="0" baseline="0" noProof="0" dirty="0" err="1">
                <a:ln>
                  <a:noFill/>
                </a:ln>
                <a:solidFill>
                  <a:prstClr val="black"/>
                </a:solidFill>
                <a:effectLst/>
                <a:uLnTx/>
                <a:uFillTx/>
                <a:latin typeface="Times New Roman" panose="02020603050405020304" pitchFamily="18" charset="0"/>
                <a:ea typeface="Calibri" panose="020F0502020204030204" pitchFamily="34" charset="0"/>
                <a:cs typeface="+mn-cs"/>
              </a:rPr>
              <a:t>Landsberg</a:t>
            </a:r>
            <a:r>
              <a:rPr kumimoji="0" lang="cs-CZ"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mn-cs"/>
              </a:rPr>
              <a:t>, </a:t>
            </a:r>
            <a:r>
              <a:rPr kumimoji="0" lang="cs-CZ" b="0" i="1"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mn-cs"/>
              </a:rPr>
              <a:t>Zkušenost smrti</a:t>
            </a:r>
            <a:r>
              <a:rPr kumimoji="0" lang="cs-CZ"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mn-cs"/>
              </a:rPr>
              <a:t>, str. 128. </a:t>
            </a:r>
          </a:p>
          <a:p>
            <a:pPr marL="0" indent="0" algn="just">
              <a:buNone/>
            </a:pPr>
            <a:endParaRPr lang="cs-CZ" dirty="0"/>
          </a:p>
        </p:txBody>
      </p:sp>
    </p:spTree>
    <p:extLst>
      <p:ext uri="{BB962C8B-B14F-4D97-AF65-F5344CB8AC3E}">
        <p14:creationId xmlns:p14="http://schemas.microsoft.com/office/powerpoint/2010/main" val="2106228183"/>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2BB992AD-CAB6-94F0-64B8-E891368DB1E7}"/>
              </a:ext>
            </a:extLst>
          </p:cNvPr>
          <p:cNvSpPr>
            <a:spLocks noGrp="1"/>
          </p:cNvSpPr>
          <p:nvPr>
            <p:ph type="title"/>
          </p:nvPr>
        </p:nvSpPr>
        <p:spPr>
          <a:xfrm>
            <a:off x="0" y="1"/>
            <a:ext cx="12192000" cy="952106"/>
          </a:xfrm>
        </p:spPr>
        <p:txBody>
          <a:bodyPr/>
          <a:lstStyle/>
          <a:p>
            <a:pPr algn="ctr"/>
            <a:r>
              <a:rPr lang="cs-CZ" dirty="0">
                <a:solidFill>
                  <a:srgbClr val="C00000"/>
                </a:solidFill>
                <a:latin typeface="Times New Roman" panose="02020603050405020304" pitchFamily="18" charset="0"/>
                <a:cs typeface="Times New Roman" panose="02020603050405020304" pitchFamily="18" charset="0"/>
              </a:rPr>
              <a:t>Bolest ze smrti a její zdroj</a:t>
            </a:r>
          </a:p>
        </p:txBody>
      </p:sp>
      <p:sp>
        <p:nvSpPr>
          <p:cNvPr id="3" name="Zástupný obsah 2">
            <a:extLst>
              <a:ext uri="{FF2B5EF4-FFF2-40B4-BE49-F238E27FC236}">
                <a16:creationId xmlns:a16="http://schemas.microsoft.com/office/drawing/2014/main" id="{6D1AC00B-33F7-CD02-03F5-38BED69BB872}"/>
              </a:ext>
            </a:extLst>
          </p:cNvPr>
          <p:cNvSpPr>
            <a:spLocks noGrp="1"/>
          </p:cNvSpPr>
          <p:nvPr>
            <p:ph idx="1"/>
          </p:nvPr>
        </p:nvSpPr>
        <p:spPr>
          <a:xfrm>
            <a:off x="-1" y="952107"/>
            <a:ext cx="12191999" cy="5835192"/>
          </a:xfrm>
        </p:spPr>
        <p:txBody>
          <a:bodyPr>
            <a:normAutofit fontScale="70000" lnSpcReduction="20000"/>
          </a:bodyPr>
          <a:lstStyle/>
          <a:p>
            <a:pPr algn="just"/>
            <a:r>
              <a:rPr lang="cs-CZ" sz="3100" dirty="0">
                <a:solidFill>
                  <a:prstClr val="black"/>
                </a:solidFill>
                <a:latin typeface="Times New Roman" panose="02020603050405020304" pitchFamily="18" charset="0"/>
                <a:cs typeface="Times New Roman" panose="02020603050405020304" pitchFamily="18" charset="0"/>
              </a:rPr>
              <a:t>V</a:t>
            </a:r>
            <a:r>
              <a:rPr kumimoji="0" lang="cs-CZ" sz="3100" b="0" i="0" u="none" strike="noStrike" kern="1200" cap="none" spc="0" normalizeH="0" baseline="0" noProof="0" dirty="0" err="1">
                <a:ln>
                  <a:noFill/>
                </a:ln>
                <a:solidFill>
                  <a:prstClr val="black"/>
                </a:solidFill>
                <a:effectLst/>
                <a:uLnTx/>
                <a:uFillTx/>
                <a:latin typeface="Times New Roman" panose="02020603050405020304" pitchFamily="18" charset="0"/>
                <a:cs typeface="Times New Roman" panose="02020603050405020304" pitchFamily="18" charset="0"/>
              </a:rPr>
              <a:t>lastním</a:t>
            </a:r>
            <a:r>
              <a:rPr kumimoji="0" lang="cs-CZ" sz="3100" b="0"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 zdrojem bolesti ze smrti je </a:t>
            </a:r>
            <a:r>
              <a:rPr lang="cs-CZ" sz="3100" dirty="0">
                <a:latin typeface="Times New Roman" panose="02020603050405020304" pitchFamily="18" charset="0"/>
                <a:cs typeface="Times New Roman" panose="02020603050405020304" pitchFamily="18" charset="0"/>
              </a:rPr>
              <a:t>nevratná nepřítomnost osoby. → Tato bolest není tělesného, ani vitálního, ale personálního rázu. </a:t>
            </a:r>
            <a:r>
              <a:rPr kumimoji="0" lang="cs-CZ" sz="3100" b="0"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 </a:t>
            </a:r>
            <a:r>
              <a:rPr lang="cs-CZ" sz="3100" dirty="0">
                <a:latin typeface="Times New Roman" panose="02020603050405020304" pitchFamily="18" charset="0"/>
                <a:cs typeface="Times New Roman" panose="02020603050405020304" pitchFamily="18" charset="0"/>
              </a:rPr>
              <a:t>„Existenciální problém“ smrti se „ukazuje v bolestném pomyšlení, že už není možné, aby osoba mrtvého s námi vstoupila ve spojení.“</a:t>
            </a:r>
            <a:r>
              <a:rPr kumimoji="0" lang="cs-CZ" sz="3100" b="0"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 </a:t>
            </a:r>
            <a:r>
              <a:rPr lang="cs-CZ" sz="3100" dirty="0">
                <a:latin typeface="Times New Roman" panose="02020603050405020304" pitchFamily="18" charset="0"/>
                <a:cs typeface="Times New Roman" panose="02020603050405020304" pitchFamily="18" charset="0"/>
              </a:rPr>
              <a:t>Smrt blízkého člověka je bolestně prožívána jako nenahraditelná ztráta konkrétní jedinečné a neopakovatelné bytosti, jako neodvolatelná a nezrušitelná nepřítomnost druhého. </a:t>
            </a:r>
          </a:p>
          <a:p>
            <a:pPr algn="just"/>
            <a:r>
              <a:rPr lang="cs-CZ" sz="3100" dirty="0">
                <a:latin typeface="Times New Roman" panose="02020603050405020304" pitchFamily="18" charset="0"/>
                <a:ea typeface="Calibri" panose="020F0502020204030204" pitchFamily="34" charset="0"/>
              </a:rPr>
              <a:t>B</a:t>
            </a:r>
            <a:r>
              <a:rPr lang="cs-CZ" sz="3100" dirty="0">
                <a:effectLst/>
                <a:latin typeface="Times New Roman" panose="02020603050405020304" pitchFamily="18" charset="0"/>
                <a:ea typeface="Calibri" panose="020F0502020204030204" pitchFamily="34" charset="0"/>
              </a:rPr>
              <a:t>olest ze smrti a její intenzita jsou přímo úměrné stupni, v němž jsme se stali osobou, a niternému „vztahu mezi námi a osobou zemřelého.“</a:t>
            </a:r>
            <a:r>
              <a:rPr kumimoji="0" lang="cs-CZ" sz="31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lang="cs-CZ" sz="3100" dirty="0">
                <a:effectLst/>
                <a:latin typeface="Times New Roman" panose="02020603050405020304" pitchFamily="18" charset="0"/>
                <a:ea typeface="Calibri" panose="020F0502020204030204" pitchFamily="34" charset="0"/>
              </a:rPr>
              <a:t>Tato bolest je možná pouze „skrze osobní lásku, v níž byla tato zkušenost od začátku ponořena“. </a:t>
            </a:r>
            <a:r>
              <a:rPr kumimoji="0" lang="cs-CZ" sz="31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lang="cs-CZ" sz="3100" dirty="0">
                <a:effectLst/>
                <a:latin typeface="Times New Roman" panose="02020603050405020304" pitchFamily="18" charset="0"/>
                <a:ea typeface="Calibri" panose="020F0502020204030204" pitchFamily="34" charset="0"/>
              </a:rPr>
              <a:t>Rozhodující je, že jsme „s tím, který zde umírá“, vytvořili společenství. </a:t>
            </a:r>
            <a:r>
              <a:rPr kumimoji="0" lang="cs-CZ" sz="31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cs-CZ" sz="3100" b="0" i="0" u="none" strike="noStrike" kern="1200" cap="none" spc="0" normalizeH="0" baseline="0" noProof="0" dirty="0">
                <a:ln>
                  <a:noFill/>
                </a:ln>
                <a:solidFill>
                  <a:prstClr val="black"/>
                </a:solidFill>
                <a:uLnTx/>
                <a:uFillTx/>
                <a:latin typeface="Times New Roman" panose="02020603050405020304" pitchFamily="18" charset="0"/>
                <a:cs typeface="Times New Roman" panose="02020603050405020304" pitchFamily="18" charset="0"/>
              </a:rPr>
              <a:t>O</a:t>
            </a:r>
            <a:r>
              <a:rPr lang="cs-CZ" sz="3100" dirty="0">
                <a:effectLst/>
                <a:latin typeface="Times New Roman" panose="02020603050405020304" pitchFamily="18" charset="0"/>
                <a:ea typeface="Calibri" panose="020F0502020204030204" pitchFamily="34" charset="0"/>
              </a:rPr>
              <a:t>soba není izolované individuum, ale může existovat jen ve společenství jiných osob. </a:t>
            </a:r>
            <a:r>
              <a:rPr kumimoji="0" lang="cs-CZ" sz="31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a:t>
            </a:r>
            <a:r>
              <a:rPr lang="cs-CZ" sz="3100" dirty="0">
                <a:effectLst/>
                <a:latin typeface="Times New Roman" panose="02020603050405020304" pitchFamily="18" charset="0"/>
                <a:ea typeface="Calibri" panose="020F0502020204030204" pitchFamily="34" charset="0"/>
              </a:rPr>
              <a:t> </a:t>
            </a:r>
            <a:r>
              <a:rPr lang="cs-CZ" sz="3100" dirty="0">
                <a:latin typeface="Times New Roman" panose="02020603050405020304" pitchFamily="18" charset="0"/>
                <a:ea typeface="Calibri" panose="020F0502020204030204" pitchFamily="34" charset="0"/>
              </a:rPr>
              <a:t>V</a:t>
            </a:r>
            <a:r>
              <a:rPr lang="cs-CZ" sz="3100" dirty="0">
                <a:effectLst/>
                <a:latin typeface="Times New Roman" panose="02020603050405020304" pitchFamily="18" charset="0"/>
                <a:ea typeface="Calibri" panose="020F0502020204030204" pitchFamily="34" charset="0"/>
              </a:rPr>
              <a:t> samé podstatě osoby tkví, že existuje ve vztazích, žádné personální já není bez jiného já, tj. bez Ty. </a:t>
            </a:r>
            <a:r>
              <a:rPr kumimoji="0" lang="cs-CZ" sz="31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lang="cs-CZ" sz="3100" dirty="0">
                <a:effectLst/>
                <a:latin typeface="Times New Roman" panose="02020603050405020304" pitchFamily="18" charset="0"/>
                <a:ea typeface="Calibri" panose="020F0502020204030204" pitchFamily="34" charset="0"/>
              </a:rPr>
              <a:t>Tím, že se spojujeme s druhými osobami v lásce, vytváříme jakési „my“, v němž činíme druhé svým způsobem součástí nás samých.</a:t>
            </a:r>
          </a:p>
          <a:p>
            <a:pPr algn="just"/>
            <a:r>
              <a:rPr lang="cs-CZ" sz="3100" dirty="0">
                <a:effectLst/>
                <a:latin typeface="Times New Roman" panose="02020603050405020304" pitchFamily="18" charset="0"/>
                <a:ea typeface="Times New Roman" panose="02020603050405020304" pitchFamily="18" charset="0"/>
              </a:rPr>
              <a:t>Ve zkušenosti smrti druhého bezmocně přihlížíme, jak se toto „my“ rozpadá. </a:t>
            </a:r>
            <a:r>
              <a:rPr kumimoji="0" lang="cs-CZ" sz="31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lang="cs-CZ" sz="3100" dirty="0">
                <a:effectLst/>
                <a:latin typeface="Times New Roman" panose="02020603050405020304" pitchFamily="18" charset="0"/>
                <a:ea typeface="Times New Roman" panose="02020603050405020304" pitchFamily="18" charset="0"/>
              </a:rPr>
              <a:t>Rozpad tohoto společenství vnímáme takřka jako ztrátu části naší osoby, protože skrze interpersonální vztah se druhý stal součástí naší osoby. </a:t>
            </a:r>
            <a:r>
              <a:rPr kumimoji="0" lang="cs-CZ" sz="31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lang="cs-CZ" sz="3100" dirty="0">
                <a:effectLst/>
                <a:latin typeface="Times New Roman" panose="02020603050405020304" pitchFamily="18" charset="0"/>
                <a:ea typeface="Times New Roman" panose="02020603050405020304" pitchFamily="18" charset="0"/>
              </a:rPr>
              <a:t>Právě tato bolestná zkušenost rozpadu společenství, které je součástí naší vlastní osoby, tvoří jádro zkušenosti smrti druhého. </a:t>
            </a:r>
          </a:p>
          <a:p>
            <a:pPr marL="0" indent="0" algn="just">
              <a:buNone/>
            </a:pPr>
            <a:r>
              <a:rPr lang="cs-CZ" sz="3100" b="1" dirty="0">
                <a:effectLst/>
                <a:latin typeface="Times New Roman" panose="02020603050405020304" pitchFamily="18" charset="0"/>
                <a:ea typeface="Times New Roman" panose="02020603050405020304" pitchFamily="18" charset="0"/>
              </a:rPr>
              <a:t>T 25: </a:t>
            </a:r>
            <a:r>
              <a:rPr lang="cs-CZ" sz="3100" dirty="0">
                <a:effectLst/>
                <a:latin typeface="Times New Roman" panose="02020603050405020304" pitchFamily="18" charset="0"/>
                <a:ea typeface="Times New Roman" panose="02020603050405020304" pitchFamily="18" charset="0"/>
              </a:rPr>
              <a:t>„Jasné vědomí o nutnosti smrti je … možné teprve skrze podílení, skrze osobní lásku, v níž byla tato zkušenost od počátku ponořena. Uzavřeli jsme společenství s tím, který zde umírá, vytvořili jsme spolu s ním ‚</a:t>
            </a:r>
            <a:r>
              <a:rPr lang="cs-CZ" sz="3100" dirty="0" err="1">
                <a:effectLst/>
                <a:latin typeface="Times New Roman" panose="02020603050405020304" pitchFamily="18" charset="0"/>
                <a:ea typeface="Times New Roman" panose="02020603050405020304" pitchFamily="18" charset="0"/>
              </a:rPr>
              <a:t>myʻ</a:t>
            </a:r>
            <a:r>
              <a:rPr lang="cs-CZ" sz="3100" dirty="0">
                <a:effectLst/>
                <a:latin typeface="Times New Roman" panose="02020603050405020304" pitchFamily="18" charset="0"/>
                <a:ea typeface="Times New Roman" panose="02020603050405020304" pitchFamily="18" charset="0"/>
              </a:rPr>
              <a:t> … Mé společenství s touto osobou se zdá být rozbito: ale tímto společenstvím jsem byl do jisté míry já sám, a v téže míře proniká smrt do nitra mé vlastní existence a právě tím se bezprostředně zakouší.“</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cs-CZ" sz="31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mn-cs"/>
              </a:rPr>
              <a:t>P. L. </a:t>
            </a:r>
            <a:r>
              <a:rPr kumimoji="0" lang="cs-CZ" sz="3100" b="0" i="0" u="none" strike="noStrike" kern="1200" cap="none" spc="0" normalizeH="0" baseline="0" noProof="0" dirty="0" err="1">
                <a:ln>
                  <a:noFill/>
                </a:ln>
                <a:solidFill>
                  <a:prstClr val="black"/>
                </a:solidFill>
                <a:effectLst/>
                <a:uLnTx/>
                <a:uFillTx/>
                <a:latin typeface="Times New Roman" panose="02020603050405020304" pitchFamily="18" charset="0"/>
                <a:ea typeface="Calibri" panose="020F0502020204030204" pitchFamily="34" charset="0"/>
                <a:cs typeface="+mn-cs"/>
              </a:rPr>
              <a:t>Landsberg</a:t>
            </a:r>
            <a:r>
              <a:rPr kumimoji="0" lang="cs-CZ" sz="31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mn-cs"/>
              </a:rPr>
              <a:t>, </a:t>
            </a:r>
            <a:r>
              <a:rPr kumimoji="0" lang="cs-CZ" sz="3100" b="0" i="1"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mn-cs"/>
              </a:rPr>
              <a:t>Zkušenost smrti</a:t>
            </a:r>
            <a:r>
              <a:rPr kumimoji="0" lang="cs-CZ" sz="31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mn-cs"/>
              </a:rPr>
              <a:t>, str. 131. </a:t>
            </a:r>
          </a:p>
          <a:p>
            <a:pPr marL="0" indent="0">
              <a:buNone/>
            </a:pPr>
            <a:endParaRPr lang="cs-CZ" sz="1600" dirty="0">
              <a:effectLst/>
              <a:latin typeface="Times New Roman" panose="02020603050405020304" pitchFamily="18" charset="0"/>
              <a:ea typeface="Times New Roman" panose="02020603050405020304" pitchFamily="18" charset="0"/>
            </a:endParaRPr>
          </a:p>
          <a:p>
            <a:pPr algn="just"/>
            <a:endParaRPr lang="cs-CZ"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681398184"/>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92EC7551-6A63-4BCF-023B-B0A51E708E0F}"/>
              </a:ext>
            </a:extLst>
          </p:cNvPr>
          <p:cNvSpPr>
            <a:spLocks noGrp="1"/>
          </p:cNvSpPr>
          <p:nvPr>
            <p:ph type="title"/>
          </p:nvPr>
        </p:nvSpPr>
        <p:spPr>
          <a:xfrm>
            <a:off x="0" y="1"/>
            <a:ext cx="12192000" cy="1084082"/>
          </a:xfrm>
        </p:spPr>
        <p:txBody>
          <a:bodyPr>
            <a:normAutofit/>
          </a:bodyPr>
          <a:lstStyle/>
          <a:p>
            <a:pPr algn="ctr"/>
            <a:r>
              <a:rPr lang="cs-CZ" dirty="0">
                <a:solidFill>
                  <a:srgbClr val="C00000"/>
                </a:solidFill>
                <a:latin typeface="Times New Roman" panose="02020603050405020304" pitchFamily="18" charset="0"/>
                <a:cs typeface="Times New Roman" panose="02020603050405020304" pitchFamily="18" charset="0"/>
              </a:rPr>
              <a:t>Rozpad společenství a opuštěnost osoby ve smrti</a:t>
            </a:r>
          </a:p>
        </p:txBody>
      </p:sp>
      <p:sp>
        <p:nvSpPr>
          <p:cNvPr id="3" name="Zástupný obsah 2">
            <a:extLst>
              <a:ext uri="{FF2B5EF4-FFF2-40B4-BE49-F238E27FC236}">
                <a16:creationId xmlns:a16="http://schemas.microsoft.com/office/drawing/2014/main" id="{2FA64472-6673-0B13-A4E2-BC1C3A5C6B7E}"/>
              </a:ext>
            </a:extLst>
          </p:cNvPr>
          <p:cNvSpPr>
            <a:spLocks noGrp="1"/>
          </p:cNvSpPr>
          <p:nvPr>
            <p:ph idx="1"/>
          </p:nvPr>
        </p:nvSpPr>
        <p:spPr>
          <a:xfrm>
            <a:off x="0" y="1084083"/>
            <a:ext cx="12192000" cy="5773916"/>
          </a:xfrm>
        </p:spPr>
        <p:txBody>
          <a:bodyPr>
            <a:normAutofit/>
          </a:bodyPr>
          <a:lstStyle/>
          <a:p>
            <a:pPr algn="just"/>
            <a:r>
              <a:rPr lang="cs-CZ" dirty="0">
                <a:latin typeface="Times New Roman" panose="02020603050405020304" pitchFamily="18" charset="0"/>
                <a:cs typeface="Times New Roman" panose="02020603050405020304" pitchFamily="18" charset="0"/>
              </a:rPr>
              <a:t>Bolestný osten spojený se smrtí druhého pramení z toho, že smrt způsobuje nenahraditelnou a nezhojitelnou trhlinu v řádu interpersonálních vztahů, z nichž je utkán vnitřní život osoby. → Smrt působí rozpad společenství, které má pozůstalá osoba potřebu uchovat, protože se stalo její bytostnou součástí. </a:t>
            </a:r>
            <a:r>
              <a:rPr kumimoji="0" lang="cs-CZ" sz="2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Uchování tohoto společenství</a:t>
            </a:r>
            <a:r>
              <a:rPr lang="cs-CZ" dirty="0">
                <a:latin typeface="Times New Roman" panose="02020603050405020304" pitchFamily="18" charset="0"/>
                <a:cs typeface="Times New Roman" panose="02020603050405020304" pitchFamily="18" charset="0"/>
              </a:rPr>
              <a:t> však v důsledku smrti již není možné. </a:t>
            </a:r>
            <a:r>
              <a:rPr kumimoji="0" lang="cs-CZ" sz="2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lang="cs-CZ" dirty="0">
                <a:latin typeface="Times New Roman" panose="02020603050405020304" pitchFamily="18" charset="0"/>
                <a:cs typeface="Times New Roman" panose="02020603050405020304" pitchFamily="18" charset="0"/>
              </a:rPr>
              <a:t>V této nebezpečné ztrátě vztahů se pozůstalá osoba cítí opuštěná a bezmocná.</a:t>
            </a:r>
          </a:p>
          <a:p>
            <a:pPr marL="0" indent="0" algn="just">
              <a:buNone/>
            </a:pPr>
            <a:r>
              <a:rPr lang="cs-CZ" sz="2800" b="1" dirty="0">
                <a:effectLst/>
                <a:latin typeface="Times New Roman" panose="02020603050405020304" pitchFamily="18" charset="0"/>
                <a:ea typeface="Calibri" panose="020F0502020204030204" pitchFamily="34" charset="0"/>
              </a:rPr>
              <a:t>T 26: </a:t>
            </a:r>
            <a:r>
              <a:rPr lang="cs-CZ" sz="2800" dirty="0">
                <a:effectLst/>
                <a:latin typeface="Times New Roman" panose="02020603050405020304" pitchFamily="18" charset="0"/>
                <a:ea typeface="Calibri" panose="020F0502020204030204" pitchFamily="34" charset="0"/>
              </a:rPr>
              <a:t>„Uchovat společenství s mrtvým znamená chránit svou vlastní existenci před rozpadem, protože toto společenství vešlo do její podstaty. Duch je tedy nucen nalézt skutečné řešení problému, aby toto společenství mohlo být znovu ustaveno. Takové řešení však, jak se zdá, právě nelze najít. Duchovní utrpení vychází z ohroženosti existence, která se tu ocitá v naprosté nejistotě, v nebezpečné ztrátě vztahů, opuštěna a bezmocná.“</a:t>
            </a:r>
            <a:r>
              <a:rPr lang="cs-CZ" dirty="0">
                <a:latin typeface="Times New Roman" panose="02020603050405020304" pitchFamily="18" charset="0"/>
                <a:cs typeface="Times New Roman" panose="02020603050405020304" pitchFamily="18" charset="0"/>
              </a:rPr>
              <a:t> </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cs-CZ"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mn-cs"/>
              </a:rPr>
              <a:t>P. L. </a:t>
            </a:r>
            <a:r>
              <a:rPr kumimoji="0" lang="cs-CZ" b="0" i="0" u="none" strike="noStrike" kern="1200" cap="none" spc="0" normalizeH="0" baseline="0" noProof="0" dirty="0" err="1">
                <a:ln>
                  <a:noFill/>
                </a:ln>
                <a:solidFill>
                  <a:prstClr val="black"/>
                </a:solidFill>
                <a:effectLst/>
                <a:uLnTx/>
                <a:uFillTx/>
                <a:latin typeface="Times New Roman" panose="02020603050405020304" pitchFamily="18" charset="0"/>
                <a:ea typeface="Calibri" panose="020F0502020204030204" pitchFamily="34" charset="0"/>
                <a:cs typeface="+mn-cs"/>
              </a:rPr>
              <a:t>Landsberg</a:t>
            </a:r>
            <a:r>
              <a:rPr kumimoji="0" lang="cs-CZ"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mn-cs"/>
              </a:rPr>
              <a:t>, </a:t>
            </a:r>
            <a:r>
              <a:rPr kumimoji="0" lang="cs-CZ" b="0" i="1"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mn-cs"/>
              </a:rPr>
              <a:t>Zkušenost smrti</a:t>
            </a:r>
            <a:r>
              <a:rPr kumimoji="0" lang="cs-CZ"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mn-cs"/>
              </a:rPr>
              <a:t>, str. 134. </a:t>
            </a:r>
          </a:p>
          <a:p>
            <a:pPr marL="0" indent="0" algn="just">
              <a:buNone/>
            </a:pPr>
            <a:endParaRPr lang="cs-CZ"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277570552"/>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2EC2BEC6-CD6B-4F1F-BC79-AEA8442D70D1}"/>
              </a:ext>
            </a:extLst>
          </p:cNvPr>
          <p:cNvSpPr>
            <a:spLocks noGrp="1"/>
          </p:cNvSpPr>
          <p:nvPr>
            <p:ph type="title"/>
          </p:nvPr>
        </p:nvSpPr>
        <p:spPr>
          <a:xfrm>
            <a:off x="0" y="-169681"/>
            <a:ext cx="12192000" cy="1178349"/>
          </a:xfrm>
        </p:spPr>
        <p:txBody>
          <a:bodyPr/>
          <a:lstStyle/>
          <a:p>
            <a:pPr algn="ctr"/>
            <a:r>
              <a:rPr lang="cs-CZ" dirty="0">
                <a:solidFill>
                  <a:srgbClr val="C00000"/>
                </a:solidFill>
                <a:latin typeface="Times New Roman" panose="02020603050405020304" pitchFamily="18" charset="0"/>
                <a:cs typeface="Times New Roman" panose="02020603050405020304" pitchFamily="18" charset="0"/>
              </a:rPr>
              <a:t>Transformace osoby skrze z</a:t>
            </a:r>
            <a:r>
              <a:rPr kumimoji="0" lang="cs-CZ" sz="4400" b="0" i="0" u="none" strike="noStrike" kern="1200" cap="none" spc="0" normalizeH="0" baseline="0" noProof="0" dirty="0" err="1">
                <a:ln>
                  <a:noFill/>
                </a:ln>
                <a:solidFill>
                  <a:srgbClr val="C00000"/>
                </a:solidFill>
                <a:effectLst/>
                <a:uLnTx/>
                <a:uFillTx/>
                <a:latin typeface="Times New Roman" panose="02020603050405020304" pitchFamily="18" charset="0"/>
                <a:ea typeface="+mj-ea"/>
                <a:cs typeface="Times New Roman" panose="02020603050405020304" pitchFamily="18" charset="0"/>
              </a:rPr>
              <a:t>kušenost</a:t>
            </a:r>
            <a:r>
              <a:rPr kumimoji="0" lang="cs-CZ" sz="4400" b="0" i="0" u="none" strike="noStrike" kern="1200" cap="none" spc="0" normalizeH="0" baseline="0" noProof="0" dirty="0">
                <a:ln>
                  <a:noFill/>
                </a:ln>
                <a:solidFill>
                  <a:srgbClr val="C00000"/>
                </a:solidFill>
                <a:effectLst/>
                <a:uLnTx/>
                <a:uFillTx/>
                <a:latin typeface="Times New Roman" panose="02020603050405020304" pitchFamily="18" charset="0"/>
                <a:ea typeface="+mj-ea"/>
                <a:cs typeface="Times New Roman" panose="02020603050405020304" pitchFamily="18" charset="0"/>
              </a:rPr>
              <a:t> smrti </a:t>
            </a:r>
            <a:endParaRPr lang="cs-CZ" dirty="0">
              <a:solidFill>
                <a:srgbClr val="C00000"/>
              </a:solidFill>
              <a:latin typeface="Times New Roman" panose="02020603050405020304" pitchFamily="18" charset="0"/>
              <a:cs typeface="Times New Roman" panose="02020603050405020304" pitchFamily="18" charset="0"/>
            </a:endParaRPr>
          </a:p>
        </p:txBody>
      </p:sp>
      <p:sp>
        <p:nvSpPr>
          <p:cNvPr id="3" name="Zástupný obsah 2">
            <a:extLst>
              <a:ext uri="{FF2B5EF4-FFF2-40B4-BE49-F238E27FC236}">
                <a16:creationId xmlns:a16="http://schemas.microsoft.com/office/drawing/2014/main" id="{DDDDFD0F-875A-6636-986B-D19EA19192CA}"/>
              </a:ext>
            </a:extLst>
          </p:cNvPr>
          <p:cNvSpPr>
            <a:spLocks noGrp="1"/>
          </p:cNvSpPr>
          <p:nvPr>
            <p:ph idx="1"/>
          </p:nvPr>
        </p:nvSpPr>
        <p:spPr>
          <a:xfrm>
            <a:off x="0" y="1008668"/>
            <a:ext cx="12192000" cy="5849332"/>
          </a:xfrm>
        </p:spPr>
        <p:txBody>
          <a:bodyPr>
            <a:normAutofit fontScale="92500" lnSpcReduction="20000"/>
          </a:bodyPr>
          <a:lstStyle/>
          <a:p>
            <a:pPr algn="just"/>
            <a:r>
              <a:rPr lang="cs-CZ" dirty="0">
                <a:latin typeface="Times New Roman" panose="02020603050405020304" pitchFamily="18" charset="0"/>
                <a:ea typeface="Calibri" panose="020F0502020204030204" pitchFamily="34" charset="0"/>
              </a:rPr>
              <a:t>S</a:t>
            </a:r>
            <a:r>
              <a:rPr lang="cs-CZ" sz="2800" dirty="0">
                <a:effectLst/>
                <a:latin typeface="Times New Roman" panose="02020603050405020304" pitchFamily="18" charset="0"/>
                <a:ea typeface="Calibri" panose="020F0502020204030204" pitchFamily="34" charset="0"/>
              </a:rPr>
              <a:t>pecificky lidská zkušenosti smrti založená na niterném vztahu osoby k osobě umožňuje člověku zakusit a nahlédnout, co je smrt. → Teprve z této zkušenosti povstává skutečně prožité poznání toho, že i my sami musíme zemřít. </a:t>
            </a:r>
          </a:p>
          <a:p>
            <a:pPr algn="just"/>
            <a:r>
              <a:rPr lang="cs-CZ" sz="2800" dirty="0">
                <a:effectLst/>
                <a:latin typeface="Times New Roman" panose="02020603050405020304" pitchFamily="18" charset="0"/>
                <a:ea typeface="Calibri" panose="020F0502020204030204" pitchFamily="34" charset="0"/>
              </a:rPr>
              <a:t>Zkušenost se smrtí druhého znamená otřes proto, že v něm sledujeme a prožíváme rozpad onoho „my“, které jsme vytvořili s milovanou osobou.</a:t>
            </a:r>
            <a:r>
              <a:rPr kumimoji="0" lang="cs-CZ" sz="28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mn-cs"/>
              </a:rPr>
              <a:t> → </a:t>
            </a:r>
            <a:r>
              <a:rPr lang="cs-CZ" sz="2800" dirty="0">
                <a:effectLst/>
                <a:latin typeface="Times New Roman" panose="02020603050405020304" pitchFamily="18" charset="0"/>
                <a:ea typeface="Calibri" panose="020F0502020204030204" pitchFamily="34" charset="0"/>
              </a:rPr>
              <a:t>V této zkušenosti rozpadu zažíváme nejkrajnější odcizení, v němž milovaná osoba mizí ze známé souvislosti našeho světa. </a:t>
            </a:r>
            <a:r>
              <a:rPr kumimoji="0" lang="cs-CZ" sz="28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mn-cs"/>
              </a:rPr>
              <a:t>. → </a:t>
            </a:r>
            <a:r>
              <a:rPr lang="cs-CZ" sz="2800" dirty="0">
                <a:effectLst/>
                <a:latin typeface="Times New Roman" panose="02020603050405020304" pitchFamily="18" charset="0"/>
                <a:ea typeface="Calibri" panose="020F0502020204030204" pitchFamily="34" charset="0"/>
              </a:rPr>
              <a:t>V tomto bodě jako bychom se dotýkali samotné meze „onoho světa“, jako by nás ovanul chlad z říše smrti. </a:t>
            </a:r>
            <a:r>
              <a:rPr kumimoji="0" lang="cs-CZ" sz="28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mn-cs"/>
              </a:rPr>
              <a:t>→ </a:t>
            </a:r>
            <a:r>
              <a:rPr lang="cs-CZ" sz="2800" dirty="0">
                <a:effectLst/>
                <a:latin typeface="Times New Roman" panose="02020603050405020304" pitchFamily="18" charset="0"/>
                <a:ea typeface="Calibri" panose="020F0502020204030204" pitchFamily="34" charset="0"/>
              </a:rPr>
              <a:t>Tato zkušenost vede k podstatné proměně lidské osoby.</a:t>
            </a:r>
          </a:p>
          <a:p>
            <a:pPr marL="0" indent="0" algn="just">
              <a:buNone/>
            </a:pPr>
            <a:r>
              <a:rPr lang="cs-CZ" sz="2800" b="1" dirty="0">
                <a:effectLst/>
                <a:latin typeface="Times New Roman" panose="02020603050405020304" pitchFamily="18" charset="0"/>
                <a:ea typeface="Calibri" panose="020F0502020204030204" pitchFamily="34" charset="0"/>
              </a:rPr>
              <a:t>T 27: </a:t>
            </a:r>
            <a:r>
              <a:rPr lang="cs-CZ" sz="2800" dirty="0">
                <a:effectLst/>
                <a:latin typeface="Times New Roman" panose="02020603050405020304" pitchFamily="18" charset="0"/>
                <a:ea typeface="Calibri" panose="020F0502020204030204" pitchFamily="34" charset="0"/>
              </a:rPr>
              <a:t>„Toto ‚my‘ a zároveň síla osobitosti tohoto nového bytí personálního řádu nás přivádí k prožitému poznání toho, že sami musíme zemřít. Sledujeme ‚my‘, které se právě rozpadá, tím že tento rozpad prožíváme až na samu mez ‚onoho světa‘; na okamžik se téměř dotýkáme atmosféry, která přichází ze země smrti, vcházíme do nejkrajnějšího odcizení, které brzo odebere milovanou osobu ze známé souvislosti s námi. Vzápětí jsme už zase zpět z říše temnot. Ale nesáhl po nás v tomto okamžiku velký chlad? Jsme ještě titíž? Budeme ještě titíž, když jsme jednou něco takového pocítili?“                                   </a:t>
            </a:r>
          </a:p>
          <a:p>
            <a:pPr marL="0" indent="0" algn="just">
              <a:buNone/>
            </a:pPr>
            <a:r>
              <a:rPr lang="cs-CZ" sz="2800" dirty="0">
                <a:effectLst/>
                <a:latin typeface="Times New Roman" panose="02020603050405020304" pitchFamily="18" charset="0"/>
                <a:ea typeface="Calibri" panose="020F0502020204030204" pitchFamily="34" charset="0"/>
              </a:rPr>
              <a:t>P. L. </a:t>
            </a:r>
            <a:r>
              <a:rPr lang="cs-CZ" sz="2800" dirty="0" err="1">
                <a:effectLst/>
                <a:latin typeface="Times New Roman" panose="02020603050405020304" pitchFamily="18" charset="0"/>
                <a:ea typeface="Calibri" panose="020F0502020204030204" pitchFamily="34" charset="0"/>
              </a:rPr>
              <a:t>Landsberg</a:t>
            </a:r>
            <a:r>
              <a:rPr lang="cs-CZ" sz="2800" dirty="0">
                <a:effectLst/>
                <a:latin typeface="Times New Roman" panose="02020603050405020304" pitchFamily="18" charset="0"/>
                <a:ea typeface="Calibri" panose="020F0502020204030204" pitchFamily="34" charset="0"/>
              </a:rPr>
              <a:t>, </a:t>
            </a:r>
            <a:r>
              <a:rPr lang="cs-CZ" sz="2800" i="1" dirty="0">
                <a:effectLst/>
                <a:latin typeface="Times New Roman" panose="02020603050405020304" pitchFamily="18" charset="0"/>
                <a:ea typeface="Calibri" panose="020F0502020204030204" pitchFamily="34" charset="0"/>
              </a:rPr>
              <a:t>Zkušenost smrti</a:t>
            </a:r>
            <a:r>
              <a:rPr lang="cs-CZ" sz="2800" dirty="0">
                <a:effectLst/>
                <a:latin typeface="Times New Roman" panose="02020603050405020304" pitchFamily="18" charset="0"/>
                <a:ea typeface="Calibri" panose="020F0502020204030204" pitchFamily="34" charset="0"/>
              </a:rPr>
              <a:t>, str. 129–130. </a:t>
            </a:r>
          </a:p>
          <a:p>
            <a:pPr marL="0" indent="0" algn="just">
              <a:buNone/>
            </a:pPr>
            <a:endParaRPr lang="cs-CZ" sz="2800" dirty="0">
              <a:effectLst/>
              <a:latin typeface="Times New Roman" panose="02020603050405020304" pitchFamily="18" charset="0"/>
              <a:ea typeface="Calibri" panose="020F0502020204030204" pitchFamily="34" charset="0"/>
            </a:endParaRPr>
          </a:p>
          <a:p>
            <a:pPr marL="0" indent="0" algn="just">
              <a:buNone/>
            </a:pPr>
            <a:endParaRPr lang="cs-CZ" dirty="0"/>
          </a:p>
        </p:txBody>
      </p:sp>
    </p:spTree>
    <p:extLst>
      <p:ext uri="{BB962C8B-B14F-4D97-AF65-F5344CB8AC3E}">
        <p14:creationId xmlns:p14="http://schemas.microsoft.com/office/powerpoint/2010/main" val="901712159"/>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56265E8B-DF40-DBE4-7C8F-E079634A3EC8}"/>
              </a:ext>
            </a:extLst>
          </p:cNvPr>
          <p:cNvSpPr>
            <a:spLocks noGrp="1"/>
          </p:cNvSpPr>
          <p:nvPr>
            <p:ph type="title"/>
          </p:nvPr>
        </p:nvSpPr>
        <p:spPr>
          <a:xfrm>
            <a:off x="0" y="-443059"/>
            <a:ext cx="12192000" cy="1555422"/>
          </a:xfrm>
        </p:spPr>
        <p:txBody>
          <a:bodyPr/>
          <a:lstStyle/>
          <a:p>
            <a:pPr algn="ctr"/>
            <a:r>
              <a:rPr lang="cs-CZ" dirty="0">
                <a:solidFill>
                  <a:srgbClr val="C00000"/>
                </a:solidFill>
                <a:latin typeface="Times New Roman" panose="02020603050405020304" pitchFamily="18" charset="0"/>
                <a:cs typeface="Times New Roman" panose="02020603050405020304" pitchFamily="18" charset="0"/>
              </a:rPr>
              <a:t>Zkušenost smrti druhého a vědomí vlastní smrti</a:t>
            </a:r>
          </a:p>
        </p:txBody>
      </p:sp>
      <p:sp>
        <p:nvSpPr>
          <p:cNvPr id="3" name="Zástupný obsah 2">
            <a:extLst>
              <a:ext uri="{FF2B5EF4-FFF2-40B4-BE49-F238E27FC236}">
                <a16:creationId xmlns:a16="http://schemas.microsoft.com/office/drawing/2014/main" id="{8D82D6AD-50D2-063A-7C40-7671978222C6}"/>
              </a:ext>
            </a:extLst>
          </p:cNvPr>
          <p:cNvSpPr>
            <a:spLocks noGrp="1"/>
          </p:cNvSpPr>
          <p:nvPr>
            <p:ph idx="1"/>
          </p:nvPr>
        </p:nvSpPr>
        <p:spPr>
          <a:xfrm>
            <a:off x="0" y="923826"/>
            <a:ext cx="12192000" cy="5934173"/>
          </a:xfrm>
        </p:spPr>
        <p:txBody>
          <a:bodyPr>
            <a:normAutofit fontScale="85000" lnSpcReduction="10000"/>
          </a:bodyPr>
          <a:lstStyle/>
          <a:p>
            <a:pPr algn="just"/>
            <a:r>
              <a:rPr lang="cs-CZ" sz="2600" dirty="0">
                <a:latin typeface="Times New Roman" panose="02020603050405020304" pitchFamily="18" charset="0"/>
                <a:cs typeface="Times New Roman" panose="02020603050405020304" pitchFamily="18" charset="0"/>
              </a:rPr>
              <a:t>V plně prožité zkušenosti smrti druhého se zároveň vynořuje palčivé vědomí o nutnosti smrti, tedy i naší vlastní smrti. → „Obecná nutnost, o niž tu jde,“ je „symbolického řádu.“</a:t>
            </a:r>
            <a:r>
              <a:rPr kumimoji="0" lang="cs-CZ" sz="2600" b="0"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 </a:t>
            </a:r>
            <a:r>
              <a:rPr lang="cs-CZ" sz="2600" dirty="0">
                <a:latin typeface="Times New Roman" panose="02020603050405020304" pitchFamily="18" charset="0"/>
                <a:cs typeface="Times New Roman" panose="02020603050405020304" pitchFamily="18" charset="0"/>
              </a:rPr>
              <a:t>Zemřelý „druhý představuje v této zkušenosti všechny druhé.“ </a:t>
            </a:r>
            <a:r>
              <a:rPr kumimoji="0" lang="cs-CZ" sz="2600" b="0"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 </a:t>
            </a:r>
            <a:r>
              <a:rPr lang="cs-CZ" sz="2600" dirty="0">
                <a:latin typeface="Times New Roman" panose="02020603050405020304" pitchFamily="18" charset="0"/>
                <a:cs typeface="Times New Roman" panose="02020603050405020304" pitchFamily="18" charset="0"/>
              </a:rPr>
              <a:t>Nutnost smrti, resp. nevyhnutelnost naší vlastní smrti před námi v celé tíži a závažnosti vyvstává v důsledku zkušenosti smrti druhého, s nímž jsme byli spojeni v personálním vztahu. </a:t>
            </a:r>
            <a:r>
              <a:rPr kumimoji="0" lang="cs-CZ" sz="2600" b="0"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 </a:t>
            </a:r>
            <a:r>
              <a:rPr lang="cs-CZ" sz="2600" dirty="0">
                <a:latin typeface="Times New Roman" panose="02020603050405020304" pitchFamily="18" charset="0"/>
                <a:cs typeface="Times New Roman" panose="02020603050405020304" pitchFamily="18" charset="0"/>
              </a:rPr>
              <a:t>„K prožitému poznání toho, že musíme zemřít,“ nás přivádí právě toto „my“, které jsme utvořili s druhým, a zkušenost rozpadu tohoto společenství. </a:t>
            </a:r>
          </a:p>
          <a:p>
            <a:pPr algn="just"/>
            <a:r>
              <a:rPr lang="cs-CZ" sz="2600" dirty="0">
                <a:latin typeface="Times New Roman" panose="02020603050405020304" pitchFamily="18" charset="0"/>
                <a:ea typeface="Calibri" panose="020F0502020204030204" pitchFamily="34" charset="0"/>
              </a:rPr>
              <a:t>Až v důsledku </a:t>
            </a:r>
            <a:r>
              <a:rPr lang="cs-CZ" sz="2600" dirty="0">
                <a:effectLst/>
                <a:latin typeface="Times New Roman" panose="02020603050405020304" pitchFamily="18" charset="0"/>
                <a:ea typeface="Calibri" panose="020F0502020204030204" pitchFamily="34" charset="0"/>
              </a:rPr>
              <a:t>této zkušenosti vzniká vědomí našeho bytí jakožto „bytí k smrti“. </a:t>
            </a:r>
            <a:r>
              <a:rPr kumimoji="0" lang="cs-CZ" sz="26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a:t>
            </a:r>
            <a:r>
              <a:rPr lang="cs-CZ" sz="2600" dirty="0">
                <a:effectLst/>
                <a:latin typeface="Times New Roman" panose="02020603050405020304" pitchFamily="18" charset="0"/>
                <a:ea typeface="Calibri" panose="020F0502020204030204" pitchFamily="34" charset="0"/>
              </a:rPr>
              <a:t> </a:t>
            </a:r>
            <a:r>
              <a:rPr lang="cs-CZ" sz="2600" dirty="0" err="1">
                <a:effectLst/>
                <a:latin typeface="Times New Roman" panose="02020603050405020304" pitchFamily="18" charset="0"/>
                <a:ea typeface="Times New Roman" panose="02020603050405020304" pitchFamily="18" charset="0"/>
              </a:rPr>
              <a:t>Landsberg</a:t>
            </a:r>
            <a:r>
              <a:rPr lang="cs-CZ" sz="2600" dirty="0">
                <a:effectLst/>
                <a:latin typeface="Times New Roman" panose="02020603050405020304" pitchFamily="18" charset="0"/>
                <a:ea typeface="Times New Roman" panose="02020603050405020304" pitchFamily="18" charset="0"/>
              </a:rPr>
              <a:t> proti </a:t>
            </a:r>
            <a:r>
              <a:rPr lang="cs-CZ" sz="2600" dirty="0" err="1">
                <a:effectLst/>
                <a:latin typeface="Times New Roman" panose="02020603050405020304" pitchFamily="18" charset="0"/>
                <a:ea typeface="Times New Roman" panose="02020603050405020304" pitchFamily="18" charset="0"/>
              </a:rPr>
              <a:t>Heideggerovi</a:t>
            </a:r>
            <a:r>
              <a:rPr lang="cs-CZ" sz="2600" dirty="0">
                <a:effectLst/>
                <a:latin typeface="Times New Roman" panose="02020603050405020304" pitchFamily="18" charset="0"/>
                <a:ea typeface="Times New Roman" panose="02020603050405020304" pitchFamily="18" charset="0"/>
              </a:rPr>
              <a:t> zdůrazňuje, že toto vědomí není záležitostí izolovaného pobytu, který se ve svém nejzazším osamění a odloučení od druhých vztahuje ke své vlastní budoucí smrti, ale má svůj základ právě ve zkušenosti smrti druhého člověka, a je naopak založeno „v možnosti osobní lásky, v níž jsme vyzvedáni ze své odloučenosti“. </a:t>
            </a:r>
            <a:r>
              <a:rPr kumimoji="0" lang="cs-CZ" sz="26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lang="cs-CZ" sz="2600" dirty="0">
                <a:effectLst/>
                <a:latin typeface="Times New Roman" panose="02020603050405020304" pitchFamily="18" charset="0"/>
                <a:ea typeface="Times New Roman" panose="02020603050405020304" pitchFamily="18" charset="0"/>
              </a:rPr>
              <a:t>Tato souvislost </a:t>
            </a:r>
            <a:r>
              <a:rPr lang="cs-CZ" sz="2600" dirty="0" err="1">
                <a:effectLst/>
                <a:latin typeface="Times New Roman" panose="02020603050405020304" pitchFamily="18" charset="0"/>
                <a:ea typeface="Times New Roman" panose="02020603050405020304" pitchFamily="18" charset="0"/>
              </a:rPr>
              <a:t>Heideggerovi</a:t>
            </a:r>
            <a:r>
              <a:rPr lang="cs-CZ" sz="2600" dirty="0">
                <a:effectLst/>
                <a:latin typeface="Times New Roman" panose="02020603050405020304" pitchFamily="18" charset="0"/>
                <a:ea typeface="Times New Roman" panose="02020603050405020304" pitchFamily="18" charset="0"/>
              </a:rPr>
              <a:t> uniká, protože redukuje vztahy pobytu k druhým na odcizené poměry v rámci neosobního „ono se“, aniž by věnoval pozornost autentickému spolubytí s druhými. </a:t>
            </a:r>
            <a:r>
              <a:rPr kumimoji="0" lang="cs-CZ" sz="26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lang="cs-CZ" sz="2600" dirty="0">
                <a:effectLst/>
                <a:latin typeface="Times New Roman" panose="02020603050405020304" pitchFamily="18" charset="0"/>
                <a:ea typeface="Times New Roman" panose="02020603050405020304" pitchFamily="18" charset="0"/>
              </a:rPr>
              <a:t>Nedílnou součástí autentické lidské existence jsou také autentické interpersonální vztahy, v nichž nejsme druhými pouze rozptylováni a odváděni od svých vlastních možností, ale v nichž jsme vyzvedáni ze své odloučenosti a osamělosti. </a:t>
            </a:r>
          </a:p>
          <a:p>
            <a:pPr marL="0" indent="0" algn="just">
              <a:buNone/>
            </a:pPr>
            <a:r>
              <a:rPr lang="cs-CZ" sz="2600" b="1" dirty="0">
                <a:effectLst/>
                <a:latin typeface="Times New Roman" panose="02020603050405020304" pitchFamily="18" charset="0"/>
                <a:ea typeface="Times New Roman" panose="02020603050405020304" pitchFamily="18" charset="0"/>
              </a:rPr>
              <a:t>T 28: </a:t>
            </a:r>
            <a:r>
              <a:rPr lang="cs-CZ" sz="2600" dirty="0">
                <a:effectLst/>
                <a:latin typeface="Times New Roman" panose="02020603050405020304" pitchFamily="18" charset="0"/>
                <a:ea typeface="Times New Roman" panose="02020603050405020304" pitchFamily="18" charset="0"/>
              </a:rPr>
              <a:t>„Možnost proměny naší vlastní existence jako ‚existence k smrti‘ (Sein </a:t>
            </a:r>
            <a:r>
              <a:rPr lang="cs-CZ" sz="2600" dirty="0" err="1">
                <a:effectLst/>
                <a:latin typeface="Times New Roman" panose="02020603050405020304" pitchFamily="18" charset="0"/>
                <a:ea typeface="Times New Roman" panose="02020603050405020304" pitchFamily="18" charset="0"/>
              </a:rPr>
              <a:t>zum</a:t>
            </a:r>
            <a:r>
              <a:rPr lang="cs-CZ" sz="2600" dirty="0">
                <a:effectLst/>
                <a:latin typeface="Times New Roman" panose="02020603050405020304" pitchFamily="18" charset="0"/>
                <a:ea typeface="Times New Roman" panose="02020603050405020304" pitchFamily="18" charset="0"/>
              </a:rPr>
              <a:t> </a:t>
            </a:r>
            <a:r>
              <a:rPr lang="cs-CZ" sz="2600" dirty="0" err="1">
                <a:effectLst/>
                <a:latin typeface="Times New Roman" panose="02020603050405020304" pitchFamily="18" charset="0"/>
                <a:ea typeface="Times New Roman" panose="02020603050405020304" pitchFamily="18" charset="0"/>
              </a:rPr>
              <a:t>Tode</a:t>
            </a:r>
            <a:r>
              <a:rPr lang="cs-CZ" sz="2600" dirty="0">
                <a:effectLst/>
                <a:latin typeface="Times New Roman" panose="02020603050405020304" pitchFamily="18" charset="0"/>
                <a:ea typeface="Times New Roman" panose="02020603050405020304" pitchFamily="18" charset="0"/>
              </a:rPr>
              <a:t>) v důsledku zkušenosti smrti blízkého člověka, je založena právě v možnosti osobní lásky, v níž jsme vyzvedáni ze své odloučenosti … v každém případě je význam takové zkušenosti na druhém tak hluboký, že proniká podstatně mou existenci a rozhodně nepatří jen do povrchu sociálního, do oblasti neosobního ‚se‘ (man).“</a:t>
            </a:r>
          </a:p>
          <a:p>
            <a:pPr marL="0" indent="0">
              <a:buNone/>
            </a:pPr>
            <a:r>
              <a:rPr kumimoji="0" lang="cs-CZ"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mn-cs"/>
              </a:rPr>
              <a:t>P. L. </a:t>
            </a:r>
            <a:r>
              <a:rPr kumimoji="0" lang="cs-CZ" b="0" i="0" u="none" strike="noStrike" kern="1200" cap="none" spc="0" normalizeH="0" baseline="0" noProof="0" dirty="0" err="1">
                <a:ln>
                  <a:noFill/>
                </a:ln>
                <a:solidFill>
                  <a:prstClr val="black"/>
                </a:solidFill>
                <a:effectLst/>
                <a:uLnTx/>
                <a:uFillTx/>
                <a:latin typeface="Times New Roman" panose="02020603050405020304" pitchFamily="18" charset="0"/>
                <a:ea typeface="Calibri" panose="020F0502020204030204" pitchFamily="34" charset="0"/>
                <a:cs typeface="+mn-cs"/>
              </a:rPr>
              <a:t>Landsberg</a:t>
            </a:r>
            <a:r>
              <a:rPr kumimoji="0" lang="cs-CZ"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mn-cs"/>
              </a:rPr>
              <a:t>, </a:t>
            </a:r>
            <a:r>
              <a:rPr kumimoji="0" lang="cs-CZ" b="0" i="1"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mn-cs"/>
              </a:rPr>
              <a:t>Zkušenost smrti</a:t>
            </a:r>
            <a:r>
              <a:rPr kumimoji="0" lang="cs-CZ"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mn-cs"/>
              </a:rPr>
              <a:t>, str. 133.</a:t>
            </a:r>
            <a:endParaRPr lang="cs-CZ"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896174917"/>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645D99F2-6631-8991-D174-97D592FFAD74}"/>
              </a:ext>
            </a:extLst>
          </p:cNvPr>
          <p:cNvSpPr>
            <a:spLocks noGrp="1"/>
          </p:cNvSpPr>
          <p:nvPr>
            <p:ph type="title"/>
          </p:nvPr>
        </p:nvSpPr>
        <p:spPr>
          <a:xfrm>
            <a:off x="0" y="-65987"/>
            <a:ext cx="12192000" cy="1093509"/>
          </a:xfrm>
        </p:spPr>
        <p:txBody>
          <a:bodyPr/>
          <a:lstStyle/>
          <a:p>
            <a:pPr algn="ctr"/>
            <a:r>
              <a:rPr lang="cs-CZ" dirty="0">
                <a:solidFill>
                  <a:srgbClr val="C00000"/>
                </a:solidFill>
                <a:latin typeface="Times New Roman" panose="02020603050405020304" pitchFamily="18" charset="0"/>
                <a:cs typeface="Times New Roman" panose="02020603050405020304" pitchFamily="18" charset="0"/>
              </a:rPr>
              <a:t>Nesmiřitelný rozpor mezi osobou a smrtí</a:t>
            </a:r>
          </a:p>
        </p:txBody>
      </p:sp>
      <p:sp>
        <p:nvSpPr>
          <p:cNvPr id="3" name="Zástupný obsah 2">
            <a:extLst>
              <a:ext uri="{FF2B5EF4-FFF2-40B4-BE49-F238E27FC236}">
                <a16:creationId xmlns:a16="http://schemas.microsoft.com/office/drawing/2014/main" id="{8B3C0CA1-3EF3-1C59-31D2-2E11C0E64870}"/>
              </a:ext>
            </a:extLst>
          </p:cNvPr>
          <p:cNvSpPr>
            <a:spLocks noGrp="1"/>
          </p:cNvSpPr>
          <p:nvPr>
            <p:ph idx="1"/>
          </p:nvPr>
        </p:nvSpPr>
        <p:spPr>
          <a:xfrm>
            <a:off x="0" y="1027522"/>
            <a:ext cx="12192000" cy="5830478"/>
          </a:xfrm>
        </p:spPr>
        <p:txBody>
          <a:bodyPr>
            <a:normAutofit/>
          </a:bodyPr>
          <a:lstStyle/>
          <a:p>
            <a:pPr algn="just"/>
            <a:r>
              <a:rPr lang="cs-CZ" dirty="0">
                <a:latin typeface="Times New Roman" panose="02020603050405020304" pitchFamily="18" charset="0"/>
                <a:cs typeface="Times New Roman" panose="02020603050405020304" pitchFamily="18" charset="0"/>
              </a:rPr>
              <a:t>Smrt nepochází z personální sféry, ale ze „sféry života v tělesném smyslu, která je osobě původně cizí a je tedy v naší specificky lidské existenci něčím jakoby přišlým zvenčí.“  → Smrt není primárně záležitostí lidské osoby jako takové, nýbrž postihuje organickou stránku, která je předpokladem možnosti existence a uskutečnění osoby. </a:t>
            </a:r>
            <a:r>
              <a:rPr kumimoji="0" lang="cs-CZ" sz="2800" b="0"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 Osoba sama </a:t>
            </a:r>
            <a:r>
              <a:rPr lang="cs-CZ" dirty="0">
                <a:latin typeface="Times New Roman" panose="02020603050405020304" pitchFamily="18" charset="0"/>
                <a:cs typeface="Times New Roman" panose="02020603050405020304" pitchFamily="18" charset="0"/>
              </a:rPr>
              <a:t>pociťuje smrt jako něco vnějšího a cizího. </a:t>
            </a:r>
          </a:p>
          <a:p>
            <a:pPr algn="just"/>
            <a:r>
              <a:rPr lang="cs-CZ" dirty="0">
                <a:latin typeface="Times New Roman" panose="02020603050405020304" pitchFamily="18" charset="0"/>
                <a:cs typeface="Times New Roman" panose="02020603050405020304" pitchFamily="18" charset="0"/>
              </a:rPr>
              <a:t>Lidská osoba se ocitá v nepřekonatelném a nesmiřitelném rozporu se smrtí. </a:t>
            </a:r>
            <a:r>
              <a:rPr kumimoji="0" lang="cs-CZ" sz="2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a:t>
            </a:r>
            <a:r>
              <a:rPr lang="cs-CZ" dirty="0">
                <a:latin typeface="Times New Roman" panose="02020603050405020304" pitchFamily="18" charset="0"/>
                <a:cs typeface="Times New Roman" panose="02020603050405020304" pitchFamily="18" charset="0"/>
              </a:rPr>
              <a:t> Smrt je něčím, s čím se člověk principiálně nemůže a nedokáže smířit, protože je něčím více než živým organismem, totiž jedinečnou lidskou osobou, která žije ve vztazích s jinými osobami. </a:t>
            </a:r>
            <a:r>
              <a:rPr kumimoji="0" lang="cs-CZ" sz="2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lang="cs-CZ" dirty="0">
                <a:latin typeface="Times New Roman" panose="02020603050405020304" pitchFamily="18" charset="0"/>
                <a:cs typeface="Times New Roman" panose="02020603050405020304" pitchFamily="18" charset="0"/>
              </a:rPr>
              <a:t>Pokud by člověk byl pouze živým organismem, pak by pro něj smrt nepředstavovala bolestnou ztrátu, neboť život by dále pokračoval v jeho rodu. </a:t>
            </a:r>
            <a:r>
              <a:rPr kumimoji="0" lang="cs-CZ" sz="2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lang="cs-CZ" dirty="0">
                <a:latin typeface="Times New Roman" panose="02020603050405020304" pitchFamily="18" charset="0"/>
                <a:cs typeface="Times New Roman" panose="02020603050405020304" pitchFamily="18" charset="0"/>
              </a:rPr>
              <a:t>Smrt blízkého člověka je však prožívána jako ničím nenahraditelná ztráta, právě proto, že nebožtík i pozůstalí jsou lidskými osobami. </a:t>
            </a:r>
            <a:r>
              <a:rPr kumimoji="0" lang="cs-CZ" sz="2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lang="cs-CZ" dirty="0">
                <a:latin typeface="Times New Roman" panose="02020603050405020304" pitchFamily="18" charset="0"/>
                <a:cs typeface="Times New Roman" panose="02020603050405020304" pitchFamily="18" charset="0"/>
              </a:rPr>
              <a:t>Proto k lidské smrti neodmyslitelně patří bolest, kterou nemůže zhojit žádná útěcha. </a:t>
            </a:r>
          </a:p>
        </p:txBody>
      </p:sp>
    </p:spTree>
    <p:extLst>
      <p:ext uri="{BB962C8B-B14F-4D97-AF65-F5344CB8AC3E}">
        <p14:creationId xmlns:p14="http://schemas.microsoft.com/office/powerpoint/2010/main" val="293090415"/>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EE71EF74-60BC-35F9-D1ED-DB1963DA93FA}"/>
              </a:ext>
            </a:extLst>
          </p:cNvPr>
          <p:cNvSpPr>
            <a:spLocks noGrp="1"/>
          </p:cNvSpPr>
          <p:nvPr>
            <p:ph type="title"/>
          </p:nvPr>
        </p:nvSpPr>
        <p:spPr>
          <a:xfrm>
            <a:off x="-75414" y="-358218"/>
            <a:ext cx="12358540" cy="1404594"/>
          </a:xfrm>
        </p:spPr>
        <p:txBody>
          <a:bodyPr/>
          <a:lstStyle/>
          <a:p>
            <a:pPr algn="ctr"/>
            <a:r>
              <a:rPr lang="cs-CZ" dirty="0">
                <a:solidFill>
                  <a:srgbClr val="C00000"/>
                </a:solidFill>
                <a:latin typeface="Times New Roman" panose="02020603050405020304" pitchFamily="18" charset="0"/>
                <a:cs typeface="Times New Roman" panose="02020603050405020304" pitchFamily="18" charset="0"/>
              </a:rPr>
              <a:t>Úzkost ze smrti a naděje</a:t>
            </a:r>
          </a:p>
        </p:txBody>
      </p:sp>
      <p:sp>
        <p:nvSpPr>
          <p:cNvPr id="3" name="Zástupný obsah 2">
            <a:extLst>
              <a:ext uri="{FF2B5EF4-FFF2-40B4-BE49-F238E27FC236}">
                <a16:creationId xmlns:a16="http://schemas.microsoft.com/office/drawing/2014/main" id="{F27E88F8-10FF-6555-1844-4839B0A1CE04}"/>
              </a:ext>
            </a:extLst>
          </p:cNvPr>
          <p:cNvSpPr>
            <a:spLocks noGrp="1"/>
          </p:cNvSpPr>
          <p:nvPr>
            <p:ph idx="1"/>
          </p:nvPr>
        </p:nvSpPr>
        <p:spPr>
          <a:xfrm>
            <a:off x="0" y="848412"/>
            <a:ext cx="12192000" cy="6009588"/>
          </a:xfrm>
        </p:spPr>
        <p:txBody>
          <a:bodyPr>
            <a:normAutofit fontScale="85000" lnSpcReduction="20000"/>
          </a:bodyPr>
          <a:lstStyle/>
          <a:p>
            <a:pPr algn="just"/>
            <a:r>
              <a:rPr lang="cs-CZ" dirty="0">
                <a:latin typeface="Times New Roman" panose="02020603050405020304" pitchFamily="18" charset="0"/>
                <a:cs typeface="Times New Roman" panose="02020603050405020304" pitchFamily="18" charset="0"/>
              </a:rPr>
              <a:t>Nesmiřitelný rozpor mezi lidskou osobou a smrtí je vlastním zdrojem úzkosti ze smrti. → </a:t>
            </a:r>
            <a:r>
              <a:rPr lang="cs-CZ" dirty="0" err="1">
                <a:latin typeface="Times New Roman" panose="02020603050405020304" pitchFamily="18" charset="0"/>
                <a:cs typeface="Times New Roman" panose="02020603050405020304" pitchFamily="18" charset="0"/>
              </a:rPr>
              <a:t>Landsberg</a:t>
            </a:r>
            <a:r>
              <a:rPr lang="cs-CZ" dirty="0">
                <a:latin typeface="Times New Roman" panose="02020603050405020304" pitchFamily="18" charset="0"/>
                <a:cs typeface="Times New Roman" panose="02020603050405020304" pitchFamily="18" charset="0"/>
              </a:rPr>
              <a:t> na rozdíl od </a:t>
            </a:r>
            <a:r>
              <a:rPr lang="cs-CZ" dirty="0" err="1">
                <a:latin typeface="Times New Roman" panose="02020603050405020304" pitchFamily="18" charset="0"/>
                <a:cs typeface="Times New Roman" panose="02020603050405020304" pitchFamily="18" charset="0"/>
              </a:rPr>
              <a:t>Heideggera</a:t>
            </a:r>
            <a:r>
              <a:rPr lang="cs-CZ" dirty="0">
                <a:latin typeface="Times New Roman" panose="02020603050405020304" pitchFamily="18" charset="0"/>
                <a:cs typeface="Times New Roman" panose="02020603050405020304" pitchFamily="18" charset="0"/>
              </a:rPr>
              <a:t> v úzkosti spatřuje doklad toho, že lidská osoba je celým svým bytím orientována na přetrvání. </a:t>
            </a:r>
            <a:r>
              <a:rPr kumimoji="0" lang="cs-CZ" sz="2800" b="0"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 </a:t>
            </a:r>
            <a:r>
              <a:rPr lang="cs-CZ" dirty="0">
                <a:latin typeface="Times New Roman" panose="02020603050405020304" pitchFamily="18" charset="0"/>
                <a:cs typeface="Times New Roman" panose="02020603050405020304" pitchFamily="18" charset="0"/>
              </a:rPr>
              <a:t>Sama úzkost ze smrti paradoxně „vyjevuje, že smrt a nicota se protiví nejhlubší a neopominutelné tendenci naší bytosti.“ </a:t>
            </a:r>
            <a:r>
              <a:rPr kumimoji="0" lang="cs-CZ" sz="2800" b="0"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 N</a:t>
            </a:r>
            <a:r>
              <a:rPr lang="cs-CZ" dirty="0" err="1">
                <a:latin typeface="Times New Roman" panose="02020603050405020304" pitchFamily="18" charset="0"/>
                <a:cs typeface="Times New Roman" panose="02020603050405020304" pitchFamily="18" charset="0"/>
              </a:rPr>
              <a:t>ezrušitelná</a:t>
            </a:r>
            <a:r>
              <a:rPr lang="cs-CZ" dirty="0">
                <a:latin typeface="Times New Roman" panose="02020603050405020304" pitchFamily="18" charset="0"/>
                <a:cs typeface="Times New Roman" panose="02020603050405020304" pitchFamily="18" charset="0"/>
              </a:rPr>
              <a:t> úzkost ze smrti „by byla nepochopitelná, kdyby fundamentální struktura našeho bytí nebyla sama ze sebe orientována na přežití.“ </a:t>
            </a:r>
          </a:p>
          <a:p>
            <a:pPr algn="just"/>
            <a:r>
              <a:rPr lang="cs-CZ" dirty="0">
                <a:latin typeface="Times New Roman" panose="02020603050405020304" pitchFamily="18" charset="0"/>
                <a:cs typeface="Times New Roman" panose="02020603050405020304" pitchFamily="18" charset="0"/>
              </a:rPr>
              <a:t>Proces personalizace by nemohl probíhat, pokud by v základu bytí osoby nedocházelo k permanentní sebe-afirmaci: „v podstatě osoby, která ví o své jedinečnosti, nalézáme tendenci k přitakání této nehotové jedinečnosti, k přitakání a uskutečnění“. </a:t>
            </a:r>
            <a:r>
              <a:rPr kumimoji="0" lang="cs-CZ" sz="2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lang="cs-CZ" dirty="0">
                <a:latin typeface="Times New Roman" panose="02020603050405020304" pitchFamily="18" charset="0"/>
                <a:cs typeface="Times New Roman" panose="02020603050405020304" pitchFamily="18" charset="0"/>
              </a:rPr>
              <a:t>Protože osoba se nachází v neustálém procesu sebe-uskutečňování, které předpokládá její neustálé tvořivé vycházení do budoucnosti, má tato </a:t>
            </a:r>
            <a:r>
              <a:rPr lang="cs-CZ" dirty="0" err="1">
                <a:latin typeface="Times New Roman" panose="02020603050405020304" pitchFamily="18" charset="0"/>
                <a:cs typeface="Times New Roman" panose="02020603050405020304" pitchFamily="18" charset="0"/>
              </a:rPr>
              <a:t>sebeafirmace</a:t>
            </a:r>
            <a:r>
              <a:rPr lang="cs-CZ" dirty="0">
                <a:latin typeface="Times New Roman" panose="02020603050405020304" pitchFamily="18" charset="0"/>
                <a:cs typeface="Times New Roman" panose="02020603050405020304" pitchFamily="18" charset="0"/>
              </a:rPr>
              <a:t> charakter důvěry či naděje ve vlastní budoucí bytí, jímž ještě není, ale které má naplnit. </a:t>
            </a:r>
            <a:r>
              <a:rPr kumimoji="0" lang="cs-CZ" sz="2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lang="cs-CZ" dirty="0">
                <a:solidFill>
                  <a:prstClr val="black"/>
                </a:solidFill>
                <a:latin typeface="Times New Roman" panose="02020603050405020304" pitchFamily="18" charset="0"/>
                <a:cs typeface="Times New Roman" panose="02020603050405020304" pitchFamily="18" charset="0"/>
              </a:rPr>
              <a:t>N</a:t>
            </a:r>
            <a:r>
              <a:rPr kumimoji="0" lang="cs-CZ" sz="2800" b="0"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aděje</a:t>
            </a:r>
            <a:r>
              <a:rPr kumimoji="0" lang="cs-CZ" sz="2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má pro lidskou osobu </a:t>
            </a:r>
            <a:r>
              <a:rPr lang="cs-CZ" dirty="0">
                <a:latin typeface="Times New Roman" panose="02020603050405020304" pitchFamily="18" charset="0"/>
                <a:cs typeface="Times New Roman" panose="02020603050405020304" pitchFamily="18" charset="0"/>
              </a:rPr>
              <a:t>klíčový význam: budoucnost naděje je budoucností osoby samé. </a:t>
            </a:r>
            <a:r>
              <a:rPr kumimoji="0" lang="cs-CZ" sz="2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lang="cs-CZ" dirty="0">
                <a:latin typeface="Times New Roman" panose="02020603050405020304" pitchFamily="18" charset="0"/>
                <a:cs typeface="Times New Roman" panose="02020603050405020304" pitchFamily="18" charset="0"/>
              </a:rPr>
              <a:t>Naděje je základní nosnou silou procesu personalizace: „Naděje usilovně míří k bytí, k trvalé a pokračující aktualizaci lidské osoby.“</a:t>
            </a:r>
          </a:p>
          <a:p>
            <a:pPr algn="just"/>
            <a:r>
              <a:rPr lang="cs-CZ" sz="2800" dirty="0" err="1">
                <a:effectLst/>
                <a:latin typeface="Times New Roman" panose="02020603050405020304" pitchFamily="18" charset="0"/>
                <a:ea typeface="Times New Roman" panose="02020603050405020304" pitchFamily="18" charset="0"/>
              </a:rPr>
              <a:t>Landsberg</a:t>
            </a:r>
            <a:r>
              <a:rPr lang="cs-CZ" sz="2800" dirty="0">
                <a:effectLst/>
                <a:latin typeface="Times New Roman" panose="02020603050405020304" pitchFamily="18" charset="0"/>
                <a:ea typeface="Times New Roman" panose="02020603050405020304" pitchFamily="18" charset="0"/>
              </a:rPr>
              <a:t> proti </a:t>
            </a:r>
            <a:r>
              <a:rPr lang="cs-CZ" sz="2800" dirty="0" err="1">
                <a:effectLst/>
                <a:latin typeface="Times New Roman" panose="02020603050405020304" pitchFamily="18" charset="0"/>
                <a:ea typeface="Times New Roman" panose="02020603050405020304" pitchFamily="18" charset="0"/>
              </a:rPr>
              <a:t>Heideggerovi</a:t>
            </a:r>
            <a:r>
              <a:rPr lang="cs-CZ" sz="2800" dirty="0">
                <a:effectLst/>
                <a:latin typeface="Times New Roman" panose="02020603050405020304" pitchFamily="18" charset="0"/>
                <a:ea typeface="Times New Roman" panose="02020603050405020304" pitchFamily="18" charset="0"/>
              </a:rPr>
              <a:t> namítá, že nikoli úzkost, nýbrž naděje je konstitutivní orientací odpovídající této základní tendenci bytí osoby. </a:t>
            </a:r>
            <a:r>
              <a:rPr kumimoji="0" lang="cs-CZ" sz="2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lang="cs-CZ" sz="2800" dirty="0">
                <a:effectLst/>
                <a:latin typeface="Times New Roman" panose="02020603050405020304" pitchFamily="18" charset="0"/>
                <a:ea typeface="Times New Roman" panose="02020603050405020304" pitchFamily="18" charset="0"/>
              </a:rPr>
              <a:t>Pokud filosofie existence popírá konstitutivní význam naděje pro lidské bytí, pak je spíše „filosofií proti existenci“. </a:t>
            </a:r>
            <a:r>
              <a:rPr kumimoji="0" lang="cs-CZ" sz="2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cs-CZ" b="0" i="0" u="none" strike="noStrike" kern="1200" cap="none" spc="0" normalizeH="0" baseline="0" noProof="0" dirty="0">
                <a:ln>
                  <a:noFill/>
                </a:ln>
                <a:solidFill>
                  <a:prstClr val="black"/>
                </a:solidFill>
                <a:uLnTx/>
                <a:uFillTx/>
                <a:latin typeface="Times New Roman" panose="02020603050405020304" pitchFamily="18" charset="0"/>
                <a:cs typeface="Times New Roman" panose="02020603050405020304" pitchFamily="18" charset="0"/>
              </a:rPr>
              <a:t>P</a:t>
            </a:r>
            <a:r>
              <a:rPr lang="cs-CZ" sz="2800" dirty="0" err="1">
                <a:effectLst/>
                <a:latin typeface="Times New Roman" panose="02020603050405020304" pitchFamily="18" charset="0"/>
                <a:ea typeface="Times New Roman" panose="02020603050405020304" pitchFamily="18" charset="0"/>
              </a:rPr>
              <a:t>roces</a:t>
            </a:r>
            <a:r>
              <a:rPr lang="cs-CZ" sz="2800" dirty="0">
                <a:effectLst/>
                <a:latin typeface="Times New Roman" panose="02020603050405020304" pitchFamily="18" charset="0"/>
                <a:ea typeface="Times New Roman" panose="02020603050405020304" pitchFamily="18" charset="0"/>
              </a:rPr>
              <a:t> </a:t>
            </a:r>
            <a:r>
              <a:rPr lang="cs-CZ" dirty="0">
                <a:latin typeface="Times New Roman" panose="02020603050405020304" pitchFamily="18" charset="0"/>
                <a:ea typeface="Times New Roman" panose="02020603050405020304" pitchFamily="18" charset="0"/>
              </a:rPr>
              <a:t>personalizace </a:t>
            </a:r>
            <a:r>
              <a:rPr lang="cs-CZ" sz="2800" dirty="0">
                <a:effectLst/>
                <a:latin typeface="Times New Roman" panose="02020603050405020304" pitchFamily="18" charset="0"/>
                <a:ea typeface="Times New Roman" panose="02020603050405020304" pitchFamily="18" charset="0"/>
              </a:rPr>
              <a:t>či stávání se sebou nemůže být vposled nesen rozpoložením úzkosti, ale vyžaduje orientaci naděje </a:t>
            </a:r>
            <a:r>
              <a:rPr lang="cs-CZ" dirty="0">
                <a:latin typeface="Times New Roman" panose="02020603050405020304" pitchFamily="18" charset="0"/>
                <a:ea typeface="Times New Roman" panose="02020603050405020304" pitchFamily="18" charset="0"/>
              </a:rPr>
              <a:t>či </a:t>
            </a:r>
            <a:r>
              <a:rPr lang="cs-CZ" sz="2800" dirty="0">
                <a:effectLst/>
                <a:latin typeface="Times New Roman" panose="02020603050405020304" pitchFamily="18" charset="0"/>
                <a:ea typeface="Times New Roman" panose="02020603050405020304" pitchFamily="18" charset="0"/>
              </a:rPr>
              <a:t>víry. </a:t>
            </a:r>
            <a:r>
              <a:rPr kumimoji="0" lang="cs-CZ" sz="2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cs-CZ" b="0" i="0" u="none" strike="noStrike" kern="1200" cap="none" spc="0" normalizeH="0" baseline="0" noProof="0" dirty="0">
                <a:ln>
                  <a:noFill/>
                </a:ln>
                <a:solidFill>
                  <a:prstClr val="black"/>
                </a:solidFill>
                <a:uLnTx/>
                <a:uFillTx/>
                <a:latin typeface="Times New Roman" panose="02020603050405020304" pitchFamily="18" charset="0"/>
                <a:cs typeface="Times New Roman" panose="02020603050405020304" pitchFamily="18" charset="0"/>
              </a:rPr>
              <a:t>Ú</a:t>
            </a:r>
            <a:r>
              <a:rPr lang="cs-CZ" sz="2800" dirty="0" err="1">
                <a:effectLst/>
                <a:latin typeface="Times New Roman" panose="02020603050405020304" pitchFamily="18" charset="0"/>
                <a:ea typeface="Times New Roman" panose="02020603050405020304" pitchFamily="18" charset="0"/>
              </a:rPr>
              <a:t>zkost</a:t>
            </a:r>
            <a:r>
              <a:rPr lang="cs-CZ" sz="2800" dirty="0">
                <a:effectLst/>
                <a:latin typeface="Times New Roman" panose="02020603050405020304" pitchFamily="18" charset="0"/>
                <a:ea typeface="Times New Roman" panose="02020603050405020304" pitchFamily="18" charset="0"/>
              </a:rPr>
              <a:t> bez naděje/víry člověka paralyzuje nebo se zvrhává v zoufalství, a tak hrozí, že povede k rezignaci. </a:t>
            </a:r>
            <a:r>
              <a:rPr kumimoji="0" lang="cs-CZ" sz="2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lang="cs-CZ" sz="2800" dirty="0">
                <a:effectLst/>
                <a:latin typeface="Times New Roman" panose="02020603050405020304" pitchFamily="18" charset="0"/>
                <a:ea typeface="Times New Roman" panose="02020603050405020304" pitchFamily="18" charset="0"/>
              </a:rPr>
              <a:t>Takovýto postoj je naopak výrazem negace základní tendence bytí osoby: „negace osoby sebou samou“. </a:t>
            </a:r>
            <a:r>
              <a:rPr kumimoji="0" lang="cs-CZ" sz="2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lang="cs-CZ" sz="2800" dirty="0">
                <a:effectLst/>
                <a:latin typeface="Times New Roman" panose="02020603050405020304" pitchFamily="18" charset="0"/>
                <a:ea typeface="Times New Roman" panose="02020603050405020304" pitchFamily="18" charset="0"/>
              </a:rPr>
              <a:t>Zatímco naděje se vztahuje k bytí, úzkost či zoufalství se vztahují k nicotě.     </a:t>
            </a:r>
            <a:endParaRPr lang="cs-CZ"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29248282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2336F563-0129-D00D-C527-271089C53DCD}"/>
              </a:ext>
            </a:extLst>
          </p:cNvPr>
          <p:cNvSpPr>
            <a:spLocks noGrp="1"/>
          </p:cNvSpPr>
          <p:nvPr>
            <p:ph type="title"/>
          </p:nvPr>
        </p:nvSpPr>
        <p:spPr>
          <a:xfrm>
            <a:off x="838200" y="1"/>
            <a:ext cx="10515600" cy="999240"/>
          </a:xfrm>
        </p:spPr>
        <p:txBody>
          <a:bodyPr>
            <a:normAutofit/>
          </a:bodyPr>
          <a:lstStyle/>
          <a:p>
            <a:pPr algn="ctr"/>
            <a:r>
              <a:rPr lang="cs-CZ" dirty="0">
                <a:solidFill>
                  <a:srgbClr val="C00000"/>
                </a:solidFill>
                <a:latin typeface="Times New Roman" panose="02020603050405020304" pitchFamily="18" charset="0"/>
                <a:ea typeface="Calibri" panose="020F0502020204030204" pitchFamily="34" charset="0"/>
              </a:rPr>
              <a:t>Smrt a existence</a:t>
            </a:r>
            <a:endParaRPr lang="cs-CZ" dirty="0">
              <a:solidFill>
                <a:srgbClr val="C00000"/>
              </a:solidFill>
            </a:endParaRPr>
          </a:p>
        </p:txBody>
      </p:sp>
      <p:sp>
        <p:nvSpPr>
          <p:cNvPr id="3" name="Zástupný obsah 2">
            <a:extLst>
              <a:ext uri="{FF2B5EF4-FFF2-40B4-BE49-F238E27FC236}">
                <a16:creationId xmlns:a16="http://schemas.microsoft.com/office/drawing/2014/main" id="{BC19DC25-065D-2CD1-6109-0E7F507ADE5F}"/>
              </a:ext>
            </a:extLst>
          </p:cNvPr>
          <p:cNvSpPr>
            <a:spLocks noGrp="1"/>
          </p:cNvSpPr>
          <p:nvPr>
            <p:ph idx="1"/>
          </p:nvPr>
        </p:nvSpPr>
        <p:spPr>
          <a:xfrm>
            <a:off x="0" y="763571"/>
            <a:ext cx="12192000" cy="6094428"/>
          </a:xfrm>
        </p:spPr>
        <p:txBody>
          <a:bodyPr>
            <a:normAutofit fontScale="92500" lnSpcReduction="10000"/>
          </a:bodyPr>
          <a:lstStyle/>
          <a:p>
            <a:r>
              <a:rPr lang="cs-CZ" sz="2800" dirty="0">
                <a:effectLst/>
                <a:latin typeface="Times New Roman" panose="02020603050405020304" pitchFamily="18" charset="0"/>
                <a:ea typeface="Calibri" panose="020F0502020204030204" pitchFamily="34" charset="0"/>
              </a:rPr>
              <a:t>Smrt jako mezní situace je pouze pro existenci. → Jedině jakožto existence můžeme zakusit smrt v její naléhavosti, jako něco, co se nás osobně týká a co </a:t>
            </a:r>
            <a:r>
              <a:rPr lang="cs-CZ" dirty="0">
                <a:latin typeface="Times New Roman" panose="02020603050405020304" pitchFamily="18" charset="0"/>
                <a:ea typeface="Calibri" panose="020F0502020204030204" pitchFamily="34" charset="0"/>
              </a:rPr>
              <a:t>nás</a:t>
            </a:r>
            <a:r>
              <a:rPr lang="cs-CZ" sz="2800" dirty="0">
                <a:effectLst/>
                <a:latin typeface="Times New Roman" panose="02020603050405020304" pitchFamily="18" charset="0"/>
                <a:ea typeface="Calibri" panose="020F0502020204030204" pitchFamily="34" charset="0"/>
              </a:rPr>
              <a:t> vnitřně zasahuje. </a:t>
            </a:r>
            <a:r>
              <a:rPr kumimoji="0" lang="cs-CZ" sz="28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mn-cs"/>
              </a:rPr>
              <a:t>→ </a:t>
            </a:r>
            <a:r>
              <a:rPr kumimoji="0" lang="cs-CZ" b="0" i="0" u="none" strike="noStrike" kern="1200" cap="none" spc="0" normalizeH="0" baseline="0" noProof="0" dirty="0">
                <a:ln>
                  <a:noFill/>
                </a:ln>
                <a:solidFill>
                  <a:prstClr val="black"/>
                </a:solidFill>
                <a:uLnTx/>
                <a:uFillTx/>
                <a:latin typeface="Times New Roman" panose="02020603050405020304" pitchFamily="18" charset="0"/>
                <a:ea typeface="Calibri" panose="020F0502020204030204" pitchFamily="34" charset="0"/>
                <a:cs typeface="+mn-cs"/>
              </a:rPr>
              <a:t>J</a:t>
            </a:r>
            <a:r>
              <a:rPr lang="cs-CZ" sz="2800" dirty="0" err="1">
                <a:effectLst/>
                <a:latin typeface="Times New Roman" panose="02020603050405020304" pitchFamily="18" charset="0"/>
                <a:ea typeface="Calibri" panose="020F0502020204030204" pitchFamily="34" charset="0"/>
              </a:rPr>
              <a:t>edině</a:t>
            </a:r>
            <a:r>
              <a:rPr lang="cs-CZ" sz="2800" dirty="0">
                <a:effectLst/>
                <a:latin typeface="Times New Roman" panose="02020603050405020304" pitchFamily="18" charset="0"/>
                <a:ea typeface="Calibri" panose="020F0502020204030204" pitchFamily="34" charset="0"/>
              </a:rPr>
              <a:t> na rovině existence se lze také se smrtí vyrovnat a dát jí pozitivní smysl. </a:t>
            </a:r>
          </a:p>
          <a:p>
            <a:r>
              <a:rPr lang="cs-CZ" dirty="0">
                <a:effectLst/>
                <a:latin typeface="Times New Roman" panose="02020603050405020304" pitchFamily="18" charset="0"/>
                <a:ea typeface="Times New Roman" panose="02020603050405020304" pitchFamily="18" charset="0"/>
              </a:rPr>
              <a:t>Skutečnost, že smrt je pro člověka mezní situací, s níž se dokáže vyrovnat, na druhé straně ukazuje, že člověk není pouhým pobýváním ani vědomím vůbec, ale něčím víc, totiž existencí.</a:t>
            </a:r>
          </a:p>
          <a:p>
            <a:r>
              <a:rPr lang="cs-CZ" sz="2800" dirty="0">
                <a:effectLst/>
                <a:latin typeface="Times New Roman" panose="02020603050405020304" pitchFamily="18" charset="0"/>
                <a:ea typeface="Calibri" panose="020F0502020204030204" pitchFamily="34" charset="0"/>
              </a:rPr>
              <a:t>Zánik a smrt jakožto mezní situace bytostně patří k existenci, která se zjevuje v čase. </a:t>
            </a:r>
            <a:r>
              <a:rPr kumimoji="0" lang="cs-CZ" sz="28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mn-cs"/>
              </a:rPr>
              <a:t>→ </a:t>
            </a:r>
            <a:r>
              <a:rPr lang="cs-CZ" sz="2800" dirty="0">
                <a:effectLst/>
                <a:latin typeface="Times New Roman" panose="02020603050405020304" pitchFamily="18" charset="0"/>
                <a:ea typeface="Calibri" panose="020F0502020204030204" pitchFamily="34" charset="0"/>
              </a:rPr>
              <a:t>Člověk jakožto existence chápe své pobývání i s jeho konečností jako podmínku svého vyjevování a uskutečňování v čase.</a:t>
            </a:r>
            <a:r>
              <a:rPr lang="cs-CZ" dirty="0">
                <a:effectLst/>
                <a:latin typeface="Times New Roman" panose="02020603050405020304" pitchFamily="18" charset="0"/>
                <a:ea typeface="Times New Roman" panose="02020603050405020304" pitchFamily="18" charset="0"/>
              </a:rPr>
              <a:t> </a:t>
            </a:r>
          </a:p>
          <a:p>
            <a:pPr marL="0" indent="0" algn="just">
              <a:lnSpc>
                <a:spcPct val="107000"/>
              </a:lnSpc>
              <a:spcAft>
                <a:spcPts val="800"/>
              </a:spcAft>
              <a:buNone/>
            </a:pPr>
            <a:r>
              <a:rPr lang="cs-CZ" sz="2800" b="1" dirty="0">
                <a:effectLst/>
                <a:latin typeface="Times New Roman" panose="02020603050405020304" pitchFamily="18" charset="0"/>
                <a:ea typeface="Calibri" panose="020F0502020204030204" pitchFamily="34" charset="0"/>
                <a:cs typeface="Times New Roman" panose="02020603050405020304" pitchFamily="18" charset="0"/>
              </a:rPr>
              <a:t>T 1d:</a:t>
            </a:r>
            <a:r>
              <a:rPr lang="cs-CZ" sz="2800" dirty="0">
                <a:effectLst/>
                <a:latin typeface="Times New Roman" panose="02020603050405020304" pitchFamily="18" charset="0"/>
                <a:ea typeface="Calibri" panose="020F0502020204030204" pitchFamily="34" charset="0"/>
                <a:cs typeface="Times New Roman" panose="02020603050405020304" pitchFamily="18" charset="0"/>
              </a:rPr>
              <a:t> „Jakožto existující, jenž má dějinné vědomí o svém pobývání jakožto vyjevování v čase, jsem si naopak jist tím, že pobývání je vyjevováním existence, která je v něm možná. Pak zkušenost konce všech věcí přechází na stranu této vyjevující se existence. Utrpení se na konci stává ujištěním o existenci.“</a:t>
            </a:r>
            <a:endParaRPr lang="cs-CZ" sz="2000" dirty="0">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cs-CZ" dirty="0">
                <a:effectLst/>
                <a:latin typeface="Times New Roman" panose="02020603050405020304" pitchFamily="18" charset="0"/>
                <a:ea typeface="Times New Roman" panose="02020603050405020304" pitchFamily="18" charset="0"/>
              </a:rPr>
              <a:t> </a:t>
            </a:r>
            <a:r>
              <a:rPr kumimoji="0" lang="cs-CZ" sz="28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mn-cs"/>
              </a:rPr>
              <a:t>K. </a:t>
            </a:r>
            <a:r>
              <a:rPr kumimoji="0" lang="cs-CZ" sz="2800" b="0" i="0" u="none" strike="noStrike" kern="1200" cap="none" spc="0" normalizeH="0" baseline="0" noProof="0" dirty="0" err="1">
                <a:ln>
                  <a:noFill/>
                </a:ln>
                <a:solidFill>
                  <a:prstClr val="black"/>
                </a:solidFill>
                <a:effectLst/>
                <a:uLnTx/>
                <a:uFillTx/>
                <a:latin typeface="Times New Roman" panose="02020603050405020304" pitchFamily="18" charset="0"/>
                <a:ea typeface="Calibri" panose="020F0502020204030204" pitchFamily="34" charset="0"/>
                <a:cs typeface="+mn-cs"/>
              </a:rPr>
              <a:t>Jaspers</a:t>
            </a:r>
            <a:r>
              <a:rPr kumimoji="0" lang="cs-CZ" sz="28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mn-cs"/>
              </a:rPr>
              <a:t>, </a:t>
            </a:r>
            <a:r>
              <a:rPr kumimoji="0" lang="cs-CZ" sz="2800" b="0" i="1"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mn-cs"/>
              </a:rPr>
              <a:t>Mezní situace</a:t>
            </a:r>
            <a:r>
              <a:rPr kumimoji="0" lang="cs-CZ" sz="28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mn-cs"/>
              </a:rPr>
              <a:t>, str. 41–42.</a:t>
            </a:r>
          </a:p>
          <a:p>
            <a:pPr marL="0" indent="0">
              <a:buNone/>
            </a:pPr>
            <a:endParaRPr lang="cs-CZ" dirty="0">
              <a:effectLst/>
              <a:latin typeface="Times New Roman" panose="02020603050405020304" pitchFamily="18" charset="0"/>
              <a:ea typeface="Times New Roman" panose="02020603050405020304" pitchFamily="18" charset="0"/>
            </a:endParaRPr>
          </a:p>
          <a:p>
            <a:endParaRPr lang="cs-CZ" dirty="0"/>
          </a:p>
        </p:txBody>
      </p:sp>
    </p:spTree>
    <p:extLst>
      <p:ext uri="{BB962C8B-B14F-4D97-AF65-F5344CB8AC3E}">
        <p14:creationId xmlns:p14="http://schemas.microsoft.com/office/powerpoint/2010/main" val="1081148835"/>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7B763AC7-4AD8-F177-2830-CF8F338B5CEC}"/>
              </a:ext>
            </a:extLst>
          </p:cNvPr>
          <p:cNvSpPr>
            <a:spLocks noGrp="1"/>
          </p:cNvSpPr>
          <p:nvPr>
            <p:ph type="title"/>
          </p:nvPr>
        </p:nvSpPr>
        <p:spPr>
          <a:xfrm>
            <a:off x="838200" y="365125"/>
            <a:ext cx="10515600" cy="125069"/>
          </a:xfrm>
        </p:spPr>
        <p:txBody>
          <a:bodyPr>
            <a:normAutofit fontScale="90000"/>
          </a:bodyPr>
          <a:lstStyle/>
          <a:p>
            <a:endParaRPr lang="cs-CZ" dirty="0"/>
          </a:p>
        </p:txBody>
      </p:sp>
      <p:sp>
        <p:nvSpPr>
          <p:cNvPr id="3" name="Zástupný obsah 2">
            <a:extLst>
              <a:ext uri="{FF2B5EF4-FFF2-40B4-BE49-F238E27FC236}">
                <a16:creationId xmlns:a16="http://schemas.microsoft.com/office/drawing/2014/main" id="{E9204DF7-213B-4047-6080-4C63D0224173}"/>
              </a:ext>
            </a:extLst>
          </p:cNvPr>
          <p:cNvSpPr>
            <a:spLocks noGrp="1"/>
          </p:cNvSpPr>
          <p:nvPr>
            <p:ph idx="1"/>
          </p:nvPr>
        </p:nvSpPr>
        <p:spPr>
          <a:xfrm>
            <a:off x="75414" y="716436"/>
            <a:ext cx="11934334" cy="6141563"/>
          </a:xfrm>
        </p:spPr>
        <p:txBody>
          <a:bodyPr>
            <a:normAutofit/>
          </a:bodyPr>
          <a:lstStyle/>
          <a:p>
            <a:pPr marL="0" indent="0" algn="just">
              <a:buNone/>
            </a:pPr>
            <a:r>
              <a:rPr lang="cs-CZ" sz="2800" b="1" dirty="0">
                <a:effectLst/>
                <a:latin typeface="Times New Roman" panose="02020603050405020304" pitchFamily="18" charset="0"/>
                <a:ea typeface="Times New Roman" panose="02020603050405020304" pitchFamily="18" charset="0"/>
              </a:rPr>
              <a:t>T 29: </a:t>
            </a:r>
            <a:r>
              <a:rPr lang="cs-CZ" sz="2800" dirty="0">
                <a:effectLst/>
                <a:latin typeface="Times New Roman" panose="02020603050405020304" pitchFamily="18" charset="0"/>
                <a:ea typeface="Times New Roman" panose="02020603050405020304" pitchFamily="18" charset="0"/>
              </a:rPr>
              <a:t>„Úzkost před smrtí … by byla nepochopitelná, kdyby fundamentální struktura našeho pobytu (</a:t>
            </a:r>
            <a:r>
              <a:rPr lang="cs-CZ" sz="2800" dirty="0" err="1">
                <a:effectLst/>
                <a:latin typeface="Times New Roman" panose="02020603050405020304" pitchFamily="18" charset="0"/>
                <a:ea typeface="Times New Roman" panose="02020603050405020304" pitchFamily="18" charset="0"/>
              </a:rPr>
              <a:t>Dasein</a:t>
            </a:r>
            <a:r>
              <a:rPr lang="cs-CZ" sz="2800" dirty="0">
                <a:effectLst/>
                <a:latin typeface="Times New Roman" panose="02020603050405020304" pitchFamily="18" charset="0"/>
                <a:ea typeface="Times New Roman" panose="02020603050405020304" pitchFamily="18" charset="0"/>
              </a:rPr>
              <a:t>) nebyla sama ze sebe orientována na přežití … tak nám sama úzkost vyjevuje, že smrt a nicota se protiví nejhlubší a nepominutelné tendenci naší bytosti … V základu bytí se odehrává akt </a:t>
            </a:r>
            <a:r>
              <a:rPr lang="cs-CZ" sz="2800" i="1" dirty="0">
                <a:effectLst/>
                <a:latin typeface="Times New Roman" panose="02020603050405020304" pitchFamily="18" charset="0"/>
                <a:ea typeface="Times New Roman" panose="02020603050405020304" pitchFamily="18" charset="0"/>
              </a:rPr>
              <a:t>kladení sebe sama </a:t>
            </a:r>
            <a:r>
              <a:rPr lang="cs-CZ" sz="2800" dirty="0">
                <a:effectLst/>
                <a:latin typeface="Times New Roman" panose="02020603050405020304" pitchFamily="18" charset="0"/>
                <a:ea typeface="Times New Roman" panose="02020603050405020304" pitchFamily="18" charset="0"/>
              </a:rPr>
              <a:t>a </a:t>
            </a:r>
            <a:r>
              <a:rPr lang="cs-CZ" sz="2800" i="1" dirty="0">
                <a:effectLst/>
                <a:latin typeface="Times New Roman" panose="02020603050405020304" pitchFamily="18" charset="0"/>
                <a:ea typeface="Times New Roman" panose="02020603050405020304" pitchFamily="18" charset="0"/>
              </a:rPr>
              <a:t>přitakání sobě</a:t>
            </a:r>
            <a:r>
              <a:rPr lang="cs-CZ" sz="2800" dirty="0">
                <a:effectLst/>
                <a:latin typeface="Times New Roman" panose="02020603050405020304" pitchFamily="18" charset="0"/>
                <a:ea typeface="Times New Roman" panose="02020603050405020304" pitchFamily="18" charset="0"/>
              </a:rPr>
              <a:t>. V podstatě osoby, která ví o své jedinečnosti, nalézáme tendenci k přitakání této nehotové jedinečnosti, k přitakání a uskutečnění… Naděje tvoří smysl našeho života a pokračuje v oblasti osoby v </a:t>
            </a:r>
            <a:r>
              <a:rPr lang="cs-CZ" sz="2800" dirty="0" err="1">
                <a:effectLst/>
                <a:latin typeface="Times New Roman" panose="02020603050405020304" pitchFamily="18" charset="0"/>
                <a:ea typeface="Times New Roman" panose="02020603050405020304" pitchFamily="18" charset="0"/>
              </a:rPr>
              <a:t>sebepřitakání</a:t>
            </a:r>
            <a:r>
              <a:rPr lang="cs-CZ" sz="2800" dirty="0">
                <a:effectLst/>
                <a:latin typeface="Times New Roman" panose="02020603050405020304" pitchFamily="18" charset="0"/>
                <a:ea typeface="Times New Roman" panose="02020603050405020304" pitchFamily="18" charset="0"/>
              </a:rPr>
              <a:t>, které náleží k bytí vůbec: ‚Neboť naděje je nejvznešenějším plodem úsilí minulosti stát se budoucností a právě toto úsilí v pravém slova smyslu tvoří bytí a dodává mu </a:t>
            </a:r>
            <a:r>
              <a:rPr lang="cs-CZ" sz="2800" dirty="0" err="1">
                <a:effectLst/>
                <a:latin typeface="Times New Roman" panose="02020603050405020304" pitchFamily="18" charset="0"/>
                <a:ea typeface="Times New Roman" panose="02020603050405020304" pitchFamily="18" charset="0"/>
              </a:rPr>
              <a:t>skutečnostiʻ</a:t>
            </a:r>
            <a:r>
              <a:rPr lang="cs-CZ" sz="2800" dirty="0">
                <a:effectLst/>
                <a:latin typeface="Times New Roman" panose="02020603050405020304" pitchFamily="18" charset="0"/>
                <a:ea typeface="Times New Roman" panose="02020603050405020304" pitchFamily="18" charset="0"/>
              </a:rPr>
              <a:t> … Budoucnost naděje je budoucností mé vlastní osoby, v níž se mám naplnit … Naděje usilovně míří k bytí, k trvalé a pokračující aktualizaci lidské osoby … Naděje je aktualizující tvoření … naděje ujišťuje, ale ujišťuje tvořivým a odvážným pohybem celé existence. Analogickým způsobem se zoufalství vztahuje k nicotě.“</a:t>
            </a:r>
          </a:p>
          <a:p>
            <a:pPr marL="0" marR="0" lvl="0" indent="0" algn="just"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cs-CZ" sz="26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mn-cs"/>
              </a:rPr>
              <a:t>P. L. </a:t>
            </a:r>
            <a:r>
              <a:rPr kumimoji="0" lang="cs-CZ" sz="2600" b="0" i="0" u="none" strike="noStrike" kern="1200" cap="none" spc="0" normalizeH="0" baseline="0" noProof="0" dirty="0" err="1">
                <a:ln>
                  <a:noFill/>
                </a:ln>
                <a:solidFill>
                  <a:prstClr val="black"/>
                </a:solidFill>
                <a:effectLst/>
                <a:uLnTx/>
                <a:uFillTx/>
                <a:latin typeface="Times New Roman" panose="02020603050405020304" pitchFamily="18" charset="0"/>
                <a:ea typeface="Calibri" panose="020F0502020204030204" pitchFamily="34" charset="0"/>
                <a:cs typeface="+mn-cs"/>
              </a:rPr>
              <a:t>Landsberg</a:t>
            </a:r>
            <a:r>
              <a:rPr kumimoji="0" lang="cs-CZ" sz="26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mn-cs"/>
              </a:rPr>
              <a:t>, </a:t>
            </a:r>
            <a:r>
              <a:rPr kumimoji="0" lang="cs-CZ" sz="2600" b="0" i="1"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mn-cs"/>
              </a:rPr>
              <a:t>Zkušenost smrti</a:t>
            </a:r>
            <a:r>
              <a:rPr kumimoji="0" lang="cs-CZ" sz="26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mn-cs"/>
              </a:rPr>
              <a:t>, str. 137–139. </a:t>
            </a:r>
          </a:p>
          <a:p>
            <a:pPr marL="0" indent="0" algn="just">
              <a:buNone/>
            </a:pPr>
            <a:endParaRPr lang="cs-CZ" dirty="0"/>
          </a:p>
        </p:txBody>
      </p:sp>
    </p:spTree>
    <p:extLst>
      <p:ext uri="{BB962C8B-B14F-4D97-AF65-F5344CB8AC3E}">
        <p14:creationId xmlns:p14="http://schemas.microsoft.com/office/powerpoint/2010/main" val="3573957530"/>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9C79B67A-AB42-E7A7-83C1-E6443DF724C3}"/>
              </a:ext>
            </a:extLst>
          </p:cNvPr>
          <p:cNvSpPr>
            <a:spLocks noGrp="1"/>
          </p:cNvSpPr>
          <p:nvPr>
            <p:ph type="title"/>
          </p:nvPr>
        </p:nvSpPr>
        <p:spPr>
          <a:xfrm>
            <a:off x="0" y="-311084"/>
            <a:ext cx="12192000" cy="1583704"/>
          </a:xfrm>
        </p:spPr>
        <p:txBody>
          <a:bodyPr/>
          <a:lstStyle/>
          <a:p>
            <a:pPr algn="ctr"/>
            <a:r>
              <a:rPr lang="cs-CZ" dirty="0">
                <a:solidFill>
                  <a:srgbClr val="C00000"/>
                </a:solidFill>
                <a:latin typeface="Times New Roman" panose="02020603050405020304" pitchFamily="18" charset="0"/>
                <a:cs typeface="Times New Roman" panose="02020603050405020304" pitchFamily="18" charset="0"/>
              </a:rPr>
              <a:t>Otázka posmrtné existence osoby</a:t>
            </a:r>
          </a:p>
        </p:txBody>
      </p:sp>
      <p:sp>
        <p:nvSpPr>
          <p:cNvPr id="3" name="Zástupný obsah 2">
            <a:extLst>
              <a:ext uri="{FF2B5EF4-FFF2-40B4-BE49-F238E27FC236}">
                <a16:creationId xmlns:a16="http://schemas.microsoft.com/office/drawing/2014/main" id="{410E61B4-8EEE-0BEE-9618-3F220705EF9F}"/>
              </a:ext>
            </a:extLst>
          </p:cNvPr>
          <p:cNvSpPr>
            <a:spLocks noGrp="1"/>
          </p:cNvSpPr>
          <p:nvPr>
            <p:ph idx="1"/>
          </p:nvPr>
        </p:nvSpPr>
        <p:spPr>
          <a:xfrm>
            <a:off x="0" y="848412"/>
            <a:ext cx="12192000" cy="5891753"/>
          </a:xfrm>
        </p:spPr>
        <p:txBody>
          <a:bodyPr>
            <a:normAutofit fontScale="70000" lnSpcReduction="20000"/>
          </a:bodyPr>
          <a:lstStyle/>
          <a:p>
            <a:pPr algn="just"/>
            <a:r>
              <a:rPr lang="cs-CZ" sz="3100" dirty="0" err="1">
                <a:latin typeface="Times New Roman" panose="02020603050405020304" pitchFamily="18" charset="0"/>
                <a:cs typeface="Times New Roman" panose="02020603050405020304" pitchFamily="18" charset="0"/>
              </a:rPr>
              <a:t>Sebeafirmace</a:t>
            </a:r>
            <a:r>
              <a:rPr lang="cs-CZ" sz="3100" dirty="0">
                <a:latin typeface="Times New Roman" panose="02020603050405020304" pitchFamily="18" charset="0"/>
                <a:cs typeface="Times New Roman" panose="02020603050405020304" pitchFamily="18" charset="0"/>
              </a:rPr>
              <a:t> osoby nesená nadějí podle </a:t>
            </a:r>
            <a:r>
              <a:rPr lang="cs-CZ" sz="3100" dirty="0" err="1">
                <a:latin typeface="Times New Roman" panose="02020603050405020304" pitchFamily="18" charset="0"/>
                <a:cs typeface="Times New Roman" panose="02020603050405020304" pitchFamily="18" charset="0"/>
              </a:rPr>
              <a:t>Landsberga</a:t>
            </a:r>
            <a:r>
              <a:rPr lang="cs-CZ" sz="3100" dirty="0">
                <a:latin typeface="Times New Roman" panose="02020603050405020304" pitchFamily="18" charset="0"/>
                <a:cs typeface="Times New Roman" panose="02020603050405020304" pitchFamily="18" charset="0"/>
              </a:rPr>
              <a:t> zahrnuje i „úsilí o překonání hranic času“. →           Z toho lze usuzovat, že „víra v osobní přežití“ po smrti „není pouhým útěšným slibem,“ ale je spíše výrazem a aktualizací „této základní ontologické struktury“ osoby. </a:t>
            </a:r>
            <a:r>
              <a:rPr kumimoji="0" lang="cs-CZ" sz="3100" b="0"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a:t>
            </a:r>
            <a:r>
              <a:rPr lang="cs-CZ" sz="3100" dirty="0">
                <a:latin typeface="Times New Roman" panose="02020603050405020304" pitchFamily="18" charset="0"/>
                <a:cs typeface="Times New Roman" panose="02020603050405020304" pitchFamily="18" charset="0"/>
              </a:rPr>
              <a:t> Smrt chápaná jako definitivní konec, „jako univerzální popření naší existence“ je naopak „odrazem zoufalé nevíry a negací osoby sebou samou“.</a:t>
            </a:r>
          </a:p>
          <a:p>
            <a:pPr marL="0" marR="0" lvl="0" indent="0" algn="just"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cs-CZ" sz="31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T 30: </a:t>
            </a:r>
            <a:r>
              <a:rPr kumimoji="0" lang="cs-CZ" sz="31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„A tak ani víra v osobní přežití není pouhým útěšným slibem. Je to spíše výraz a především aktualizace této základní ontologické struktury. Smrt chápaná jako definitivně ničící, fyzická smrt chápaná jako univerzální popření naší existence je pouze odrazem zoufalé nevíry a negací osoby sebou samou“. </a:t>
            </a:r>
          </a:p>
          <a:p>
            <a:pPr marL="0" marR="0" lvl="0" indent="0" algn="just"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cs-CZ" sz="31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mn-cs"/>
              </a:rPr>
              <a:t>P. L. </a:t>
            </a:r>
            <a:r>
              <a:rPr kumimoji="0" lang="cs-CZ" sz="3100" b="0" i="0" u="none" strike="noStrike" kern="1200" cap="none" spc="0" normalizeH="0" baseline="0" noProof="0" dirty="0" err="1">
                <a:ln>
                  <a:noFill/>
                </a:ln>
                <a:solidFill>
                  <a:prstClr val="black"/>
                </a:solidFill>
                <a:effectLst/>
                <a:uLnTx/>
                <a:uFillTx/>
                <a:latin typeface="Times New Roman" panose="02020603050405020304" pitchFamily="18" charset="0"/>
                <a:ea typeface="Calibri" panose="020F0502020204030204" pitchFamily="34" charset="0"/>
                <a:cs typeface="+mn-cs"/>
              </a:rPr>
              <a:t>Landsberg</a:t>
            </a:r>
            <a:r>
              <a:rPr kumimoji="0" lang="cs-CZ" sz="31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mn-cs"/>
              </a:rPr>
              <a:t>, </a:t>
            </a:r>
            <a:r>
              <a:rPr kumimoji="0" lang="cs-CZ" sz="3100" b="0" i="1"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mn-cs"/>
              </a:rPr>
              <a:t>Zkušenost smrti</a:t>
            </a:r>
            <a:r>
              <a:rPr kumimoji="0" lang="cs-CZ" sz="31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mn-cs"/>
              </a:rPr>
              <a:t>, </a:t>
            </a:r>
            <a:r>
              <a:rPr kumimoji="0" lang="cs-CZ" sz="31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str. 137.</a:t>
            </a:r>
            <a:endParaRPr lang="cs-CZ" sz="3100" dirty="0">
              <a:latin typeface="Times New Roman" panose="02020603050405020304" pitchFamily="18" charset="0"/>
              <a:cs typeface="Times New Roman" panose="02020603050405020304" pitchFamily="18" charset="0"/>
            </a:endParaRPr>
          </a:p>
          <a:p>
            <a:pPr algn="just"/>
            <a:r>
              <a:rPr lang="cs-CZ" sz="3100" dirty="0">
                <a:latin typeface="Times New Roman" panose="02020603050405020304" pitchFamily="18" charset="0"/>
                <a:cs typeface="Times New Roman" panose="02020603050405020304" pitchFamily="18" charset="0"/>
              </a:rPr>
              <a:t>V otázce posmrtné existence však filosofie nemůže víc než usuzovat na pravděpodobnost víry na základě poznání ontologické struktury osoby. </a:t>
            </a:r>
            <a:r>
              <a:rPr kumimoji="0" lang="cs-CZ" sz="3100" b="0"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 </a:t>
            </a:r>
            <a:r>
              <a:rPr lang="cs-CZ" sz="3100" dirty="0">
                <a:latin typeface="Times New Roman" panose="02020603050405020304" pitchFamily="18" charset="0"/>
                <a:cs typeface="Times New Roman" panose="02020603050405020304" pitchFamily="18" charset="0"/>
              </a:rPr>
              <a:t>Filosofie, která zůstává u analýz zkušenosti fenoménů, nemůže poskytnout jednoznačnou odpověď na otázku existence po smrti. </a:t>
            </a:r>
            <a:r>
              <a:rPr kumimoji="0" lang="cs-CZ" sz="31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lang="cs-CZ" sz="3100" dirty="0">
                <a:latin typeface="Times New Roman" panose="02020603050405020304" pitchFamily="18" charset="0"/>
                <a:cs typeface="Times New Roman" panose="02020603050405020304" pitchFamily="18" charset="0"/>
              </a:rPr>
              <a:t>Zkušenost smrti sama zůstává vždy dvojznačnou: Je vždy pouze zkušeností této nevratné, nezrušitelné nepřítomnosti lidské osoby.</a:t>
            </a:r>
            <a:endParaRPr lang="cs-CZ" sz="3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07000"/>
              </a:lnSpc>
              <a:spcAft>
                <a:spcPts val="800"/>
              </a:spcAft>
              <a:buNone/>
            </a:pPr>
            <a:r>
              <a:rPr lang="cs-CZ" sz="3100" b="1" dirty="0">
                <a:effectLst/>
                <a:latin typeface="Times New Roman" panose="02020603050405020304" pitchFamily="18" charset="0"/>
                <a:ea typeface="Times New Roman" panose="02020603050405020304" pitchFamily="18" charset="0"/>
                <a:cs typeface="Times New Roman" panose="02020603050405020304" pitchFamily="18" charset="0"/>
              </a:rPr>
              <a:t>T 31: </a:t>
            </a:r>
            <a:r>
              <a:rPr lang="cs-CZ" sz="3100" dirty="0">
                <a:effectLst/>
                <a:latin typeface="Times New Roman" panose="02020603050405020304" pitchFamily="18" charset="0"/>
                <a:ea typeface="Times New Roman" panose="02020603050405020304" pitchFamily="18" charset="0"/>
                <a:cs typeface="Times New Roman" panose="02020603050405020304" pitchFamily="18" charset="0"/>
              </a:rPr>
              <a:t>„Bezprostřední zkušenost se smrtí </a:t>
            </a:r>
            <a:r>
              <a:rPr lang="cs-CZ" sz="3100" i="1" dirty="0">
                <a:effectLst/>
                <a:latin typeface="Times New Roman" panose="02020603050405020304" pitchFamily="18" charset="0"/>
                <a:ea typeface="Times New Roman" panose="02020603050405020304" pitchFamily="18" charset="0"/>
                <a:cs typeface="Times New Roman" panose="02020603050405020304" pitchFamily="18" charset="0"/>
              </a:rPr>
              <a:t>druhého</a:t>
            </a:r>
            <a:r>
              <a:rPr lang="cs-CZ" sz="3100" dirty="0">
                <a:effectLst/>
                <a:latin typeface="Times New Roman" panose="02020603050405020304" pitchFamily="18" charset="0"/>
                <a:ea typeface="Times New Roman" panose="02020603050405020304" pitchFamily="18" charset="0"/>
                <a:cs typeface="Times New Roman" panose="02020603050405020304" pitchFamily="18" charset="0"/>
              </a:rPr>
              <a:t> nám nikterak neskýtá jistotu, pokud jde o jeho přežití. Podává nám fakt </a:t>
            </a:r>
            <a:r>
              <a:rPr lang="cs-CZ" sz="3100" i="1" dirty="0">
                <a:effectLst/>
                <a:latin typeface="Times New Roman" panose="02020603050405020304" pitchFamily="18" charset="0"/>
                <a:ea typeface="Times New Roman" panose="02020603050405020304" pitchFamily="18" charset="0"/>
                <a:cs typeface="Times New Roman" panose="02020603050405020304" pitchFamily="18" charset="0"/>
              </a:rPr>
              <a:t>nepřítomnosti </a:t>
            </a:r>
            <a:r>
              <a:rPr lang="cs-CZ" sz="3100" dirty="0">
                <a:effectLst/>
                <a:latin typeface="Times New Roman" panose="02020603050405020304" pitchFamily="18" charset="0"/>
                <a:ea typeface="Times New Roman" panose="02020603050405020304" pitchFamily="18" charset="0"/>
                <a:cs typeface="Times New Roman" panose="02020603050405020304" pitchFamily="18" charset="0"/>
              </a:rPr>
              <a:t>a neukazuje, je-li tato nepřítomnost důsledkem zničení anebo pouze důsledkem toho, že se druhý vytratil našemu vnímání. Víra v přežití slibuje, že naše vlastní smrt nás se zmizelým bližním opět spojí, že budeme moci znovu slyšet jeho slovo, za neznámých podmínek a vysvobození ze starého těla. Ale zkušenost smrti bližního ve své čiré faktičnosti nemůže takový slib ani dokázat, ani vyvrátit.“                                                                                                                                      </a:t>
            </a:r>
            <a:r>
              <a:rPr kumimoji="0" lang="cs-CZ" sz="31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mn-cs"/>
              </a:rPr>
              <a:t>P. L. </a:t>
            </a:r>
            <a:r>
              <a:rPr kumimoji="0" lang="cs-CZ" sz="3100" b="0" i="0" u="none" strike="noStrike" kern="1200" cap="none" spc="0" normalizeH="0" baseline="0" noProof="0" dirty="0" err="1">
                <a:ln>
                  <a:noFill/>
                </a:ln>
                <a:solidFill>
                  <a:prstClr val="black"/>
                </a:solidFill>
                <a:effectLst/>
                <a:uLnTx/>
                <a:uFillTx/>
                <a:latin typeface="Times New Roman" panose="02020603050405020304" pitchFamily="18" charset="0"/>
                <a:ea typeface="Calibri" panose="020F0502020204030204" pitchFamily="34" charset="0"/>
                <a:cs typeface="+mn-cs"/>
              </a:rPr>
              <a:t>Landsberg</a:t>
            </a:r>
            <a:r>
              <a:rPr kumimoji="0" lang="cs-CZ" sz="31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mn-cs"/>
              </a:rPr>
              <a:t>, </a:t>
            </a:r>
            <a:r>
              <a:rPr kumimoji="0" lang="cs-CZ" sz="3100" b="0" i="1"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mn-cs"/>
              </a:rPr>
              <a:t>Zkušenost smrti</a:t>
            </a:r>
            <a:r>
              <a:rPr kumimoji="0" lang="cs-CZ" sz="31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mn-cs"/>
              </a:rPr>
              <a:t>, </a:t>
            </a:r>
            <a:r>
              <a:rPr kumimoji="0" lang="cs-CZ" sz="31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str. 128.</a:t>
            </a:r>
            <a:r>
              <a:rPr lang="cs-CZ" sz="31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cs-CZ" sz="3100" dirty="0">
                <a:latin typeface="Times New Roman" panose="02020603050405020304" pitchFamily="18" charset="0"/>
                <a:cs typeface="Times New Roman" panose="02020603050405020304" pitchFamily="18" charset="0"/>
              </a:rPr>
              <a:t> </a:t>
            </a:r>
          </a:p>
          <a:p>
            <a:pPr marL="0" indent="0" algn="just">
              <a:lnSpc>
                <a:spcPct val="107000"/>
              </a:lnSpc>
              <a:spcAft>
                <a:spcPts val="800"/>
              </a:spcAft>
              <a:buNone/>
            </a:pPr>
            <a:endParaRPr lang="cs-CZ" dirty="0">
              <a:latin typeface="Times New Roman" panose="02020603050405020304" pitchFamily="18" charset="0"/>
              <a:cs typeface="Times New Roman" panose="02020603050405020304" pitchFamily="18" charset="0"/>
            </a:endParaRPr>
          </a:p>
          <a:p>
            <a:pPr marL="0" indent="0" algn="just">
              <a:buNone/>
            </a:pPr>
            <a:endParaRPr lang="cs-CZ" dirty="0">
              <a:latin typeface="Times New Roman" panose="02020603050405020304" pitchFamily="18" charset="0"/>
              <a:cs typeface="Times New Roman" panose="02020603050405020304" pitchFamily="18" charset="0"/>
            </a:endParaRPr>
          </a:p>
          <a:p>
            <a:pPr algn="just"/>
            <a:endParaRPr lang="cs-CZ"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731592590"/>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E0EEEA9E-4DB1-7317-9024-E61C0DB52835}"/>
              </a:ext>
            </a:extLst>
          </p:cNvPr>
          <p:cNvSpPr>
            <a:spLocks noGrp="1"/>
          </p:cNvSpPr>
          <p:nvPr>
            <p:ph type="title"/>
          </p:nvPr>
        </p:nvSpPr>
        <p:spPr>
          <a:xfrm>
            <a:off x="0" y="1"/>
            <a:ext cx="12192000" cy="1150069"/>
          </a:xfrm>
        </p:spPr>
        <p:txBody>
          <a:bodyPr/>
          <a:lstStyle/>
          <a:p>
            <a:pPr algn="ctr"/>
            <a:r>
              <a:rPr lang="cs-CZ" dirty="0">
                <a:solidFill>
                  <a:srgbClr val="C00000"/>
                </a:solidFill>
                <a:latin typeface="Times New Roman" panose="02020603050405020304" pitchFamily="18" charset="0"/>
                <a:cs typeface="Times New Roman" panose="02020603050405020304" pitchFamily="18" charset="0"/>
              </a:rPr>
              <a:t>Personalistické vs. existenciální pojetí smrti</a:t>
            </a:r>
          </a:p>
        </p:txBody>
      </p:sp>
      <p:sp>
        <p:nvSpPr>
          <p:cNvPr id="3" name="Zástupný obsah 2">
            <a:extLst>
              <a:ext uri="{FF2B5EF4-FFF2-40B4-BE49-F238E27FC236}">
                <a16:creationId xmlns:a16="http://schemas.microsoft.com/office/drawing/2014/main" id="{C99B8CD1-38E8-A249-BD48-DD68F627C4EC}"/>
              </a:ext>
            </a:extLst>
          </p:cNvPr>
          <p:cNvSpPr>
            <a:spLocks noGrp="1"/>
          </p:cNvSpPr>
          <p:nvPr>
            <p:ph idx="1"/>
          </p:nvPr>
        </p:nvSpPr>
        <p:spPr>
          <a:xfrm>
            <a:off x="0" y="914400"/>
            <a:ext cx="12192000" cy="5943599"/>
          </a:xfrm>
        </p:spPr>
        <p:txBody>
          <a:bodyPr>
            <a:normAutofit fontScale="77500" lnSpcReduction="20000"/>
          </a:bodyPr>
          <a:lstStyle/>
          <a:p>
            <a:pPr algn="just"/>
            <a:r>
              <a:rPr lang="cs-CZ" dirty="0">
                <a:latin typeface="Times New Roman" panose="02020603050405020304" pitchFamily="18" charset="0"/>
                <a:ea typeface="Times New Roman" panose="02020603050405020304" pitchFamily="18" charset="0"/>
              </a:rPr>
              <a:t>P</a:t>
            </a:r>
            <a:r>
              <a:rPr lang="cs-CZ" sz="2800" dirty="0">
                <a:effectLst/>
                <a:latin typeface="Times New Roman" panose="02020603050405020304" pitchFamily="18" charset="0"/>
                <a:ea typeface="Times New Roman" panose="02020603050405020304" pitchFamily="18" charset="0"/>
              </a:rPr>
              <a:t>ersonalistické pojetí smrti se v klíčových bodech rozchází s </a:t>
            </a:r>
            <a:r>
              <a:rPr lang="cs-CZ" sz="2800" dirty="0" err="1">
                <a:effectLst/>
                <a:latin typeface="Times New Roman" panose="02020603050405020304" pitchFamily="18" charset="0"/>
                <a:ea typeface="Times New Roman" panose="02020603050405020304" pitchFamily="18" charset="0"/>
              </a:rPr>
              <a:t>Heideggerovým</a:t>
            </a:r>
            <a:r>
              <a:rPr lang="cs-CZ" sz="2800" dirty="0">
                <a:effectLst/>
                <a:latin typeface="Times New Roman" panose="02020603050405020304" pitchFamily="18" charset="0"/>
                <a:ea typeface="Times New Roman" panose="02020603050405020304" pitchFamily="18" charset="0"/>
              </a:rPr>
              <a:t> existenciálním pojetím a koriguje některá „bílá místa“ heideggerovské existenciální analýzy:</a:t>
            </a:r>
          </a:p>
          <a:p>
            <a:pPr marL="0" indent="0" algn="just">
              <a:buNone/>
            </a:pPr>
            <a:r>
              <a:rPr lang="cs-CZ" dirty="0">
                <a:latin typeface="Times New Roman" panose="02020603050405020304" pitchFamily="18" charset="0"/>
                <a:ea typeface="Times New Roman" panose="02020603050405020304" pitchFamily="18" charset="0"/>
              </a:rPr>
              <a:t>1) nedocenění významu intersubjektivity a personální lásky pro lidskou existenci, a tím i jejich relevanci ve vztahu ke smrti;</a:t>
            </a:r>
          </a:p>
          <a:p>
            <a:pPr marL="0" indent="0" algn="just">
              <a:buNone/>
            </a:pPr>
            <a:r>
              <a:rPr lang="cs-CZ" dirty="0">
                <a:latin typeface="Times New Roman" panose="02020603050405020304" pitchFamily="18" charset="0"/>
                <a:ea typeface="Times New Roman" panose="02020603050405020304" pitchFamily="18" charset="0"/>
              </a:rPr>
              <a:t>2) </a:t>
            </a:r>
            <a:r>
              <a:rPr lang="cs-CZ" sz="2800" dirty="0">
                <a:effectLst/>
                <a:latin typeface="Times New Roman" panose="02020603050405020304" pitchFamily="18" charset="0"/>
                <a:ea typeface="Times New Roman" panose="02020603050405020304" pitchFamily="18" charset="0"/>
              </a:rPr>
              <a:t>jednostranné zdůraznění úzkosti a opomenutí naděje/víry jakožto nosné orientace osoby ve vztahu k jejím budoucím možnostem. </a:t>
            </a:r>
            <a:endParaRPr lang="cs-CZ" dirty="0">
              <a:latin typeface="Times New Roman" panose="02020603050405020304" pitchFamily="18" charset="0"/>
              <a:ea typeface="Times New Roman" panose="02020603050405020304" pitchFamily="18" charset="0"/>
            </a:endParaRPr>
          </a:p>
          <a:p>
            <a:pPr algn="just"/>
            <a:r>
              <a:rPr lang="cs-CZ" dirty="0">
                <a:latin typeface="Times New Roman" panose="02020603050405020304" pitchFamily="18" charset="0"/>
                <a:ea typeface="Times New Roman" panose="02020603050405020304" pitchFamily="18" charset="0"/>
              </a:rPr>
              <a:t>Tyto rozdíly vedou i k základním odlišnostem mezi personalistickým a </a:t>
            </a:r>
            <a:r>
              <a:rPr lang="cs-CZ" dirty="0" err="1">
                <a:latin typeface="Times New Roman" panose="02020603050405020304" pitchFamily="18" charset="0"/>
                <a:ea typeface="Times New Roman" panose="02020603050405020304" pitchFamily="18" charset="0"/>
              </a:rPr>
              <a:t>Heideggerovým</a:t>
            </a:r>
            <a:r>
              <a:rPr lang="cs-CZ" dirty="0">
                <a:latin typeface="Times New Roman" panose="02020603050405020304" pitchFamily="18" charset="0"/>
                <a:ea typeface="Times New Roman" panose="02020603050405020304" pitchFamily="18" charset="0"/>
              </a:rPr>
              <a:t> existenciálním pojetím smrti:</a:t>
            </a:r>
          </a:p>
          <a:p>
            <a:pPr marL="0" indent="0" algn="just">
              <a:buNone/>
            </a:pPr>
            <a:r>
              <a:rPr lang="cs-CZ" dirty="0">
                <a:latin typeface="Times New Roman" panose="02020603050405020304" pitchFamily="18" charset="0"/>
                <a:ea typeface="Times New Roman" panose="02020603050405020304" pitchFamily="18" charset="0"/>
              </a:rPr>
              <a:t>1) Podle </a:t>
            </a:r>
            <a:r>
              <a:rPr lang="cs-CZ" dirty="0" err="1">
                <a:latin typeface="Times New Roman" panose="02020603050405020304" pitchFamily="18" charset="0"/>
                <a:ea typeface="Times New Roman" panose="02020603050405020304" pitchFamily="18" charset="0"/>
              </a:rPr>
              <a:t>Heideggera</a:t>
            </a:r>
            <a:r>
              <a:rPr lang="cs-CZ" dirty="0">
                <a:latin typeface="Times New Roman" panose="02020603050405020304" pitchFamily="18" charset="0"/>
                <a:ea typeface="Times New Roman" panose="02020603050405020304" pitchFamily="18" charset="0"/>
              </a:rPr>
              <a:t> je východiskem porozumění smrti naše vlastní smrt. → Ve smrti druhých nám není smrt přístupná ve svém existenciálním významu.  </a:t>
            </a:r>
          </a:p>
          <a:p>
            <a:pPr marL="0" indent="0" algn="just">
              <a:buNone/>
            </a:pPr>
            <a:r>
              <a:rPr lang="cs-CZ" dirty="0">
                <a:latin typeface="Times New Roman" panose="02020603050405020304" pitchFamily="18" charset="0"/>
                <a:ea typeface="Times New Roman" panose="02020603050405020304" pitchFamily="18" charset="0"/>
              </a:rPr>
              <a:t>X</a:t>
            </a:r>
          </a:p>
          <a:p>
            <a:pPr marL="0" indent="0" algn="just">
              <a:buNone/>
            </a:pPr>
            <a:r>
              <a:rPr lang="cs-CZ" dirty="0">
                <a:latin typeface="Times New Roman" panose="02020603050405020304" pitchFamily="18" charset="0"/>
                <a:ea typeface="Times New Roman" panose="02020603050405020304" pitchFamily="18" charset="0"/>
              </a:rPr>
              <a:t>Pro personalistické pojetí je smrt druhého situací, v níž činíme původní zkušenost se smrtí a poznáváme, co je smrt.</a:t>
            </a:r>
          </a:p>
          <a:p>
            <a:pPr marL="0" indent="0" algn="just">
              <a:buNone/>
            </a:pPr>
            <a:r>
              <a:rPr lang="cs-CZ" dirty="0">
                <a:latin typeface="Times New Roman" panose="02020603050405020304" pitchFamily="18" charset="0"/>
                <a:ea typeface="Times New Roman" panose="02020603050405020304" pitchFamily="18" charset="0"/>
              </a:rPr>
              <a:t>2) </a:t>
            </a:r>
            <a:r>
              <a:rPr lang="cs-CZ" dirty="0" err="1">
                <a:latin typeface="Times New Roman" panose="02020603050405020304" pitchFamily="18" charset="0"/>
                <a:ea typeface="Times New Roman" panose="02020603050405020304" pitchFamily="18" charset="0"/>
              </a:rPr>
              <a:t>Heideggerovo</a:t>
            </a:r>
            <a:r>
              <a:rPr lang="cs-CZ" dirty="0">
                <a:latin typeface="Times New Roman" panose="02020603050405020304" pitchFamily="18" charset="0"/>
                <a:ea typeface="Times New Roman" panose="02020603050405020304" pitchFamily="18" charset="0"/>
              </a:rPr>
              <a:t> pojetí pobytu jako bytí k smrti radikálně zdůrazňuje jeho konečnost. </a:t>
            </a:r>
            <a:r>
              <a:rPr kumimoji="0" lang="cs-CZ"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rPr>
              <a:t>→  </a:t>
            </a:r>
            <a:r>
              <a:rPr lang="cs-CZ" dirty="0">
                <a:solidFill>
                  <a:prstClr val="black"/>
                </a:solidFill>
                <a:latin typeface="Times New Roman" panose="02020603050405020304" pitchFamily="18" charset="0"/>
                <a:ea typeface="Times New Roman" panose="02020603050405020304" pitchFamily="18" charset="0"/>
              </a:rPr>
              <a:t>N</a:t>
            </a:r>
            <a:r>
              <a:rPr lang="cs-CZ" dirty="0">
                <a:latin typeface="Times New Roman" panose="02020603050405020304" pitchFamily="18" charset="0"/>
                <a:ea typeface="Times New Roman" panose="02020603050405020304" pitchFamily="18" charset="0"/>
              </a:rPr>
              <a:t>epřipouští úvahy o existenci pobytu za hranicí smrti. </a:t>
            </a:r>
          </a:p>
          <a:p>
            <a:pPr marL="0" indent="0" algn="just">
              <a:buNone/>
            </a:pPr>
            <a:r>
              <a:rPr lang="cs-CZ" dirty="0">
                <a:latin typeface="Times New Roman" panose="02020603050405020304" pitchFamily="18" charset="0"/>
                <a:ea typeface="Times New Roman" panose="02020603050405020304" pitchFamily="18" charset="0"/>
              </a:rPr>
              <a:t>X</a:t>
            </a:r>
          </a:p>
          <a:p>
            <a:pPr marL="0" indent="0" algn="just">
              <a:buNone/>
            </a:pPr>
            <a:r>
              <a:rPr lang="cs-CZ" dirty="0">
                <a:latin typeface="Times New Roman" panose="02020603050405020304" pitchFamily="18" charset="0"/>
                <a:ea typeface="Times New Roman" panose="02020603050405020304" pitchFamily="18" charset="0"/>
              </a:rPr>
              <a:t>Personalistické pojetí zdůrazňuje, že smrt má svůj základ v biologické, nikoli v personální rovině + orientaci osoby na budoucí bytí a na přetrvání. </a:t>
            </a:r>
            <a:r>
              <a:rPr kumimoji="0" lang="cs-CZ"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rPr>
              <a:t>→ N</a:t>
            </a:r>
            <a:r>
              <a:rPr lang="cs-CZ" dirty="0" err="1">
                <a:latin typeface="Times New Roman" panose="02020603050405020304" pitchFamily="18" charset="0"/>
                <a:ea typeface="Times New Roman" panose="02020603050405020304" pitchFamily="18" charset="0"/>
              </a:rPr>
              <a:t>evylučuje</a:t>
            </a:r>
            <a:r>
              <a:rPr lang="cs-CZ" dirty="0">
                <a:latin typeface="Times New Roman" panose="02020603050405020304" pitchFamily="18" charset="0"/>
                <a:ea typeface="Times New Roman" panose="02020603050405020304" pitchFamily="18" charset="0"/>
              </a:rPr>
              <a:t> možnost přetrvání osoby navzdory biologické smrti, byť připouští, že filosofie je nemůže prokázat ani vyvrátit.</a:t>
            </a:r>
          </a:p>
          <a:p>
            <a:endParaRPr lang="cs-CZ" dirty="0">
              <a:latin typeface="Times New Roman" panose="02020603050405020304" pitchFamily="18" charset="0"/>
              <a:ea typeface="Times New Roman" panose="02020603050405020304" pitchFamily="18" charset="0"/>
            </a:endParaRPr>
          </a:p>
          <a:p>
            <a:endParaRPr lang="cs-CZ" sz="2800" dirty="0">
              <a:effectLst/>
              <a:latin typeface="Times New Roman" panose="02020603050405020304" pitchFamily="18" charset="0"/>
              <a:ea typeface="Times New Roman" panose="02020603050405020304" pitchFamily="18" charset="0"/>
            </a:endParaRPr>
          </a:p>
          <a:p>
            <a:endParaRPr lang="cs-CZ" dirty="0"/>
          </a:p>
        </p:txBody>
      </p:sp>
    </p:spTree>
    <p:extLst>
      <p:ext uri="{BB962C8B-B14F-4D97-AF65-F5344CB8AC3E}">
        <p14:creationId xmlns:p14="http://schemas.microsoft.com/office/powerpoint/2010/main" val="4059803985"/>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7139BB53-A312-5B6F-F67D-5DDCB16E7922}"/>
              </a:ext>
            </a:extLst>
          </p:cNvPr>
          <p:cNvSpPr>
            <a:spLocks noGrp="1"/>
          </p:cNvSpPr>
          <p:nvPr>
            <p:ph type="ctrTitle"/>
          </p:nvPr>
        </p:nvSpPr>
        <p:spPr>
          <a:xfrm>
            <a:off x="122548" y="-358219"/>
            <a:ext cx="11981468" cy="5231877"/>
          </a:xfrm>
        </p:spPr>
        <p:txBody>
          <a:bodyPr>
            <a:normAutofit/>
          </a:bodyPr>
          <a:lstStyle/>
          <a:p>
            <a:pPr>
              <a:lnSpc>
                <a:spcPct val="107000"/>
              </a:lnSpc>
              <a:spcAft>
                <a:spcPts val="800"/>
              </a:spcAft>
            </a:pPr>
            <a:r>
              <a:rPr lang="cs-CZ" sz="6000" b="1" dirty="0">
                <a:solidFill>
                  <a:srgbClr val="7030A0"/>
                </a:solidFill>
                <a:effectLst/>
                <a:latin typeface="Times New Roman" panose="02020603050405020304" pitchFamily="18" charset="0"/>
                <a:ea typeface="Times New Roman" panose="02020603050405020304" pitchFamily="18" charset="0"/>
                <a:cs typeface="Times New Roman" panose="02020603050405020304" pitchFamily="18" charset="0"/>
              </a:rPr>
              <a:t>4. Smysl smrti a smysl života </a:t>
            </a:r>
            <a:br>
              <a:rPr lang="cs-CZ" sz="6000" b="1" dirty="0">
                <a:solidFill>
                  <a:srgbClr val="7030A0"/>
                </a:solidFill>
                <a:effectLst/>
                <a:latin typeface="Times New Roman" panose="02020603050405020304" pitchFamily="18" charset="0"/>
                <a:ea typeface="Times New Roman" panose="02020603050405020304" pitchFamily="18" charset="0"/>
                <a:cs typeface="Times New Roman" panose="02020603050405020304" pitchFamily="18" charset="0"/>
              </a:rPr>
            </a:br>
            <a:r>
              <a:rPr lang="cs-CZ" sz="4800" b="1" dirty="0">
                <a:solidFill>
                  <a:srgbClr val="7030A0"/>
                </a:solidFill>
                <a:effectLst/>
                <a:latin typeface="Times New Roman" panose="02020603050405020304" pitchFamily="18" charset="0"/>
                <a:ea typeface="Times New Roman" panose="02020603050405020304" pitchFamily="18" charset="0"/>
                <a:cs typeface="Times New Roman" panose="02020603050405020304" pitchFamily="18" charset="0"/>
              </a:rPr>
              <a:t>(V. E. </a:t>
            </a:r>
            <a:r>
              <a:rPr lang="cs-CZ" sz="4800" b="1" dirty="0" err="1">
                <a:solidFill>
                  <a:srgbClr val="7030A0"/>
                </a:solidFill>
                <a:effectLst/>
                <a:latin typeface="Times New Roman" panose="02020603050405020304" pitchFamily="18" charset="0"/>
                <a:ea typeface="Times New Roman" panose="02020603050405020304" pitchFamily="18" charset="0"/>
                <a:cs typeface="Times New Roman" panose="02020603050405020304" pitchFamily="18" charset="0"/>
              </a:rPr>
              <a:t>Frankl</a:t>
            </a:r>
            <a:r>
              <a:rPr lang="cs-CZ" sz="4800" b="1" dirty="0">
                <a:solidFill>
                  <a:srgbClr val="7030A0"/>
                </a:solidFill>
                <a:effectLst/>
                <a:latin typeface="Times New Roman" panose="02020603050405020304" pitchFamily="18" charset="0"/>
                <a:ea typeface="Times New Roman" panose="02020603050405020304" pitchFamily="18" charset="0"/>
                <a:cs typeface="Times New Roman" panose="02020603050405020304" pitchFamily="18" charset="0"/>
              </a:rPr>
              <a:t>, E. Tugendhat, C. G. Jung)</a:t>
            </a:r>
            <a:br>
              <a:rPr lang="cs-CZ" sz="4800" dirty="0">
                <a:solidFill>
                  <a:srgbClr val="7030A0"/>
                </a:solidFill>
                <a:effectLst/>
                <a:latin typeface="Calibri" panose="020F0502020204030204" pitchFamily="34" charset="0"/>
                <a:ea typeface="Calibri" panose="020F0502020204030204" pitchFamily="34" charset="0"/>
                <a:cs typeface="Times New Roman" panose="02020603050405020304" pitchFamily="18" charset="0"/>
              </a:rPr>
            </a:br>
            <a:endParaRPr lang="cs-CZ" sz="4800" dirty="0">
              <a:solidFill>
                <a:srgbClr val="7030A0"/>
              </a:solidFill>
            </a:endParaRPr>
          </a:p>
        </p:txBody>
      </p:sp>
      <p:sp>
        <p:nvSpPr>
          <p:cNvPr id="3" name="Podnadpis 2">
            <a:extLst>
              <a:ext uri="{FF2B5EF4-FFF2-40B4-BE49-F238E27FC236}">
                <a16:creationId xmlns:a16="http://schemas.microsoft.com/office/drawing/2014/main" id="{8D62A964-D19D-A15F-96B3-03765F050379}"/>
              </a:ext>
            </a:extLst>
          </p:cNvPr>
          <p:cNvSpPr>
            <a:spLocks noGrp="1"/>
          </p:cNvSpPr>
          <p:nvPr>
            <p:ph type="subTitle" idx="1"/>
          </p:nvPr>
        </p:nvSpPr>
        <p:spPr>
          <a:xfrm>
            <a:off x="1524000" y="5835192"/>
            <a:ext cx="9144000" cy="956820"/>
          </a:xfrm>
        </p:spPr>
        <p:txBody>
          <a:bodyPr>
            <a:normAutofit/>
          </a:bodyPr>
          <a:lstStyle/>
          <a:p>
            <a:endParaRPr lang="cs-CZ" dirty="0"/>
          </a:p>
        </p:txBody>
      </p:sp>
    </p:spTree>
    <p:extLst>
      <p:ext uri="{BB962C8B-B14F-4D97-AF65-F5344CB8AC3E}">
        <p14:creationId xmlns:p14="http://schemas.microsoft.com/office/powerpoint/2010/main" val="2403251272"/>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94F16699-0056-2793-2DAD-CB301422CAFD}"/>
              </a:ext>
            </a:extLst>
          </p:cNvPr>
          <p:cNvSpPr>
            <a:spLocks noGrp="1"/>
          </p:cNvSpPr>
          <p:nvPr>
            <p:ph type="title"/>
          </p:nvPr>
        </p:nvSpPr>
        <p:spPr>
          <a:xfrm>
            <a:off x="0" y="65988"/>
            <a:ext cx="5183188" cy="1991412"/>
          </a:xfrm>
        </p:spPr>
        <p:txBody>
          <a:bodyPr>
            <a:normAutofit/>
          </a:bodyPr>
          <a:lstStyle/>
          <a:p>
            <a:r>
              <a:rPr kumimoji="0" lang="cs-CZ" sz="4800" b="0" i="0" u="none" strike="noStrike" kern="1200" cap="none" spc="0" normalizeH="0" baseline="0" noProof="0" dirty="0">
                <a:ln>
                  <a:noFill/>
                </a:ln>
                <a:solidFill>
                  <a:srgbClr val="C00000"/>
                </a:solidFill>
                <a:effectLst/>
                <a:uLnTx/>
                <a:uFillTx/>
                <a:latin typeface="Times New Roman" panose="02020603050405020304" pitchFamily="18" charset="0"/>
                <a:ea typeface="+mn-ea"/>
                <a:cs typeface="Times New Roman" panose="02020603050405020304" pitchFamily="18" charset="0"/>
              </a:rPr>
              <a:t>Viktor Emil </a:t>
            </a:r>
            <a:r>
              <a:rPr kumimoji="0" lang="cs-CZ" sz="4800" b="0" i="0" u="none" strike="noStrike" kern="1200" cap="none" spc="0" normalizeH="0" baseline="0" noProof="0" dirty="0" err="1">
                <a:ln>
                  <a:noFill/>
                </a:ln>
                <a:solidFill>
                  <a:srgbClr val="C00000"/>
                </a:solidFill>
                <a:effectLst/>
                <a:uLnTx/>
                <a:uFillTx/>
                <a:latin typeface="Times New Roman" panose="02020603050405020304" pitchFamily="18" charset="0"/>
                <a:ea typeface="+mn-ea"/>
                <a:cs typeface="Times New Roman" panose="02020603050405020304" pitchFamily="18" charset="0"/>
              </a:rPr>
              <a:t>Frankl</a:t>
            </a:r>
            <a:r>
              <a:rPr kumimoji="0" lang="cs-CZ" sz="4800" b="0" i="0" u="none" strike="noStrike" kern="1200" cap="none" spc="0" normalizeH="0" baseline="0" noProof="0" dirty="0">
                <a:ln>
                  <a:noFill/>
                </a:ln>
                <a:solidFill>
                  <a:srgbClr val="C00000"/>
                </a:solidFill>
                <a:effectLst/>
                <a:uLnTx/>
                <a:uFillTx/>
                <a:latin typeface="Times New Roman" panose="02020603050405020304" pitchFamily="18" charset="0"/>
                <a:ea typeface="+mn-ea"/>
                <a:cs typeface="Times New Roman" panose="02020603050405020304" pitchFamily="18" charset="0"/>
              </a:rPr>
              <a:t> (1905–1997)</a:t>
            </a:r>
            <a:endParaRPr lang="cs-CZ" sz="4800" dirty="0">
              <a:solidFill>
                <a:srgbClr val="C00000"/>
              </a:solidFill>
              <a:latin typeface="Times New Roman" panose="02020603050405020304" pitchFamily="18" charset="0"/>
              <a:cs typeface="Times New Roman" panose="02020603050405020304" pitchFamily="18" charset="0"/>
            </a:endParaRPr>
          </a:p>
        </p:txBody>
      </p:sp>
      <p:pic>
        <p:nvPicPr>
          <p:cNvPr id="6" name="Zástupný symbol obrázku 5">
            <a:extLst>
              <a:ext uri="{FF2B5EF4-FFF2-40B4-BE49-F238E27FC236}">
                <a16:creationId xmlns:a16="http://schemas.microsoft.com/office/drawing/2014/main" id="{B7D3B9DC-FA3B-817F-A542-173D80A47689}"/>
              </a:ext>
            </a:extLst>
          </p:cNvPr>
          <p:cNvPicPr>
            <a:picLocks noGrp="1" noChangeAspect="1"/>
          </p:cNvPicPr>
          <p:nvPr>
            <p:ph type="pic" idx="1"/>
          </p:nvPr>
        </p:nvPicPr>
        <p:blipFill>
          <a:blip r:embed="rId2">
            <a:extLst>
              <a:ext uri="{28A0092B-C50C-407E-A947-70E740481C1C}">
                <a14:useLocalDpi xmlns:a14="http://schemas.microsoft.com/office/drawing/2010/main" val="0"/>
              </a:ext>
            </a:extLst>
          </a:blip>
          <a:srcRect l="19738" r="19738"/>
          <a:stretch>
            <a:fillRect/>
          </a:stretch>
        </p:blipFill>
        <p:spPr>
          <a:xfrm>
            <a:off x="5286375" y="25400"/>
            <a:ext cx="6172200" cy="6832600"/>
          </a:xfrm>
        </p:spPr>
      </p:pic>
      <p:sp>
        <p:nvSpPr>
          <p:cNvPr id="4" name="Zástupný text 3">
            <a:extLst>
              <a:ext uri="{FF2B5EF4-FFF2-40B4-BE49-F238E27FC236}">
                <a16:creationId xmlns:a16="http://schemas.microsoft.com/office/drawing/2014/main" id="{D31BBCD5-D9F9-1AA5-9D4B-1DF36441DD76}"/>
              </a:ext>
            </a:extLst>
          </p:cNvPr>
          <p:cNvSpPr>
            <a:spLocks noGrp="1"/>
          </p:cNvSpPr>
          <p:nvPr>
            <p:ph type="body" sz="half" idx="2"/>
          </p:nvPr>
        </p:nvSpPr>
        <p:spPr>
          <a:xfrm>
            <a:off x="103696" y="2057400"/>
            <a:ext cx="5079492" cy="4800600"/>
          </a:xfrm>
        </p:spPr>
        <p:txBody>
          <a:bodyPr>
            <a:normAutofit/>
          </a:bodyPr>
          <a:lstStyle/>
          <a:p>
            <a:pPr marL="285750" indent="-285750">
              <a:buFontTx/>
              <a:buChar char="-"/>
            </a:pPr>
            <a:r>
              <a:rPr lang="cs-CZ" sz="3200" dirty="0">
                <a:latin typeface="Times New Roman" panose="02020603050405020304" pitchFamily="18" charset="0"/>
                <a:cs typeface="Times New Roman" panose="02020603050405020304" pitchFamily="18" charset="0"/>
              </a:rPr>
              <a:t>rakouský psychiatr</a:t>
            </a:r>
          </a:p>
          <a:p>
            <a:pPr marL="285750" indent="-285750">
              <a:buFontTx/>
              <a:buChar char="-"/>
            </a:pPr>
            <a:r>
              <a:rPr lang="cs-CZ" sz="3200" dirty="0">
                <a:latin typeface="Times New Roman" panose="02020603050405020304" pitchFamily="18" charset="0"/>
                <a:cs typeface="Times New Roman" panose="02020603050405020304" pitchFamily="18" charset="0"/>
              </a:rPr>
              <a:t>zakladatel existenciální analýzy a logoterapie </a:t>
            </a:r>
          </a:p>
        </p:txBody>
      </p:sp>
    </p:spTree>
    <p:extLst>
      <p:ext uri="{BB962C8B-B14F-4D97-AF65-F5344CB8AC3E}">
        <p14:creationId xmlns:p14="http://schemas.microsoft.com/office/powerpoint/2010/main" val="2746840061"/>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7D63AA57-0EDA-8567-30C9-4017C60485CF}"/>
              </a:ext>
            </a:extLst>
          </p:cNvPr>
          <p:cNvSpPr>
            <a:spLocks noGrp="1"/>
          </p:cNvSpPr>
          <p:nvPr>
            <p:ph type="title"/>
          </p:nvPr>
        </p:nvSpPr>
        <p:spPr>
          <a:xfrm>
            <a:off x="0" y="1"/>
            <a:ext cx="12192000" cy="1084081"/>
          </a:xfrm>
        </p:spPr>
        <p:txBody>
          <a:bodyPr/>
          <a:lstStyle/>
          <a:p>
            <a:pPr algn="ctr"/>
            <a:r>
              <a:rPr lang="cs-CZ" dirty="0">
                <a:solidFill>
                  <a:srgbClr val="C00000"/>
                </a:solidFill>
                <a:latin typeface="Times New Roman" panose="02020603050405020304" pitchFamily="18" charset="0"/>
                <a:cs typeface="Times New Roman" panose="02020603050405020304" pitchFamily="18" charset="0"/>
              </a:rPr>
              <a:t>Otázka smyslu smrti a smyslu života</a:t>
            </a:r>
          </a:p>
        </p:txBody>
      </p:sp>
      <p:sp>
        <p:nvSpPr>
          <p:cNvPr id="3" name="Zástupný obsah 2">
            <a:extLst>
              <a:ext uri="{FF2B5EF4-FFF2-40B4-BE49-F238E27FC236}">
                <a16:creationId xmlns:a16="http://schemas.microsoft.com/office/drawing/2014/main" id="{878E0A6B-FC46-2110-F92C-B948014750BC}"/>
              </a:ext>
            </a:extLst>
          </p:cNvPr>
          <p:cNvSpPr>
            <a:spLocks noGrp="1"/>
          </p:cNvSpPr>
          <p:nvPr>
            <p:ph idx="1"/>
          </p:nvPr>
        </p:nvSpPr>
        <p:spPr>
          <a:xfrm>
            <a:off x="0" y="1084081"/>
            <a:ext cx="12192000" cy="5773917"/>
          </a:xfrm>
        </p:spPr>
        <p:txBody>
          <a:bodyPr/>
          <a:lstStyle/>
          <a:p>
            <a:pPr algn="just"/>
            <a:r>
              <a:rPr kumimoji="0" lang="cs-CZ" sz="28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mn-cs"/>
              </a:rPr>
              <a:t>V</a:t>
            </a:r>
            <a:r>
              <a:rPr kumimoji="0" lang="cs-CZ" sz="32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mn-cs"/>
              </a:rPr>
              <a:t>. E. </a:t>
            </a:r>
            <a:r>
              <a:rPr kumimoji="0" lang="cs-CZ" sz="3200" b="0" i="0" u="none" strike="noStrike" kern="1200" cap="none" spc="0" normalizeH="0" baseline="0" noProof="0" dirty="0" err="1">
                <a:ln>
                  <a:noFill/>
                </a:ln>
                <a:solidFill>
                  <a:prstClr val="black"/>
                </a:solidFill>
                <a:effectLst/>
                <a:uLnTx/>
                <a:uFillTx/>
                <a:latin typeface="Times New Roman" panose="02020603050405020304" pitchFamily="18" charset="0"/>
                <a:ea typeface="Calibri" panose="020F0502020204030204" pitchFamily="34" charset="0"/>
                <a:cs typeface="+mn-cs"/>
              </a:rPr>
              <a:t>Frankl</a:t>
            </a:r>
            <a:r>
              <a:rPr kumimoji="0" lang="cs-CZ" sz="32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mn-cs"/>
              </a:rPr>
              <a:t>: </a:t>
            </a:r>
            <a:r>
              <a:rPr lang="cs-CZ" sz="3200" dirty="0">
                <a:latin typeface="Times New Roman" panose="02020603050405020304" pitchFamily="18" charset="0"/>
                <a:ea typeface="Calibri" panose="020F0502020204030204" pitchFamily="34" charset="0"/>
              </a:rPr>
              <a:t>M</a:t>
            </a:r>
            <a:r>
              <a:rPr lang="cs-CZ" sz="3200" dirty="0">
                <a:effectLst/>
                <a:latin typeface="Times New Roman" panose="02020603050405020304" pitchFamily="18" charset="0"/>
                <a:ea typeface="Calibri" panose="020F0502020204030204" pitchFamily="34" charset="0"/>
              </a:rPr>
              <a:t>nozí lidé se domnívají, že „smrt zpochybňuje smysl celého života“, že „fakt smrti může vzít životu smysl“. → To nás staví před otázku smyslu smrti. </a:t>
            </a:r>
            <a:r>
              <a:rPr kumimoji="0" lang="cs-CZ" sz="32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mn-cs"/>
              </a:rPr>
              <a:t>→ </a:t>
            </a:r>
            <a:r>
              <a:rPr lang="cs-CZ" sz="3200" dirty="0">
                <a:effectLst/>
                <a:latin typeface="Times New Roman" panose="02020603050405020304" pitchFamily="18" charset="0"/>
                <a:ea typeface="Calibri" panose="020F0502020204030204" pitchFamily="34" charset="0"/>
              </a:rPr>
              <a:t>Podle </a:t>
            </a:r>
            <a:r>
              <a:rPr lang="cs-CZ" sz="3200" dirty="0" err="1">
                <a:effectLst/>
                <a:latin typeface="Times New Roman" panose="02020603050405020304" pitchFamily="18" charset="0"/>
                <a:ea typeface="Calibri" panose="020F0502020204030204" pitchFamily="34" charset="0"/>
              </a:rPr>
              <a:t>Frankla</a:t>
            </a:r>
            <a:r>
              <a:rPr lang="cs-CZ" sz="3200" dirty="0">
                <a:effectLst/>
                <a:latin typeface="Times New Roman" panose="02020603050405020304" pitchFamily="18" charset="0"/>
                <a:ea typeface="Calibri" panose="020F0502020204030204" pitchFamily="34" charset="0"/>
              </a:rPr>
              <a:t> je otázka po smyslu smrti ústředním problémem uvažování o smrti.</a:t>
            </a:r>
            <a:r>
              <a:rPr lang="cs-CZ" sz="3200" dirty="0">
                <a:effectLst/>
              </a:rPr>
              <a:t> </a:t>
            </a:r>
          </a:p>
          <a:p>
            <a:pPr algn="just"/>
            <a:r>
              <a:rPr lang="cs-CZ" sz="3200" dirty="0">
                <a:latin typeface="Times New Roman" panose="02020603050405020304" pitchFamily="18" charset="0"/>
                <a:cs typeface="Times New Roman" panose="02020603050405020304" pitchFamily="18" charset="0"/>
              </a:rPr>
              <a:t>Otázka po smyslu smrti je zároveň otázkou po smyslu života tváří v tvář a navzdory smrti. </a:t>
            </a:r>
            <a:r>
              <a:rPr kumimoji="0" lang="cs-CZ" sz="32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mn-cs"/>
              </a:rPr>
              <a:t>→ </a:t>
            </a:r>
            <a:r>
              <a:rPr lang="cs-CZ" sz="3200" dirty="0">
                <a:solidFill>
                  <a:prstClr val="black"/>
                </a:solidFill>
                <a:latin typeface="Times New Roman" panose="02020603050405020304" pitchFamily="18" charset="0"/>
                <a:ea typeface="Calibri" panose="020F0502020204030204" pitchFamily="34" charset="0"/>
                <a:cs typeface="Times New Roman" panose="02020603050405020304" pitchFamily="18" charset="0"/>
              </a:rPr>
              <a:t>O</a:t>
            </a:r>
            <a:r>
              <a:rPr lang="cs-CZ" sz="3200" dirty="0">
                <a:latin typeface="Times New Roman" panose="02020603050405020304" pitchFamily="18" charset="0"/>
                <a:cs typeface="Times New Roman" panose="02020603050405020304" pitchFamily="18" charset="0"/>
              </a:rPr>
              <a:t>tázka po smyslu života se klade zvláště naléhavým způsobem právě proto, že smrt se jeví jako něco, co vyjevuje nesmyslnost lidského života. </a:t>
            </a:r>
            <a:r>
              <a:rPr kumimoji="0" lang="cs-CZ" sz="32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mn-cs"/>
              </a:rPr>
              <a:t>→ </a:t>
            </a:r>
            <a:r>
              <a:rPr kumimoji="0" lang="cs-CZ" sz="32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O</a:t>
            </a:r>
            <a:r>
              <a:rPr lang="cs-CZ" sz="3200" dirty="0" err="1">
                <a:latin typeface="Times New Roman" panose="02020603050405020304" pitchFamily="18" charset="0"/>
                <a:cs typeface="Times New Roman" panose="02020603050405020304" pitchFamily="18" charset="0"/>
              </a:rPr>
              <a:t>tázka</a:t>
            </a:r>
            <a:r>
              <a:rPr lang="cs-CZ" sz="3200" dirty="0">
                <a:latin typeface="Times New Roman" panose="02020603050405020304" pitchFamily="18" charset="0"/>
                <a:cs typeface="Times New Roman" panose="02020603050405020304" pitchFamily="18" charset="0"/>
              </a:rPr>
              <a:t> smyslu smrti a smyslu života spolu úzce souvisejí. </a:t>
            </a:r>
            <a:r>
              <a:rPr kumimoji="0" lang="cs-CZ" sz="32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mn-cs"/>
              </a:rPr>
              <a:t>→  </a:t>
            </a:r>
            <a:r>
              <a:rPr lang="cs-CZ" sz="3200" dirty="0">
                <a:latin typeface="Times New Roman" panose="02020603050405020304" pitchFamily="18" charset="0"/>
                <a:cs typeface="Times New Roman" panose="02020603050405020304" pitchFamily="18" charset="0"/>
              </a:rPr>
              <a:t>Otázka smyslu života vyvstává zvláště naléhavě tváří v tvář lidské konečnosti a smrtelnosti. </a:t>
            </a:r>
          </a:p>
        </p:txBody>
      </p:sp>
    </p:spTree>
    <p:extLst>
      <p:ext uri="{BB962C8B-B14F-4D97-AF65-F5344CB8AC3E}">
        <p14:creationId xmlns:p14="http://schemas.microsoft.com/office/powerpoint/2010/main" val="4087595287"/>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0B7AF880-D74A-CC6D-1D17-B12D83E483AB}"/>
              </a:ext>
            </a:extLst>
          </p:cNvPr>
          <p:cNvSpPr>
            <a:spLocks noGrp="1"/>
          </p:cNvSpPr>
          <p:nvPr>
            <p:ph type="title"/>
          </p:nvPr>
        </p:nvSpPr>
        <p:spPr>
          <a:xfrm>
            <a:off x="0" y="-160255"/>
            <a:ext cx="12192000" cy="1348032"/>
          </a:xfrm>
        </p:spPr>
        <p:txBody>
          <a:bodyPr/>
          <a:lstStyle/>
          <a:p>
            <a:pPr algn="ctr"/>
            <a:r>
              <a:rPr lang="cs-CZ" dirty="0">
                <a:solidFill>
                  <a:srgbClr val="C00000"/>
                </a:solidFill>
                <a:latin typeface="Times New Roman" panose="02020603050405020304" pitchFamily="18" charset="0"/>
                <a:cs typeface="Times New Roman" panose="02020603050405020304" pitchFamily="18" charset="0"/>
              </a:rPr>
              <a:t>Smrt jako podmínka smysluplnosti života</a:t>
            </a:r>
          </a:p>
        </p:txBody>
      </p:sp>
      <p:sp>
        <p:nvSpPr>
          <p:cNvPr id="3" name="Zástupný obsah 2">
            <a:extLst>
              <a:ext uri="{FF2B5EF4-FFF2-40B4-BE49-F238E27FC236}">
                <a16:creationId xmlns:a16="http://schemas.microsoft.com/office/drawing/2014/main" id="{2A19A0D4-240F-DE67-BEE4-2309089EB9A0}"/>
              </a:ext>
            </a:extLst>
          </p:cNvPr>
          <p:cNvSpPr>
            <a:spLocks noGrp="1"/>
          </p:cNvSpPr>
          <p:nvPr>
            <p:ph idx="1"/>
          </p:nvPr>
        </p:nvSpPr>
        <p:spPr>
          <a:xfrm>
            <a:off x="75414" y="1055802"/>
            <a:ext cx="12116586" cy="5901179"/>
          </a:xfrm>
        </p:spPr>
        <p:txBody>
          <a:bodyPr/>
          <a:lstStyle/>
          <a:p>
            <a:pPr algn="just"/>
            <a:r>
              <a:rPr lang="cs-CZ" sz="2800" dirty="0" err="1">
                <a:effectLst/>
                <a:latin typeface="Times New Roman" panose="02020603050405020304" pitchFamily="18" charset="0"/>
                <a:ea typeface="Calibri" panose="020F0502020204030204" pitchFamily="34" charset="0"/>
              </a:rPr>
              <a:t>Frankl</a:t>
            </a:r>
            <a:r>
              <a:rPr lang="cs-CZ" sz="2800" dirty="0">
                <a:effectLst/>
                <a:latin typeface="Times New Roman" panose="02020603050405020304" pitchFamily="18" charset="0"/>
                <a:ea typeface="Calibri" panose="020F0502020204030204" pitchFamily="34" charset="0"/>
              </a:rPr>
              <a:t>: konečnost a smrtelnost nemůže zpochybnit smysl života: naopak je základní podmínkou jeho smysluplnosti. → Život by byl spíše nesmyslný, pokud by byl zbaven své konečnosti a trval by neomezeně. </a:t>
            </a:r>
          </a:p>
          <a:p>
            <a:pPr algn="just"/>
            <a:r>
              <a:rPr lang="cs-CZ" sz="2800" dirty="0">
                <a:effectLst/>
                <a:latin typeface="Times New Roman" panose="02020603050405020304" pitchFamily="18" charset="0"/>
                <a:ea typeface="Calibri" panose="020F0502020204030204" pitchFamily="34" charset="0"/>
              </a:rPr>
              <a:t>Pro smysl života jsou konstitutivní ireverzibilita, jedinečnost a </a:t>
            </a:r>
            <a:r>
              <a:rPr lang="cs-CZ" sz="2800" dirty="0" err="1">
                <a:effectLst/>
                <a:latin typeface="Times New Roman" panose="02020603050405020304" pitchFamily="18" charset="0"/>
                <a:ea typeface="Calibri" panose="020F0502020204030204" pitchFamily="34" charset="0"/>
              </a:rPr>
              <a:t>jednorázovost</a:t>
            </a:r>
            <a:r>
              <a:rPr lang="cs-CZ" sz="2800" dirty="0">
                <a:effectLst/>
                <a:latin typeface="Times New Roman" panose="02020603050405020304" pitchFamily="18" charset="0"/>
                <a:ea typeface="Calibri" panose="020F0502020204030204" pitchFamily="34" charset="0"/>
              </a:rPr>
              <a:t>, jež jsou konečností podmíněny. </a:t>
            </a:r>
            <a:r>
              <a:rPr kumimoji="0" lang="cs-CZ" sz="28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mn-cs"/>
              </a:rPr>
              <a:t>→ </a:t>
            </a:r>
            <a:r>
              <a:rPr lang="cs-CZ" sz="2800" dirty="0">
                <a:effectLst/>
                <a:latin typeface="Times New Roman" panose="02020603050405020304" pitchFamily="18" charset="0"/>
                <a:ea typeface="Calibri" panose="020F0502020204030204" pitchFamily="34" charset="0"/>
              </a:rPr>
              <a:t>Díky tomu, že jsme si vědomi smrti jako nepřekročitelné hranice svých budoucích možností, se ocitáme pod tlakem, abychom maximálně využili času svého života k uskutečnění svých možností. </a:t>
            </a:r>
            <a:r>
              <a:rPr kumimoji="0" lang="cs-CZ" sz="28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mn-cs"/>
              </a:rPr>
              <a:t>→ </a:t>
            </a:r>
            <a:r>
              <a:rPr kumimoji="0" lang="cs-CZ" b="0" i="0" u="none" strike="noStrike" kern="1200" cap="none" spc="0" normalizeH="0" baseline="0" noProof="0" dirty="0">
                <a:ln>
                  <a:noFill/>
                </a:ln>
                <a:solidFill>
                  <a:prstClr val="black"/>
                </a:solidFill>
                <a:uLnTx/>
                <a:uFillTx/>
                <a:latin typeface="Times New Roman" panose="02020603050405020304" pitchFamily="18" charset="0"/>
                <a:ea typeface="Calibri" panose="020F0502020204030204" pitchFamily="34" charset="0"/>
                <a:cs typeface="+mn-cs"/>
              </a:rPr>
              <a:t>K</a:t>
            </a:r>
            <a:r>
              <a:rPr lang="cs-CZ" sz="2800" dirty="0" err="1">
                <a:effectLst/>
                <a:latin typeface="Times New Roman" panose="02020603050405020304" pitchFamily="18" charset="0"/>
                <a:ea typeface="Calibri" panose="020F0502020204030204" pitchFamily="34" charset="0"/>
              </a:rPr>
              <a:t>aždá</a:t>
            </a:r>
            <a:r>
              <a:rPr lang="cs-CZ" sz="2800" dirty="0">
                <a:effectLst/>
                <a:latin typeface="Times New Roman" panose="02020603050405020304" pitchFamily="18" charset="0"/>
                <a:ea typeface="Calibri" panose="020F0502020204030204" pitchFamily="34" charset="0"/>
              </a:rPr>
              <a:t> situace je pro nás jedinečnou a neopakovatelnou příležitostí, jíž se máme chopit. → </a:t>
            </a:r>
            <a:r>
              <a:rPr lang="cs-CZ" dirty="0">
                <a:latin typeface="Times New Roman" panose="02020603050405020304" pitchFamily="18" charset="0"/>
                <a:ea typeface="Calibri" panose="020F0502020204030204" pitchFamily="34" charset="0"/>
              </a:rPr>
              <a:t>P</a:t>
            </a:r>
            <a:r>
              <a:rPr lang="cs-CZ" sz="2800" dirty="0">
                <a:effectLst/>
                <a:latin typeface="Times New Roman" panose="02020603050405020304" pitchFamily="18" charset="0"/>
                <a:ea typeface="Calibri" panose="020F0502020204030204" pitchFamily="34" charset="0"/>
              </a:rPr>
              <a:t>rávě z uskutečňování takovýchto možností a příležitostí sestává </a:t>
            </a:r>
            <a:r>
              <a:rPr lang="cs-CZ" dirty="0">
                <a:latin typeface="Times New Roman" panose="02020603050405020304" pitchFamily="18" charset="0"/>
                <a:ea typeface="Calibri" panose="020F0502020204030204" pitchFamily="34" charset="0"/>
              </a:rPr>
              <a:t>lidský </a:t>
            </a:r>
            <a:r>
              <a:rPr lang="cs-CZ" sz="2800" dirty="0">
                <a:effectLst/>
                <a:latin typeface="Times New Roman" panose="02020603050405020304" pitchFamily="18" charset="0"/>
                <a:ea typeface="Calibri" panose="020F0502020204030204" pitchFamily="34" charset="0"/>
              </a:rPr>
              <a:t>život. </a:t>
            </a:r>
          </a:p>
          <a:p>
            <a:pPr algn="just"/>
            <a:r>
              <a:rPr lang="cs-CZ" dirty="0">
                <a:latin typeface="Times New Roman" panose="02020603050405020304" pitchFamily="18" charset="0"/>
                <a:ea typeface="Calibri" panose="020F0502020204030204" pitchFamily="34" charset="0"/>
              </a:rPr>
              <a:t>O</a:t>
            </a:r>
            <a:r>
              <a:rPr lang="cs-CZ" sz="2800" dirty="0">
                <a:effectLst/>
                <a:latin typeface="Times New Roman" panose="02020603050405020304" pitchFamily="18" charset="0"/>
                <a:ea typeface="Calibri" panose="020F0502020204030204" pitchFamily="34" charset="0"/>
              </a:rPr>
              <a:t>dpovědnost, kterou neseme za náš vlastní život, dává smysl pouze vzhledem k </a:t>
            </a:r>
            <a:r>
              <a:rPr lang="cs-CZ" dirty="0">
                <a:latin typeface="Times New Roman" panose="02020603050405020304" pitchFamily="18" charset="0"/>
                <a:ea typeface="Calibri" panose="020F0502020204030204" pitchFamily="34" charset="0"/>
              </a:rPr>
              <a:t>jeho </a:t>
            </a:r>
            <a:r>
              <a:rPr lang="cs-CZ" sz="2800" dirty="0">
                <a:effectLst/>
                <a:latin typeface="Times New Roman" panose="02020603050405020304" pitchFamily="18" charset="0"/>
                <a:ea typeface="Calibri" panose="020F0502020204030204" pitchFamily="34" charset="0"/>
              </a:rPr>
              <a:t>neopakovatelnosti, </a:t>
            </a:r>
            <a:r>
              <a:rPr lang="cs-CZ" sz="2800" dirty="0" err="1">
                <a:effectLst/>
                <a:latin typeface="Times New Roman" panose="02020603050405020304" pitchFamily="18" charset="0"/>
                <a:ea typeface="Calibri" panose="020F0502020204030204" pitchFamily="34" charset="0"/>
              </a:rPr>
              <a:t>jednorázovosti</a:t>
            </a:r>
            <a:r>
              <a:rPr lang="cs-CZ" sz="2800" dirty="0">
                <a:effectLst/>
                <a:latin typeface="Times New Roman" panose="02020603050405020304" pitchFamily="18" charset="0"/>
                <a:ea typeface="Calibri" panose="020F0502020204030204" pitchFamily="34" charset="0"/>
              </a:rPr>
              <a:t> a konečnosti. </a:t>
            </a:r>
            <a:r>
              <a:rPr kumimoji="0" lang="cs-CZ" sz="28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mn-cs"/>
              </a:rPr>
              <a:t>→  </a:t>
            </a:r>
            <a:r>
              <a:rPr lang="cs-CZ" sz="2800" dirty="0">
                <a:effectLst/>
                <a:latin typeface="Times New Roman" panose="02020603050405020304" pitchFamily="18" charset="0"/>
                <a:ea typeface="Calibri" panose="020F0502020204030204" pitchFamily="34" charset="0"/>
              </a:rPr>
              <a:t>Konečnost není jen bytostným znakem lidské existence, ale je konstitutivní pro její smysl.</a:t>
            </a:r>
            <a:endParaRPr lang="cs-CZ" dirty="0"/>
          </a:p>
        </p:txBody>
      </p:sp>
    </p:spTree>
    <p:extLst>
      <p:ext uri="{BB962C8B-B14F-4D97-AF65-F5344CB8AC3E}">
        <p14:creationId xmlns:p14="http://schemas.microsoft.com/office/powerpoint/2010/main" val="2666502345"/>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C5B4CA1-7808-870D-EEE5-3AA5E5300B2D}"/>
              </a:ext>
            </a:extLst>
          </p:cNvPr>
          <p:cNvSpPr>
            <a:spLocks noGrp="1"/>
          </p:cNvSpPr>
          <p:nvPr>
            <p:ph type="title"/>
          </p:nvPr>
        </p:nvSpPr>
        <p:spPr>
          <a:xfrm>
            <a:off x="838200" y="75415"/>
            <a:ext cx="10515600" cy="443059"/>
          </a:xfrm>
        </p:spPr>
        <p:txBody>
          <a:bodyPr>
            <a:normAutofit fontScale="90000"/>
          </a:bodyPr>
          <a:lstStyle/>
          <a:p>
            <a:endParaRPr lang="cs-CZ" dirty="0"/>
          </a:p>
        </p:txBody>
      </p:sp>
      <p:sp>
        <p:nvSpPr>
          <p:cNvPr id="3" name="Zástupný obsah 2">
            <a:extLst>
              <a:ext uri="{FF2B5EF4-FFF2-40B4-BE49-F238E27FC236}">
                <a16:creationId xmlns:a16="http://schemas.microsoft.com/office/drawing/2014/main" id="{DFBB2ECE-7C91-EE72-BDA3-772C84D511DB}"/>
              </a:ext>
            </a:extLst>
          </p:cNvPr>
          <p:cNvSpPr>
            <a:spLocks noGrp="1"/>
          </p:cNvSpPr>
          <p:nvPr>
            <p:ph idx="1"/>
          </p:nvPr>
        </p:nvSpPr>
        <p:spPr>
          <a:xfrm>
            <a:off x="75414" y="716437"/>
            <a:ext cx="12116586" cy="6141563"/>
          </a:xfrm>
        </p:spPr>
        <p:txBody>
          <a:bodyPr>
            <a:normAutofit lnSpcReduction="10000"/>
          </a:bodyPr>
          <a:lstStyle/>
          <a:p>
            <a:pPr marL="0" indent="0" algn="just">
              <a:buNone/>
            </a:pPr>
            <a:r>
              <a:rPr lang="cs-CZ" b="1" dirty="0">
                <a:latin typeface="Times New Roman" panose="02020603050405020304" pitchFamily="18" charset="0"/>
                <a:cs typeface="Times New Roman" panose="02020603050405020304" pitchFamily="18" charset="0"/>
              </a:rPr>
              <a:t>T 32: </a:t>
            </a:r>
            <a:r>
              <a:rPr lang="cs-CZ" dirty="0">
                <a:latin typeface="Times New Roman" panose="02020603050405020304" pitchFamily="18" charset="0"/>
                <a:cs typeface="Times New Roman" panose="02020603050405020304" pitchFamily="18" charset="0"/>
              </a:rPr>
              <a:t>„Jedinečnost a </a:t>
            </a:r>
            <a:r>
              <a:rPr lang="cs-CZ" dirty="0" err="1">
                <a:latin typeface="Times New Roman" panose="02020603050405020304" pitchFamily="18" charset="0"/>
                <a:cs typeface="Times New Roman" panose="02020603050405020304" pitchFamily="18" charset="0"/>
              </a:rPr>
              <a:t>jednorázovost</a:t>
            </a:r>
            <a:r>
              <a:rPr lang="cs-CZ" dirty="0">
                <a:latin typeface="Times New Roman" panose="02020603050405020304" pitchFamily="18" charset="0"/>
                <a:cs typeface="Times New Roman" panose="02020603050405020304" pitchFamily="18" charset="0"/>
              </a:rPr>
              <a:t> jsou … pro smysl života konstitutivní. V obou těchto podstatných momentech lidského života manifestuje se však zároveň konečnost člověka. Z toho musí být tato konečnost sama také něčím, co lidské existenci smysl dává a nemůže jí je brát … Může smrt opravdu zrušit smysluplnost života? Naopak. Neboť co by se stalo, kdyby náš život nebyl konečný v čase, nýbrž časově neomezený? Kdybychom byli nesmrtelní, mohli bychom právem odsunovat každé jednání do nekonečna, nezáleželo by na tom vykonat je právě nyní … Takto však, tváří v tvář smrti jako nepřekročitelné hranici své budoucnosti a ohraničení svých možností nacházíme se pod nátlakem, abychom využili času svého života a nenechali bez užitku projít kolem sebe jedinečné příležitosti, jejichž konečný souhrn pak tvoří celý život. Konečnost, pomíjejícnost je tedy nejen podstatný znak lidského života, nýbrž je také konstitutivní pro jeho smysl. Smysl lidské existence se zakládá na jejím ireverzibilním charakteru. Odpovědnosti člověka za život je možno proto rozumět jen tehdy, rozumí-li se její odpovědnost se zřetelem k pomíjejícnosti a </a:t>
            </a:r>
            <a:r>
              <a:rPr lang="cs-CZ" dirty="0" err="1">
                <a:latin typeface="Times New Roman" panose="02020603050405020304" pitchFamily="18" charset="0"/>
                <a:cs typeface="Times New Roman" panose="02020603050405020304" pitchFamily="18" charset="0"/>
              </a:rPr>
              <a:t>jednorázovosti</a:t>
            </a:r>
            <a:r>
              <a:rPr lang="cs-CZ" dirty="0">
                <a:latin typeface="Times New Roman" panose="02020603050405020304" pitchFamily="18" charset="0"/>
                <a:cs typeface="Times New Roman" panose="02020603050405020304" pitchFamily="18" charset="0"/>
              </a:rPr>
              <a:t>.“ </a:t>
            </a:r>
          </a:p>
          <a:p>
            <a:pPr marL="0" indent="0">
              <a:buNone/>
            </a:pPr>
            <a:r>
              <a:rPr lang="cs-CZ" dirty="0">
                <a:latin typeface="Times New Roman" panose="02020603050405020304" pitchFamily="18" charset="0"/>
                <a:cs typeface="Times New Roman" panose="02020603050405020304" pitchFamily="18" charset="0"/>
              </a:rPr>
              <a:t>V. E. </a:t>
            </a:r>
            <a:r>
              <a:rPr lang="cs-CZ" dirty="0" err="1">
                <a:latin typeface="Times New Roman" panose="02020603050405020304" pitchFamily="18" charset="0"/>
                <a:cs typeface="Times New Roman" panose="02020603050405020304" pitchFamily="18" charset="0"/>
              </a:rPr>
              <a:t>Frankl</a:t>
            </a:r>
            <a:r>
              <a:rPr lang="cs-CZ" dirty="0">
                <a:latin typeface="Times New Roman" panose="02020603050405020304" pitchFamily="18" charset="0"/>
                <a:cs typeface="Times New Roman" panose="02020603050405020304" pitchFamily="18" charset="0"/>
              </a:rPr>
              <a:t>, </a:t>
            </a:r>
            <a:r>
              <a:rPr lang="cs-CZ" i="1" dirty="0">
                <a:latin typeface="Times New Roman" panose="02020603050405020304" pitchFamily="18" charset="0"/>
                <a:cs typeface="Times New Roman" panose="02020603050405020304" pitchFamily="18" charset="0"/>
              </a:rPr>
              <a:t>Lékařská péče o duši. Základy logoterapie a existenciální analýzy</a:t>
            </a:r>
            <a:r>
              <a:rPr lang="cs-CZ" dirty="0">
                <a:latin typeface="Times New Roman" panose="02020603050405020304" pitchFamily="18" charset="0"/>
                <a:cs typeface="Times New Roman" panose="02020603050405020304" pitchFamily="18" charset="0"/>
              </a:rPr>
              <a:t>, Brno 1994, str. 80–81.</a:t>
            </a:r>
          </a:p>
        </p:txBody>
      </p:sp>
    </p:spTree>
    <p:extLst>
      <p:ext uri="{BB962C8B-B14F-4D97-AF65-F5344CB8AC3E}">
        <p14:creationId xmlns:p14="http://schemas.microsoft.com/office/powerpoint/2010/main" val="3645818565"/>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9F3DAD01-21A0-F6E6-ED3C-713B185805C0}"/>
              </a:ext>
            </a:extLst>
          </p:cNvPr>
          <p:cNvSpPr>
            <a:spLocks noGrp="1"/>
          </p:cNvSpPr>
          <p:nvPr>
            <p:ph type="title"/>
          </p:nvPr>
        </p:nvSpPr>
        <p:spPr>
          <a:xfrm>
            <a:off x="0" y="-162775"/>
            <a:ext cx="12192000" cy="1096030"/>
          </a:xfrm>
        </p:spPr>
        <p:txBody>
          <a:bodyPr/>
          <a:lstStyle/>
          <a:p>
            <a:pPr algn="ctr"/>
            <a:r>
              <a:rPr lang="cs-CZ" dirty="0">
                <a:solidFill>
                  <a:srgbClr val="C00000"/>
                </a:solidFill>
                <a:latin typeface="Times New Roman" panose="02020603050405020304" pitchFamily="18" charset="0"/>
                <a:cs typeface="Times New Roman" panose="02020603050405020304" pitchFamily="18" charset="0"/>
              </a:rPr>
              <a:t>Smysluplnost života a omezenost času</a:t>
            </a:r>
          </a:p>
        </p:txBody>
      </p:sp>
      <p:sp>
        <p:nvSpPr>
          <p:cNvPr id="3" name="Zástupný obsah 2">
            <a:extLst>
              <a:ext uri="{FF2B5EF4-FFF2-40B4-BE49-F238E27FC236}">
                <a16:creationId xmlns:a16="http://schemas.microsoft.com/office/drawing/2014/main" id="{71B81C8C-B660-E316-D5D5-3B0973640A70}"/>
              </a:ext>
            </a:extLst>
          </p:cNvPr>
          <p:cNvSpPr>
            <a:spLocks noGrp="1"/>
          </p:cNvSpPr>
          <p:nvPr>
            <p:ph idx="1"/>
          </p:nvPr>
        </p:nvSpPr>
        <p:spPr>
          <a:xfrm>
            <a:off x="0" y="933254"/>
            <a:ext cx="12192000" cy="5924746"/>
          </a:xfrm>
        </p:spPr>
        <p:txBody>
          <a:bodyPr>
            <a:normAutofit fontScale="85000" lnSpcReduction="20000"/>
          </a:bodyPr>
          <a:lstStyle/>
          <a:p>
            <a:pPr algn="just"/>
            <a:r>
              <a:rPr lang="cs-CZ" sz="2800" dirty="0">
                <a:effectLst/>
                <a:latin typeface="Times New Roman" panose="02020603050405020304" pitchFamily="18" charset="0"/>
                <a:ea typeface="Calibri" panose="020F0502020204030204" pitchFamily="34" charset="0"/>
              </a:rPr>
              <a:t>Smrtelnost a konečnost nepopírají smysl života, ale jsou jeho podmínkou. → Veškerý smysl se uskutečňuje navzdory konečnosti, resp. díky ní. </a:t>
            </a:r>
            <a:r>
              <a:rPr kumimoji="0" lang="cs-CZ" sz="28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mn-cs"/>
              </a:rPr>
              <a:t>→ </a:t>
            </a:r>
            <a:r>
              <a:rPr lang="cs-CZ" sz="2800" dirty="0">
                <a:effectLst/>
                <a:latin typeface="Times New Roman" panose="02020603050405020304" pitchFamily="18" charset="0"/>
                <a:ea typeface="Calibri" panose="020F0502020204030204" pitchFamily="34" charset="0"/>
              </a:rPr>
              <a:t>Člověk má uskutečnit a naplnit svůj život a jeho smysl v čase, tj. v omezeném a konečném čase. </a:t>
            </a:r>
            <a:r>
              <a:rPr kumimoji="0" lang="cs-CZ" sz="28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mn-cs"/>
              </a:rPr>
              <a:t>→ </a:t>
            </a:r>
            <a:r>
              <a:rPr lang="cs-CZ" sz="2800" dirty="0">
                <a:effectLst/>
                <a:latin typeface="Times New Roman" panose="02020603050405020304" pitchFamily="18" charset="0"/>
                <a:ea typeface="Calibri" panose="020F0502020204030204" pitchFamily="34" charset="0"/>
              </a:rPr>
              <a:t>Naplnění života a jeho smyslu vždy předpokládá, že člověk počítá s koncem a bere na sebe svou konečnost. </a:t>
            </a:r>
            <a:r>
              <a:rPr kumimoji="0" lang="cs-CZ" sz="28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mn-cs"/>
              </a:rPr>
              <a:t>→ </a:t>
            </a:r>
            <a:r>
              <a:rPr kumimoji="0" lang="cs-CZ" b="0" i="0" u="none" strike="noStrike" kern="1200" cap="none" spc="0" normalizeH="0" baseline="0" noProof="0" dirty="0">
                <a:ln>
                  <a:noFill/>
                </a:ln>
                <a:solidFill>
                  <a:prstClr val="black"/>
                </a:solidFill>
                <a:uLnTx/>
                <a:uFillTx/>
                <a:latin typeface="Times New Roman" panose="02020603050405020304" pitchFamily="18" charset="0"/>
                <a:ea typeface="Calibri" panose="020F0502020204030204" pitchFamily="34" charset="0"/>
                <a:cs typeface="+mn-cs"/>
              </a:rPr>
              <a:t>S</a:t>
            </a:r>
            <a:r>
              <a:rPr lang="cs-CZ" sz="2800" dirty="0" err="1">
                <a:effectLst/>
                <a:latin typeface="Times New Roman" panose="02020603050405020304" pitchFamily="18" charset="0"/>
                <a:ea typeface="Calibri" panose="020F0502020204030204" pitchFamily="34" charset="0"/>
              </a:rPr>
              <a:t>mrt</a:t>
            </a:r>
            <a:r>
              <a:rPr lang="cs-CZ" sz="2800" dirty="0">
                <a:effectLst/>
                <a:latin typeface="Times New Roman" panose="02020603050405020304" pitchFamily="18" charset="0"/>
                <a:ea typeface="Calibri" panose="020F0502020204030204" pitchFamily="34" charset="0"/>
              </a:rPr>
              <a:t> není třeba vylučovat ze života – smrt patří k životu.</a:t>
            </a:r>
          </a:p>
          <a:p>
            <a:pPr algn="just"/>
            <a:r>
              <a:rPr lang="cs-CZ" dirty="0">
                <a:latin typeface="Times New Roman" panose="02020603050405020304" pitchFamily="18" charset="0"/>
                <a:cs typeface="Times New Roman" panose="02020603050405020304" pitchFamily="18" charset="0"/>
              </a:rPr>
              <a:t>Mezi délkou života a jeho smysluplností neexistuje přímá úměra. </a:t>
            </a:r>
            <a:r>
              <a:rPr kumimoji="0" lang="cs-CZ" sz="28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mn-cs"/>
              </a:rPr>
              <a:t>→ </a:t>
            </a:r>
            <a:r>
              <a:rPr lang="cs-CZ" dirty="0">
                <a:latin typeface="Times New Roman" panose="02020603050405020304" pitchFamily="18" charset="0"/>
                <a:cs typeface="Times New Roman" panose="02020603050405020304" pitchFamily="18" charset="0"/>
              </a:rPr>
              <a:t>Stejně tak nelze smrt „překonávat“ předáváním a rozmnožováním života, jímž člověk domněle usiluje o své „zvěčnění“. </a:t>
            </a:r>
            <a:r>
              <a:rPr kumimoji="0" lang="cs-CZ" sz="28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mn-cs"/>
              </a:rPr>
              <a:t>→ </a:t>
            </a:r>
            <a:r>
              <a:rPr lang="cs-CZ" dirty="0">
                <a:latin typeface="Times New Roman" panose="02020603050405020304" pitchFamily="18" charset="0"/>
                <a:cs typeface="Times New Roman" panose="02020603050405020304" pitchFamily="18" charset="0"/>
              </a:rPr>
              <a:t>Buď má život smysl – pak jej má nezávisle na tom, jak je dlouhý či krátký, zda se rozmnožuje či nikoli – anebo smysl nemá – pak jej nezíská tím, že bude trvat déle nebo neomezeně dlouho, nebo se bude donekonečna rozmnožovat</a:t>
            </a:r>
            <a:r>
              <a:rPr lang="cs-CZ" dirty="0"/>
              <a:t>.</a:t>
            </a:r>
          </a:p>
          <a:p>
            <a:pPr marL="0" indent="0" algn="just">
              <a:lnSpc>
                <a:spcPct val="107000"/>
              </a:lnSpc>
              <a:spcAft>
                <a:spcPts val="800"/>
              </a:spcAft>
              <a:buNone/>
            </a:pPr>
            <a:r>
              <a:rPr lang="cs-CZ" sz="2800" b="1" dirty="0">
                <a:effectLst/>
                <a:latin typeface="Times New Roman" panose="02020603050405020304" pitchFamily="18" charset="0"/>
                <a:ea typeface="Calibri" panose="020F0502020204030204" pitchFamily="34" charset="0"/>
              </a:rPr>
              <a:t>T 33a: </a:t>
            </a:r>
            <a:r>
              <a:rPr lang="cs-CZ" sz="2800" dirty="0">
                <a:effectLst/>
                <a:latin typeface="Times New Roman" panose="02020603050405020304" pitchFamily="18" charset="0"/>
                <a:ea typeface="Calibri" panose="020F0502020204030204" pitchFamily="34" charset="0"/>
              </a:rPr>
              <a:t>„‚Fragmentární </a:t>
            </a:r>
            <a:r>
              <a:rPr lang="cs-CZ" sz="2800" dirty="0" err="1">
                <a:effectLst/>
                <a:latin typeface="Times New Roman" panose="02020603050405020304" pitchFamily="18" charset="0"/>
                <a:ea typeface="Calibri" panose="020F0502020204030204" pitchFamily="34" charset="0"/>
              </a:rPr>
              <a:t>charakterʻ</a:t>
            </a:r>
            <a:r>
              <a:rPr lang="cs-CZ" sz="2800" dirty="0">
                <a:effectLst/>
                <a:latin typeface="Times New Roman" panose="02020603050405020304" pitchFamily="18" charset="0"/>
                <a:ea typeface="Calibri" panose="020F0502020204030204" pitchFamily="34" charset="0"/>
              </a:rPr>
              <a:t> života … nijak neškodí smyslu života. </a:t>
            </a:r>
            <a:r>
              <a:rPr lang="cs-CZ" sz="2800" i="1" dirty="0">
                <a:effectLst/>
                <a:latin typeface="Times New Roman" panose="02020603050405020304" pitchFamily="18" charset="0"/>
                <a:ea typeface="Calibri" panose="020F0502020204030204" pitchFamily="34" charset="0"/>
              </a:rPr>
              <a:t>Nikdy nemůžeme dělat závěry z délky lidského života na jeho smysluplnost </a:t>
            </a:r>
            <a:r>
              <a:rPr lang="cs-CZ" sz="2800" dirty="0">
                <a:effectLst/>
                <a:latin typeface="Times New Roman" panose="02020603050405020304" pitchFamily="18" charset="0"/>
                <a:ea typeface="Calibri" panose="020F0502020204030204" pitchFamily="34" charset="0"/>
              </a:rPr>
              <a:t>… Člověk má – v čase a v konečnosti – něco naplnit a ukončit, tj. vzít na sebe konečnost a počítat vědomě s koncem … Není tedy vůbec nutné nějak vylučovat smrt ze života; patří přece docela právem k životu! … </a:t>
            </a:r>
            <a:r>
              <a:rPr lang="cs-CZ" sz="2800" i="1" dirty="0">
                <a:effectLst/>
                <a:latin typeface="Times New Roman" panose="02020603050405020304" pitchFamily="18" charset="0"/>
                <a:ea typeface="Calibri" panose="020F0502020204030204" pitchFamily="34" charset="0"/>
              </a:rPr>
              <a:t>Buď má život smysl; pak si jej podrží také nezávisle na tom, zda je dlouhý, nebo krátký, zda se rozmnožuje, nebo ne; nebo život nemá smysl, a pak jej nebude mít ani tehdy, kdyby trval ještě jednou tak dlouho nebo kdyby se mohl neomezeně rozmnožovat</a:t>
            </a:r>
            <a:r>
              <a:rPr lang="cs-CZ" sz="2800" dirty="0">
                <a:effectLst/>
                <a:latin typeface="Times New Roman" panose="02020603050405020304" pitchFamily="18" charset="0"/>
                <a:ea typeface="Calibri" panose="020F0502020204030204" pitchFamily="34" charset="0"/>
              </a:rPr>
              <a:t>.“</a:t>
            </a:r>
          </a:p>
          <a:p>
            <a:pPr marL="0" indent="0" algn="just">
              <a:lnSpc>
                <a:spcPct val="107000"/>
              </a:lnSpc>
              <a:spcAft>
                <a:spcPts val="800"/>
              </a:spcAft>
              <a:buNone/>
            </a:pPr>
            <a:r>
              <a:rPr kumimoji="0" lang="cs-CZ" sz="2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V. E. </a:t>
            </a:r>
            <a:r>
              <a:rPr kumimoji="0" lang="cs-CZ" sz="2800" b="0"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Frankl</a:t>
            </a:r>
            <a:r>
              <a:rPr kumimoji="0" lang="cs-CZ" sz="2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cs-CZ" sz="2800" b="0" i="1"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Lékařská péče o duši</a:t>
            </a:r>
            <a:r>
              <a:rPr kumimoji="0" lang="cs-CZ" sz="2800" b="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str.</a:t>
            </a:r>
            <a:r>
              <a:rPr kumimoji="0" lang="cs-CZ" sz="2800" b="0" i="1"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lang="cs-CZ" sz="2800" dirty="0">
                <a:effectLst/>
                <a:latin typeface="Times New Roman" panose="02020603050405020304" pitchFamily="18" charset="0"/>
                <a:ea typeface="Calibri" panose="020F0502020204030204" pitchFamily="34" charset="0"/>
                <a:cs typeface="Times New Roman" panose="02020603050405020304" pitchFamily="18" charset="0"/>
              </a:rPr>
              <a:t>82.</a:t>
            </a:r>
            <a:endParaRPr lang="cs-CZ" sz="20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buNone/>
            </a:pPr>
            <a:endParaRPr lang="cs-CZ" dirty="0"/>
          </a:p>
        </p:txBody>
      </p:sp>
    </p:spTree>
    <p:extLst>
      <p:ext uri="{BB962C8B-B14F-4D97-AF65-F5344CB8AC3E}">
        <p14:creationId xmlns:p14="http://schemas.microsoft.com/office/powerpoint/2010/main" val="1886886729"/>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CBB1108E-D536-F0EB-33E9-10C99F5F1B7A}"/>
              </a:ext>
            </a:extLst>
          </p:cNvPr>
          <p:cNvSpPr>
            <a:spLocks noGrp="1"/>
          </p:cNvSpPr>
          <p:nvPr>
            <p:ph type="title"/>
          </p:nvPr>
        </p:nvSpPr>
        <p:spPr>
          <a:xfrm>
            <a:off x="84841" y="1"/>
            <a:ext cx="12107159" cy="1216057"/>
          </a:xfrm>
        </p:spPr>
        <p:txBody>
          <a:bodyPr/>
          <a:lstStyle/>
          <a:p>
            <a:pPr algn="ctr"/>
            <a:r>
              <a:rPr lang="cs-CZ" dirty="0">
                <a:solidFill>
                  <a:srgbClr val="C00000"/>
                </a:solidFill>
                <a:latin typeface="Times New Roman" panose="02020603050405020304" pitchFamily="18" charset="0"/>
                <a:cs typeface="Times New Roman" panose="02020603050405020304" pitchFamily="18" charset="0"/>
              </a:rPr>
              <a:t>Zacílení života k vyššímu smyslu</a:t>
            </a:r>
          </a:p>
        </p:txBody>
      </p:sp>
      <p:sp>
        <p:nvSpPr>
          <p:cNvPr id="3" name="Zástupný obsah 2">
            <a:extLst>
              <a:ext uri="{FF2B5EF4-FFF2-40B4-BE49-F238E27FC236}">
                <a16:creationId xmlns:a16="http://schemas.microsoft.com/office/drawing/2014/main" id="{6AC78DBF-D002-1797-EE2C-972F4C625858}"/>
              </a:ext>
            </a:extLst>
          </p:cNvPr>
          <p:cNvSpPr>
            <a:spLocks noGrp="1"/>
          </p:cNvSpPr>
          <p:nvPr>
            <p:ph idx="1"/>
          </p:nvPr>
        </p:nvSpPr>
        <p:spPr>
          <a:xfrm>
            <a:off x="84841" y="1216058"/>
            <a:ext cx="12107159" cy="5641941"/>
          </a:xfrm>
        </p:spPr>
        <p:txBody>
          <a:bodyPr/>
          <a:lstStyle/>
          <a:p>
            <a:pPr algn="just"/>
            <a:r>
              <a:rPr lang="cs-CZ" dirty="0">
                <a:latin typeface="Times New Roman" panose="02020603050405020304" pitchFamily="18" charset="0"/>
                <a:cs typeface="Times New Roman" panose="02020603050405020304" pitchFamily="18" charset="0"/>
              </a:rPr>
              <a:t>Život sám o sobě není účelem: lidský život nemůže získat smysl pouze ze svého udržování či rozmnožování. → Lidský život čerpá svůj smysl z jiných zdrojů či zřetelů, jež nejsou biologického rázu. </a:t>
            </a:r>
            <a:r>
              <a:rPr kumimoji="0" lang="cs-CZ"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lang="cs-CZ" dirty="0">
                <a:latin typeface="Times New Roman" panose="02020603050405020304" pitchFamily="18" charset="0"/>
                <a:cs typeface="Times New Roman" panose="02020603050405020304" pitchFamily="18" charset="0"/>
              </a:rPr>
              <a:t>Život získává smysl tím, že transcenduje sám sebe – zacílením k vyššímu smyslu. </a:t>
            </a:r>
            <a:r>
              <a:rPr kumimoji="0" lang="cs-CZ"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Tohoto smyslu</a:t>
            </a:r>
            <a:r>
              <a:rPr lang="cs-CZ" dirty="0">
                <a:latin typeface="Times New Roman" panose="02020603050405020304" pitchFamily="18" charset="0"/>
                <a:cs typeface="Times New Roman" panose="02020603050405020304" pitchFamily="18" charset="0"/>
              </a:rPr>
              <a:t> nemůže být život zbaven pouhou smrtí. </a:t>
            </a:r>
          </a:p>
          <a:p>
            <a:pPr marL="0" indent="0" algn="just">
              <a:buNone/>
            </a:pPr>
            <a:r>
              <a:rPr lang="cs-CZ" b="1" dirty="0">
                <a:effectLst/>
                <a:latin typeface="Times New Roman" panose="02020603050405020304" pitchFamily="18" charset="0"/>
                <a:ea typeface="Calibri" panose="020F0502020204030204" pitchFamily="34" charset="0"/>
              </a:rPr>
              <a:t>T 33b: </a:t>
            </a:r>
            <a:r>
              <a:rPr lang="cs-CZ" dirty="0">
                <a:effectLst/>
                <a:latin typeface="Times New Roman" panose="02020603050405020304" pitchFamily="18" charset="0"/>
                <a:ea typeface="Calibri" panose="020F0502020204030204" pitchFamily="34" charset="0"/>
              </a:rPr>
              <a:t>„Z toho všeho jen znovu vidíme, že </a:t>
            </a:r>
            <a:r>
              <a:rPr lang="cs-CZ" i="1" dirty="0">
                <a:effectLst/>
                <a:latin typeface="Times New Roman" panose="02020603050405020304" pitchFamily="18" charset="0"/>
                <a:ea typeface="Calibri" panose="020F0502020204030204" pitchFamily="34" charset="0"/>
              </a:rPr>
              <a:t>život nemůže být nikdy sám sobě účelem</a:t>
            </a:r>
            <a:r>
              <a:rPr lang="cs-CZ" dirty="0">
                <a:effectLst/>
                <a:latin typeface="Times New Roman" panose="02020603050405020304" pitchFamily="18" charset="0"/>
                <a:ea typeface="Calibri" panose="020F0502020204030204" pitchFamily="34" charset="0"/>
              </a:rPr>
              <a:t>, že </a:t>
            </a:r>
            <a:r>
              <a:rPr lang="cs-CZ" i="1" dirty="0">
                <a:effectLst/>
                <a:latin typeface="Times New Roman" panose="02020603050405020304" pitchFamily="18" charset="0"/>
                <a:ea typeface="Calibri" panose="020F0502020204030204" pitchFamily="34" charset="0"/>
              </a:rPr>
              <a:t>jeho rozmnožování nemůže být nikdy svým vlastním smyslem</a:t>
            </a:r>
            <a:r>
              <a:rPr lang="cs-CZ" dirty="0">
                <a:effectLst/>
                <a:latin typeface="Times New Roman" panose="02020603050405020304" pitchFamily="18" charset="0"/>
                <a:ea typeface="Calibri" panose="020F0502020204030204" pitchFamily="34" charset="0"/>
              </a:rPr>
              <a:t>: daleko spíše nabývá svého smyslu teprve z jiných, nebiologických zřetelů. Tyto zřetele tvoří tedy transcendentní moment. Život transcenduje sebe sama nikoli v ‚</a:t>
            </a:r>
            <a:r>
              <a:rPr lang="cs-CZ" dirty="0" err="1">
                <a:effectLst/>
                <a:latin typeface="Times New Roman" panose="02020603050405020304" pitchFamily="18" charset="0"/>
                <a:ea typeface="Calibri" panose="020F0502020204030204" pitchFamily="34" charset="0"/>
              </a:rPr>
              <a:t>délceʻ</a:t>
            </a:r>
            <a:r>
              <a:rPr lang="cs-CZ" dirty="0">
                <a:effectLst/>
                <a:latin typeface="Times New Roman" panose="02020603050405020304" pitchFamily="18" charset="0"/>
                <a:ea typeface="Calibri" panose="020F0502020204030204" pitchFamily="34" charset="0"/>
              </a:rPr>
              <a:t> – ve smyslu svého vlastního rozmnožování, nýbrž ve ‚</a:t>
            </a:r>
            <a:r>
              <a:rPr lang="cs-CZ" dirty="0" err="1">
                <a:effectLst/>
                <a:latin typeface="Times New Roman" panose="02020603050405020304" pitchFamily="18" charset="0"/>
                <a:ea typeface="Calibri" panose="020F0502020204030204" pitchFamily="34" charset="0"/>
              </a:rPr>
              <a:t>výšiʻ</a:t>
            </a:r>
            <a:r>
              <a:rPr lang="cs-CZ" dirty="0">
                <a:effectLst/>
                <a:latin typeface="Times New Roman" panose="02020603050405020304" pitchFamily="18" charset="0"/>
                <a:ea typeface="Calibri" panose="020F0502020204030204" pitchFamily="34" charset="0"/>
              </a:rPr>
              <a:t> – tím, že </a:t>
            </a:r>
            <a:r>
              <a:rPr lang="cs-CZ" dirty="0" err="1">
                <a:effectLst/>
                <a:latin typeface="Times New Roman" panose="02020603050405020304" pitchFamily="18" charset="0"/>
                <a:ea typeface="Calibri" panose="020F0502020204030204" pitchFamily="34" charset="0"/>
              </a:rPr>
              <a:t>intenduje</a:t>
            </a:r>
            <a:r>
              <a:rPr lang="cs-CZ" dirty="0">
                <a:effectLst/>
                <a:latin typeface="Times New Roman" panose="02020603050405020304" pitchFamily="18" charset="0"/>
                <a:ea typeface="Calibri" panose="020F0502020204030204" pitchFamily="34" charset="0"/>
              </a:rPr>
              <a:t> nějaký smysl.“</a:t>
            </a:r>
          </a:p>
          <a:p>
            <a:pPr marL="0" marR="0" lvl="0" indent="0" algn="just" defTabSz="914400" rtl="0" eaLnBrk="1" fontAlgn="auto" latinLnBrk="0" hangingPunct="1">
              <a:lnSpc>
                <a:spcPct val="107000"/>
              </a:lnSpc>
              <a:spcBef>
                <a:spcPts val="1000"/>
              </a:spcBef>
              <a:spcAft>
                <a:spcPts val="800"/>
              </a:spcAft>
              <a:buClrTx/>
              <a:buSzTx/>
              <a:buFont typeface="Arial" panose="020B0604020202020204" pitchFamily="34" charset="0"/>
              <a:buNone/>
              <a:tabLst/>
              <a:defRPr/>
            </a:pPr>
            <a:r>
              <a:rPr kumimoji="0" lang="cs-CZ"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V. E. </a:t>
            </a:r>
            <a:r>
              <a:rPr kumimoji="0" lang="cs-CZ" b="0"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Frankl</a:t>
            </a:r>
            <a:r>
              <a:rPr kumimoji="0" lang="cs-CZ"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cs-CZ" b="0" i="1"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Lékařská péče o duši</a:t>
            </a:r>
            <a:r>
              <a:rPr kumimoji="0" lang="cs-CZ"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str.</a:t>
            </a:r>
            <a:r>
              <a:rPr kumimoji="0" lang="cs-CZ" b="0" i="1"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cs-CZ"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84.</a:t>
            </a:r>
            <a:endParaRPr kumimoji="0" lang="cs-CZ"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endParaRPr>
          </a:p>
          <a:p>
            <a:pPr marL="0" indent="0" algn="just">
              <a:buNone/>
            </a:pPr>
            <a:r>
              <a:rPr lang="cs-CZ" sz="2800" dirty="0">
                <a:effectLst/>
                <a:latin typeface="Times New Roman" panose="02020603050405020304" pitchFamily="18" charset="0"/>
                <a:ea typeface="Calibri" panose="020F0502020204030204" pitchFamily="34" charset="0"/>
              </a:rPr>
              <a:t> </a:t>
            </a:r>
            <a:endParaRPr lang="cs-CZ"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2756634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35152AA0-4F81-394C-D78C-AE2E7D5F8AF4}"/>
              </a:ext>
            </a:extLst>
          </p:cNvPr>
          <p:cNvSpPr>
            <a:spLocks noGrp="1"/>
          </p:cNvSpPr>
          <p:nvPr>
            <p:ph type="title"/>
          </p:nvPr>
        </p:nvSpPr>
        <p:spPr>
          <a:xfrm>
            <a:off x="838200" y="1"/>
            <a:ext cx="10515600" cy="1065228"/>
          </a:xfrm>
        </p:spPr>
        <p:txBody>
          <a:bodyPr/>
          <a:lstStyle/>
          <a:p>
            <a:pPr algn="ctr"/>
            <a:r>
              <a:rPr lang="cs-CZ" dirty="0">
                <a:solidFill>
                  <a:srgbClr val="C00000"/>
                </a:solidFill>
                <a:latin typeface="Times New Roman" panose="02020603050405020304" pitchFamily="18" charset="0"/>
                <a:ea typeface="Calibri" panose="020F0502020204030204" pitchFamily="34" charset="0"/>
              </a:rPr>
              <a:t>Smrt a existence</a:t>
            </a:r>
            <a:endParaRPr lang="cs-CZ" dirty="0">
              <a:solidFill>
                <a:srgbClr val="C00000"/>
              </a:solidFill>
              <a:latin typeface="Times New Roman" panose="02020603050405020304" pitchFamily="18" charset="0"/>
              <a:cs typeface="Times New Roman" panose="02020603050405020304" pitchFamily="18" charset="0"/>
            </a:endParaRPr>
          </a:p>
        </p:txBody>
      </p:sp>
      <p:sp>
        <p:nvSpPr>
          <p:cNvPr id="3" name="Zástupný obsah 2">
            <a:extLst>
              <a:ext uri="{FF2B5EF4-FFF2-40B4-BE49-F238E27FC236}">
                <a16:creationId xmlns:a16="http://schemas.microsoft.com/office/drawing/2014/main" id="{228B0CC5-E076-4BF5-F044-C7C30364ADF7}"/>
              </a:ext>
            </a:extLst>
          </p:cNvPr>
          <p:cNvSpPr>
            <a:spLocks noGrp="1"/>
          </p:cNvSpPr>
          <p:nvPr>
            <p:ph idx="1"/>
          </p:nvPr>
        </p:nvSpPr>
        <p:spPr>
          <a:xfrm>
            <a:off x="0" y="838986"/>
            <a:ext cx="12192000" cy="6287678"/>
          </a:xfrm>
        </p:spPr>
        <p:txBody>
          <a:bodyPr>
            <a:normAutofit fontScale="77500" lnSpcReduction="20000"/>
          </a:bodyPr>
          <a:lstStyle/>
          <a:p>
            <a:pPr algn="just">
              <a:lnSpc>
                <a:spcPct val="107000"/>
              </a:lnSpc>
              <a:spcAft>
                <a:spcPts val="800"/>
              </a:spcAft>
            </a:pPr>
            <a:r>
              <a:rPr lang="cs-CZ" sz="2400" dirty="0">
                <a:latin typeface="Times New Roman" panose="02020603050405020304" pitchFamily="18" charset="0"/>
                <a:ea typeface="Calibri" panose="020F0502020204030204" pitchFamily="34" charset="0"/>
                <a:cs typeface="Times New Roman" panose="02020603050405020304" pitchFamily="18" charset="0"/>
              </a:rPr>
              <a:t>E</a:t>
            </a:r>
            <a:r>
              <a:rPr lang="cs-CZ" sz="2400" dirty="0">
                <a:effectLst/>
                <a:latin typeface="Times New Roman" panose="02020603050405020304" pitchFamily="18" charset="0"/>
                <a:ea typeface="Calibri" panose="020F0502020204030204" pitchFamily="34" charset="0"/>
                <a:cs typeface="Times New Roman" panose="02020603050405020304" pitchFamily="18" charset="0"/>
              </a:rPr>
              <a:t>xistence se manifestuje a uskutečňuje ve vymezeném čase. → Její podmínkou je nejenom pobývání, ale i jeho </a:t>
            </a:r>
            <a:r>
              <a:rPr lang="cs-CZ" sz="2400" dirty="0">
                <a:solidFill>
                  <a:prstClr val="black"/>
                </a:solidFill>
                <a:latin typeface="Times New Roman" panose="02020603050405020304" pitchFamily="18" charset="0"/>
                <a:ea typeface="Calibri" panose="020F0502020204030204" pitchFamily="34" charset="0"/>
                <a:cs typeface="Times New Roman" panose="02020603050405020304" pitchFamily="18" charset="0"/>
              </a:rPr>
              <a:t>m</a:t>
            </a:r>
            <a:r>
              <a:rPr kumimoji="0" lang="cs-CZ" sz="2400" b="0" i="0" u="none" strike="noStrike" kern="1200" cap="none" spc="0" normalizeH="0" baseline="0" noProof="0" dirty="0" err="1">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izení</a:t>
            </a:r>
            <a:r>
              <a:rPr kumimoji="0" lang="cs-CZ" sz="24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 a zánik. → </a:t>
            </a:r>
            <a:r>
              <a:rPr kumimoji="0" lang="cs-CZ" sz="2400" b="0" i="0" u="none" strike="noStrike" kern="1200" cap="none" spc="0" normalizeH="0" baseline="0" noProof="0" dirty="0">
                <a:ln>
                  <a:noFill/>
                </a:ln>
                <a:solidFill>
                  <a:prstClr val="black"/>
                </a:solidFill>
                <a:uLnTx/>
                <a:uFillTx/>
                <a:latin typeface="Times New Roman" panose="02020603050405020304" pitchFamily="18" charset="0"/>
                <a:ea typeface="Calibri" panose="020F0502020204030204" pitchFamily="34" charset="0"/>
                <a:cs typeface="Times New Roman" panose="02020603050405020304" pitchFamily="18" charset="0"/>
              </a:rPr>
              <a:t>M</a:t>
            </a:r>
            <a:r>
              <a:rPr lang="cs-CZ" sz="2400" dirty="0" err="1">
                <a:effectLst/>
                <a:latin typeface="Times New Roman" panose="02020603050405020304" pitchFamily="18" charset="0"/>
                <a:ea typeface="Calibri" panose="020F0502020204030204" pitchFamily="34" charset="0"/>
                <a:cs typeface="Times New Roman" panose="02020603050405020304" pitchFamily="18" charset="0"/>
              </a:rPr>
              <a:t>izení</a:t>
            </a:r>
            <a:r>
              <a:rPr lang="cs-CZ" sz="2400" dirty="0">
                <a:effectLst/>
                <a:latin typeface="Times New Roman" panose="02020603050405020304" pitchFamily="18" charset="0"/>
                <a:ea typeface="Calibri" panose="020F0502020204030204" pitchFamily="34" charset="0"/>
                <a:cs typeface="Times New Roman" panose="02020603050405020304" pitchFamily="18" charset="0"/>
              </a:rPr>
              <a:t> a zánik pobývání v čase činí každé rozhodnutí v čase, jímž člověk získává či ztrácí sám sebe, absolutně významným a naléhavým. </a:t>
            </a:r>
            <a:r>
              <a:rPr kumimoji="0" lang="cs-CZ" sz="24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lang="cs-CZ" sz="2400" dirty="0">
                <a:effectLst/>
                <a:latin typeface="Times New Roman" panose="02020603050405020304" pitchFamily="18" charset="0"/>
                <a:ea typeface="Calibri" panose="020F0502020204030204" pitchFamily="34" charset="0"/>
                <a:cs typeface="Times New Roman" panose="02020603050405020304" pitchFamily="18" charset="0"/>
              </a:rPr>
              <a:t>Nevratnost času a konečná lhůta podtrhuje závažnost a jedinečnost každé chvíle jako neopakovatelné příležitosti k uskutečnění existence. </a:t>
            </a:r>
          </a:p>
          <a:p>
            <a:pPr algn="just">
              <a:lnSpc>
                <a:spcPct val="107000"/>
              </a:lnSpc>
              <a:spcAft>
                <a:spcPts val="800"/>
              </a:spcAft>
            </a:pPr>
            <a:r>
              <a:rPr lang="cs-CZ" sz="2400" dirty="0">
                <a:effectLst/>
                <a:latin typeface="Times New Roman" panose="02020603050405020304" pitchFamily="18" charset="0"/>
                <a:ea typeface="Calibri" panose="020F0502020204030204" pitchFamily="34" charset="0"/>
              </a:rPr>
              <a:t>Jakožto existence je člověk schopen vnitřního osvojení smrti. </a:t>
            </a:r>
            <a:r>
              <a:rPr kumimoji="0" lang="cs-CZ" sz="24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lang="cs-CZ" sz="2400" dirty="0">
                <a:effectLst/>
                <a:latin typeface="Times New Roman" panose="02020603050405020304" pitchFamily="18" charset="0"/>
                <a:ea typeface="Calibri" panose="020F0502020204030204" pitchFamily="34" charset="0"/>
              </a:rPr>
              <a:t>Pravdivým postojem ke smrti není ani touha po smrti ani úzkost před smrtí, nýbrž uskutečňování existence navzdory a skrze mizení pobývání. </a:t>
            </a:r>
            <a:r>
              <a:rPr kumimoji="0" lang="cs-CZ" sz="24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lang="cs-CZ" sz="2400" dirty="0">
                <a:effectLst/>
                <a:latin typeface="Times New Roman" panose="02020603050405020304" pitchFamily="18" charset="0"/>
                <a:ea typeface="Calibri" panose="020F0502020204030204" pitchFamily="34" charset="0"/>
              </a:rPr>
              <a:t>Jakožto pobývání nemůžeme odstranit bolestný osten mizení a smrti, ale na rovině existence je lze překonat a zůstat </a:t>
            </a:r>
            <a:r>
              <a:rPr lang="cs-CZ" sz="2400" dirty="0">
                <a:latin typeface="Times New Roman" panose="02020603050405020304" pitchFamily="18" charset="0"/>
                <a:ea typeface="Calibri" panose="020F0502020204030204" pitchFamily="34" charset="0"/>
              </a:rPr>
              <a:t>do</a:t>
            </a:r>
            <a:r>
              <a:rPr lang="cs-CZ" sz="2400" dirty="0">
                <a:effectLst/>
                <a:latin typeface="Times New Roman" panose="02020603050405020304" pitchFamily="18" charset="0"/>
                <a:ea typeface="Calibri" panose="020F0502020204030204" pitchFamily="34" charset="0"/>
              </a:rPr>
              <a:t> jisté míry jejich pánem, pokud se jich chopíme jako příležitosti k proměně sebe sama a stávání se sebou.</a:t>
            </a:r>
          </a:p>
          <a:p>
            <a:pPr algn="just">
              <a:lnSpc>
                <a:spcPct val="107000"/>
              </a:lnSpc>
              <a:spcAft>
                <a:spcPts val="800"/>
              </a:spcAft>
            </a:pPr>
            <a:r>
              <a:rPr lang="cs-CZ" sz="2400" dirty="0">
                <a:effectLst/>
                <a:latin typeface="Times New Roman" panose="02020603050405020304" pitchFamily="18" charset="0"/>
                <a:ea typeface="Calibri" panose="020F0502020204030204" pitchFamily="34" charset="0"/>
              </a:rPr>
              <a:t>Pokud pojímáme pobývání absolutně, zaplétáme se v něm, a jsme bezmocně vydáni smrti. </a:t>
            </a:r>
            <a:r>
              <a:rPr kumimoji="0" lang="cs-CZ" sz="24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lang="cs-CZ" sz="2400" dirty="0">
                <a:effectLst/>
                <a:latin typeface="Times New Roman" panose="02020603050405020304" pitchFamily="18" charset="0"/>
                <a:ea typeface="Calibri" panose="020F0502020204030204" pitchFamily="34" charset="0"/>
              </a:rPr>
              <a:t>Když se pak realita pobývání vyjeví jako naprosté ztroskotání, zoufáme si, resp. zmítáme se v proměnách stavů úzkosti a zapomnětlivosti.</a:t>
            </a:r>
          </a:p>
          <a:p>
            <a:pPr marL="0" marR="0" lvl="0" indent="0" defTabSz="914400" rtl="0" eaLnBrk="1" fontAlgn="auto" latinLnBrk="0" hangingPunct="1">
              <a:lnSpc>
                <a:spcPct val="107000"/>
              </a:lnSpc>
              <a:spcBef>
                <a:spcPts val="1000"/>
              </a:spcBef>
              <a:spcAft>
                <a:spcPts val="800"/>
              </a:spcAft>
              <a:buClrTx/>
              <a:buSzTx/>
              <a:buFont typeface="Arial" panose="020B0604020202020204" pitchFamily="34" charset="0"/>
              <a:buNone/>
              <a:tabLst/>
              <a:defRPr/>
            </a:pPr>
            <a:r>
              <a:rPr lang="cs-CZ" sz="2400" b="1" dirty="0">
                <a:effectLst/>
                <a:latin typeface="Times New Roman" panose="02020603050405020304" pitchFamily="18" charset="0"/>
                <a:ea typeface="Calibri" panose="020F0502020204030204" pitchFamily="34" charset="0"/>
              </a:rPr>
              <a:t>T 1e:</a:t>
            </a:r>
            <a:r>
              <a:rPr lang="cs-CZ" sz="2400" dirty="0">
                <a:effectLst/>
                <a:latin typeface="Times New Roman" panose="02020603050405020304" pitchFamily="18" charset="0"/>
                <a:ea typeface="Calibri" panose="020F0502020204030204" pitchFamily="34" charset="0"/>
              </a:rPr>
              <a:t> „Pro existenci je však toto mizení ve vyjevování něčím, co k ní patří. Kdyby nebylo mizení, byl bych jakožto bytí nekonečným trváním a neexistoval bych. Jakožto existující ve vyjevování ovšem musím uskutečnění a rozhodování v čase shledávat absolutně důležitým, přitom však nesmím mizení pasivně pozorovat ani aktivně způsobovat, nýbrž musím se ho chopit ve vnitřním osvojení. Ani touha po smrti ani úzkost před smrtí, nýbrž mizení vyjevování jakožto přítomnost existence se stává pravdou. Ztrácím existenci, jestliže pojímám pobývání absolutně, jako by to bylo bytí o sobě, a zaplétám se v něm tak, že jsem jen pobýváním v proměně zapomnětlivosti a úzkosti … Jakožto možná existence jsem skutečný jen tehdy, když se vyjevuji v pobývání, avšak v tomto vyjevování jsem víc než pouhým vyjevováním. Nemohu-li sice jakožto pobývání vposled zrušit utrpení, přesto je mohu zároveň překonat v jistotě existence, tj. mohu zůstat jeho pánem. Smrt je pro existenci nutností jejího pobývání, protože k ní patří mizení jejího vyjevování…“                                                                                  </a:t>
            </a:r>
          </a:p>
          <a:p>
            <a:pPr marL="0" marR="0" lvl="0" indent="0" defTabSz="914400" rtl="0" eaLnBrk="1" fontAlgn="auto" latinLnBrk="0" hangingPunct="1">
              <a:lnSpc>
                <a:spcPct val="107000"/>
              </a:lnSpc>
              <a:spcBef>
                <a:spcPts val="1000"/>
              </a:spcBef>
              <a:spcAft>
                <a:spcPts val="800"/>
              </a:spcAft>
              <a:buClrTx/>
              <a:buSzTx/>
              <a:buFont typeface="Arial" panose="020B0604020202020204" pitchFamily="34" charset="0"/>
              <a:buNone/>
              <a:tabLst/>
              <a:defRPr/>
            </a:pPr>
            <a:r>
              <a:rPr kumimoji="0" lang="cs-CZ" sz="25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mn-cs"/>
              </a:rPr>
              <a:t>K. </a:t>
            </a:r>
            <a:r>
              <a:rPr kumimoji="0" lang="cs-CZ" sz="2500" b="0" i="0" u="none" strike="noStrike" kern="1200" cap="none" spc="0" normalizeH="0" baseline="0" noProof="0" dirty="0" err="1">
                <a:ln>
                  <a:noFill/>
                </a:ln>
                <a:solidFill>
                  <a:prstClr val="black"/>
                </a:solidFill>
                <a:effectLst/>
                <a:uLnTx/>
                <a:uFillTx/>
                <a:latin typeface="Times New Roman" panose="02020603050405020304" pitchFamily="18" charset="0"/>
                <a:ea typeface="Calibri" panose="020F0502020204030204" pitchFamily="34" charset="0"/>
                <a:cs typeface="+mn-cs"/>
              </a:rPr>
              <a:t>Jaspers</a:t>
            </a:r>
            <a:r>
              <a:rPr kumimoji="0" lang="cs-CZ" sz="25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mn-cs"/>
              </a:rPr>
              <a:t>, </a:t>
            </a:r>
            <a:r>
              <a:rPr kumimoji="0" lang="cs-CZ" sz="2500" b="0" i="1"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mn-cs"/>
              </a:rPr>
              <a:t>Mezní situace</a:t>
            </a:r>
            <a:r>
              <a:rPr kumimoji="0" lang="cs-CZ" sz="25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mn-cs"/>
              </a:rPr>
              <a:t>, str. 42–43.</a:t>
            </a:r>
          </a:p>
          <a:p>
            <a:pPr marL="0" indent="0" algn="just">
              <a:lnSpc>
                <a:spcPct val="107000"/>
              </a:lnSpc>
              <a:spcAft>
                <a:spcPts val="800"/>
              </a:spcAft>
              <a:buNone/>
            </a:pPr>
            <a:endParaRPr lang="cs-CZ" sz="2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47822322"/>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F9D887B-D5CA-84AD-5DE1-4DF18ABEFA2E}"/>
              </a:ext>
            </a:extLst>
          </p:cNvPr>
          <p:cNvSpPr>
            <a:spLocks noGrp="1"/>
          </p:cNvSpPr>
          <p:nvPr>
            <p:ph type="title"/>
          </p:nvPr>
        </p:nvSpPr>
        <p:spPr>
          <a:xfrm>
            <a:off x="0" y="0"/>
            <a:ext cx="5183188" cy="2057400"/>
          </a:xfrm>
        </p:spPr>
        <p:txBody>
          <a:bodyPr>
            <a:normAutofit/>
          </a:bodyPr>
          <a:lstStyle/>
          <a:p>
            <a:r>
              <a:rPr kumimoji="0" lang="cs-CZ" sz="5400" b="0" i="0" u="none" strike="noStrike" kern="1200" cap="none" spc="0" normalizeH="0" baseline="0" noProof="0" dirty="0">
                <a:ln>
                  <a:noFill/>
                </a:ln>
                <a:solidFill>
                  <a:srgbClr val="C00000"/>
                </a:solidFill>
                <a:effectLst/>
                <a:uLnTx/>
                <a:uFillTx/>
                <a:latin typeface="Times New Roman" panose="02020603050405020304" pitchFamily="18" charset="0"/>
                <a:ea typeface="+mn-ea"/>
                <a:cs typeface="Times New Roman" panose="02020603050405020304" pitchFamily="18" charset="0"/>
              </a:rPr>
              <a:t>Ernst Tugendhat (1930–2023)</a:t>
            </a:r>
            <a:endParaRPr lang="cs-CZ" sz="5400" dirty="0">
              <a:solidFill>
                <a:srgbClr val="C00000"/>
              </a:solidFill>
              <a:latin typeface="Times New Roman" panose="02020603050405020304" pitchFamily="18" charset="0"/>
              <a:cs typeface="Times New Roman" panose="02020603050405020304" pitchFamily="18" charset="0"/>
            </a:endParaRPr>
          </a:p>
        </p:txBody>
      </p:sp>
      <p:pic>
        <p:nvPicPr>
          <p:cNvPr id="6" name="Zástupný symbol obrázku 5">
            <a:extLst>
              <a:ext uri="{FF2B5EF4-FFF2-40B4-BE49-F238E27FC236}">
                <a16:creationId xmlns:a16="http://schemas.microsoft.com/office/drawing/2014/main" id="{E297BCD3-08ED-96EA-0350-3FCB6F954644}"/>
              </a:ext>
            </a:extLst>
          </p:cNvPr>
          <p:cNvPicPr>
            <a:picLocks noGrp="1" noChangeAspect="1"/>
          </p:cNvPicPr>
          <p:nvPr>
            <p:ph type="pic" idx="1"/>
          </p:nvPr>
        </p:nvPicPr>
        <p:blipFill>
          <a:blip r:embed="rId2">
            <a:extLst>
              <a:ext uri="{28A0092B-C50C-407E-A947-70E740481C1C}">
                <a14:useLocalDpi xmlns:a14="http://schemas.microsoft.com/office/drawing/2010/main" val="0"/>
              </a:ext>
            </a:extLst>
          </a:blip>
          <a:srcRect t="16310" b="16310"/>
          <a:stretch>
            <a:fillRect/>
          </a:stretch>
        </p:blipFill>
        <p:spPr>
          <a:xfrm>
            <a:off x="5495925" y="0"/>
            <a:ext cx="6696075" cy="6858000"/>
          </a:xfrm>
        </p:spPr>
      </p:pic>
      <p:sp>
        <p:nvSpPr>
          <p:cNvPr id="4" name="Zástupný text 3">
            <a:extLst>
              <a:ext uri="{FF2B5EF4-FFF2-40B4-BE49-F238E27FC236}">
                <a16:creationId xmlns:a16="http://schemas.microsoft.com/office/drawing/2014/main" id="{829BA427-ABA2-D5F4-31DB-9BE4FD5324B9}"/>
              </a:ext>
            </a:extLst>
          </p:cNvPr>
          <p:cNvSpPr>
            <a:spLocks noGrp="1"/>
          </p:cNvSpPr>
          <p:nvPr>
            <p:ph type="body" sz="half" idx="2"/>
          </p:nvPr>
        </p:nvSpPr>
        <p:spPr>
          <a:xfrm>
            <a:off x="0" y="2057400"/>
            <a:ext cx="5183188" cy="4800600"/>
          </a:xfrm>
        </p:spPr>
        <p:txBody>
          <a:bodyPr>
            <a:normAutofit/>
          </a:bodyPr>
          <a:lstStyle/>
          <a:p>
            <a:pPr marL="285750" indent="-285750">
              <a:buFontTx/>
              <a:buChar char="-"/>
            </a:pPr>
            <a:r>
              <a:rPr lang="cs-CZ" sz="3600" dirty="0">
                <a:latin typeface="Times New Roman" panose="02020603050405020304" pitchFamily="18" charset="0"/>
                <a:cs typeface="Times New Roman" panose="02020603050405020304" pitchFamily="18" charset="0"/>
              </a:rPr>
              <a:t>německý filosof </a:t>
            </a:r>
          </a:p>
          <a:p>
            <a:pPr marL="285750" indent="-285750">
              <a:buFontTx/>
              <a:buChar char="-"/>
            </a:pPr>
            <a:r>
              <a:rPr lang="cs-CZ" sz="3600" dirty="0">
                <a:latin typeface="Times New Roman" panose="02020603050405020304" pitchFamily="18" charset="0"/>
                <a:cs typeface="Times New Roman" panose="02020603050405020304" pitchFamily="18" charset="0"/>
              </a:rPr>
              <a:t>představitel analytické filosofie</a:t>
            </a:r>
          </a:p>
          <a:p>
            <a:pPr marL="285750" indent="-285750">
              <a:buFontTx/>
              <a:buChar char="-"/>
            </a:pPr>
            <a:r>
              <a:rPr lang="cs-CZ" sz="3600" dirty="0">
                <a:latin typeface="Times New Roman" panose="02020603050405020304" pitchFamily="18" charset="0"/>
                <a:cs typeface="Times New Roman" panose="02020603050405020304" pitchFamily="18" charset="0"/>
              </a:rPr>
              <a:t>zaměření: řecká filosofie, filosofie jazyka, </a:t>
            </a:r>
            <a:r>
              <a:rPr kumimoji="0" lang="cs-CZ" sz="36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etika,</a:t>
            </a:r>
            <a:r>
              <a:rPr lang="cs-CZ" sz="3600" dirty="0">
                <a:latin typeface="Times New Roman" panose="02020603050405020304" pitchFamily="18" charset="0"/>
                <a:cs typeface="Times New Roman" panose="02020603050405020304" pitchFamily="18" charset="0"/>
              </a:rPr>
              <a:t> filosofická antropologie </a:t>
            </a:r>
          </a:p>
        </p:txBody>
      </p:sp>
    </p:spTree>
    <p:extLst>
      <p:ext uri="{BB962C8B-B14F-4D97-AF65-F5344CB8AC3E}">
        <p14:creationId xmlns:p14="http://schemas.microsoft.com/office/powerpoint/2010/main" val="58610880"/>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51132798-B5E5-7EB0-FC4F-ABDA3A48CEC6}"/>
              </a:ext>
            </a:extLst>
          </p:cNvPr>
          <p:cNvSpPr>
            <a:spLocks noGrp="1"/>
          </p:cNvSpPr>
          <p:nvPr>
            <p:ph type="title"/>
          </p:nvPr>
        </p:nvSpPr>
        <p:spPr>
          <a:xfrm>
            <a:off x="8640" y="0"/>
            <a:ext cx="12183359" cy="1325563"/>
          </a:xfrm>
        </p:spPr>
        <p:txBody>
          <a:bodyPr/>
          <a:lstStyle/>
          <a:p>
            <a:pPr algn="ctr"/>
            <a:r>
              <a:rPr lang="cs-CZ" dirty="0">
                <a:solidFill>
                  <a:srgbClr val="C00000"/>
                </a:solidFill>
                <a:latin typeface="Times New Roman" panose="02020603050405020304" pitchFamily="18" charset="0"/>
                <a:cs typeface="Times New Roman" panose="02020603050405020304" pitchFamily="18" charset="0"/>
              </a:rPr>
              <a:t>Život mezi nesmyslností a smysluplností</a:t>
            </a:r>
          </a:p>
        </p:txBody>
      </p:sp>
      <p:sp>
        <p:nvSpPr>
          <p:cNvPr id="3" name="Zástupný obsah 2">
            <a:extLst>
              <a:ext uri="{FF2B5EF4-FFF2-40B4-BE49-F238E27FC236}">
                <a16:creationId xmlns:a16="http://schemas.microsoft.com/office/drawing/2014/main" id="{067CFC82-E800-61F2-E056-A5D69CF472BD}"/>
              </a:ext>
            </a:extLst>
          </p:cNvPr>
          <p:cNvSpPr>
            <a:spLocks noGrp="1"/>
          </p:cNvSpPr>
          <p:nvPr>
            <p:ph idx="1"/>
          </p:nvPr>
        </p:nvSpPr>
        <p:spPr>
          <a:xfrm>
            <a:off x="0" y="1325564"/>
            <a:ext cx="12192000" cy="5532436"/>
          </a:xfrm>
        </p:spPr>
        <p:txBody>
          <a:bodyPr>
            <a:normAutofit fontScale="92500" lnSpcReduction="10000"/>
          </a:bodyPr>
          <a:lstStyle/>
          <a:p>
            <a:pPr algn="just"/>
            <a:r>
              <a:rPr lang="cs-CZ" dirty="0">
                <a:effectLst/>
                <a:latin typeface="Times New Roman" panose="02020603050405020304" pitchFamily="18" charset="0"/>
                <a:ea typeface="Calibri" panose="020F0502020204030204" pitchFamily="34" charset="0"/>
              </a:rPr>
              <a:t>Ernst Tugendhat: život sám o sobě není nejvyšším účelem a nejvyšším dobrem. → Život se může jevit natolik nesnesitelný, že si lidé přejí smrt nebo dobrovolně ukončují svůj život. </a:t>
            </a:r>
            <a:r>
              <a:rPr kumimoji="0" lang="cs-CZ"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mn-cs"/>
              </a:rPr>
              <a:t>→ Důvod toho je</a:t>
            </a:r>
            <a:r>
              <a:rPr lang="cs-CZ" dirty="0">
                <a:effectLst/>
                <a:latin typeface="Times New Roman" panose="02020603050405020304" pitchFamily="18" charset="0"/>
                <a:ea typeface="Calibri" panose="020F0502020204030204" pitchFamily="34" charset="0"/>
              </a:rPr>
              <a:t> pocit prázdnoty, zmaru či nesmyslnosti života. </a:t>
            </a:r>
          </a:p>
          <a:p>
            <a:pPr algn="just"/>
            <a:r>
              <a:rPr lang="cs-CZ" dirty="0">
                <a:latin typeface="Times New Roman" panose="02020603050405020304" pitchFamily="18" charset="0"/>
                <a:ea typeface="Calibri" panose="020F0502020204030204" pitchFamily="34" charset="0"/>
              </a:rPr>
              <a:t>Ž</a:t>
            </a:r>
            <a:r>
              <a:rPr lang="cs-CZ" dirty="0">
                <a:effectLst/>
                <a:latin typeface="Times New Roman" panose="02020603050405020304" pitchFamily="18" charset="0"/>
                <a:ea typeface="Calibri" panose="020F0502020204030204" pitchFamily="34" charset="0"/>
              </a:rPr>
              <a:t>ivot je pro člověka spíše ambivalentní či neutrální. </a:t>
            </a:r>
            <a:r>
              <a:rPr kumimoji="0" lang="cs-CZ"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mn-cs"/>
              </a:rPr>
              <a:t>→ </a:t>
            </a:r>
            <a:r>
              <a:rPr kumimoji="0" lang="cs-CZ" b="0" i="0" u="none" strike="noStrike" kern="1200" cap="none" spc="0" normalizeH="0" baseline="0" noProof="0" dirty="0">
                <a:ln>
                  <a:noFill/>
                </a:ln>
                <a:solidFill>
                  <a:prstClr val="black"/>
                </a:solidFill>
                <a:uLnTx/>
                <a:uFillTx/>
                <a:latin typeface="Times New Roman" panose="02020603050405020304" pitchFamily="18" charset="0"/>
                <a:ea typeface="Calibri" panose="020F0502020204030204" pitchFamily="34" charset="0"/>
                <a:cs typeface="+mn-cs"/>
              </a:rPr>
              <a:t>M</a:t>
            </a:r>
            <a:r>
              <a:rPr lang="cs-CZ" dirty="0" err="1">
                <a:effectLst/>
                <a:latin typeface="Times New Roman" panose="02020603050405020304" pitchFamily="18" charset="0"/>
                <a:ea typeface="Calibri" panose="020F0502020204030204" pitchFamily="34" charset="0"/>
              </a:rPr>
              <a:t>ůže</a:t>
            </a:r>
            <a:r>
              <a:rPr lang="cs-CZ" dirty="0">
                <a:effectLst/>
                <a:latin typeface="Times New Roman" panose="02020603050405020304" pitchFamily="18" charset="0"/>
                <a:ea typeface="Calibri" panose="020F0502020204030204" pitchFamily="34" charset="0"/>
              </a:rPr>
              <a:t> se jevit jako smysluplný a naplněný, a pak je vnímán jako dobro, nebo jako nesmyslný a prázdný, a pak je vnímán jako břemeno a zlo. </a:t>
            </a:r>
            <a:r>
              <a:rPr kumimoji="0" lang="cs-CZ"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mn-cs"/>
              </a:rPr>
              <a:t>→ </a:t>
            </a:r>
            <a:r>
              <a:rPr lang="cs-CZ" dirty="0">
                <a:effectLst/>
                <a:latin typeface="Times New Roman" panose="02020603050405020304" pitchFamily="18" charset="0"/>
                <a:ea typeface="Calibri" panose="020F0502020204030204" pitchFamily="34" charset="0"/>
              </a:rPr>
              <a:t>Záleží na každém člověku, jak se života chopí a jak ho naplní či nenaplní.     </a:t>
            </a:r>
          </a:p>
          <a:p>
            <a:pPr marL="0" indent="0" algn="just">
              <a:lnSpc>
                <a:spcPct val="107000"/>
              </a:lnSpc>
              <a:spcAft>
                <a:spcPts val="800"/>
              </a:spcAft>
              <a:buNone/>
            </a:pPr>
            <a:r>
              <a:rPr lang="cs-CZ" b="1" dirty="0">
                <a:effectLst/>
                <a:latin typeface="Times New Roman" panose="02020603050405020304" pitchFamily="18" charset="0"/>
                <a:ea typeface="Calibri" panose="020F0502020204030204" pitchFamily="34" charset="0"/>
                <a:cs typeface="Times New Roman" panose="02020603050405020304" pitchFamily="18" charset="0"/>
              </a:rPr>
              <a:t>T 34: </a:t>
            </a:r>
            <a:r>
              <a:rPr lang="cs-CZ" dirty="0">
                <a:effectLst/>
                <a:latin typeface="Times New Roman" panose="02020603050405020304" pitchFamily="18" charset="0"/>
                <a:ea typeface="Calibri" panose="020F0502020204030204" pitchFamily="34" charset="0"/>
                <a:cs typeface="Times New Roman" panose="02020603050405020304" pitchFamily="18" charset="0"/>
              </a:rPr>
              <a:t>„Život se může jevit nesnesitelným, aniž by byl zasažen něčím špatným, a sice natolik nesnesitelným, že si mnozí právě proto … </a:t>
            </a:r>
            <a:r>
              <a:rPr lang="cs-CZ" i="1" dirty="0">
                <a:effectLst/>
                <a:latin typeface="Times New Roman" panose="02020603050405020304" pitchFamily="18" charset="0"/>
                <a:ea typeface="Calibri" panose="020F0502020204030204" pitchFamily="34" charset="0"/>
                <a:cs typeface="Times New Roman" panose="02020603050405020304" pitchFamily="18" charset="0"/>
              </a:rPr>
              <a:t>přejí</a:t>
            </a:r>
            <a:r>
              <a:rPr lang="cs-CZ" dirty="0">
                <a:effectLst/>
                <a:latin typeface="Times New Roman" panose="02020603050405020304" pitchFamily="18" charset="0"/>
                <a:ea typeface="Calibri" panose="020F0502020204030204" pitchFamily="34" charset="0"/>
                <a:cs typeface="Times New Roman" panose="02020603050405020304" pitchFamily="18" charset="0"/>
              </a:rPr>
              <a:t> smrt … já se domnívám, že [život] je neutrální, že sám o sobě postrádá smysl a může se mi jevit jako naplněný stejně jako prázdný. Nyní ale záleží i na mně: jsem to já, kdo činí život smysluplným. A jestliže se mi to nedaří, shledávám život často … nesnesitelným: někteří lidé pak upřednostňují smrt.“ </a:t>
            </a:r>
            <a:endParaRPr lang="cs-CZ" dirty="0">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07000"/>
              </a:lnSpc>
              <a:spcAft>
                <a:spcPts val="800"/>
              </a:spcAft>
              <a:buNone/>
            </a:pPr>
            <a:r>
              <a:rPr lang="cs-CZ" dirty="0">
                <a:effectLst/>
                <a:latin typeface="Times New Roman" panose="02020603050405020304" pitchFamily="18" charset="0"/>
                <a:ea typeface="Calibri" panose="020F0502020204030204" pitchFamily="34" charset="0"/>
              </a:rPr>
              <a:t>E. Tugendhat, </a:t>
            </a:r>
            <a:r>
              <a:rPr lang="cs-CZ" i="1" dirty="0">
                <a:effectLst/>
                <a:latin typeface="Times New Roman" panose="02020603050405020304" pitchFamily="18" charset="0"/>
                <a:ea typeface="Calibri" panose="020F0502020204030204" pitchFamily="34" charset="0"/>
              </a:rPr>
              <a:t>O smrti</a:t>
            </a:r>
            <a:r>
              <a:rPr lang="cs-CZ" dirty="0">
                <a:effectLst/>
                <a:latin typeface="Times New Roman" panose="02020603050405020304" pitchFamily="18" charset="0"/>
                <a:ea typeface="Calibri" panose="020F0502020204030204" pitchFamily="34" charset="0"/>
              </a:rPr>
              <a:t>, in: </a:t>
            </a:r>
            <a:r>
              <a:rPr lang="cs-CZ" i="1" dirty="0">
                <a:effectLst/>
                <a:latin typeface="Times New Roman" panose="02020603050405020304" pitchFamily="18" charset="0"/>
                <a:ea typeface="Calibri" panose="020F0502020204030204" pitchFamily="34" charset="0"/>
              </a:rPr>
              <a:t>Reflexe </a:t>
            </a:r>
            <a:r>
              <a:rPr lang="cs-CZ" dirty="0">
                <a:effectLst/>
                <a:latin typeface="Times New Roman" panose="02020603050405020304" pitchFamily="18" charset="0"/>
                <a:ea typeface="Calibri" panose="020F0502020204030204" pitchFamily="34" charset="0"/>
              </a:rPr>
              <a:t>49, 2015, str. 99–100.</a:t>
            </a:r>
            <a:endParaRPr lang="cs-CZ" dirty="0">
              <a:effectLst/>
              <a:latin typeface="Times New Roman" panose="02020603050405020304" pitchFamily="18" charset="0"/>
              <a:ea typeface="Times New Roman" panose="02020603050405020304" pitchFamily="18" charset="0"/>
            </a:endParaRPr>
          </a:p>
          <a:p>
            <a:endParaRPr lang="cs-CZ" dirty="0"/>
          </a:p>
        </p:txBody>
      </p:sp>
    </p:spTree>
    <p:extLst>
      <p:ext uri="{BB962C8B-B14F-4D97-AF65-F5344CB8AC3E}">
        <p14:creationId xmlns:p14="http://schemas.microsoft.com/office/powerpoint/2010/main" val="278722776"/>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E49135F9-24A3-1711-B7AE-AFA3EB7E4A9A}"/>
              </a:ext>
            </a:extLst>
          </p:cNvPr>
          <p:cNvSpPr>
            <a:spLocks noGrp="1"/>
          </p:cNvSpPr>
          <p:nvPr>
            <p:ph type="title"/>
          </p:nvPr>
        </p:nvSpPr>
        <p:spPr>
          <a:xfrm>
            <a:off x="0" y="1"/>
            <a:ext cx="12122870" cy="1385739"/>
          </a:xfrm>
        </p:spPr>
        <p:txBody>
          <a:bodyPr/>
          <a:lstStyle/>
          <a:p>
            <a:pPr algn="ctr"/>
            <a:r>
              <a:rPr lang="cs-CZ" sz="4400" dirty="0">
                <a:solidFill>
                  <a:srgbClr val="C00000"/>
                </a:solidFill>
                <a:effectLst/>
                <a:latin typeface="Times New Roman" panose="02020603050405020304" pitchFamily="18" charset="0"/>
                <a:ea typeface="Calibri" panose="020F0502020204030204" pitchFamily="34" charset="0"/>
              </a:rPr>
              <a:t>Jen neumřít teď, až později</a:t>
            </a:r>
            <a:endParaRPr lang="cs-CZ" dirty="0">
              <a:solidFill>
                <a:srgbClr val="C00000"/>
              </a:solidFill>
            </a:endParaRPr>
          </a:p>
        </p:txBody>
      </p:sp>
      <p:sp>
        <p:nvSpPr>
          <p:cNvPr id="3" name="Zástupný obsah 2">
            <a:extLst>
              <a:ext uri="{FF2B5EF4-FFF2-40B4-BE49-F238E27FC236}">
                <a16:creationId xmlns:a16="http://schemas.microsoft.com/office/drawing/2014/main" id="{A758655B-E994-0513-A45B-39D485F62FF2}"/>
              </a:ext>
            </a:extLst>
          </p:cNvPr>
          <p:cNvSpPr>
            <a:spLocks noGrp="1"/>
          </p:cNvSpPr>
          <p:nvPr>
            <p:ph idx="1"/>
          </p:nvPr>
        </p:nvSpPr>
        <p:spPr>
          <a:xfrm>
            <a:off x="0" y="1178351"/>
            <a:ext cx="12192000" cy="5679648"/>
          </a:xfrm>
        </p:spPr>
        <p:txBody>
          <a:bodyPr>
            <a:normAutofit fontScale="92500" lnSpcReduction="20000"/>
          </a:bodyPr>
          <a:lstStyle/>
          <a:p>
            <a:pPr algn="just"/>
            <a:r>
              <a:rPr lang="cs-CZ" dirty="0">
                <a:latin typeface="Times New Roman" panose="02020603050405020304" pitchFamily="18" charset="0"/>
                <a:ea typeface="Calibri" panose="020F0502020204030204" pitchFamily="34" charset="0"/>
              </a:rPr>
              <a:t>O</a:t>
            </a:r>
            <a:r>
              <a:rPr lang="cs-CZ" sz="2800" dirty="0">
                <a:effectLst/>
                <a:latin typeface="Times New Roman" panose="02020603050405020304" pitchFamily="18" charset="0"/>
                <a:ea typeface="Calibri" panose="020F0502020204030204" pitchFamily="34" charset="0"/>
              </a:rPr>
              <a:t>bava ze smrti není ani tak obavou ze smrti samé, ale spíše z vyhlídky, že promarníme svůj život: že náš život nebude dostatečně smysluplný a naplněný. → Vidina vlastní smrti činí tuto vyhlídku zvláště akutní, ale to nutně neznamená, že zdrojem našich obav je smrt sama. </a:t>
            </a:r>
            <a:r>
              <a:rPr kumimoji="0" lang="cs-CZ" sz="28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mn-cs"/>
              </a:rPr>
              <a:t>→ </a:t>
            </a:r>
            <a:r>
              <a:rPr kumimoji="0" lang="cs-CZ" b="0" i="0" u="none" strike="noStrike" kern="1200" cap="none" spc="0" normalizeH="0" baseline="0" noProof="0" dirty="0">
                <a:ln>
                  <a:noFill/>
                </a:ln>
                <a:solidFill>
                  <a:prstClr val="black"/>
                </a:solidFill>
                <a:uLnTx/>
                <a:uFillTx/>
                <a:latin typeface="Times New Roman" panose="02020603050405020304" pitchFamily="18" charset="0"/>
                <a:ea typeface="Calibri" panose="020F0502020204030204" pitchFamily="34" charset="0"/>
                <a:cs typeface="+mn-cs"/>
              </a:rPr>
              <a:t>S</a:t>
            </a:r>
            <a:r>
              <a:rPr lang="cs-CZ" sz="2800" dirty="0" err="1">
                <a:effectLst/>
                <a:latin typeface="Times New Roman" panose="02020603050405020304" pitchFamily="18" charset="0"/>
                <a:ea typeface="Calibri" panose="020F0502020204030204" pitchFamily="34" charset="0"/>
              </a:rPr>
              <a:t>mrt</a:t>
            </a:r>
            <a:r>
              <a:rPr lang="cs-CZ" sz="2800" dirty="0">
                <a:effectLst/>
                <a:latin typeface="Times New Roman" panose="02020603050405020304" pitchFamily="18" charset="0"/>
                <a:ea typeface="Calibri" panose="020F0502020204030204" pitchFamily="34" charset="0"/>
              </a:rPr>
              <a:t> se jeví jako zlo tehdy, když nás hrozí zbavit příležitosti naplnit náš život a učinit jej smysluplným/smysluplnějším.</a:t>
            </a:r>
          </a:p>
          <a:p>
            <a:pPr algn="just"/>
            <a:r>
              <a:rPr lang="cs-CZ" dirty="0">
                <a:latin typeface="Times New Roman" panose="02020603050405020304" pitchFamily="18" charset="0"/>
                <a:ea typeface="Calibri" panose="020F0502020204030204" pitchFamily="34" charset="0"/>
              </a:rPr>
              <a:t>Č</a:t>
            </a:r>
            <a:r>
              <a:rPr lang="cs-CZ" sz="2800" dirty="0">
                <a:effectLst/>
                <a:latin typeface="Times New Roman" panose="02020603050405020304" pitchFamily="18" charset="0"/>
                <a:ea typeface="Calibri" panose="020F0502020204030204" pitchFamily="34" charset="0"/>
              </a:rPr>
              <a:t>lověka neděsí ani tak smrt sama, jako spíše blízká smrt. </a:t>
            </a:r>
            <a:r>
              <a:rPr kumimoji="0" lang="cs-CZ" sz="28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mn-cs"/>
              </a:rPr>
              <a:t>→ </a:t>
            </a:r>
            <a:r>
              <a:rPr lang="cs-CZ" sz="2800" dirty="0">
                <a:effectLst/>
                <a:latin typeface="Times New Roman" panose="02020603050405020304" pitchFamily="18" charset="0"/>
                <a:ea typeface="Calibri" panose="020F0502020204030204" pitchFamily="34" charset="0"/>
              </a:rPr>
              <a:t>Člověk nepožaduje nesmrtelnost, nýbrž tváří v tvář blížící se smrti žádá spíše „šibeniční lhůtu“ či „odklad“: „Jen neumřít teď, až později“. </a:t>
            </a:r>
            <a:r>
              <a:rPr kumimoji="0" lang="cs-CZ" sz="28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mn-cs"/>
              </a:rPr>
              <a:t>→ </a:t>
            </a:r>
            <a:r>
              <a:rPr lang="cs-CZ" sz="2800" dirty="0">
                <a:effectLst/>
                <a:latin typeface="Times New Roman" panose="02020603050405020304" pitchFamily="18" charset="0"/>
                <a:ea typeface="Calibri" panose="020F0502020204030204" pitchFamily="34" charset="0"/>
              </a:rPr>
              <a:t>Tento požadavek ale není požadavkem nesmrtelnosti. </a:t>
            </a:r>
          </a:p>
          <a:p>
            <a:pPr marL="0" indent="0" algn="just">
              <a:lnSpc>
                <a:spcPct val="107000"/>
              </a:lnSpc>
              <a:spcAft>
                <a:spcPts val="800"/>
              </a:spcAft>
              <a:buNone/>
            </a:pPr>
            <a:r>
              <a:rPr lang="cs-CZ" sz="2800" b="1" dirty="0">
                <a:effectLst/>
                <a:latin typeface="Times New Roman" panose="02020603050405020304" pitchFamily="18" charset="0"/>
                <a:ea typeface="Calibri" panose="020F0502020204030204" pitchFamily="34" charset="0"/>
                <a:cs typeface="Times New Roman" panose="02020603050405020304" pitchFamily="18" charset="0"/>
              </a:rPr>
              <a:t>T 35: </a:t>
            </a:r>
            <a:r>
              <a:rPr lang="cs-CZ" sz="2800" dirty="0">
                <a:effectLst/>
                <a:latin typeface="Times New Roman" panose="02020603050405020304" pitchFamily="18" charset="0"/>
                <a:ea typeface="Calibri" panose="020F0502020204030204" pitchFamily="34" charset="0"/>
                <a:cs typeface="Times New Roman" panose="02020603050405020304" pitchFamily="18" charset="0"/>
              </a:rPr>
              <a:t>„…neobáváme se smrti obecně, neobáváme se toho, že jednou zemřeme, ale toho, že zemřeme právě nyní. To znamená: bylo by špatné umřít právě nyní … život není sám o sobě dobrem. Spíše lze nyní říci: smrt by byla špatná proto, že by mi odňala příležitost – poslední příležitost – učinit život smysluplný nebo smysluplnější. To by vysvětlovalo, proč nás tolik děsí brzká smrt, proč žádáme odklad. ‚Hlavně nezemřít teď, jen ne v této </a:t>
            </a:r>
            <a:r>
              <a:rPr lang="cs-CZ" sz="2800" dirty="0" err="1">
                <a:effectLst/>
                <a:latin typeface="Times New Roman" panose="02020603050405020304" pitchFamily="18" charset="0"/>
                <a:ea typeface="Calibri" panose="020F0502020204030204" pitchFamily="34" charset="0"/>
                <a:cs typeface="Times New Roman" panose="02020603050405020304" pitchFamily="18" charset="0"/>
              </a:rPr>
              <a:t>nesmyslnosti.ʻ</a:t>
            </a:r>
            <a:r>
              <a:rPr lang="cs-CZ" sz="2800" dirty="0">
                <a:effectLst/>
                <a:latin typeface="Times New Roman" panose="02020603050405020304" pitchFamily="18" charset="0"/>
                <a:ea typeface="Calibri" panose="020F0502020204030204" pitchFamily="34" charset="0"/>
                <a:cs typeface="Times New Roman" panose="02020603050405020304" pitchFamily="18" charset="0"/>
              </a:rPr>
              <a:t> … tato odpověď by zároveň obsahovala vysvětlení, proč zakoušíme blízkost této hrozby jako výzvu.“ </a:t>
            </a:r>
          </a:p>
          <a:p>
            <a:pPr marL="0" indent="0" algn="just">
              <a:lnSpc>
                <a:spcPct val="107000"/>
              </a:lnSpc>
              <a:spcAft>
                <a:spcPts val="800"/>
              </a:spcAft>
              <a:buNone/>
            </a:pPr>
            <a:r>
              <a:rPr kumimoji="0" lang="cs-CZ" sz="28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mn-cs"/>
              </a:rPr>
              <a:t>E. Tugendhat, </a:t>
            </a:r>
            <a:r>
              <a:rPr kumimoji="0" lang="cs-CZ" sz="2800" b="0" i="1"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mn-cs"/>
              </a:rPr>
              <a:t>O smrti</a:t>
            </a:r>
            <a:r>
              <a:rPr lang="cs-CZ" sz="2800" dirty="0">
                <a:effectLst/>
                <a:latin typeface="Times New Roman" panose="02020603050405020304" pitchFamily="18" charset="0"/>
                <a:ea typeface="Calibri" panose="020F0502020204030204" pitchFamily="34" charset="0"/>
                <a:cs typeface="Times New Roman" panose="02020603050405020304" pitchFamily="18" charset="0"/>
              </a:rPr>
              <a:t>, str. 100–101.  </a:t>
            </a:r>
            <a:endParaRPr lang="cs-CZ" sz="24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buNone/>
            </a:pPr>
            <a:endParaRPr lang="cs-CZ" dirty="0"/>
          </a:p>
        </p:txBody>
      </p:sp>
    </p:spTree>
    <p:extLst>
      <p:ext uri="{BB962C8B-B14F-4D97-AF65-F5344CB8AC3E}">
        <p14:creationId xmlns:p14="http://schemas.microsoft.com/office/powerpoint/2010/main" val="4049743339"/>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EC4582EB-CA78-4821-1348-D879CE9DB83F}"/>
              </a:ext>
            </a:extLst>
          </p:cNvPr>
          <p:cNvSpPr>
            <a:spLocks noGrp="1"/>
          </p:cNvSpPr>
          <p:nvPr>
            <p:ph type="title"/>
          </p:nvPr>
        </p:nvSpPr>
        <p:spPr>
          <a:xfrm>
            <a:off x="75414" y="-65987"/>
            <a:ext cx="12116586" cy="1338606"/>
          </a:xfrm>
        </p:spPr>
        <p:txBody>
          <a:bodyPr/>
          <a:lstStyle/>
          <a:p>
            <a:pPr algn="ctr"/>
            <a:r>
              <a:rPr lang="cs-CZ" dirty="0">
                <a:solidFill>
                  <a:srgbClr val="C00000"/>
                </a:solidFill>
                <a:latin typeface="Times New Roman" panose="02020603050405020304" pitchFamily="18" charset="0"/>
                <a:cs typeface="Times New Roman" panose="02020603050405020304" pitchFamily="18" charset="0"/>
              </a:rPr>
              <a:t>Důvody, proč se neobávat smrti</a:t>
            </a:r>
          </a:p>
        </p:txBody>
      </p:sp>
      <p:sp>
        <p:nvSpPr>
          <p:cNvPr id="3" name="Zástupný obsah 2">
            <a:extLst>
              <a:ext uri="{FF2B5EF4-FFF2-40B4-BE49-F238E27FC236}">
                <a16:creationId xmlns:a16="http://schemas.microsoft.com/office/drawing/2014/main" id="{4A062B14-77B3-CF99-5FAB-08286436627B}"/>
              </a:ext>
            </a:extLst>
          </p:cNvPr>
          <p:cNvSpPr>
            <a:spLocks noGrp="1"/>
          </p:cNvSpPr>
          <p:nvPr>
            <p:ph idx="1"/>
          </p:nvPr>
        </p:nvSpPr>
        <p:spPr>
          <a:xfrm>
            <a:off x="0" y="1084082"/>
            <a:ext cx="12192000" cy="5773917"/>
          </a:xfrm>
        </p:spPr>
        <p:txBody>
          <a:bodyPr>
            <a:normAutofit fontScale="77500" lnSpcReduction="20000"/>
          </a:bodyPr>
          <a:lstStyle/>
          <a:p>
            <a:pPr algn="just"/>
            <a:r>
              <a:rPr lang="cs-CZ" dirty="0">
                <a:latin typeface="Times New Roman" panose="02020603050405020304" pitchFamily="18" charset="0"/>
                <a:cs typeface="Times New Roman" panose="02020603050405020304" pitchFamily="18" charset="0"/>
              </a:rPr>
              <a:t>Správně položená otázka by měla znít nikoli: „Proč se obáváme smrti?“, nýbrž: „Proč se obáváme, že brzy zemřeme?“ → Odpověď na tuto otázku zní: „Protože nás smrt připravuje o příležitost učinit život smysluplným nebo smysluplnějším.“  </a:t>
            </a:r>
          </a:p>
          <a:p>
            <a:pPr algn="just"/>
            <a:r>
              <a:rPr lang="cs-CZ" dirty="0">
                <a:latin typeface="Times New Roman" panose="02020603050405020304" pitchFamily="18" charset="0"/>
                <a:cs typeface="Times New Roman" panose="02020603050405020304" pitchFamily="18" charset="0"/>
              </a:rPr>
              <a:t>Pokud se obáváme smrti, není tato obava vyvolána ani tak smrtí samou, jako spíše hrozbou, že náš život zůstane prázdným a nenaplněným. </a:t>
            </a:r>
            <a:r>
              <a:rPr kumimoji="0" lang="cs-CZ" sz="2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T</a:t>
            </a:r>
            <a:r>
              <a:rPr lang="cs-CZ" dirty="0" err="1">
                <a:latin typeface="Times New Roman" panose="02020603050405020304" pitchFamily="18" charset="0"/>
                <a:cs typeface="Times New Roman" panose="02020603050405020304" pitchFamily="18" charset="0"/>
              </a:rPr>
              <a:t>ato</a:t>
            </a:r>
            <a:r>
              <a:rPr lang="cs-CZ" dirty="0">
                <a:latin typeface="Times New Roman" panose="02020603050405020304" pitchFamily="18" charset="0"/>
                <a:cs typeface="Times New Roman" panose="02020603050405020304" pitchFamily="18" charset="0"/>
              </a:rPr>
              <a:t> hrozba se může stát zvláště naléhavou v perspektivě blízké smrti – prázdnota, jež tuto úzkost vyvolává, však není prázdnota smrti, nýbrž prázdnota života. </a:t>
            </a:r>
            <a:r>
              <a:rPr kumimoji="0" lang="cs-CZ" sz="2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lang="cs-CZ" dirty="0">
                <a:latin typeface="Times New Roman" panose="02020603050405020304" pitchFamily="18" charset="0"/>
                <a:cs typeface="Times New Roman" panose="02020603050405020304" pitchFamily="18" charset="0"/>
              </a:rPr>
              <a:t>To, co se jeví jako nesnesitelné, není smrt, ale vyprázdněný, nenaplněný a nesmyslný život. </a:t>
            </a:r>
            <a:r>
              <a:rPr kumimoji="0" lang="cs-CZ" sz="2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V takové situaci se m</a:t>
            </a:r>
            <a:r>
              <a:rPr lang="cs-CZ" dirty="0" err="1">
                <a:latin typeface="Times New Roman" panose="02020603050405020304" pitchFamily="18" charset="0"/>
                <a:cs typeface="Times New Roman" panose="02020603050405020304" pitchFamily="18" charset="0"/>
              </a:rPr>
              <a:t>ůže</a:t>
            </a:r>
            <a:r>
              <a:rPr lang="cs-CZ" dirty="0">
                <a:latin typeface="Times New Roman" panose="02020603050405020304" pitchFamily="18" charset="0"/>
                <a:cs typeface="Times New Roman" panose="02020603050405020304" pitchFamily="18" charset="0"/>
              </a:rPr>
              <a:t> stát, že člověk se smrti nejen neobává, nýbrž dokonce po ní touží. </a:t>
            </a:r>
          </a:p>
          <a:p>
            <a:pPr algn="just"/>
            <a:r>
              <a:rPr lang="cs-CZ" sz="2800" dirty="0">
                <a:effectLst/>
                <a:latin typeface="Times New Roman" panose="02020603050405020304" pitchFamily="18" charset="0"/>
                <a:ea typeface="Calibri" panose="020F0502020204030204" pitchFamily="34" charset="0"/>
              </a:rPr>
              <a:t>Obavy ze smrti lze nemít z protikladných důvodů: z pocitu prázdnoty či nesmyslnosti života, kdy se život člověku jeví natolik nesnesitelným, že raději touží po smrti, nebo naopak díky vědomí, že člověk žil naplněný a smysluplný život. </a:t>
            </a:r>
            <a:r>
              <a:rPr kumimoji="0" lang="cs-CZ" sz="2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lang="cs-CZ" sz="2800" dirty="0">
                <a:solidFill>
                  <a:prstClr val="black"/>
                </a:solidFill>
                <a:effectLst/>
                <a:latin typeface="Times New Roman" panose="02020603050405020304" pitchFamily="18" charset="0"/>
                <a:ea typeface="+mn-ea"/>
                <a:cs typeface="Times New Roman" panose="02020603050405020304" pitchFamily="18" charset="0"/>
              </a:rPr>
              <a:t>Č</a:t>
            </a:r>
            <a:r>
              <a:rPr lang="cs-CZ" sz="2800" dirty="0">
                <a:effectLst/>
                <a:latin typeface="Times New Roman" panose="02020603050405020304" pitchFamily="18" charset="0"/>
                <a:ea typeface="Calibri" panose="020F0502020204030204" pitchFamily="34" charset="0"/>
              </a:rPr>
              <a:t>lověk, který žil smysluplný a naplněný život, a dosáhl pokročilého věku, může být smířen se smrtí a nemusí mít důvod se smrti obávat.</a:t>
            </a:r>
          </a:p>
          <a:p>
            <a:pPr marL="0" indent="0" algn="just">
              <a:buNone/>
            </a:pPr>
            <a:r>
              <a:rPr lang="cs-CZ" sz="2800" b="1" dirty="0">
                <a:effectLst/>
                <a:latin typeface="Times New Roman" panose="02020603050405020304" pitchFamily="18" charset="0"/>
                <a:ea typeface="Calibri" panose="020F0502020204030204" pitchFamily="34" charset="0"/>
              </a:rPr>
              <a:t>T 36: </a:t>
            </a:r>
            <a:r>
              <a:rPr lang="cs-CZ" sz="2800" dirty="0">
                <a:effectLst/>
                <a:latin typeface="Times New Roman" panose="02020603050405020304" pitchFamily="18" charset="0"/>
                <a:ea typeface="Calibri" panose="020F0502020204030204" pitchFamily="34" charset="0"/>
              </a:rPr>
              <a:t>„… strach ze smrti může být pochopen tak, že se tváří v tvář možnosti budoucího nebytí zděsím toho, že můj život byl prázdný – což lze nyní pochopit také v tom smyslu, že jsem se ztrácel v nepodstatných obsazích … Tato prázdnota není prázdnotou smrti, ale života, a není to pak smrt, co se nám zdá nesnesitelné, nýbrž život. V takovém případě se smrti neobáváme, ale toužíme po ní … Mohou existovat různé důvody, proč se někdo neobává smrti, aniž by ji zároveň vyhledával: na jedné straně to může být určitý pocit, že mu nic nedává smysl, a na druhé straně právě pocit, že žil naplněný život. Jsou-li naše dosavadní úvahy správné, pak by člověk, který dosáhl určitého věku a který si zároveň uvědomuje, že žil smysluplný život, vlastně nemusel mít žádný důvod, aby se obával smrti.“</a:t>
            </a:r>
          </a:p>
          <a:p>
            <a:pPr marL="0" marR="0" lvl="0" indent="0" algn="just" defTabSz="914400" rtl="0" eaLnBrk="1" fontAlgn="auto" latinLnBrk="0" hangingPunct="1">
              <a:lnSpc>
                <a:spcPct val="107000"/>
              </a:lnSpc>
              <a:spcBef>
                <a:spcPts val="1000"/>
              </a:spcBef>
              <a:spcAft>
                <a:spcPts val="800"/>
              </a:spcAft>
              <a:buClrTx/>
              <a:buSzTx/>
              <a:buFont typeface="Arial" panose="020B0604020202020204" pitchFamily="34" charset="0"/>
              <a:buNone/>
              <a:tabLst/>
              <a:defRPr/>
            </a:pPr>
            <a:r>
              <a:rPr kumimoji="0" lang="cs-CZ" sz="34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mn-cs"/>
              </a:rPr>
              <a:t>E. Tugendhat, </a:t>
            </a:r>
            <a:r>
              <a:rPr kumimoji="0" lang="cs-CZ" sz="3400" b="0" i="1"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mn-cs"/>
              </a:rPr>
              <a:t>O smrti</a:t>
            </a:r>
            <a:r>
              <a:rPr kumimoji="0" lang="cs-CZ" sz="34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 str. 100–103.  </a:t>
            </a:r>
            <a:endParaRPr kumimoji="0" lang="cs-CZ" sz="28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endParaRPr>
          </a:p>
          <a:p>
            <a:pPr marL="0" indent="0" algn="just">
              <a:buNone/>
            </a:pPr>
            <a:endParaRPr lang="cs-CZ"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939617282"/>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54E7FF0D-84F2-A7DD-BBD6-BD3A55E36550}"/>
              </a:ext>
            </a:extLst>
          </p:cNvPr>
          <p:cNvSpPr>
            <a:spLocks noGrp="1"/>
          </p:cNvSpPr>
          <p:nvPr>
            <p:ph type="title"/>
          </p:nvPr>
        </p:nvSpPr>
        <p:spPr>
          <a:xfrm>
            <a:off x="0" y="0"/>
            <a:ext cx="5542960" cy="2057400"/>
          </a:xfrm>
        </p:spPr>
        <p:txBody>
          <a:bodyPr>
            <a:normAutofit/>
          </a:bodyPr>
          <a:lstStyle/>
          <a:p>
            <a:r>
              <a:rPr kumimoji="0" lang="cs-CZ" sz="4800" b="0" i="0" u="none" strike="noStrike" kern="1200" cap="none" spc="0" normalizeH="0" baseline="0" noProof="0" dirty="0">
                <a:ln>
                  <a:noFill/>
                </a:ln>
                <a:solidFill>
                  <a:srgbClr val="C00000"/>
                </a:solidFill>
                <a:effectLst/>
                <a:uLnTx/>
                <a:uFillTx/>
                <a:latin typeface="Times New Roman" panose="02020603050405020304" pitchFamily="18" charset="0"/>
                <a:ea typeface="+mn-ea"/>
                <a:cs typeface="Times New Roman" panose="02020603050405020304" pitchFamily="18" charset="0"/>
              </a:rPr>
              <a:t>Carl Gustav Jung (1875–1961)</a:t>
            </a:r>
            <a:endParaRPr lang="cs-CZ" sz="4800" dirty="0">
              <a:solidFill>
                <a:srgbClr val="C00000"/>
              </a:solidFill>
              <a:latin typeface="Times New Roman" panose="02020603050405020304" pitchFamily="18" charset="0"/>
              <a:cs typeface="Times New Roman" panose="02020603050405020304" pitchFamily="18" charset="0"/>
            </a:endParaRPr>
          </a:p>
        </p:txBody>
      </p:sp>
      <p:pic>
        <p:nvPicPr>
          <p:cNvPr id="6" name="Zástupný symbol obrázku 5">
            <a:extLst>
              <a:ext uri="{FF2B5EF4-FFF2-40B4-BE49-F238E27FC236}">
                <a16:creationId xmlns:a16="http://schemas.microsoft.com/office/drawing/2014/main" id="{E9704086-BAEA-FEED-3534-19F5A86480B8}"/>
              </a:ext>
            </a:extLst>
          </p:cNvPr>
          <p:cNvPicPr>
            <a:picLocks noGrp="1" noChangeAspect="1"/>
          </p:cNvPicPr>
          <p:nvPr>
            <p:ph type="pic" idx="1"/>
          </p:nvPr>
        </p:nvPicPr>
        <p:blipFill>
          <a:blip r:embed="rId2">
            <a:extLst>
              <a:ext uri="{28A0092B-C50C-407E-A947-70E740481C1C}">
                <a14:useLocalDpi xmlns:a14="http://schemas.microsoft.com/office/drawing/2010/main" val="0"/>
              </a:ext>
            </a:extLst>
          </a:blip>
          <a:srcRect t="10857" b="10857"/>
          <a:stretch>
            <a:fillRect/>
          </a:stretch>
        </p:blipFill>
        <p:spPr>
          <a:xfrm>
            <a:off x="5543550" y="0"/>
            <a:ext cx="6648450" cy="6848475"/>
          </a:xfrm>
        </p:spPr>
      </p:pic>
      <p:sp>
        <p:nvSpPr>
          <p:cNvPr id="4" name="Zástupný text 3">
            <a:extLst>
              <a:ext uri="{FF2B5EF4-FFF2-40B4-BE49-F238E27FC236}">
                <a16:creationId xmlns:a16="http://schemas.microsoft.com/office/drawing/2014/main" id="{5AA7EFE5-0839-5EE3-1B13-D3DDE2E1CAE9}"/>
              </a:ext>
            </a:extLst>
          </p:cNvPr>
          <p:cNvSpPr>
            <a:spLocks noGrp="1"/>
          </p:cNvSpPr>
          <p:nvPr>
            <p:ph type="body" sz="half" idx="2"/>
          </p:nvPr>
        </p:nvSpPr>
        <p:spPr>
          <a:xfrm>
            <a:off x="0" y="2057399"/>
            <a:ext cx="5542960" cy="4791075"/>
          </a:xfrm>
        </p:spPr>
        <p:txBody>
          <a:bodyPr>
            <a:normAutofit/>
          </a:bodyPr>
          <a:lstStyle/>
          <a:p>
            <a:pPr marL="285750" indent="-285750">
              <a:buFontTx/>
              <a:buChar char="-"/>
            </a:pPr>
            <a:r>
              <a:rPr lang="cs-CZ" sz="4000" dirty="0">
                <a:latin typeface="Times New Roman" panose="02020603050405020304" pitchFamily="18" charset="0"/>
                <a:cs typeface="Times New Roman" panose="02020603050405020304" pitchFamily="18" charset="0"/>
              </a:rPr>
              <a:t>švýcarský psycholog a psychoterapeut</a:t>
            </a:r>
          </a:p>
          <a:p>
            <a:pPr marL="285750" indent="-285750">
              <a:buFontTx/>
              <a:buChar char="-"/>
            </a:pPr>
            <a:r>
              <a:rPr lang="cs-CZ" sz="4000" dirty="0">
                <a:latin typeface="Times New Roman" panose="02020603050405020304" pitchFamily="18" charset="0"/>
                <a:cs typeface="Times New Roman" panose="02020603050405020304" pitchFamily="18" charset="0"/>
              </a:rPr>
              <a:t>zakladatel analytické psychologie </a:t>
            </a:r>
          </a:p>
        </p:txBody>
      </p:sp>
    </p:spTree>
    <p:extLst>
      <p:ext uri="{BB962C8B-B14F-4D97-AF65-F5344CB8AC3E}">
        <p14:creationId xmlns:p14="http://schemas.microsoft.com/office/powerpoint/2010/main" val="3402115724"/>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8C9471A9-F893-D3F4-7D69-2F069F7C621C}"/>
              </a:ext>
            </a:extLst>
          </p:cNvPr>
          <p:cNvSpPr>
            <a:spLocks noGrp="1"/>
          </p:cNvSpPr>
          <p:nvPr>
            <p:ph type="title"/>
          </p:nvPr>
        </p:nvSpPr>
        <p:spPr>
          <a:xfrm>
            <a:off x="0" y="1"/>
            <a:ext cx="12192000" cy="1150069"/>
          </a:xfrm>
        </p:spPr>
        <p:txBody>
          <a:bodyPr/>
          <a:lstStyle/>
          <a:p>
            <a:pPr algn="ctr"/>
            <a:r>
              <a:rPr lang="cs-CZ" dirty="0">
                <a:solidFill>
                  <a:srgbClr val="C00000"/>
                </a:solidFill>
                <a:latin typeface="Times New Roman" panose="02020603050405020304" pitchFamily="18" charset="0"/>
                <a:cs typeface="Times New Roman" panose="02020603050405020304" pitchFamily="18" charset="0"/>
              </a:rPr>
              <a:t>Smysl života a smrti v rámci individuačního procesu</a:t>
            </a:r>
          </a:p>
        </p:txBody>
      </p:sp>
      <p:sp>
        <p:nvSpPr>
          <p:cNvPr id="3" name="Zástupný obsah 2">
            <a:extLst>
              <a:ext uri="{FF2B5EF4-FFF2-40B4-BE49-F238E27FC236}">
                <a16:creationId xmlns:a16="http://schemas.microsoft.com/office/drawing/2014/main" id="{4C8DF95D-1CD1-262C-A00C-9AD0BF4AF35D}"/>
              </a:ext>
            </a:extLst>
          </p:cNvPr>
          <p:cNvSpPr>
            <a:spLocks noGrp="1"/>
          </p:cNvSpPr>
          <p:nvPr>
            <p:ph idx="1"/>
          </p:nvPr>
        </p:nvSpPr>
        <p:spPr>
          <a:xfrm>
            <a:off x="0" y="1319754"/>
            <a:ext cx="12192000" cy="5538246"/>
          </a:xfrm>
        </p:spPr>
        <p:txBody>
          <a:bodyPr>
            <a:normAutofit fontScale="92500" lnSpcReduction="20000"/>
          </a:bodyPr>
          <a:lstStyle/>
          <a:p>
            <a:pPr algn="just"/>
            <a:r>
              <a:rPr kumimoji="0" lang="cs-CZ" sz="28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mn-cs"/>
              </a:rPr>
              <a:t>Jung podobně jako </a:t>
            </a:r>
            <a:r>
              <a:rPr kumimoji="0" lang="cs-CZ" sz="2800" b="0" i="0" u="none" strike="noStrike" kern="1200" cap="none" spc="0" normalizeH="0" baseline="0" noProof="0" dirty="0" err="1">
                <a:ln>
                  <a:noFill/>
                </a:ln>
                <a:solidFill>
                  <a:prstClr val="black"/>
                </a:solidFill>
                <a:effectLst/>
                <a:uLnTx/>
                <a:uFillTx/>
                <a:latin typeface="Times New Roman" panose="02020603050405020304" pitchFamily="18" charset="0"/>
                <a:ea typeface="Calibri" panose="020F0502020204030204" pitchFamily="34" charset="0"/>
                <a:cs typeface="+mn-cs"/>
              </a:rPr>
              <a:t>Frankl</a:t>
            </a:r>
            <a:r>
              <a:rPr kumimoji="0" lang="cs-CZ" sz="28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mn-cs"/>
              </a:rPr>
              <a:t> </a:t>
            </a:r>
            <a:r>
              <a:rPr kumimoji="0" lang="cs-CZ" b="0" i="0" u="none" strike="noStrike" kern="1200" cap="none" spc="0" normalizeH="0" baseline="0" noProof="0" dirty="0">
                <a:ln>
                  <a:noFill/>
                </a:ln>
                <a:solidFill>
                  <a:prstClr val="black"/>
                </a:solidFill>
                <a:uLnTx/>
                <a:uFillTx/>
                <a:latin typeface="Times New Roman" panose="02020603050405020304" pitchFamily="18" charset="0"/>
                <a:ea typeface="Calibri" panose="020F0502020204030204" pitchFamily="34" charset="0"/>
                <a:cs typeface="+mn-cs"/>
              </a:rPr>
              <a:t>vidí</a:t>
            </a:r>
            <a:r>
              <a:rPr lang="cs-CZ" sz="2800" dirty="0">
                <a:effectLst/>
                <a:latin typeface="Times New Roman" panose="02020603050405020304" pitchFamily="18" charset="0"/>
                <a:ea typeface="Calibri" panose="020F0502020204030204" pitchFamily="34" charset="0"/>
              </a:rPr>
              <a:t> úzkou souvislost mezi otázkou smyslu života a smyslu smrti. </a:t>
            </a:r>
            <a:r>
              <a:rPr kumimoji="0" lang="cs-CZ" sz="28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mn-cs"/>
              </a:rPr>
              <a:t>→ Také podle Junga se tváří v tvář smrti naléhavě klade otázka smyslu lidského života. </a:t>
            </a:r>
            <a:endParaRPr lang="cs-CZ" dirty="0">
              <a:solidFill>
                <a:prstClr val="black"/>
              </a:solidFill>
              <a:latin typeface="Times New Roman" panose="02020603050405020304" pitchFamily="18" charset="0"/>
              <a:ea typeface="Calibri" panose="020F0502020204030204" pitchFamily="34" charset="0"/>
            </a:endParaRPr>
          </a:p>
          <a:p>
            <a:pPr algn="just"/>
            <a:r>
              <a:rPr kumimoji="0" lang="cs-CZ" sz="28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mn-cs"/>
              </a:rPr>
              <a:t>Jung </a:t>
            </a:r>
            <a:r>
              <a:rPr kumimoji="0" lang="cs-CZ" b="0" i="0" u="none" strike="noStrike" kern="1200" cap="none" spc="0" normalizeH="0" baseline="0" noProof="0" dirty="0">
                <a:ln>
                  <a:noFill/>
                </a:ln>
                <a:solidFill>
                  <a:prstClr val="black"/>
                </a:solidFill>
                <a:uLnTx/>
                <a:uFillTx/>
                <a:latin typeface="Times New Roman" panose="02020603050405020304" pitchFamily="18" charset="0"/>
                <a:ea typeface="Calibri" panose="020F0502020204030204" pitchFamily="34" charset="0"/>
                <a:cs typeface="+mn-cs"/>
              </a:rPr>
              <a:t>n</a:t>
            </a:r>
            <a:r>
              <a:rPr lang="cs-CZ" sz="2800" dirty="0" err="1">
                <a:effectLst/>
                <a:latin typeface="Times New Roman" panose="02020603050405020304" pitchFamily="18" charset="0"/>
                <a:ea typeface="Calibri" panose="020F0502020204030204" pitchFamily="34" charset="0"/>
              </a:rPr>
              <a:t>avíc</a:t>
            </a:r>
            <a:r>
              <a:rPr lang="cs-CZ" sz="2800" dirty="0">
                <a:effectLst/>
                <a:latin typeface="Times New Roman" panose="02020603050405020304" pitchFamily="18" charset="0"/>
                <a:ea typeface="Calibri" panose="020F0502020204030204" pitchFamily="34" charset="0"/>
              </a:rPr>
              <a:t> zasazuje otázku smyslu života a smrti do kontextu individuačního procesu a nahlíží vztah ke smrti v souvislosti s různými fázemi lidského života. </a:t>
            </a:r>
            <a:r>
              <a:rPr kumimoji="0" lang="cs-CZ" sz="28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mn-cs"/>
              </a:rPr>
              <a:t>→ </a:t>
            </a:r>
            <a:r>
              <a:rPr kumimoji="0" lang="cs-CZ" b="0" i="0" u="none" strike="noStrike" kern="1200" cap="none" spc="0" normalizeH="0" baseline="0" noProof="0" dirty="0">
                <a:ln>
                  <a:noFill/>
                </a:ln>
                <a:solidFill>
                  <a:prstClr val="black"/>
                </a:solidFill>
                <a:uLnTx/>
                <a:uFillTx/>
                <a:latin typeface="Times New Roman" panose="02020603050405020304" pitchFamily="18" charset="0"/>
                <a:ea typeface="Calibri" panose="020F0502020204030204" pitchFamily="34" charset="0"/>
                <a:cs typeface="+mn-cs"/>
              </a:rPr>
              <a:t>S</a:t>
            </a:r>
            <a:r>
              <a:rPr lang="cs-CZ" sz="2800" dirty="0">
                <a:effectLst/>
                <a:latin typeface="Times New Roman" panose="02020603050405020304" pitchFamily="18" charset="0"/>
                <a:ea typeface="Calibri" panose="020F0502020204030204" pitchFamily="34" charset="0"/>
              </a:rPr>
              <a:t>mysl života se nám jeví velmi rozdílně podle toho, v jaké životní fázi se nacházíme či jakou životní fázi máme na zřeteli: Jinak se ukazuje v případě mladého člověka, který má život před sebou, a </a:t>
            </a:r>
            <a:r>
              <a:rPr lang="cs-CZ" dirty="0">
                <a:latin typeface="Times New Roman" panose="02020603050405020304" pitchFamily="18" charset="0"/>
                <a:ea typeface="Calibri" panose="020F0502020204030204" pitchFamily="34" charset="0"/>
              </a:rPr>
              <a:t>j</a:t>
            </a:r>
            <a:r>
              <a:rPr lang="cs-CZ" sz="2800" dirty="0">
                <a:effectLst/>
                <a:latin typeface="Times New Roman" panose="02020603050405020304" pitchFamily="18" charset="0"/>
                <a:ea typeface="Calibri" panose="020F0502020204030204" pitchFamily="34" charset="0"/>
              </a:rPr>
              <a:t>inak v případě starého člověka. </a:t>
            </a:r>
            <a:endParaRPr kumimoji="0" lang="cs-CZ" sz="28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mn-cs"/>
            </a:endParaRPr>
          </a:p>
          <a:p>
            <a:pPr algn="just"/>
            <a:r>
              <a:rPr lang="cs-CZ" dirty="0">
                <a:latin typeface="Times New Roman" panose="02020603050405020304" pitchFamily="18" charset="0"/>
                <a:ea typeface="Calibri" panose="020F0502020204030204" pitchFamily="34" charset="0"/>
              </a:rPr>
              <a:t>Ž</a:t>
            </a:r>
            <a:r>
              <a:rPr lang="cs-CZ" sz="2800" dirty="0">
                <a:effectLst/>
                <a:latin typeface="Times New Roman" panose="02020603050405020304" pitchFamily="18" charset="0"/>
                <a:ea typeface="Calibri" panose="020F0502020204030204" pitchFamily="34" charset="0"/>
              </a:rPr>
              <a:t>ivot není pouhým během, ale spíše křivkou, která má v každé své fázi svůj cíl a smysl, a tomu odpovídají i požadavky kladené na člověka v rámci individuačního procesu. </a:t>
            </a:r>
            <a:r>
              <a:rPr kumimoji="0" lang="cs-CZ" sz="28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mn-cs"/>
              </a:rPr>
              <a:t>→ Pro první poločas života je typická </a:t>
            </a:r>
            <a:r>
              <a:rPr lang="cs-CZ" sz="2800" dirty="0">
                <a:effectLst/>
                <a:latin typeface="Times New Roman" panose="02020603050405020304" pitchFamily="18" charset="0"/>
                <a:ea typeface="Calibri" panose="020F0502020204030204" pitchFamily="34" charset="0"/>
              </a:rPr>
              <a:t>„</a:t>
            </a:r>
            <a:r>
              <a:rPr lang="cs-CZ" dirty="0">
                <a:latin typeface="Times New Roman" panose="02020603050405020304" pitchFamily="18" charset="0"/>
                <a:ea typeface="Calibri" panose="020F0502020204030204" pitchFamily="34" charset="0"/>
              </a:rPr>
              <a:t>m</a:t>
            </a:r>
            <a:r>
              <a:rPr lang="cs-CZ" sz="2800" dirty="0">
                <a:effectLst/>
                <a:latin typeface="Times New Roman" panose="02020603050405020304" pitchFamily="18" charset="0"/>
                <a:ea typeface="Calibri" panose="020F0502020204030204" pitchFamily="34" charset="0"/>
              </a:rPr>
              <a:t>ladická touha po světě a životě“, touha po naplnění nadějí a „po dosažení vzdálených cílů“. </a:t>
            </a:r>
            <a:r>
              <a:rPr kumimoji="0" lang="cs-CZ" sz="28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mn-cs"/>
              </a:rPr>
              <a:t>→ „</a:t>
            </a:r>
            <a:r>
              <a:rPr lang="cs-CZ" sz="2800" dirty="0">
                <a:effectLst/>
                <a:latin typeface="Times New Roman" panose="02020603050405020304" pitchFamily="18" charset="0"/>
                <a:ea typeface="Calibri" panose="020F0502020204030204" pitchFamily="34" charset="0"/>
              </a:rPr>
              <a:t>S dosažením zralosti a vrcholu biologického života, který se přibližně kryje se středem života, však spění života k cíli nikterak neustává“. </a:t>
            </a:r>
            <a:r>
              <a:rPr kumimoji="0" lang="cs-CZ" sz="28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mn-cs"/>
              </a:rPr>
              <a:t>→ </a:t>
            </a:r>
            <a:r>
              <a:rPr kumimoji="0" lang="cs-CZ" b="0" i="0" u="none" strike="noStrike" kern="1200" cap="none" spc="0" normalizeH="0" baseline="0" noProof="0" dirty="0">
                <a:ln>
                  <a:noFill/>
                </a:ln>
                <a:solidFill>
                  <a:prstClr val="black"/>
                </a:solidFill>
                <a:uLnTx/>
                <a:uFillTx/>
                <a:latin typeface="Times New Roman" panose="02020603050405020304" pitchFamily="18" charset="0"/>
                <a:ea typeface="Calibri" panose="020F0502020204030204" pitchFamily="34" charset="0"/>
                <a:cs typeface="+mn-cs"/>
              </a:rPr>
              <a:t>Z</a:t>
            </a:r>
            <a:r>
              <a:rPr lang="cs-CZ" sz="2800" dirty="0" err="1">
                <a:effectLst/>
                <a:latin typeface="Times New Roman" panose="02020603050405020304" pitchFamily="18" charset="0"/>
                <a:ea typeface="Calibri" panose="020F0502020204030204" pitchFamily="34" charset="0"/>
              </a:rPr>
              <a:t>atímco</a:t>
            </a:r>
            <a:r>
              <a:rPr lang="cs-CZ" sz="2800" dirty="0">
                <a:effectLst/>
                <a:latin typeface="Times New Roman" panose="02020603050405020304" pitchFamily="18" charset="0"/>
                <a:ea typeface="Calibri" panose="020F0502020204030204" pitchFamily="34" charset="0"/>
              </a:rPr>
              <a:t> před svým středem spěl život vzhůru, poté směřuje dolů, neboť cíl teď již „neleží na vrcholu, nýbrž v údolí“. </a:t>
            </a:r>
            <a:r>
              <a:rPr kumimoji="0" lang="cs-CZ" sz="28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mn-cs"/>
              </a:rPr>
              <a:t>→</a:t>
            </a:r>
            <a:r>
              <a:rPr lang="cs-CZ" sz="2800" dirty="0">
                <a:effectLst/>
                <a:latin typeface="Times New Roman" panose="02020603050405020304" pitchFamily="18" charset="0"/>
                <a:ea typeface="Calibri" panose="020F0502020204030204" pitchFamily="34" charset="0"/>
              </a:rPr>
              <a:t> Nejpozději v této fázi se člověk musí začít připravovat na smrt, a to nikoli jako na nesmyslný konec, ale jako na svůj vlastní cíl, na naplnění smyslu života.</a:t>
            </a:r>
          </a:p>
          <a:p>
            <a:pPr algn="just"/>
            <a:endParaRPr lang="cs-CZ" sz="2800" dirty="0">
              <a:effectLst/>
              <a:latin typeface="Times New Roman" panose="02020603050405020304" pitchFamily="18" charset="0"/>
              <a:ea typeface="Calibri" panose="020F0502020204030204" pitchFamily="34" charset="0"/>
            </a:endParaRPr>
          </a:p>
          <a:p>
            <a:pPr algn="just"/>
            <a:endParaRPr lang="cs-CZ" dirty="0"/>
          </a:p>
        </p:txBody>
      </p:sp>
    </p:spTree>
    <p:extLst>
      <p:ext uri="{BB962C8B-B14F-4D97-AF65-F5344CB8AC3E}">
        <p14:creationId xmlns:p14="http://schemas.microsoft.com/office/powerpoint/2010/main" val="130888955"/>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16F10D44-347A-CA46-1922-173135DFA325}"/>
              </a:ext>
            </a:extLst>
          </p:cNvPr>
          <p:cNvSpPr>
            <a:spLocks noGrp="1"/>
          </p:cNvSpPr>
          <p:nvPr>
            <p:ph type="title"/>
          </p:nvPr>
        </p:nvSpPr>
        <p:spPr>
          <a:xfrm>
            <a:off x="0" y="-179108"/>
            <a:ext cx="12192000" cy="1555422"/>
          </a:xfrm>
        </p:spPr>
        <p:txBody>
          <a:bodyPr/>
          <a:lstStyle/>
          <a:p>
            <a:pPr algn="ctr"/>
            <a:r>
              <a:rPr lang="cs-CZ" dirty="0">
                <a:solidFill>
                  <a:srgbClr val="C00000"/>
                </a:solidFill>
                <a:latin typeface="Times New Roman" panose="02020603050405020304" pitchFamily="18" charset="0"/>
                <a:cs typeface="Times New Roman" panose="02020603050405020304" pitchFamily="18" charset="0"/>
              </a:rPr>
              <a:t>Odmítání života a smrti: riziko ustrnutí v individuačním procesu </a:t>
            </a:r>
          </a:p>
        </p:txBody>
      </p:sp>
      <p:sp>
        <p:nvSpPr>
          <p:cNvPr id="3" name="Zástupný obsah 2">
            <a:extLst>
              <a:ext uri="{FF2B5EF4-FFF2-40B4-BE49-F238E27FC236}">
                <a16:creationId xmlns:a16="http://schemas.microsoft.com/office/drawing/2014/main" id="{22BD4FCC-79B6-6855-EEC9-A97BEB1E84AD}"/>
              </a:ext>
            </a:extLst>
          </p:cNvPr>
          <p:cNvSpPr>
            <a:spLocks noGrp="1"/>
          </p:cNvSpPr>
          <p:nvPr>
            <p:ph idx="1"/>
          </p:nvPr>
        </p:nvSpPr>
        <p:spPr>
          <a:xfrm>
            <a:off x="0" y="1159497"/>
            <a:ext cx="12126012" cy="6179273"/>
          </a:xfrm>
        </p:spPr>
        <p:txBody>
          <a:bodyPr>
            <a:normAutofit lnSpcReduction="10000"/>
          </a:bodyPr>
          <a:lstStyle/>
          <a:p>
            <a:pPr algn="just"/>
            <a:r>
              <a:rPr lang="cs-CZ" sz="3200" dirty="0">
                <a:latin typeface="Times New Roman" panose="02020603050405020304" pitchFamily="18" charset="0"/>
                <a:cs typeface="Times New Roman" panose="02020603050405020304" pitchFamily="18" charset="0"/>
              </a:rPr>
              <a:t>Ve všech fázích individuačního procesu si člověk může klást do cesty překážky v podobě paralyzující úzkosti či strachu, jež mu brání najít náležitý poměr k vlastnímu cíli. → Existují stárnoucí lidé, kteří mají strach ze smrti, stejně jako mladí lidé, kteří mají „panický strach ze života“, přestože po něm tak touží. </a:t>
            </a:r>
            <a:r>
              <a:rPr kumimoji="0" lang="cs-CZ" sz="3200" b="0"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a:t>
            </a:r>
            <a:r>
              <a:rPr lang="cs-CZ" sz="3200" dirty="0">
                <a:latin typeface="Times New Roman" panose="02020603050405020304" pitchFamily="18" charset="0"/>
                <a:cs typeface="Times New Roman" panose="02020603050405020304" pitchFamily="18" charset="0"/>
              </a:rPr>
              <a:t> Právě mladí lidé, kteří se bojí života, resp. mají odpor vůči požadavkům života, často později </a:t>
            </a:r>
            <a:r>
              <a:rPr kumimoji="0" lang="cs-CZ" sz="32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trpí </a:t>
            </a:r>
            <a:r>
              <a:rPr lang="cs-CZ" sz="3200" dirty="0">
                <a:latin typeface="Times New Roman" panose="02020603050405020304" pitchFamily="18" charset="0"/>
                <a:cs typeface="Times New Roman" panose="02020603050405020304" pitchFamily="18" charset="0"/>
              </a:rPr>
              <a:t>strachem ze smrti. </a:t>
            </a:r>
            <a:r>
              <a:rPr kumimoji="0" lang="cs-CZ" sz="3200" b="0"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a:t>
            </a:r>
            <a:r>
              <a:rPr lang="cs-CZ" sz="3200" dirty="0">
                <a:latin typeface="Times New Roman" panose="02020603050405020304" pitchFamily="18" charset="0"/>
                <a:cs typeface="Times New Roman" panose="02020603050405020304" pitchFamily="18" charset="0"/>
              </a:rPr>
              <a:t> Stejně jako byl pro ně dříve „strach překážkou života, je teď bázeň překážkou smrti“. </a:t>
            </a:r>
            <a:r>
              <a:rPr kumimoji="0" lang="cs-CZ" sz="3200" b="0"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 V obojím případě však</a:t>
            </a:r>
            <a:r>
              <a:rPr lang="cs-CZ" sz="3200" dirty="0">
                <a:latin typeface="Times New Roman" panose="02020603050405020304" pitchFamily="18" charset="0"/>
                <a:cs typeface="Times New Roman" panose="02020603050405020304" pitchFamily="18" charset="0"/>
              </a:rPr>
              <a:t> člověk ustrne ve svém individuačním procesu a nedokáže „najít živoucí poměr k přítomnosti“.  </a:t>
            </a:r>
          </a:p>
          <a:p>
            <a:pPr algn="just"/>
            <a:r>
              <a:rPr lang="cs-CZ" sz="3200" dirty="0">
                <a:latin typeface="Times New Roman" panose="02020603050405020304" pitchFamily="18" charset="0"/>
                <a:cs typeface="Times New Roman" panose="02020603050405020304" pitchFamily="18" charset="0"/>
              </a:rPr>
              <a:t>Počínaje středem života je „živoucí jen ten, kdo chce s životem zemřít“. </a:t>
            </a:r>
            <a:r>
              <a:rPr kumimoji="0" lang="cs-CZ" sz="3200" b="0"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 Ž</a:t>
            </a:r>
            <a:r>
              <a:rPr lang="cs-CZ" sz="3200" dirty="0" err="1">
                <a:latin typeface="Times New Roman" panose="02020603050405020304" pitchFamily="18" charset="0"/>
                <a:cs typeface="Times New Roman" panose="02020603050405020304" pitchFamily="18" charset="0"/>
              </a:rPr>
              <a:t>ivot</a:t>
            </a:r>
            <a:r>
              <a:rPr lang="cs-CZ" sz="3200" dirty="0">
                <a:latin typeface="Times New Roman" panose="02020603050405020304" pitchFamily="18" charset="0"/>
                <a:cs typeface="Times New Roman" panose="02020603050405020304" pitchFamily="18" charset="0"/>
              </a:rPr>
              <a:t> druhé poloviny života již neznamená vzestup, nýbrž směřování ke konci. </a:t>
            </a:r>
            <a:r>
              <a:rPr kumimoji="0" lang="cs-CZ" sz="3200" b="0"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 O</a:t>
            </a:r>
            <a:r>
              <a:rPr lang="cs-CZ" sz="3200" dirty="0" err="1">
                <a:latin typeface="Times New Roman" panose="02020603050405020304" pitchFamily="18" charset="0"/>
                <a:cs typeface="Times New Roman" panose="02020603050405020304" pitchFamily="18" charset="0"/>
              </a:rPr>
              <a:t>dmítat</a:t>
            </a:r>
            <a:r>
              <a:rPr lang="cs-CZ" sz="3200" dirty="0">
                <a:latin typeface="Times New Roman" panose="02020603050405020304" pitchFamily="18" charset="0"/>
                <a:cs typeface="Times New Roman" panose="02020603050405020304" pitchFamily="18" charset="0"/>
              </a:rPr>
              <a:t> svůj konec tak znamená odmítat život: Nechtít zemřít znamená totéž, co nechtít žít. </a:t>
            </a:r>
          </a:p>
          <a:p>
            <a:endParaRPr lang="cs-CZ" dirty="0"/>
          </a:p>
          <a:p>
            <a:endParaRPr lang="cs-CZ" dirty="0"/>
          </a:p>
        </p:txBody>
      </p:sp>
    </p:spTree>
    <p:extLst>
      <p:ext uri="{BB962C8B-B14F-4D97-AF65-F5344CB8AC3E}">
        <p14:creationId xmlns:p14="http://schemas.microsoft.com/office/powerpoint/2010/main" val="3881794984"/>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0D9D498A-4DDB-80EB-06A3-9D849CE34BE8}"/>
              </a:ext>
            </a:extLst>
          </p:cNvPr>
          <p:cNvSpPr>
            <a:spLocks noGrp="1"/>
          </p:cNvSpPr>
          <p:nvPr>
            <p:ph type="title"/>
          </p:nvPr>
        </p:nvSpPr>
        <p:spPr>
          <a:xfrm>
            <a:off x="838200" y="0"/>
            <a:ext cx="10515600" cy="80128"/>
          </a:xfrm>
        </p:spPr>
        <p:txBody>
          <a:bodyPr>
            <a:normAutofit fontScale="90000"/>
          </a:bodyPr>
          <a:lstStyle/>
          <a:p>
            <a:endParaRPr lang="cs-CZ" dirty="0"/>
          </a:p>
        </p:txBody>
      </p:sp>
      <p:sp>
        <p:nvSpPr>
          <p:cNvPr id="3" name="Zástupný obsah 2">
            <a:extLst>
              <a:ext uri="{FF2B5EF4-FFF2-40B4-BE49-F238E27FC236}">
                <a16:creationId xmlns:a16="http://schemas.microsoft.com/office/drawing/2014/main" id="{059DB9B3-0C6D-E05D-B5BD-A9230931A55B}"/>
              </a:ext>
            </a:extLst>
          </p:cNvPr>
          <p:cNvSpPr>
            <a:spLocks noGrp="1"/>
          </p:cNvSpPr>
          <p:nvPr>
            <p:ph idx="1"/>
          </p:nvPr>
        </p:nvSpPr>
        <p:spPr>
          <a:xfrm>
            <a:off x="75414" y="207390"/>
            <a:ext cx="12116586" cy="6570482"/>
          </a:xfrm>
        </p:spPr>
        <p:txBody>
          <a:bodyPr>
            <a:normAutofit fontScale="85000" lnSpcReduction="20000"/>
          </a:bodyPr>
          <a:lstStyle/>
          <a:p>
            <a:pPr marL="0" indent="0" algn="just">
              <a:lnSpc>
                <a:spcPct val="107000"/>
              </a:lnSpc>
              <a:spcAft>
                <a:spcPts val="800"/>
              </a:spcAft>
              <a:buNone/>
            </a:pPr>
            <a:r>
              <a:rPr lang="cs-CZ" sz="2800" b="1" dirty="0">
                <a:effectLst/>
                <a:latin typeface="Times New Roman" panose="02020603050405020304" pitchFamily="18" charset="0"/>
                <a:ea typeface="Calibri" panose="020F0502020204030204" pitchFamily="34" charset="0"/>
                <a:cs typeface="Times New Roman" panose="02020603050405020304" pitchFamily="18" charset="0"/>
              </a:rPr>
              <a:t>T 37: </a:t>
            </a:r>
            <a:r>
              <a:rPr lang="cs-CZ" sz="2800" dirty="0">
                <a:effectLst/>
                <a:latin typeface="Times New Roman" panose="02020603050405020304" pitchFamily="18" charset="0"/>
                <a:ea typeface="Calibri" panose="020F0502020204030204" pitchFamily="34" charset="0"/>
                <a:cs typeface="Times New Roman" panose="02020603050405020304" pitchFamily="18" charset="0"/>
              </a:rPr>
              <a:t>„Smrt je nám známa jako naprostý konec. Je to tečka, která bývá často kladena ještě před konec věty a po které následuje už jen vzpomínka nebo následné působení u druhých … Tváří v tvář takové smrti se nám život stále jeví jako tok … nikdy nevyvstává otázka po smyslu a ceně života naléhavěji a palčivěji než v okamžiku, kdy vidíme, jak poslední dech právě opouští dosud živé tělo. Jak rozdílně se nám jeví smysl života, když vidíme mladého člověka, usilujícího o vzdálené cíle a tvořícího budoucnost, a když nevyléčitelně nemocný nebo stařec s nevolí a bezvládně klesá do hrobu. Mládí – jak se nám zdá – má cíl, budoucnost, smysl a cenu. Dospět ke konci je však nesmyslně ustat … Jako existuje spousta mladých lidí, kteří mají v podstatě panický strach ze života, po němž přece tolik touží, existuje snad ještě větší počet stárnoucích lidí, kteří mají týž strach ze smrti … Avšak lidé jsou do té míry přesvědčeni, že smrt je prostě konec běhu, že člověku zpravidla vůbec nenapadne, aby také smrt chápal podobně jako cíl a naplnění, jak se to prostě dělá u účelů a záměrů mladého života, který směřuje vzhůru … Počínaje středem života zůstává živoucí jen ten, kdo chce s životem zemřít. Neboť to, k čemu dochází v tajemné hodině životního poledne, je obrat paraboly, </a:t>
            </a:r>
            <a:r>
              <a:rPr lang="cs-CZ" sz="2800" i="1" dirty="0">
                <a:effectLst/>
                <a:latin typeface="Times New Roman" panose="02020603050405020304" pitchFamily="18" charset="0"/>
                <a:ea typeface="Calibri" panose="020F0502020204030204" pitchFamily="34" charset="0"/>
                <a:cs typeface="Times New Roman" panose="02020603050405020304" pitchFamily="18" charset="0"/>
              </a:rPr>
              <a:t>zrození smrti</a:t>
            </a:r>
            <a:r>
              <a:rPr lang="cs-CZ" sz="2800" dirty="0">
                <a:effectLst/>
                <a:latin typeface="Times New Roman" panose="02020603050405020304" pitchFamily="18" charset="0"/>
                <a:ea typeface="Calibri" panose="020F0502020204030204" pitchFamily="34" charset="0"/>
                <a:cs typeface="Times New Roman" panose="02020603050405020304" pitchFamily="18" charset="0"/>
              </a:rPr>
              <a:t>. Život druhé poloviny života neznamená vzestup, rozvoj … životní rozmach, nýbrž smrt, neboť jeho cílem je konec. Nechtít svůj životní vrchol je totéž jako nechtít svůj konec. Obojí znamená: nechtít žít. Nechtít žít znamená totéž co nechtít zemřít.“ </a:t>
            </a:r>
            <a:endParaRPr lang="cs-CZ" sz="24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r>
              <a:rPr lang="cs-CZ" sz="2800" dirty="0">
                <a:effectLst/>
                <a:latin typeface="Times New Roman" panose="02020603050405020304" pitchFamily="18" charset="0"/>
                <a:ea typeface="Calibri" panose="020F0502020204030204" pitchFamily="34" charset="0"/>
              </a:rPr>
              <a:t>C. G. Jung, „Duše a smrt“, in: týž, </a:t>
            </a:r>
            <a:r>
              <a:rPr lang="cs-CZ" sz="2800" i="1" dirty="0">
                <a:effectLst/>
                <a:latin typeface="Times New Roman" panose="02020603050405020304" pitchFamily="18" charset="0"/>
                <a:ea typeface="Calibri" panose="020F0502020204030204" pitchFamily="34" charset="0"/>
              </a:rPr>
              <a:t>Duše moderního člověka</a:t>
            </a:r>
            <a:r>
              <a:rPr lang="cs-CZ" sz="2800" dirty="0">
                <a:effectLst/>
                <a:latin typeface="Times New Roman" panose="02020603050405020304" pitchFamily="18" charset="0"/>
                <a:ea typeface="Calibri" panose="020F0502020204030204" pitchFamily="34" charset="0"/>
              </a:rPr>
              <a:t>, Praha 1994, str. 107–109.</a:t>
            </a:r>
            <a:endParaRPr lang="cs-CZ" dirty="0"/>
          </a:p>
        </p:txBody>
      </p:sp>
    </p:spTree>
    <p:extLst>
      <p:ext uri="{BB962C8B-B14F-4D97-AF65-F5344CB8AC3E}">
        <p14:creationId xmlns:p14="http://schemas.microsoft.com/office/powerpoint/2010/main" val="589856461"/>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4E7B819-B9AF-6EC5-E25F-1B9F22402503}"/>
              </a:ext>
            </a:extLst>
          </p:cNvPr>
          <p:cNvSpPr>
            <a:spLocks noGrp="1"/>
          </p:cNvSpPr>
          <p:nvPr>
            <p:ph type="title"/>
          </p:nvPr>
        </p:nvSpPr>
        <p:spPr>
          <a:xfrm>
            <a:off x="1" y="-216815"/>
            <a:ext cx="12192000" cy="1404592"/>
          </a:xfrm>
        </p:spPr>
        <p:txBody>
          <a:bodyPr/>
          <a:lstStyle/>
          <a:p>
            <a:pPr algn="ctr"/>
            <a:r>
              <a:rPr lang="cs-CZ" dirty="0">
                <a:solidFill>
                  <a:srgbClr val="C00000"/>
                </a:solidFill>
                <a:latin typeface="Times New Roman" panose="02020603050405020304" pitchFamily="18" charset="0"/>
                <a:cs typeface="Times New Roman" panose="02020603050405020304" pitchFamily="18" charset="0"/>
              </a:rPr>
              <a:t>Smrt jako naplnění smyslu života</a:t>
            </a:r>
          </a:p>
        </p:txBody>
      </p:sp>
      <p:sp>
        <p:nvSpPr>
          <p:cNvPr id="3" name="Zástupný obsah 2">
            <a:extLst>
              <a:ext uri="{FF2B5EF4-FFF2-40B4-BE49-F238E27FC236}">
                <a16:creationId xmlns:a16="http://schemas.microsoft.com/office/drawing/2014/main" id="{7728FB41-668A-F009-3751-5B962EEA0356}"/>
              </a:ext>
            </a:extLst>
          </p:cNvPr>
          <p:cNvSpPr>
            <a:spLocks noGrp="1"/>
          </p:cNvSpPr>
          <p:nvPr>
            <p:ph idx="1"/>
          </p:nvPr>
        </p:nvSpPr>
        <p:spPr>
          <a:xfrm>
            <a:off x="-1" y="876692"/>
            <a:ext cx="12113443" cy="5981307"/>
          </a:xfrm>
        </p:spPr>
        <p:txBody>
          <a:bodyPr>
            <a:normAutofit fontScale="92500" lnSpcReduction="20000"/>
          </a:bodyPr>
          <a:lstStyle/>
          <a:p>
            <a:pPr algn="just"/>
            <a:r>
              <a:rPr lang="cs-CZ" dirty="0">
                <a:latin typeface="Times New Roman" panose="02020603050405020304" pitchFamily="18" charset="0"/>
                <a:cs typeface="Times New Roman" panose="02020603050405020304" pitchFamily="18" charset="0"/>
              </a:rPr>
              <a:t>Jung se dovolává obecné shody národů na chápání smrti, které našlo svůj výraz ve velkých náboženstvích světa. → Většina velkých náboženství představuje komplikované systémy přípravy na smrt. </a:t>
            </a:r>
            <a:r>
              <a:rPr kumimoji="0" lang="cs-CZ" sz="2800" b="0"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a:t>
            </a:r>
            <a:r>
              <a:rPr lang="cs-CZ" dirty="0">
                <a:latin typeface="Times New Roman" panose="02020603050405020304" pitchFamily="18" charset="0"/>
                <a:cs typeface="Times New Roman" panose="02020603050405020304" pitchFamily="18" charset="0"/>
              </a:rPr>
              <a:t> Život se zde ukazuje především jako příprava „na nejzazší cíl“, tj. na smrt.  </a:t>
            </a:r>
          </a:p>
          <a:p>
            <a:pPr algn="just"/>
            <a:r>
              <a:rPr lang="cs-CZ" dirty="0">
                <a:latin typeface="Times New Roman" panose="02020603050405020304" pitchFamily="18" charset="0"/>
                <a:cs typeface="Times New Roman" panose="02020603050405020304" pitchFamily="18" charset="0"/>
              </a:rPr>
              <a:t>Zejména v křesťanství a budhismu platí, že „se smysl existence naplňuje na jejím konci“. </a:t>
            </a:r>
            <a:r>
              <a:rPr kumimoji="0" lang="cs-CZ" sz="2800" b="0"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 </a:t>
            </a:r>
            <a:r>
              <a:rPr lang="cs-CZ" dirty="0">
                <a:latin typeface="Times New Roman" panose="02020603050405020304" pitchFamily="18" charset="0"/>
                <a:cs typeface="Times New Roman" panose="02020603050405020304" pitchFamily="18" charset="0"/>
              </a:rPr>
              <a:t>„Obecné duši lidstva“ odpovídá pohled „na smrt jako na naplnění smyslu života a na jeho vlastní cíl“ než jako </a:t>
            </a:r>
            <a:r>
              <a:rPr lang="cs-CZ">
                <a:latin typeface="Times New Roman" panose="02020603050405020304" pitchFamily="18" charset="0"/>
                <a:cs typeface="Times New Roman" panose="02020603050405020304" pitchFamily="18" charset="0"/>
              </a:rPr>
              <a:t>na pouhý nesmyslný konec. </a:t>
            </a:r>
            <a:r>
              <a:rPr kumimoji="0" lang="cs-CZ" sz="2800" b="0"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 K</a:t>
            </a:r>
            <a:r>
              <a:rPr lang="cs-CZ" dirty="0">
                <a:latin typeface="Times New Roman" panose="02020603050405020304" pitchFamily="18" charset="0"/>
                <a:cs typeface="Times New Roman" panose="02020603050405020304" pitchFamily="18" charset="0"/>
              </a:rPr>
              <a:t>do se kloní k opačnému názoru, ten „se psychologicky izoloval a je v rozporu se svou vlastní obecně lidskou podstatou“.</a:t>
            </a:r>
          </a:p>
          <a:p>
            <a:pPr marL="0" indent="0" algn="just">
              <a:buNone/>
            </a:pPr>
            <a:r>
              <a:rPr lang="cs-CZ" sz="2800" b="1" dirty="0">
                <a:effectLst/>
                <a:latin typeface="Times New Roman" panose="02020603050405020304" pitchFamily="18" charset="0"/>
                <a:ea typeface="Calibri" panose="020F0502020204030204" pitchFamily="34" charset="0"/>
              </a:rPr>
              <a:t>T 38:</a:t>
            </a:r>
            <a:r>
              <a:rPr lang="cs-CZ" sz="2800" dirty="0">
                <a:effectLst/>
                <a:latin typeface="Times New Roman" panose="02020603050405020304" pitchFamily="18" charset="0"/>
                <a:ea typeface="Calibri" panose="020F0502020204030204" pitchFamily="34" charset="0"/>
              </a:rPr>
              <a:t> „Smím se však aspoň zmínit o tom, že </a:t>
            </a:r>
            <a:r>
              <a:rPr lang="cs-CZ" sz="2800" dirty="0" err="1">
                <a:effectLst/>
                <a:latin typeface="Times New Roman" panose="02020603050405020304" pitchFamily="18" charset="0"/>
                <a:ea typeface="Calibri" panose="020F0502020204030204" pitchFamily="34" charset="0"/>
              </a:rPr>
              <a:t>consensus</a:t>
            </a:r>
            <a:r>
              <a:rPr lang="cs-CZ" sz="2800" dirty="0">
                <a:effectLst/>
                <a:latin typeface="Times New Roman" panose="02020603050405020304" pitchFamily="18" charset="0"/>
                <a:ea typeface="Calibri" panose="020F0502020204030204" pitchFamily="34" charset="0"/>
              </a:rPr>
              <a:t> gentium má jasná pojetí smrti a že tato pojetí jsou naprosto srozumitelně vyjádřena ve všech velkých náboženstvích světa. Ano, lze dokonce tvrdit, že většina těchto náboženství představuje komplikované systémy přípravy na smrt, a to do té míry, že život … neznamená nic jiného než přípravu na nejzazší cíl, na smrt. Ve dvou největších živých náboženstvích, v křesťanství a budhismu, se smysl existence naplňuje na jejím konci … Zdá se tedy, že obecné duši lidstva lépe odpovídá, když pohlížíme na smrt jako na naplnění smyslu života a na jeho vlastní cíl než na jenom nesmyslný konec. Ten, kdo se v tomto ohledu kloní k osvíceneckému názoru, se psychologicky izoloval a je v rozporu se svou vlastní obecně lidskou podstatou.“</a:t>
            </a:r>
            <a:endParaRPr lang="cs-CZ" dirty="0">
              <a:latin typeface="Times New Roman" panose="02020603050405020304" pitchFamily="18" charset="0"/>
              <a:cs typeface="Times New Roman" panose="02020603050405020304" pitchFamily="18" charset="0"/>
            </a:endParaRPr>
          </a:p>
          <a:p>
            <a:pPr marL="0" indent="0">
              <a:buNone/>
            </a:pPr>
            <a:r>
              <a:rPr lang="cs-CZ" dirty="0"/>
              <a:t> </a:t>
            </a:r>
            <a:r>
              <a:rPr kumimoji="0" lang="cs-CZ" sz="26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mn-cs"/>
              </a:rPr>
              <a:t>C. G. Jung, „Duše a smrt“, </a:t>
            </a:r>
            <a:r>
              <a:rPr lang="cs-CZ" sz="2800" dirty="0">
                <a:effectLst/>
                <a:latin typeface="Times New Roman" panose="02020603050405020304" pitchFamily="18" charset="0"/>
                <a:ea typeface="Calibri" panose="020F0502020204030204" pitchFamily="34" charset="0"/>
              </a:rPr>
              <a:t>str. 110–111.</a:t>
            </a:r>
            <a:endParaRPr lang="cs-CZ" dirty="0"/>
          </a:p>
        </p:txBody>
      </p:sp>
    </p:spTree>
    <p:extLst>
      <p:ext uri="{BB962C8B-B14F-4D97-AF65-F5344CB8AC3E}">
        <p14:creationId xmlns:p14="http://schemas.microsoft.com/office/powerpoint/2010/main" val="353495337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B1C10AF7-1D1B-62B7-A983-6C3F7CFAACC2}"/>
              </a:ext>
            </a:extLst>
          </p:cNvPr>
          <p:cNvSpPr>
            <a:spLocks noGrp="1"/>
          </p:cNvSpPr>
          <p:nvPr>
            <p:ph type="title"/>
          </p:nvPr>
        </p:nvSpPr>
        <p:spPr/>
        <p:txBody>
          <a:bodyPr>
            <a:normAutofit/>
          </a:bodyPr>
          <a:lstStyle/>
          <a:p>
            <a:pPr algn="ctr"/>
            <a:r>
              <a:rPr lang="cs-CZ" dirty="0">
                <a:solidFill>
                  <a:srgbClr val="C00000"/>
                </a:solidFill>
                <a:latin typeface="Times New Roman" panose="02020603050405020304" pitchFamily="18" charset="0"/>
                <a:cs typeface="Times New Roman" panose="02020603050405020304" pitchFamily="18" charset="0"/>
              </a:rPr>
              <a:t>Dvojí podoba smrti</a:t>
            </a:r>
          </a:p>
        </p:txBody>
      </p:sp>
      <p:sp>
        <p:nvSpPr>
          <p:cNvPr id="3" name="Zástupný obsah 2">
            <a:extLst>
              <a:ext uri="{FF2B5EF4-FFF2-40B4-BE49-F238E27FC236}">
                <a16:creationId xmlns:a16="http://schemas.microsoft.com/office/drawing/2014/main" id="{8D391609-193F-C08B-14CC-C0855AE19404}"/>
              </a:ext>
            </a:extLst>
          </p:cNvPr>
          <p:cNvSpPr>
            <a:spLocks noGrp="1"/>
          </p:cNvSpPr>
          <p:nvPr>
            <p:ph idx="1"/>
          </p:nvPr>
        </p:nvSpPr>
        <p:spPr>
          <a:xfrm>
            <a:off x="838200" y="1574276"/>
            <a:ext cx="10515600" cy="4918599"/>
          </a:xfrm>
        </p:spPr>
        <p:txBody>
          <a:bodyPr>
            <a:normAutofit fontScale="85000" lnSpcReduction="20000"/>
          </a:bodyPr>
          <a:lstStyle/>
          <a:p>
            <a:pPr algn="just">
              <a:lnSpc>
                <a:spcPct val="107000"/>
              </a:lnSpc>
              <a:spcAft>
                <a:spcPts val="800"/>
              </a:spcAft>
            </a:pPr>
            <a:r>
              <a:rPr lang="cs-CZ" sz="3000" dirty="0">
                <a:effectLst/>
                <a:latin typeface="Times New Roman" panose="02020603050405020304" pitchFamily="18" charset="0"/>
                <a:ea typeface="Calibri" panose="020F0502020204030204" pitchFamily="34" charset="0"/>
                <a:cs typeface="Times New Roman" panose="02020603050405020304" pitchFamily="18" charset="0"/>
              </a:rPr>
              <a:t>Smrt jakožto mezní situace není abstraktní smrtí, </a:t>
            </a:r>
            <a:r>
              <a:rPr lang="cs-CZ" sz="3000" dirty="0">
                <a:latin typeface="Times New Roman" panose="02020603050405020304" pitchFamily="18" charset="0"/>
                <a:ea typeface="Calibri" panose="020F0502020204030204" pitchFamily="34" charset="0"/>
                <a:cs typeface="Times New Roman" panose="02020603050405020304" pitchFamily="18" charset="0"/>
              </a:rPr>
              <a:t>nýbrž </a:t>
            </a:r>
            <a:r>
              <a:rPr lang="cs-CZ" sz="3000" dirty="0">
                <a:effectLst/>
                <a:latin typeface="Times New Roman" panose="02020603050405020304" pitchFamily="18" charset="0"/>
                <a:ea typeface="Calibri" panose="020F0502020204030204" pitchFamily="34" charset="0"/>
                <a:cs typeface="Times New Roman" panose="02020603050405020304" pitchFamily="18" charset="0"/>
              </a:rPr>
              <a:t>konkrétní dějinnou skutečností. → Je buď určitou </a:t>
            </a:r>
            <a:r>
              <a:rPr lang="cs-CZ" sz="3000" i="1" dirty="0">
                <a:effectLst/>
                <a:latin typeface="Times New Roman" panose="02020603050405020304" pitchFamily="18" charset="0"/>
                <a:ea typeface="Calibri" panose="020F0502020204030204" pitchFamily="34" charset="0"/>
                <a:cs typeface="Times New Roman" panose="02020603050405020304" pitchFamily="18" charset="0"/>
              </a:rPr>
              <a:t>smrtí druhého</a:t>
            </a:r>
            <a:r>
              <a:rPr lang="cs-CZ" sz="3000" dirty="0">
                <a:effectLst/>
                <a:latin typeface="Times New Roman" panose="02020603050405020304" pitchFamily="18" charset="0"/>
                <a:ea typeface="Calibri" panose="020F0502020204030204" pitchFamily="34" charset="0"/>
                <a:cs typeface="Times New Roman" panose="02020603050405020304" pitchFamily="18" charset="0"/>
              </a:rPr>
              <a:t>, nebo </a:t>
            </a:r>
            <a:r>
              <a:rPr lang="cs-CZ" sz="3000" i="1" dirty="0">
                <a:effectLst/>
                <a:latin typeface="Times New Roman" panose="02020603050405020304" pitchFamily="18" charset="0"/>
                <a:ea typeface="Calibri" panose="020F0502020204030204" pitchFamily="34" charset="0"/>
                <a:cs typeface="Times New Roman" panose="02020603050405020304" pitchFamily="18" charset="0"/>
              </a:rPr>
              <a:t>mou vlastní smrtí</a:t>
            </a:r>
            <a:r>
              <a:rPr lang="cs-CZ" sz="3000" dirty="0">
                <a:effectLst/>
                <a:latin typeface="Times New Roman" panose="02020603050405020304" pitchFamily="18" charset="0"/>
                <a:ea typeface="Calibri" panose="020F0502020204030204" pitchFamily="34" charset="0"/>
                <a:cs typeface="Times New Roman" panose="02020603050405020304" pitchFamily="18" charset="0"/>
              </a:rPr>
              <a:t>. </a:t>
            </a:r>
            <a:r>
              <a:rPr kumimoji="0" lang="cs-CZ" sz="30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lang="cs-CZ" sz="3000" dirty="0">
                <a:effectLst/>
                <a:latin typeface="Times New Roman" panose="02020603050405020304" pitchFamily="18" charset="0"/>
                <a:ea typeface="Calibri" panose="020F0502020204030204" pitchFamily="34" charset="0"/>
              </a:rPr>
              <a:t>Smrt jako mezní situace vystupuje v těchto dvou základních podobách.</a:t>
            </a:r>
          </a:p>
          <a:p>
            <a:pPr algn="just">
              <a:lnSpc>
                <a:spcPct val="107000"/>
              </a:lnSpc>
              <a:spcAft>
                <a:spcPts val="800"/>
              </a:spcAft>
            </a:pPr>
            <a:r>
              <a:rPr lang="cs-CZ" sz="3000" dirty="0">
                <a:latin typeface="Times New Roman" panose="02020603050405020304" pitchFamily="18" charset="0"/>
                <a:ea typeface="Calibri" panose="020F0502020204030204" pitchFamily="34" charset="0"/>
                <a:cs typeface="Times New Roman" panose="02020603050405020304" pitchFamily="18" charset="0"/>
              </a:rPr>
              <a:t>Smrt jako konkrétní skutečnost</a:t>
            </a:r>
            <a:r>
              <a:rPr lang="cs-CZ" sz="3000" dirty="0">
                <a:effectLst/>
                <a:latin typeface="Times New Roman" panose="02020603050405020304" pitchFamily="18" charset="0"/>
                <a:ea typeface="Calibri" panose="020F0502020204030204" pitchFamily="34" charset="0"/>
                <a:cs typeface="Times New Roman" panose="02020603050405020304" pitchFamily="18" charset="0"/>
              </a:rPr>
              <a:t> nelze překonat nějakým obecným náhledem či nějakou objektivní útěchou, nýbrž pouze v otevřenosti, odhodlanosti a vzepětí existence. </a:t>
            </a:r>
            <a:endParaRPr lang="cs-CZ" sz="30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r>
              <a:rPr lang="cs-CZ" sz="3000" b="1" dirty="0">
                <a:effectLst/>
                <a:latin typeface="Times New Roman" panose="02020603050405020304" pitchFamily="18" charset="0"/>
                <a:ea typeface="Times New Roman" panose="02020603050405020304" pitchFamily="18" charset="0"/>
              </a:rPr>
              <a:t>T 2: </a:t>
            </a:r>
            <a:r>
              <a:rPr lang="cs-CZ" sz="3000" dirty="0">
                <a:effectLst/>
                <a:latin typeface="Times New Roman" panose="02020603050405020304" pitchFamily="18" charset="0"/>
                <a:ea typeface="Times New Roman" panose="02020603050405020304" pitchFamily="18" charset="0"/>
              </a:rPr>
              <a:t>„…se smrtí se nesetkáváme jako s obecnou skutečností. Smrt v mezních situacích neexistuje jako obecná … Smrt se v mezních situacích stává dějinnou skutečností. Je buď určitou</a:t>
            </a:r>
            <a:r>
              <a:rPr lang="cs-CZ" sz="3000" i="1" dirty="0">
                <a:effectLst/>
                <a:latin typeface="Times New Roman" panose="02020603050405020304" pitchFamily="18" charset="0"/>
                <a:ea typeface="Times New Roman" panose="02020603050405020304" pitchFamily="18" charset="0"/>
              </a:rPr>
              <a:t> smrtí bližního</a:t>
            </a:r>
            <a:r>
              <a:rPr lang="cs-CZ" sz="3000" dirty="0">
                <a:effectLst/>
                <a:latin typeface="Times New Roman" panose="02020603050405020304" pitchFamily="18" charset="0"/>
                <a:ea typeface="Times New Roman" panose="02020603050405020304" pitchFamily="18" charset="0"/>
              </a:rPr>
              <a:t>, nebo </a:t>
            </a:r>
            <a:r>
              <a:rPr lang="cs-CZ" sz="3000" i="1" dirty="0">
                <a:effectLst/>
                <a:latin typeface="Times New Roman" panose="02020603050405020304" pitchFamily="18" charset="0"/>
                <a:ea typeface="Times New Roman" panose="02020603050405020304" pitchFamily="18" charset="0"/>
              </a:rPr>
              <a:t>mou vlastní smrtí</a:t>
            </a:r>
            <a:r>
              <a:rPr lang="cs-CZ" sz="3000" dirty="0">
                <a:effectLst/>
                <a:latin typeface="Times New Roman" panose="02020603050405020304" pitchFamily="18" charset="0"/>
                <a:ea typeface="Times New Roman" panose="02020603050405020304" pitchFamily="18" charset="0"/>
              </a:rPr>
              <a:t>. Jako taková není překonána nějakým obecným náhledem, nějakou objektivní útěchou, jež chrání mou zapomnětlivost zdánlivými důvody, nýbrž pouze ve zjevnosti existence, která se ujišťuje sama o sobě.“</a:t>
            </a:r>
          </a:p>
          <a:p>
            <a:pPr marL="0" marR="0" lvl="0" indent="0" algn="l" defTabSz="914400" rtl="0" eaLnBrk="1" fontAlgn="auto" latinLnBrk="0" hangingPunct="1">
              <a:lnSpc>
                <a:spcPct val="107000"/>
              </a:lnSpc>
              <a:spcBef>
                <a:spcPts val="1000"/>
              </a:spcBef>
              <a:spcAft>
                <a:spcPts val="800"/>
              </a:spcAft>
              <a:buClrTx/>
              <a:buSzTx/>
              <a:buFont typeface="Arial" panose="020B0604020202020204" pitchFamily="34" charset="0"/>
              <a:buNone/>
              <a:tabLst/>
              <a:defRPr/>
            </a:pPr>
            <a:r>
              <a:rPr kumimoji="0" lang="cs-CZ" sz="30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mn-cs"/>
              </a:rPr>
              <a:t>K. </a:t>
            </a:r>
            <a:r>
              <a:rPr kumimoji="0" lang="cs-CZ" sz="3000" b="0" i="0" u="none" strike="noStrike" kern="1200" cap="none" spc="0" normalizeH="0" baseline="0" noProof="0" dirty="0" err="1">
                <a:ln>
                  <a:noFill/>
                </a:ln>
                <a:solidFill>
                  <a:prstClr val="black"/>
                </a:solidFill>
                <a:effectLst/>
                <a:uLnTx/>
                <a:uFillTx/>
                <a:latin typeface="Times New Roman" panose="02020603050405020304" pitchFamily="18" charset="0"/>
                <a:ea typeface="Calibri" panose="020F0502020204030204" pitchFamily="34" charset="0"/>
                <a:cs typeface="+mn-cs"/>
              </a:rPr>
              <a:t>Jaspers</a:t>
            </a:r>
            <a:r>
              <a:rPr kumimoji="0" lang="cs-CZ" sz="30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mn-cs"/>
              </a:rPr>
              <a:t>, </a:t>
            </a:r>
            <a:r>
              <a:rPr kumimoji="0" lang="cs-CZ" sz="3000" b="0" i="1"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mn-cs"/>
              </a:rPr>
              <a:t>Mezní situace</a:t>
            </a:r>
            <a:r>
              <a:rPr kumimoji="0" lang="cs-CZ" sz="30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mn-cs"/>
              </a:rPr>
              <a:t>, str. 43.</a:t>
            </a:r>
          </a:p>
          <a:p>
            <a:pPr marL="0" indent="0">
              <a:buNone/>
            </a:pPr>
            <a:endParaRPr lang="cs-CZ" sz="2800" dirty="0">
              <a:effectLst/>
              <a:latin typeface="Times New Roman" panose="02020603050405020304" pitchFamily="18" charset="0"/>
              <a:ea typeface="Times New Roman" panose="02020603050405020304" pitchFamily="18" charset="0"/>
            </a:endParaRPr>
          </a:p>
          <a:p>
            <a:pPr marL="0" indent="0">
              <a:buNone/>
            </a:pPr>
            <a:endParaRPr lang="cs-CZ" sz="2800" dirty="0">
              <a:effectLst/>
              <a:latin typeface="Times New Roman" panose="02020603050405020304" pitchFamily="18" charset="0"/>
              <a:ea typeface="Times New Roman" panose="02020603050405020304" pitchFamily="18" charset="0"/>
            </a:endParaRPr>
          </a:p>
          <a:p>
            <a:pPr marL="0" indent="0">
              <a:buNone/>
            </a:pPr>
            <a:endParaRPr lang="cs-CZ" dirty="0"/>
          </a:p>
        </p:txBody>
      </p:sp>
    </p:spTree>
    <p:extLst>
      <p:ext uri="{BB962C8B-B14F-4D97-AF65-F5344CB8AC3E}">
        <p14:creationId xmlns:p14="http://schemas.microsoft.com/office/powerpoint/2010/main" val="97127853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34FE7D9C-DAF6-AAE8-1BD7-F86FBD45F91B}"/>
              </a:ext>
            </a:extLst>
          </p:cNvPr>
          <p:cNvSpPr>
            <a:spLocks noGrp="1"/>
          </p:cNvSpPr>
          <p:nvPr>
            <p:ph type="title"/>
          </p:nvPr>
        </p:nvSpPr>
        <p:spPr>
          <a:xfrm>
            <a:off x="838200" y="-179108"/>
            <a:ext cx="10515600" cy="1593130"/>
          </a:xfrm>
        </p:spPr>
        <p:txBody>
          <a:bodyPr/>
          <a:lstStyle/>
          <a:p>
            <a:pPr algn="ctr"/>
            <a:r>
              <a:rPr lang="cs-CZ" dirty="0">
                <a:solidFill>
                  <a:srgbClr val="C00000"/>
                </a:solidFill>
                <a:latin typeface="Times New Roman" panose="02020603050405020304" pitchFamily="18" charset="0"/>
                <a:cs typeface="Times New Roman" panose="02020603050405020304" pitchFamily="18" charset="0"/>
              </a:rPr>
              <a:t>Smrt druhého a existenciální komunikace</a:t>
            </a:r>
          </a:p>
        </p:txBody>
      </p:sp>
      <p:sp>
        <p:nvSpPr>
          <p:cNvPr id="3" name="Zástupný obsah 2">
            <a:extLst>
              <a:ext uri="{FF2B5EF4-FFF2-40B4-BE49-F238E27FC236}">
                <a16:creationId xmlns:a16="http://schemas.microsoft.com/office/drawing/2014/main" id="{7DDE7DB3-B1F7-7E31-A00F-AF9CC4560BE8}"/>
              </a:ext>
            </a:extLst>
          </p:cNvPr>
          <p:cNvSpPr>
            <a:spLocks noGrp="1"/>
          </p:cNvSpPr>
          <p:nvPr>
            <p:ph idx="1"/>
          </p:nvPr>
        </p:nvSpPr>
        <p:spPr>
          <a:xfrm>
            <a:off x="0" y="952108"/>
            <a:ext cx="12192000" cy="5976594"/>
          </a:xfrm>
        </p:spPr>
        <p:txBody>
          <a:bodyPr>
            <a:normAutofit fontScale="77500" lnSpcReduction="20000"/>
          </a:bodyPr>
          <a:lstStyle/>
          <a:p>
            <a:r>
              <a:rPr lang="cs-CZ" dirty="0">
                <a:latin typeface="Times New Roman" panose="02020603050405020304" pitchFamily="18" charset="0"/>
                <a:ea typeface="Calibri" panose="020F0502020204030204" pitchFamily="34" charset="0"/>
              </a:rPr>
              <a:t>Smrt druhého se stává mezní situací, jestliže jsem s druhým navázal „existenciální komunikaci“.  </a:t>
            </a:r>
          </a:p>
          <a:p>
            <a:r>
              <a:rPr lang="cs-CZ" dirty="0">
                <a:latin typeface="Times New Roman" panose="02020603050405020304" pitchFamily="18" charset="0"/>
                <a:ea typeface="Calibri" panose="020F0502020204030204" pitchFamily="34" charset="0"/>
              </a:rPr>
              <a:t>Existenciální komunikace = bytostný vztah mezi dvěma existencemi. → E</a:t>
            </a:r>
            <a:r>
              <a:rPr kumimoji="0" lang="cs-CZ" sz="2800" b="0" i="0" u="none" strike="noStrike" kern="1200" cap="none" spc="0" normalizeH="0" baseline="0" noProof="0" dirty="0" err="1">
                <a:ln>
                  <a:noFill/>
                </a:ln>
                <a:solidFill>
                  <a:prstClr val="black"/>
                </a:solidFill>
                <a:effectLst/>
                <a:uLnTx/>
                <a:uFillTx/>
                <a:latin typeface="Times New Roman" panose="02020603050405020304" pitchFamily="18" charset="0"/>
                <a:ea typeface="Calibri" panose="020F0502020204030204" pitchFamily="34" charset="0"/>
                <a:cs typeface="+mn-cs"/>
              </a:rPr>
              <a:t>xistenciální</a:t>
            </a:r>
            <a:r>
              <a:rPr kumimoji="0" lang="cs-CZ" sz="28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mn-cs"/>
              </a:rPr>
              <a:t> komunikace je podmínkou toho, aby se člověk stal existencí, tj. sebou samým. → Skrze existenciální komunikace se</a:t>
            </a:r>
            <a:r>
              <a:rPr lang="cs-CZ" dirty="0">
                <a:latin typeface="Times New Roman" panose="02020603050405020304" pitchFamily="18" charset="0"/>
                <a:ea typeface="Calibri" panose="020F0502020204030204" pitchFamily="34" charset="0"/>
              </a:rPr>
              <a:t> stáváme sami sebou. </a:t>
            </a:r>
            <a:r>
              <a:rPr kumimoji="0" lang="cs-CZ" sz="28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mn-cs"/>
              </a:rPr>
              <a:t>→ </a:t>
            </a:r>
            <a:r>
              <a:rPr lang="cs-CZ" dirty="0">
                <a:latin typeface="Times New Roman" panose="02020603050405020304" pitchFamily="18" charset="0"/>
                <a:ea typeface="Calibri" panose="020F0502020204030204" pitchFamily="34" charset="0"/>
              </a:rPr>
              <a:t>Pouze v této komunikaci lze zakoušet druhého jako skutečné Já (samo) v jeho jedinečnosti a nezaměnitelnosti. </a:t>
            </a:r>
          </a:p>
          <a:p>
            <a:r>
              <a:rPr lang="cs-CZ" dirty="0">
                <a:latin typeface="Times New Roman" panose="02020603050405020304" pitchFamily="18" charset="0"/>
                <a:ea typeface="Calibri" panose="020F0502020204030204" pitchFamily="34" charset="0"/>
              </a:rPr>
              <a:t>Existenciální komunikace je nezbytným předpokladem toho, abych zakusil smrt druhého jako mezní situaci. </a:t>
            </a:r>
            <a:r>
              <a:rPr kumimoji="0" lang="cs-CZ" sz="28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mn-cs"/>
              </a:rPr>
              <a:t>→ </a:t>
            </a:r>
            <a:r>
              <a:rPr lang="cs-CZ" dirty="0">
                <a:latin typeface="Times New Roman" panose="02020603050405020304" pitchFamily="18" charset="0"/>
                <a:ea typeface="Calibri" panose="020F0502020204030204" pitchFamily="34" charset="0"/>
              </a:rPr>
              <a:t>Bez pouta existenciální komunikace se mne jeho smrt nemůže niterně dotknout a existenciálně zasáhnout. </a:t>
            </a:r>
          </a:p>
          <a:p>
            <a:r>
              <a:rPr lang="cs-CZ" dirty="0">
                <a:effectLst/>
                <a:latin typeface="Times New Roman" panose="02020603050405020304" pitchFamily="18" charset="0"/>
                <a:ea typeface="Calibri" panose="020F0502020204030204" pitchFamily="34" charset="0"/>
              </a:rPr>
              <a:t>Smrt druhého je nejhlubším otřesem, jaký můžeme v životě zakusit. </a:t>
            </a:r>
            <a:r>
              <a:rPr kumimoji="0" lang="cs-CZ" sz="28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mn-cs"/>
              </a:rPr>
              <a:t>→ </a:t>
            </a:r>
            <a:r>
              <a:rPr lang="cs-CZ" dirty="0">
                <a:effectLst/>
                <a:latin typeface="Times New Roman" panose="02020603050405020304" pitchFamily="18" charset="0"/>
                <a:ea typeface="Calibri" panose="020F0502020204030204" pitchFamily="34" charset="0"/>
              </a:rPr>
              <a:t>Bolestný osten smrti spočívá v nezvratném oddělení a naprostém osamění, jemuž jsou vydána Já, která byla </a:t>
            </a:r>
            <a:r>
              <a:rPr lang="cs-CZ" dirty="0">
                <a:latin typeface="Times New Roman" panose="02020603050405020304" pitchFamily="18" charset="0"/>
                <a:ea typeface="Calibri" panose="020F0502020204030204" pitchFamily="34" charset="0"/>
              </a:rPr>
              <a:t>vzájemně </a:t>
            </a:r>
            <a:r>
              <a:rPr lang="cs-CZ" dirty="0">
                <a:effectLst/>
                <a:latin typeface="Times New Roman" panose="02020603050405020304" pitchFamily="18" charset="0"/>
                <a:ea typeface="Calibri" panose="020F0502020204030204" pitchFamily="34" charset="0"/>
              </a:rPr>
              <a:t>spojena v komunikaci.</a:t>
            </a:r>
            <a:r>
              <a:rPr kumimoji="0" lang="cs-CZ" sz="28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mn-cs"/>
              </a:rPr>
              <a:t> →</a:t>
            </a:r>
            <a:r>
              <a:rPr lang="cs-CZ" dirty="0">
                <a:effectLst/>
                <a:latin typeface="Times New Roman" panose="02020603050405020304" pitchFamily="18" charset="0"/>
                <a:ea typeface="Calibri" panose="020F0502020204030204" pitchFamily="34" charset="0"/>
              </a:rPr>
              <a:t> Umírající i pozůstalý jsou ve smrti sami: pozůstalý nemůže umírajícího následovat a je zároveň konfrontován s neodvolatelnou nepřítomností druhého, s nímž již nelze navázat komunikaci. </a:t>
            </a:r>
            <a:r>
              <a:rPr kumimoji="0" lang="cs-CZ" sz="28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mn-cs"/>
              </a:rPr>
              <a:t>→ </a:t>
            </a:r>
            <a:r>
              <a:rPr lang="cs-CZ" dirty="0">
                <a:effectLst/>
                <a:latin typeface="Times New Roman" panose="02020603050405020304" pitchFamily="18" charset="0"/>
                <a:ea typeface="Calibri" panose="020F0502020204030204" pitchFamily="34" charset="0"/>
              </a:rPr>
              <a:t>Bolest, již působí toto oddělení, je posledním bezmocným výrazem komunikace.</a:t>
            </a:r>
          </a:p>
          <a:p>
            <a:pPr marL="0" marR="0" lvl="0" indent="0" algn="l" defTabSz="914400" rtl="0" eaLnBrk="1" fontAlgn="auto" latinLnBrk="0" hangingPunct="1">
              <a:lnSpc>
                <a:spcPct val="107000"/>
              </a:lnSpc>
              <a:spcBef>
                <a:spcPts val="1000"/>
              </a:spcBef>
              <a:spcAft>
                <a:spcPts val="800"/>
              </a:spcAft>
              <a:buClrTx/>
              <a:buSzTx/>
              <a:buFont typeface="Arial" panose="020B0604020202020204" pitchFamily="34" charset="0"/>
              <a:buNone/>
              <a:tabLst/>
              <a:defRPr/>
            </a:pPr>
            <a:r>
              <a:rPr lang="cs-CZ" sz="2800" b="1" dirty="0">
                <a:effectLst/>
                <a:latin typeface="Times New Roman" panose="02020603050405020304" pitchFamily="18" charset="0"/>
                <a:ea typeface="Calibri" panose="020F0502020204030204" pitchFamily="34" charset="0"/>
              </a:rPr>
              <a:t>T 3a: </a:t>
            </a:r>
            <a:r>
              <a:rPr lang="cs-CZ" sz="2800" dirty="0">
                <a:effectLst/>
                <a:latin typeface="Times New Roman" panose="02020603050405020304" pitchFamily="18" charset="0"/>
                <a:ea typeface="Calibri" panose="020F0502020204030204" pitchFamily="34" charset="0"/>
              </a:rPr>
              <a:t>„Smrt bližního, nejmilovanějšího člověka, s nímž jsem navázal komunikaci, je nejhlubším řezem v životě, který se ukazuje. Zůstal jsem sám, když jsem v posledním okamžiku nechal umírajícího samotného, neboť jsem ho nemohl následovat. Nic nelze vrátit zpátky; je to konec pro všechen čas. Umírajícího již nelze oslovit; každý umírá sám; osamělost před smrtí se zdá úplnou, pro umírajícího stejně jako pro pozůstalého. Jakožto vyjevování spolubytí … je tato bolest oddělení posledním bezmocným výrazem komunikace.“                                                                                                                                    </a:t>
            </a:r>
            <a:r>
              <a:rPr kumimoji="0" lang="cs-CZ" sz="31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mn-cs"/>
              </a:rPr>
              <a:t>K. </a:t>
            </a:r>
            <a:r>
              <a:rPr kumimoji="0" lang="cs-CZ" sz="3100" b="0" i="0" u="none" strike="noStrike" kern="1200" cap="none" spc="0" normalizeH="0" baseline="0" noProof="0" dirty="0" err="1">
                <a:ln>
                  <a:noFill/>
                </a:ln>
                <a:solidFill>
                  <a:prstClr val="black"/>
                </a:solidFill>
                <a:effectLst/>
                <a:uLnTx/>
                <a:uFillTx/>
                <a:latin typeface="Times New Roman" panose="02020603050405020304" pitchFamily="18" charset="0"/>
                <a:ea typeface="Calibri" panose="020F0502020204030204" pitchFamily="34" charset="0"/>
                <a:cs typeface="+mn-cs"/>
              </a:rPr>
              <a:t>Jaspers</a:t>
            </a:r>
            <a:r>
              <a:rPr kumimoji="0" lang="cs-CZ" sz="31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mn-cs"/>
              </a:rPr>
              <a:t>, </a:t>
            </a:r>
            <a:r>
              <a:rPr kumimoji="0" lang="cs-CZ" sz="3100" b="0" i="1"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mn-cs"/>
              </a:rPr>
              <a:t>Mezní situace</a:t>
            </a:r>
            <a:r>
              <a:rPr kumimoji="0" lang="cs-CZ" sz="31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mn-cs"/>
              </a:rPr>
              <a:t>, str. 43.</a:t>
            </a:r>
          </a:p>
          <a:p>
            <a:endParaRPr lang="cs-CZ" dirty="0">
              <a:effectLst/>
              <a:latin typeface="Times New Roman" panose="02020603050405020304" pitchFamily="18" charset="0"/>
              <a:ea typeface="Calibri" panose="020F0502020204030204" pitchFamily="34" charset="0"/>
            </a:endParaRPr>
          </a:p>
          <a:p>
            <a:endParaRPr lang="cs-CZ" dirty="0"/>
          </a:p>
        </p:txBody>
      </p:sp>
    </p:spTree>
    <p:extLst>
      <p:ext uri="{BB962C8B-B14F-4D97-AF65-F5344CB8AC3E}">
        <p14:creationId xmlns:p14="http://schemas.microsoft.com/office/powerpoint/2010/main" val="4229479461"/>
      </p:ext>
    </p:extLst>
  </p:cSld>
  <p:clrMapOvr>
    <a:masterClrMapping/>
  </p:clrMapOvr>
</p:sld>
</file>

<file path=ppt/theme/theme1.xml><?xml version="1.0" encoding="utf-8"?>
<a:theme xmlns:a="http://schemas.openxmlformats.org/drawingml/2006/main" name="Motiv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Motiv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4086</TotalTime>
  <Words>16486</Words>
  <Application>Microsoft Office PowerPoint</Application>
  <PresentationFormat>Širokoúhlá obrazovka</PresentationFormat>
  <Paragraphs>359</Paragraphs>
  <Slides>78</Slides>
  <Notes>2</Notes>
  <HiddenSlides>0</HiddenSlides>
  <MMClips>0</MMClips>
  <ScaleCrop>false</ScaleCrop>
  <HeadingPairs>
    <vt:vector size="6" baseType="variant">
      <vt:variant>
        <vt:lpstr>Použitá písma</vt:lpstr>
      </vt:variant>
      <vt:variant>
        <vt:i4>4</vt:i4>
      </vt:variant>
      <vt:variant>
        <vt:lpstr>Motiv</vt:lpstr>
      </vt:variant>
      <vt:variant>
        <vt:i4>1</vt:i4>
      </vt:variant>
      <vt:variant>
        <vt:lpstr>Nadpisy snímků</vt:lpstr>
      </vt:variant>
      <vt:variant>
        <vt:i4>78</vt:i4>
      </vt:variant>
    </vt:vector>
  </HeadingPairs>
  <TitlesOfParts>
    <vt:vector size="83" baseType="lpstr">
      <vt:lpstr>Arial</vt:lpstr>
      <vt:lpstr>Calibri</vt:lpstr>
      <vt:lpstr>Calibri Light</vt:lpstr>
      <vt:lpstr>Times New Roman</vt:lpstr>
      <vt:lpstr>Motiv Office</vt:lpstr>
      <vt:lpstr>II. Smrt a problém jejího smyslu  </vt:lpstr>
      <vt:lpstr>1. Smrt jakožto mezní situace  (K. Jaspers)   </vt:lpstr>
      <vt:lpstr>Smrt jako mezní situace par exellence </vt:lpstr>
      <vt:lpstr>  Smrt a pobývání </vt:lpstr>
      <vt:lpstr>Smrt a vědomí vůbec </vt:lpstr>
      <vt:lpstr>Smrt a existence</vt:lpstr>
      <vt:lpstr>Smrt a existence</vt:lpstr>
      <vt:lpstr>Dvojí podoba smrti</vt:lpstr>
      <vt:lpstr>Smrt druhého a existenciální komunikace</vt:lpstr>
      <vt:lpstr>Osvojení smrti druhého na rovině existence</vt:lpstr>
      <vt:lpstr>Má vlastní smrt </vt:lpstr>
      <vt:lpstr>Osvojení vlastní smrti na rovině existence</vt:lpstr>
      <vt:lpstr>Iluzornost nároků pobývání tváří v tvář smrti</vt:lpstr>
      <vt:lpstr>Ujištění o hlubším smyslu skrze transcendující skok</vt:lpstr>
      <vt:lpstr>Dvojí úzkost a dvojí smrt </vt:lpstr>
      <vt:lpstr>2. Existenciální pojem smrti (Martin Heidegger)   </vt:lpstr>
      <vt:lpstr>Martin Heidegger (1889–1976)</vt:lpstr>
      <vt:lpstr>Bytí a čas  (Sein und Zeit)</vt:lpstr>
      <vt:lpstr>Téma smrti v rámci existenciální analytiky</vt:lpstr>
      <vt:lpstr>Člověk jako pobyt (Dasein)</vt:lpstr>
      <vt:lpstr>Existence jako základní určení pobytu;  autenticita a neautenticita</vt:lpstr>
      <vt:lpstr>Kategorie a existenciály</vt:lpstr>
      <vt:lpstr>Rozvrh (existencialita)</vt:lpstr>
      <vt:lpstr>Rozvrh a rozumění</vt:lpstr>
      <vt:lpstr>Vrženost (fakticita)</vt:lpstr>
      <vt:lpstr>Vrženost a rozpoložení</vt:lpstr>
      <vt:lpstr>Bytí u (nitrosvětského jsoucna)</vt:lpstr>
      <vt:lpstr>Existenciály pobytu</vt:lpstr>
      <vt:lpstr>Každodennost jako neautentický modus bytí pobytu</vt:lpstr>
      <vt:lpstr>Neautentické bytí pobytu a spolubytí s druhými</vt:lpstr>
      <vt:lpstr>Neosobní „ono se“</vt:lpstr>
      <vt:lpstr>Anonymní nadvláda neosobního „ono se“</vt:lpstr>
      <vt:lpstr>Přechod od neautentického k autentickému  modu bytí</vt:lpstr>
      <vt:lpstr>Smrt a „celost pobytu“</vt:lpstr>
      <vt:lpstr>Smrt jako možnost nemožnosti všech možností</vt:lpstr>
      <vt:lpstr>Základní charakteristiky smrti</vt:lpstr>
      <vt:lpstr>Vrženost, rozvrh a bytí k smrti </vt:lpstr>
      <vt:lpstr>Smrt a autentické bytí pobytu</vt:lpstr>
      <vt:lpstr>Smrt a neosobní „ono se“</vt:lpstr>
      <vt:lpstr>Úzkost a bytí k smrti</vt:lpstr>
      <vt:lpstr>Existenciálně pozitivní funkce úzkosti</vt:lpstr>
      <vt:lpstr>Úzkost a odhodlanost</vt:lpstr>
      <vt:lpstr>Heideggerova filosofie radikální konečnosti</vt:lpstr>
      <vt:lpstr>3. Personalistické pojetí smrti  (P. L. Landsberg) </vt:lpstr>
      <vt:lpstr>Paul Ludwig Landsberg (1901–1944)</vt:lpstr>
      <vt:lpstr>Zkušenost smrti  (Die Erfahrung des Todes)</vt:lpstr>
      <vt:lpstr>Člověk jako osoba</vt:lpstr>
      <vt:lpstr> Člověk jako osoba</vt:lpstr>
      <vt:lpstr>Jedinečnost osoby a zkušenost smrti</vt:lpstr>
      <vt:lpstr>Smrt druhého jako výchozí zkušenost smrti</vt:lpstr>
      <vt:lpstr>Láska a smrt</vt:lpstr>
      <vt:lpstr>Smrt jako „zmizení“ osoby</vt:lpstr>
      <vt:lpstr>Prezentace aplikace PowerPoint</vt:lpstr>
      <vt:lpstr>Bolest ze smrti a její zdroj</vt:lpstr>
      <vt:lpstr>Rozpad společenství a opuštěnost osoby ve smrti</vt:lpstr>
      <vt:lpstr>Transformace osoby skrze zkušenost smrti </vt:lpstr>
      <vt:lpstr>Zkušenost smrti druhého a vědomí vlastní smrti</vt:lpstr>
      <vt:lpstr>Nesmiřitelný rozpor mezi osobou a smrtí</vt:lpstr>
      <vt:lpstr>Úzkost ze smrti a naděje</vt:lpstr>
      <vt:lpstr>Prezentace aplikace PowerPoint</vt:lpstr>
      <vt:lpstr>Otázka posmrtné existence osoby</vt:lpstr>
      <vt:lpstr>Personalistické vs. existenciální pojetí smrti</vt:lpstr>
      <vt:lpstr>4. Smysl smrti a smysl života  (V. E. Frankl, E. Tugendhat, C. G. Jung) </vt:lpstr>
      <vt:lpstr>Viktor Emil Frankl (1905–1997)</vt:lpstr>
      <vt:lpstr>Otázka smyslu smrti a smyslu života</vt:lpstr>
      <vt:lpstr>Smrt jako podmínka smysluplnosti života</vt:lpstr>
      <vt:lpstr>Prezentace aplikace PowerPoint</vt:lpstr>
      <vt:lpstr>Smysluplnost života a omezenost času</vt:lpstr>
      <vt:lpstr>Zacílení života k vyššímu smyslu</vt:lpstr>
      <vt:lpstr>Ernst Tugendhat (1930–2023)</vt:lpstr>
      <vt:lpstr>Život mezi nesmyslností a smysluplností</vt:lpstr>
      <vt:lpstr>Jen neumřít teď, až později</vt:lpstr>
      <vt:lpstr>Důvody, proč se neobávat smrti</vt:lpstr>
      <vt:lpstr>Carl Gustav Jung (1875–1961)</vt:lpstr>
      <vt:lpstr>Smysl života a smrti v rámci individuačního procesu</vt:lpstr>
      <vt:lpstr>Odmítání života a smrti: riziko ustrnutí v individuačním procesu </vt:lpstr>
      <vt:lpstr>Prezentace aplikace PowerPoint</vt:lpstr>
      <vt:lpstr>Smrt jako naplnění smyslu života</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Víme, co nás čeká? </dc:title>
  <dc:creator>FFUK</dc:creator>
  <cp:lastModifiedBy>FFUK</cp:lastModifiedBy>
  <cp:revision>30</cp:revision>
  <dcterms:created xsi:type="dcterms:W3CDTF">2024-04-12T20:11:38Z</dcterms:created>
  <dcterms:modified xsi:type="dcterms:W3CDTF">2024-11-13T12:22:56Z</dcterms:modified>
</cp:coreProperties>
</file>