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4" r:id="rId4"/>
    <p:sldId id="265" r:id="rId5"/>
    <p:sldId id="259" r:id="rId6"/>
    <p:sldId id="263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0BFE2-2EA5-409D-92C0-E05860FAE0F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3810AA3-37A6-474F-B14F-88194AD90588}">
      <dgm:prSet/>
      <dgm:spPr/>
      <dgm:t>
        <a:bodyPr/>
        <a:lstStyle/>
        <a:p>
          <a:r>
            <a:rPr lang="cs-CZ"/>
            <a:t>Audiovizuální esej </a:t>
          </a:r>
          <a:r>
            <a:rPr lang="en-US"/>
            <a:t>(</a:t>
          </a:r>
          <a:r>
            <a:rPr lang="cs-CZ"/>
            <a:t>délka 5-7 min</a:t>
          </a:r>
          <a:r>
            <a:rPr lang="en-US"/>
            <a:t>)</a:t>
          </a:r>
          <a:r>
            <a:rPr lang="cs-CZ"/>
            <a:t> s explikací </a:t>
          </a:r>
          <a:r>
            <a:rPr lang="en-US"/>
            <a:t>(2-4 NS)</a:t>
          </a:r>
        </a:p>
      </dgm:t>
    </dgm:pt>
    <dgm:pt modelId="{07C5D48E-03C6-4469-84B9-F739CAFC9BDB}" type="parTrans" cxnId="{92860F3C-591B-4F6A-8A22-195A02584073}">
      <dgm:prSet/>
      <dgm:spPr/>
      <dgm:t>
        <a:bodyPr/>
        <a:lstStyle/>
        <a:p>
          <a:endParaRPr lang="en-US"/>
        </a:p>
      </dgm:t>
    </dgm:pt>
    <dgm:pt modelId="{EF14153A-4003-4EB4-BDC7-B28D46C575D1}" type="sibTrans" cxnId="{92860F3C-591B-4F6A-8A22-195A02584073}">
      <dgm:prSet/>
      <dgm:spPr/>
      <dgm:t>
        <a:bodyPr/>
        <a:lstStyle/>
        <a:p>
          <a:endParaRPr lang="en-US"/>
        </a:p>
      </dgm:t>
    </dgm:pt>
    <dgm:pt modelId="{4DB8864C-3A74-48F9-8755-9D16EF8F77E2}">
      <dgm:prSet/>
      <dgm:spPr/>
      <dgm:t>
        <a:bodyPr/>
        <a:lstStyle/>
        <a:p>
          <a:r>
            <a:rPr lang="cs-CZ" dirty="0"/>
            <a:t>Odborný text s výrazným zapojením vizuální složky </a:t>
          </a:r>
          <a:r>
            <a:rPr lang="en-US" dirty="0"/>
            <a:t>(</a:t>
          </a:r>
          <a:r>
            <a:rPr lang="cs-CZ" dirty="0"/>
            <a:t>4</a:t>
          </a:r>
          <a:r>
            <a:rPr lang="en-US" dirty="0"/>
            <a:t>-</a:t>
          </a:r>
          <a:r>
            <a:rPr lang="cs-CZ" dirty="0"/>
            <a:t>6</a:t>
          </a:r>
          <a:r>
            <a:rPr lang="en-US" dirty="0"/>
            <a:t> NS)</a:t>
          </a:r>
        </a:p>
      </dgm:t>
    </dgm:pt>
    <dgm:pt modelId="{C32E088C-7B2B-4410-B39E-735847A29662}" type="parTrans" cxnId="{4901D860-E58C-46C5-B555-3A82116B4057}">
      <dgm:prSet/>
      <dgm:spPr/>
      <dgm:t>
        <a:bodyPr/>
        <a:lstStyle/>
        <a:p>
          <a:endParaRPr lang="en-US"/>
        </a:p>
      </dgm:t>
    </dgm:pt>
    <dgm:pt modelId="{442E8F3F-69B8-456E-8E6D-763FD4506B38}" type="sibTrans" cxnId="{4901D860-E58C-46C5-B555-3A82116B4057}">
      <dgm:prSet/>
      <dgm:spPr/>
      <dgm:t>
        <a:bodyPr/>
        <a:lstStyle/>
        <a:p>
          <a:endParaRPr lang="en-US"/>
        </a:p>
      </dgm:t>
    </dgm:pt>
    <dgm:pt modelId="{BA42F0D3-497C-4CF4-8D36-5CDAE9F7C636}">
      <dgm:prSet/>
      <dgm:spPr/>
      <dgm:t>
        <a:bodyPr/>
        <a:lstStyle/>
        <a:p>
          <a:r>
            <a:rPr lang="cs-CZ"/>
            <a:t>Seminární práce </a:t>
          </a:r>
          <a:r>
            <a:rPr lang="en-US"/>
            <a:t>(7-10 NS)</a:t>
          </a:r>
        </a:p>
      </dgm:t>
    </dgm:pt>
    <dgm:pt modelId="{55E3995E-812E-44D5-8087-5FEB2CA58A43}" type="parTrans" cxnId="{721171A0-3961-427E-8479-16778017C2A1}">
      <dgm:prSet/>
      <dgm:spPr/>
      <dgm:t>
        <a:bodyPr/>
        <a:lstStyle/>
        <a:p>
          <a:endParaRPr lang="en-US"/>
        </a:p>
      </dgm:t>
    </dgm:pt>
    <dgm:pt modelId="{E2BE2469-25D1-4F11-BCF1-C3EAFDC39898}" type="sibTrans" cxnId="{721171A0-3961-427E-8479-16778017C2A1}">
      <dgm:prSet/>
      <dgm:spPr/>
      <dgm:t>
        <a:bodyPr/>
        <a:lstStyle/>
        <a:p>
          <a:endParaRPr lang="en-US"/>
        </a:p>
      </dgm:t>
    </dgm:pt>
    <dgm:pt modelId="{A8583C19-B5F6-4869-AE33-737462AB9023}">
      <dgm:prSet/>
      <dgm:spPr/>
      <dgm:t>
        <a:bodyPr/>
        <a:lstStyle/>
        <a:p>
          <a:r>
            <a:rPr lang="cs-CZ"/>
            <a:t>+ pro 6kreditové: posudek na vybranou AV esej </a:t>
          </a:r>
          <a:r>
            <a:rPr lang="en-US"/>
            <a:t>(2 NS)</a:t>
          </a:r>
        </a:p>
      </dgm:t>
    </dgm:pt>
    <dgm:pt modelId="{74A11084-B3F2-4AA8-8774-EBC1E7446CB9}" type="parTrans" cxnId="{8C41F7CE-E677-4674-B9F1-372256ABDF0E}">
      <dgm:prSet/>
      <dgm:spPr/>
      <dgm:t>
        <a:bodyPr/>
        <a:lstStyle/>
        <a:p>
          <a:endParaRPr lang="en-US"/>
        </a:p>
      </dgm:t>
    </dgm:pt>
    <dgm:pt modelId="{7DAF0434-F1EC-49C4-81B8-A7DF46E166E9}" type="sibTrans" cxnId="{8C41F7CE-E677-4674-B9F1-372256ABDF0E}">
      <dgm:prSet/>
      <dgm:spPr/>
      <dgm:t>
        <a:bodyPr/>
        <a:lstStyle/>
        <a:p>
          <a:endParaRPr lang="en-US"/>
        </a:p>
      </dgm:t>
    </dgm:pt>
    <dgm:pt modelId="{8F9CD11A-DF09-44EA-AEEA-79449F9FF901}" type="pres">
      <dgm:prSet presAssocID="{68E0BFE2-2EA5-409D-92C0-E05860FAE0FD}" presName="root" presStyleCnt="0">
        <dgm:presLayoutVars>
          <dgm:dir/>
          <dgm:resizeHandles val="exact"/>
        </dgm:presLayoutVars>
      </dgm:prSet>
      <dgm:spPr/>
    </dgm:pt>
    <dgm:pt modelId="{11595D2C-F193-4E35-8328-2EF2B87AE422}" type="pres">
      <dgm:prSet presAssocID="{23810AA3-37A6-474F-B14F-88194AD90588}" presName="compNode" presStyleCnt="0"/>
      <dgm:spPr/>
    </dgm:pt>
    <dgm:pt modelId="{30B3AD0A-C34F-43DC-ADE4-8B91D54AAE10}" type="pres">
      <dgm:prSet presAssocID="{23810AA3-37A6-474F-B14F-88194AD90588}" presName="bgRect" presStyleLbl="bgShp" presStyleIdx="0" presStyleCnt="4"/>
      <dgm:spPr/>
    </dgm:pt>
    <dgm:pt modelId="{1253B5AF-1C21-446B-BE8F-5FEA3B9C9AAF}" type="pres">
      <dgm:prSet presAssocID="{23810AA3-37A6-474F-B14F-88194AD90588}" presName="iconRect" presStyleLbl="node1" presStyleIdx="0" presStyleCnt="4" custScaleY="110289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ová klapka"/>
        </a:ext>
      </dgm:extLst>
    </dgm:pt>
    <dgm:pt modelId="{0C288E6C-9933-45A7-B427-BE76490FAF17}" type="pres">
      <dgm:prSet presAssocID="{23810AA3-37A6-474F-B14F-88194AD90588}" presName="spaceRect" presStyleCnt="0"/>
      <dgm:spPr/>
    </dgm:pt>
    <dgm:pt modelId="{D508D70C-CECD-40A2-8DFF-2A0A5560069D}" type="pres">
      <dgm:prSet presAssocID="{23810AA3-37A6-474F-B14F-88194AD90588}" presName="parTx" presStyleLbl="revTx" presStyleIdx="0" presStyleCnt="4">
        <dgm:presLayoutVars>
          <dgm:chMax val="0"/>
          <dgm:chPref val="0"/>
        </dgm:presLayoutVars>
      </dgm:prSet>
      <dgm:spPr/>
    </dgm:pt>
    <dgm:pt modelId="{CF8B1ED0-E414-4480-AD20-76D04308F9A3}" type="pres">
      <dgm:prSet presAssocID="{EF14153A-4003-4EB4-BDC7-B28D46C575D1}" presName="sibTrans" presStyleCnt="0"/>
      <dgm:spPr/>
    </dgm:pt>
    <dgm:pt modelId="{BC5F7457-4C08-4E80-A6D8-1BAD20AD6811}" type="pres">
      <dgm:prSet presAssocID="{4DB8864C-3A74-48F9-8755-9D16EF8F77E2}" presName="compNode" presStyleCnt="0"/>
      <dgm:spPr/>
    </dgm:pt>
    <dgm:pt modelId="{DB3F3477-ADD1-45D3-9726-B4D8B71FE903}" type="pres">
      <dgm:prSet presAssocID="{4DB8864C-3A74-48F9-8755-9D16EF8F77E2}" presName="bgRect" presStyleLbl="bgShp" presStyleIdx="1" presStyleCnt="4"/>
      <dgm:spPr/>
    </dgm:pt>
    <dgm:pt modelId="{BF921DB8-A3F5-4E78-9F82-E1E33EB50961}" type="pres">
      <dgm:prSet presAssocID="{4DB8864C-3A74-48F9-8755-9D16EF8F77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a"/>
        </a:ext>
      </dgm:extLst>
    </dgm:pt>
    <dgm:pt modelId="{632A839E-E9D7-48A2-8D3D-EFD900BDD125}" type="pres">
      <dgm:prSet presAssocID="{4DB8864C-3A74-48F9-8755-9D16EF8F77E2}" presName="spaceRect" presStyleCnt="0"/>
      <dgm:spPr/>
    </dgm:pt>
    <dgm:pt modelId="{02C8FDE9-81CF-49EF-B2E6-5254C1D7ECF3}" type="pres">
      <dgm:prSet presAssocID="{4DB8864C-3A74-48F9-8755-9D16EF8F77E2}" presName="parTx" presStyleLbl="revTx" presStyleIdx="1" presStyleCnt="4">
        <dgm:presLayoutVars>
          <dgm:chMax val="0"/>
          <dgm:chPref val="0"/>
        </dgm:presLayoutVars>
      </dgm:prSet>
      <dgm:spPr/>
    </dgm:pt>
    <dgm:pt modelId="{FA91811F-49E4-469F-AC56-A4BB8A53AEFA}" type="pres">
      <dgm:prSet presAssocID="{442E8F3F-69B8-456E-8E6D-763FD4506B38}" presName="sibTrans" presStyleCnt="0"/>
      <dgm:spPr/>
    </dgm:pt>
    <dgm:pt modelId="{E79AEEDF-722E-49F2-A174-7E9243CBD8C6}" type="pres">
      <dgm:prSet presAssocID="{BA42F0D3-497C-4CF4-8D36-5CDAE9F7C636}" presName="compNode" presStyleCnt="0"/>
      <dgm:spPr/>
    </dgm:pt>
    <dgm:pt modelId="{2B608ED7-1DFE-4F5E-AC2A-7A227CBF2DD9}" type="pres">
      <dgm:prSet presAssocID="{BA42F0D3-497C-4CF4-8D36-5CDAE9F7C636}" presName="bgRect" presStyleLbl="bgShp" presStyleIdx="2" presStyleCnt="4"/>
      <dgm:spPr/>
    </dgm:pt>
    <dgm:pt modelId="{135DEFE6-C969-4BAD-A4D3-91716FB32F4B}" type="pres">
      <dgm:prSet presAssocID="{BA42F0D3-497C-4CF4-8D36-5CDAE9F7C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D2ABA2A1-5649-4F5C-AB22-E06FE1E01562}" type="pres">
      <dgm:prSet presAssocID="{BA42F0D3-497C-4CF4-8D36-5CDAE9F7C636}" presName="spaceRect" presStyleCnt="0"/>
      <dgm:spPr/>
    </dgm:pt>
    <dgm:pt modelId="{23F5E10C-EDEE-4998-9283-C508EA2A87CB}" type="pres">
      <dgm:prSet presAssocID="{BA42F0D3-497C-4CF4-8D36-5CDAE9F7C636}" presName="parTx" presStyleLbl="revTx" presStyleIdx="2" presStyleCnt="4">
        <dgm:presLayoutVars>
          <dgm:chMax val="0"/>
          <dgm:chPref val="0"/>
        </dgm:presLayoutVars>
      </dgm:prSet>
      <dgm:spPr/>
    </dgm:pt>
    <dgm:pt modelId="{A39FF0A2-AA6D-4042-B04E-B0F46AB393E9}" type="pres">
      <dgm:prSet presAssocID="{E2BE2469-25D1-4F11-BCF1-C3EAFDC39898}" presName="sibTrans" presStyleCnt="0"/>
      <dgm:spPr/>
    </dgm:pt>
    <dgm:pt modelId="{7491BC28-25D8-4785-B591-6EF74CF72367}" type="pres">
      <dgm:prSet presAssocID="{A8583C19-B5F6-4869-AE33-737462AB9023}" presName="compNode" presStyleCnt="0"/>
      <dgm:spPr/>
    </dgm:pt>
    <dgm:pt modelId="{F5576B7D-848F-46BB-91EA-70943AFA218B}" type="pres">
      <dgm:prSet presAssocID="{A8583C19-B5F6-4869-AE33-737462AB9023}" presName="bgRect" presStyleLbl="bgShp" presStyleIdx="3" presStyleCnt="4"/>
      <dgm:spPr/>
    </dgm:pt>
    <dgm:pt modelId="{F3F0844B-C138-45F5-8E7B-34CB5455B577}" type="pres">
      <dgm:prSet presAssocID="{A8583C19-B5F6-4869-AE33-737462AB90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evřená kniha"/>
        </a:ext>
      </dgm:extLst>
    </dgm:pt>
    <dgm:pt modelId="{792EC24F-1231-4548-8DB1-45FB92A53DC0}" type="pres">
      <dgm:prSet presAssocID="{A8583C19-B5F6-4869-AE33-737462AB9023}" presName="spaceRect" presStyleCnt="0"/>
      <dgm:spPr/>
    </dgm:pt>
    <dgm:pt modelId="{E31C62D7-AD45-4A42-A0BC-A10CB828B79A}" type="pres">
      <dgm:prSet presAssocID="{A8583C19-B5F6-4869-AE33-737462AB902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13B53B-54EC-435A-94DE-74DFD3FDD403}" type="presOf" srcId="{A8583C19-B5F6-4869-AE33-737462AB9023}" destId="{E31C62D7-AD45-4A42-A0BC-A10CB828B79A}" srcOrd="0" destOrd="0" presId="urn:microsoft.com/office/officeart/2018/2/layout/IconVerticalSolidList"/>
    <dgm:cxn modelId="{92860F3C-591B-4F6A-8A22-195A02584073}" srcId="{68E0BFE2-2EA5-409D-92C0-E05860FAE0FD}" destId="{23810AA3-37A6-474F-B14F-88194AD90588}" srcOrd="0" destOrd="0" parTransId="{07C5D48E-03C6-4469-84B9-F739CAFC9BDB}" sibTransId="{EF14153A-4003-4EB4-BDC7-B28D46C575D1}"/>
    <dgm:cxn modelId="{734CAF3F-C64B-4B75-BB8B-EF10F26F1EB1}" type="presOf" srcId="{23810AA3-37A6-474F-B14F-88194AD90588}" destId="{D508D70C-CECD-40A2-8DFF-2A0A5560069D}" srcOrd="0" destOrd="0" presId="urn:microsoft.com/office/officeart/2018/2/layout/IconVerticalSolidList"/>
    <dgm:cxn modelId="{5BC21940-76C5-4232-90F8-148A47C0466B}" type="presOf" srcId="{BA42F0D3-497C-4CF4-8D36-5CDAE9F7C636}" destId="{23F5E10C-EDEE-4998-9283-C508EA2A87CB}" srcOrd="0" destOrd="0" presId="urn:microsoft.com/office/officeart/2018/2/layout/IconVerticalSolidList"/>
    <dgm:cxn modelId="{4901D860-E58C-46C5-B555-3A82116B4057}" srcId="{68E0BFE2-2EA5-409D-92C0-E05860FAE0FD}" destId="{4DB8864C-3A74-48F9-8755-9D16EF8F77E2}" srcOrd="1" destOrd="0" parTransId="{C32E088C-7B2B-4410-B39E-735847A29662}" sibTransId="{442E8F3F-69B8-456E-8E6D-763FD4506B38}"/>
    <dgm:cxn modelId="{1A589B86-6C26-421B-861A-ABC5BE7A7462}" type="presOf" srcId="{4DB8864C-3A74-48F9-8755-9D16EF8F77E2}" destId="{02C8FDE9-81CF-49EF-B2E6-5254C1D7ECF3}" srcOrd="0" destOrd="0" presId="urn:microsoft.com/office/officeart/2018/2/layout/IconVerticalSolidList"/>
    <dgm:cxn modelId="{721171A0-3961-427E-8479-16778017C2A1}" srcId="{68E0BFE2-2EA5-409D-92C0-E05860FAE0FD}" destId="{BA42F0D3-497C-4CF4-8D36-5CDAE9F7C636}" srcOrd="2" destOrd="0" parTransId="{55E3995E-812E-44D5-8087-5FEB2CA58A43}" sibTransId="{E2BE2469-25D1-4F11-BCF1-C3EAFDC39898}"/>
    <dgm:cxn modelId="{8C41F7CE-E677-4674-B9F1-372256ABDF0E}" srcId="{68E0BFE2-2EA5-409D-92C0-E05860FAE0FD}" destId="{A8583C19-B5F6-4869-AE33-737462AB9023}" srcOrd="3" destOrd="0" parTransId="{74A11084-B3F2-4AA8-8774-EBC1E7446CB9}" sibTransId="{7DAF0434-F1EC-49C4-81B8-A7DF46E166E9}"/>
    <dgm:cxn modelId="{D98D07D4-8980-4930-A895-9136723F1C8B}" type="presOf" srcId="{68E0BFE2-2EA5-409D-92C0-E05860FAE0FD}" destId="{8F9CD11A-DF09-44EA-AEEA-79449F9FF901}" srcOrd="0" destOrd="0" presId="urn:microsoft.com/office/officeart/2018/2/layout/IconVerticalSolidList"/>
    <dgm:cxn modelId="{278F45BD-6B55-4DD8-BF0F-82A783B41BEF}" type="presParOf" srcId="{8F9CD11A-DF09-44EA-AEEA-79449F9FF901}" destId="{11595D2C-F193-4E35-8328-2EF2B87AE422}" srcOrd="0" destOrd="0" presId="urn:microsoft.com/office/officeart/2018/2/layout/IconVerticalSolidList"/>
    <dgm:cxn modelId="{B16265B3-D998-4652-A32D-DE5EFF580643}" type="presParOf" srcId="{11595D2C-F193-4E35-8328-2EF2B87AE422}" destId="{30B3AD0A-C34F-43DC-ADE4-8B91D54AAE10}" srcOrd="0" destOrd="0" presId="urn:microsoft.com/office/officeart/2018/2/layout/IconVerticalSolidList"/>
    <dgm:cxn modelId="{22DDFB4A-3E0B-43B8-95DE-D05B3FAD6004}" type="presParOf" srcId="{11595D2C-F193-4E35-8328-2EF2B87AE422}" destId="{1253B5AF-1C21-446B-BE8F-5FEA3B9C9AAF}" srcOrd="1" destOrd="0" presId="urn:microsoft.com/office/officeart/2018/2/layout/IconVerticalSolidList"/>
    <dgm:cxn modelId="{BBCF9DF5-E714-4063-8D02-1896DAA0F63B}" type="presParOf" srcId="{11595D2C-F193-4E35-8328-2EF2B87AE422}" destId="{0C288E6C-9933-45A7-B427-BE76490FAF17}" srcOrd="2" destOrd="0" presId="urn:microsoft.com/office/officeart/2018/2/layout/IconVerticalSolidList"/>
    <dgm:cxn modelId="{1B3604A4-6FFD-483D-B93A-FB944489FF3C}" type="presParOf" srcId="{11595D2C-F193-4E35-8328-2EF2B87AE422}" destId="{D508D70C-CECD-40A2-8DFF-2A0A5560069D}" srcOrd="3" destOrd="0" presId="urn:microsoft.com/office/officeart/2018/2/layout/IconVerticalSolidList"/>
    <dgm:cxn modelId="{8D799CAA-B2F0-49CE-A4B7-C7D7ECAFB4BE}" type="presParOf" srcId="{8F9CD11A-DF09-44EA-AEEA-79449F9FF901}" destId="{CF8B1ED0-E414-4480-AD20-76D04308F9A3}" srcOrd="1" destOrd="0" presId="urn:microsoft.com/office/officeart/2018/2/layout/IconVerticalSolidList"/>
    <dgm:cxn modelId="{227603FF-AD7D-4F45-AD1D-F0F1999FC6CE}" type="presParOf" srcId="{8F9CD11A-DF09-44EA-AEEA-79449F9FF901}" destId="{BC5F7457-4C08-4E80-A6D8-1BAD20AD6811}" srcOrd="2" destOrd="0" presId="urn:microsoft.com/office/officeart/2018/2/layout/IconVerticalSolidList"/>
    <dgm:cxn modelId="{BA453B58-5184-4BF6-A387-90F74A333591}" type="presParOf" srcId="{BC5F7457-4C08-4E80-A6D8-1BAD20AD6811}" destId="{DB3F3477-ADD1-45D3-9726-B4D8B71FE903}" srcOrd="0" destOrd="0" presId="urn:microsoft.com/office/officeart/2018/2/layout/IconVerticalSolidList"/>
    <dgm:cxn modelId="{79E61BCB-E343-4265-B6F9-555A0C4F67F0}" type="presParOf" srcId="{BC5F7457-4C08-4E80-A6D8-1BAD20AD6811}" destId="{BF921DB8-A3F5-4E78-9F82-E1E33EB50961}" srcOrd="1" destOrd="0" presId="urn:microsoft.com/office/officeart/2018/2/layout/IconVerticalSolidList"/>
    <dgm:cxn modelId="{96B2ECA1-F59D-4238-AE6C-CA458B1279A2}" type="presParOf" srcId="{BC5F7457-4C08-4E80-A6D8-1BAD20AD6811}" destId="{632A839E-E9D7-48A2-8D3D-EFD900BDD125}" srcOrd="2" destOrd="0" presId="urn:microsoft.com/office/officeart/2018/2/layout/IconVerticalSolidList"/>
    <dgm:cxn modelId="{FEAE4C91-9511-4AD3-9BAE-7C0E8C8A8160}" type="presParOf" srcId="{BC5F7457-4C08-4E80-A6D8-1BAD20AD6811}" destId="{02C8FDE9-81CF-49EF-B2E6-5254C1D7ECF3}" srcOrd="3" destOrd="0" presId="urn:microsoft.com/office/officeart/2018/2/layout/IconVerticalSolidList"/>
    <dgm:cxn modelId="{40B56668-E871-4B42-9D18-CCF5A269ED7D}" type="presParOf" srcId="{8F9CD11A-DF09-44EA-AEEA-79449F9FF901}" destId="{FA91811F-49E4-469F-AC56-A4BB8A53AEFA}" srcOrd="3" destOrd="0" presId="urn:microsoft.com/office/officeart/2018/2/layout/IconVerticalSolidList"/>
    <dgm:cxn modelId="{F810978D-BBE2-412A-9ACB-70E45BBF3CF0}" type="presParOf" srcId="{8F9CD11A-DF09-44EA-AEEA-79449F9FF901}" destId="{E79AEEDF-722E-49F2-A174-7E9243CBD8C6}" srcOrd="4" destOrd="0" presId="urn:microsoft.com/office/officeart/2018/2/layout/IconVerticalSolidList"/>
    <dgm:cxn modelId="{6B4FCBE8-0C0E-45A1-9516-703E46C4F185}" type="presParOf" srcId="{E79AEEDF-722E-49F2-A174-7E9243CBD8C6}" destId="{2B608ED7-1DFE-4F5E-AC2A-7A227CBF2DD9}" srcOrd="0" destOrd="0" presId="urn:microsoft.com/office/officeart/2018/2/layout/IconVerticalSolidList"/>
    <dgm:cxn modelId="{27AC6FDE-7763-4510-9E30-F76E1F12F280}" type="presParOf" srcId="{E79AEEDF-722E-49F2-A174-7E9243CBD8C6}" destId="{135DEFE6-C969-4BAD-A4D3-91716FB32F4B}" srcOrd="1" destOrd="0" presId="urn:microsoft.com/office/officeart/2018/2/layout/IconVerticalSolidList"/>
    <dgm:cxn modelId="{F4240C39-FAFA-45D1-96E5-732560826C39}" type="presParOf" srcId="{E79AEEDF-722E-49F2-A174-7E9243CBD8C6}" destId="{D2ABA2A1-5649-4F5C-AB22-E06FE1E01562}" srcOrd="2" destOrd="0" presId="urn:microsoft.com/office/officeart/2018/2/layout/IconVerticalSolidList"/>
    <dgm:cxn modelId="{FF77BBC6-3409-43AB-BF5B-419FF6AC686C}" type="presParOf" srcId="{E79AEEDF-722E-49F2-A174-7E9243CBD8C6}" destId="{23F5E10C-EDEE-4998-9283-C508EA2A87CB}" srcOrd="3" destOrd="0" presId="urn:microsoft.com/office/officeart/2018/2/layout/IconVerticalSolidList"/>
    <dgm:cxn modelId="{0E04FA7A-F434-43CC-BB93-B3A16744A660}" type="presParOf" srcId="{8F9CD11A-DF09-44EA-AEEA-79449F9FF901}" destId="{A39FF0A2-AA6D-4042-B04E-B0F46AB393E9}" srcOrd="5" destOrd="0" presId="urn:microsoft.com/office/officeart/2018/2/layout/IconVerticalSolidList"/>
    <dgm:cxn modelId="{ECEA6314-B73F-4695-A09F-92F88B4FB2A8}" type="presParOf" srcId="{8F9CD11A-DF09-44EA-AEEA-79449F9FF901}" destId="{7491BC28-25D8-4785-B591-6EF74CF72367}" srcOrd="6" destOrd="0" presId="urn:microsoft.com/office/officeart/2018/2/layout/IconVerticalSolidList"/>
    <dgm:cxn modelId="{61D56E95-AB6C-4895-8CC9-4D33F18901C1}" type="presParOf" srcId="{7491BC28-25D8-4785-B591-6EF74CF72367}" destId="{F5576B7D-848F-46BB-91EA-70943AFA218B}" srcOrd="0" destOrd="0" presId="urn:microsoft.com/office/officeart/2018/2/layout/IconVerticalSolidList"/>
    <dgm:cxn modelId="{4B142E56-8BC8-41A5-8D6A-6439A5571E3F}" type="presParOf" srcId="{7491BC28-25D8-4785-B591-6EF74CF72367}" destId="{F3F0844B-C138-45F5-8E7B-34CB5455B577}" srcOrd="1" destOrd="0" presId="urn:microsoft.com/office/officeart/2018/2/layout/IconVerticalSolidList"/>
    <dgm:cxn modelId="{DD7B66AB-4743-44E1-A8AC-79F73148F1E4}" type="presParOf" srcId="{7491BC28-25D8-4785-B591-6EF74CF72367}" destId="{792EC24F-1231-4548-8DB1-45FB92A53DC0}" srcOrd="2" destOrd="0" presId="urn:microsoft.com/office/officeart/2018/2/layout/IconVerticalSolidList"/>
    <dgm:cxn modelId="{3F2F2215-D17E-4E24-A9AF-1034EA064EBA}" type="presParOf" srcId="{7491BC28-25D8-4785-B591-6EF74CF72367}" destId="{E31C62D7-AD45-4A42-A0BC-A10CB828B7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AD0A-C34F-43DC-ADE4-8B91D54AAE10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53B5AF-1C21-446B-BE8F-5FEA3B9C9AAF}">
      <dsp:nvSpPr>
        <dsp:cNvPr id="0" name=""/>
        <dsp:cNvSpPr/>
      </dsp:nvSpPr>
      <dsp:spPr>
        <a:xfrm>
          <a:off x="374497" y="245965"/>
          <a:ext cx="680904" cy="750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D508D70C-CECD-40A2-8DFF-2A0A5560069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Audiovizuální esej </a:t>
          </a:r>
          <a:r>
            <a:rPr lang="en-US" sz="2200" kern="1200"/>
            <a:t>(</a:t>
          </a:r>
          <a:r>
            <a:rPr lang="cs-CZ" sz="2200" kern="1200"/>
            <a:t>délka 5-7 min</a:t>
          </a:r>
          <a:r>
            <a:rPr lang="en-US" sz="2200" kern="1200"/>
            <a:t>)</a:t>
          </a:r>
          <a:r>
            <a:rPr lang="cs-CZ" sz="2200" kern="1200"/>
            <a:t> s explikací </a:t>
          </a:r>
          <a:r>
            <a:rPr lang="en-US" sz="2200" kern="1200"/>
            <a:t>(2-4 NS)</a:t>
          </a:r>
        </a:p>
      </dsp:txBody>
      <dsp:txXfrm>
        <a:off x="1429899" y="2442"/>
        <a:ext cx="5083704" cy="1238008"/>
      </dsp:txXfrm>
    </dsp:sp>
    <dsp:sp modelId="{DB3F3477-ADD1-45D3-9726-B4D8B71FE90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21DB8-A3F5-4E78-9F82-E1E33EB50961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8FDE9-81CF-49EF-B2E6-5254C1D7ECF3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Odborný text s výrazným zapojením vizuální složky </a:t>
          </a:r>
          <a:r>
            <a:rPr lang="en-US" sz="2200" kern="1200" dirty="0"/>
            <a:t>(</a:t>
          </a:r>
          <a:r>
            <a:rPr lang="cs-CZ" sz="2200" kern="1200" dirty="0"/>
            <a:t>4</a:t>
          </a:r>
          <a:r>
            <a:rPr lang="en-US" sz="2200" kern="1200" dirty="0"/>
            <a:t>-</a:t>
          </a:r>
          <a:r>
            <a:rPr lang="cs-CZ" sz="2200" kern="1200" dirty="0"/>
            <a:t>6</a:t>
          </a:r>
          <a:r>
            <a:rPr lang="en-US" sz="2200" kern="1200" dirty="0"/>
            <a:t> NS)</a:t>
          </a:r>
        </a:p>
      </dsp:txBody>
      <dsp:txXfrm>
        <a:off x="1429899" y="1549953"/>
        <a:ext cx="5083704" cy="1238008"/>
      </dsp:txXfrm>
    </dsp:sp>
    <dsp:sp modelId="{2B608ED7-1DFE-4F5E-AC2A-7A227CBF2DD9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5DEFE6-C969-4BAD-A4D3-91716FB32F4B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F5E10C-EDEE-4998-9283-C508EA2A87CB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Seminární práce </a:t>
          </a:r>
          <a:r>
            <a:rPr lang="en-US" sz="2200" kern="1200"/>
            <a:t>(7-10 NS)</a:t>
          </a:r>
        </a:p>
      </dsp:txBody>
      <dsp:txXfrm>
        <a:off x="1429899" y="3097464"/>
        <a:ext cx="5083704" cy="1238008"/>
      </dsp:txXfrm>
    </dsp:sp>
    <dsp:sp modelId="{F5576B7D-848F-46BB-91EA-70943AFA218B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F0844B-C138-45F5-8E7B-34CB5455B577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C62D7-AD45-4A42-A0BC-A10CB828B79A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+ pro 6kreditové: posudek na vybranou AV esej </a:t>
          </a:r>
          <a:r>
            <a:rPr lang="en-US" sz="2200" kern="1200"/>
            <a:t>(2 NS)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AB10B-65A3-4AF3-BFD8-D4650010B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80BFF4-5301-4F6D-AB7E-747663B05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5B995A-F306-4BAF-9049-18E5FE01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2F3C3-41BA-449B-8E69-4E654D53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CA7C26-3FD1-48A8-90D5-CBF367B0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1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6E0A4-7B54-42A6-860B-FE3A1C24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CA9AEE-01E4-41CE-8B79-59116351B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2B3FBA-64E2-49BB-96DA-D648AAF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A9F9B9-1A70-4ACB-A75A-0C028B0F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9BC019-FF29-414A-9149-E27A77EB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9C1A9A-8554-4A4E-BFB6-C140485F1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24F341-37BF-419A-A77D-9F27E706D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D24C20-1914-4AB8-86BE-E4CA398E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1A954-B872-4F6E-9FF5-740F178A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B2150-9A0F-44F8-AF29-03C86CB4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97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36C9D-D318-41F0-9040-D62ED04C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9D591-80A1-48B6-A921-6DCAF7A4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8BFE2-79A0-46B9-85AA-40E7E311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3D306E-53E1-4DD9-BCC0-DEAF613F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D578AF-D6B2-41A5-88A4-8A257789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9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1202A-A0E0-4FFA-BAD7-C1541A12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543360-9335-4C4A-9FF6-82353039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ADD046-F059-46CA-9FA8-BD2DE40B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EF79B6-3077-4355-80FB-EDA550AF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45178-9418-47BA-841F-AF4CD375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5D7E9-85E8-40B3-83ED-FCC27923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85FD2-5277-4C05-BDD5-F818390A1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000EEF-2A70-475F-99B9-682E4AD7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84244-159E-4DAB-84AC-4C413B0C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DF8780-B417-420C-A8BC-160A947F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B46505-4AA9-4524-935E-BAC129F4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8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830F7-52E9-4E6D-BBA4-F76DCA96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1BA6C-89FA-47C0-B314-5C142F084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91AC04-94C9-4F81-9FD8-A3A5268C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9EDF33-5B28-4FC7-8A34-3038FCD31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875CC-E231-4EEA-B433-BFE971AEF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7452DF-6665-4604-B501-E1046FAE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6DE2A-8F32-475F-806B-E257DDDF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C62B3A-50DA-41CA-8C1F-89510D8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1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1CDE0-BD5B-4F9F-BF2E-A191A3B8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CB8EB2-DDA3-44BE-8E61-073BD6CC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B1EA5F-5524-4BF4-88AB-CE240317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E0C4B5-1055-4AAF-9EB2-2A56E93F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5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485993-DC6A-4E12-81A9-4AA48F72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9F9DFB-8734-40E0-AFA5-4028612D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A297D4-A5EE-4605-B5AD-D96C6A25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05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0D9F-8BDD-41BB-825D-7E8D44F0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755D4-36C4-49B7-B153-ABF4E2FA0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A41DD4-998D-4B0C-9A84-0A7B6DE95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64C293-C7DE-414E-9314-D74B92CB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6E2271-678F-4592-82B2-6B164C7D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3841B-34AD-4B20-8147-68F41284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82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0CF35-28B9-411F-B47C-79D60A0D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0D47921-F4D8-47D7-B7EA-CC22D4A31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CBAF65-6B32-4A9B-A298-F26E313EB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69346F-68A5-4BB4-8E9D-3F42EC3C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1D539-80DA-4452-9F72-C501EB62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62E541-B4A6-4E66-93BF-606EBFC8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07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548275-1FDE-4FC3-9084-DD795955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459716-2559-472E-9F16-2DA769C0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0DE6A-7305-4DA5-B078-B693E70AC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5365-4CD0-4BAC-A166-29A4A3EE1ACC}" type="datetimeFigureOut">
              <a:rPr lang="cs-CZ" smtClean="0"/>
              <a:t>20.2.2019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BA03A-4838-4DEB-9354-44DD5312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616FA-B3F5-46C0-A19A-B92EF1947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8235-31D9-4880-8A6E-1F93A4156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calar.usc.edu/works/film-studies-in-motion/inde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CDEAE2-AD37-4BED-BE07-C2814A5E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cap="all">
                <a:solidFill>
                  <a:schemeClr val="bg1">
                    <a:lumMod val="95000"/>
                    <a:lumOff val="5000"/>
                  </a:schemeClr>
                </a:solidFill>
              </a:rPr>
              <a:t>Audiovizuální esej</a:t>
            </a:r>
          </a:p>
        </p:txBody>
      </p:sp>
    </p:spTree>
    <p:extLst>
      <p:ext uri="{BB962C8B-B14F-4D97-AF65-F5344CB8AC3E}">
        <p14:creationId xmlns:p14="http://schemas.microsoft.com/office/powerpoint/2010/main" val="230100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fotka&#10;&#10;Popis byl vytvořen automaticky">
            <a:extLst>
              <a:ext uri="{FF2B5EF4-FFF2-40B4-BE49-F238E27FC236}">
                <a16:creationId xmlns:a16="http://schemas.microsoft.com/office/drawing/2014/main" id="{264FC5C7-BEC0-4129-9664-84D0CD770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0" y="643466"/>
            <a:ext cx="83065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D8AEB-37AB-4C7B-8E42-61E0493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ambria" panose="02040503050406030204" pitchFamily="18" charset="0"/>
              </a:rPr>
              <a:t>Harmonogram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5517B-3321-4F3D-B456-B1CD0250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6" y="1717676"/>
            <a:ext cx="10515598" cy="4308751"/>
          </a:xfrm>
        </p:spPr>
        <p:txBody>
          <a:bodyPr>
            <a:normAutofit/>
          </a:bodyPr>
          <a:lstStyle/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20. 2. Úvod: Co je audiovizuální esej?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 - vymezení základních pojmů – audiovizuální esej,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videografická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filmová studia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smysl „psaní obrazem“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potenciál pro akademickou tvorbu a reflexi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27. 2. Historie I: Linie umělecká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- předobrazy v modernistickém a avantgardním filmu –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found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footage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a film-esej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ohledávání hranic mezi poetickým a konceptuálním myšlením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výrazní filmaři – Jean-Luc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Godard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Harun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Farocki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Thom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Andersen, Mark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Rappaport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atd.</a:t>
            </a:r>
          </a:p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6. 3. Historie II: Linie odborná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 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- akademičtí předchůdci – Raymond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Bellour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Thierry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Kuntzel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, Laura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Mulvey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využití videa v kritické a akademické tvorbě; inspirace teoretickými koncepty ve formální i obsahové rovině</a:t>
            </a:r>
          </a:p>
          <a:p>
            <a:endParaRPr lang="cs-CZ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4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D8AEB-37AB-4C7B-8E42-61E0493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ambria" panose="02040503050406030204" pitchFamily="18" charset="0"/>
              </a:rPr>
              <a:t>Harmonogram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5517B-3321-4F3D-B456-B1CD0250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06" y="1690688"/>
            <a:ext cx="10515598" cy="4154361"/>
          </a:xfrm>
        </p:spPr>
        <p:txBody>
          <a:bodyPr>
            <a:normAutofit/>
          </a:bodyPr>
          <a:lstStyle/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13. 3. Typologie a základní přístupy I: Afektivní tendence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- „žánry“ a mody audiovizuálních esejí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afekt, senzace a haptická kritika; propojení autorské subjektivity a tvarování obrazů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příklady – Catherine Grant, Christian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Keathley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, Kevin L.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Ferguson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 apod.</a:t>
            </a:r>
          </a:p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20. 3. Typologie a základní přístupy II: Reflexivní tendence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- audiovizuální esej mezi hybridními pohyblivými obrazy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digitalizace,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remediace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 a interface; možnosti mediálně-reflexivního přístupu</a:t>
            </a:r>
            <a:r>
              <a:rPr lang="en-US" sz="1600" dirty="0">
                <a:solidFill>
                  <a:srgbClr val="FFFFFF"/>
                </a:solidFill>
                <a:latin typeface="Cambria" panose="02040503050406030204" pitchFamily="18" charset="0"/>
              </a:rPr>
              <a:t>; 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příklady – Kevin B. Lee,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Shane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Denson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Darren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mbria" panose="02040503050406030204" pitchFamily="18" charset="0"/>
              </a:rPr>
              <a:t>Elliott</a:t>
            </a: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-Smith apod.</a:t>
            </a:r>
          </a:p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27. 3. Případové studie: Obraz vs. slovo (J. </a:t>
            </a:r>
            <a:r>
              <a:rPr lang="cs-CZ" sz="16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Anger</a:t>
            </a:r>
            <a:r>
              <a:rPr lang="cs-CZ" sz="1600" i="1" dirty="0">
                <a:solidFill>
                  <a:srgbClr val="FFFFFF"/>
                </a:solidFill>
                <a:latin typeface="Cambria" panose="02040503050406030204" pitchFamily="18" charset="0"/>
              </a:rPr>
              <a:t>) </a:t>
            </a:r>
            <a:endParaRPr lang="cs-CZ" sz="16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FF"/>
                </a:solidFill>
                <a:latin typeface="Cambria" panose="02040503050406030204" pitchFamily="18" charset="0"/>
              </a:rPr>
              <a:t>- seminář – společné komentování vybraných audiovizuálních esejí zaměřené na vztah vizuální, textové a zvukové složky</a:t>
            </a:r>
          </a:p>
          <a:p>
            <a:pPr marL="0" indent="0">
              <a:buNone/>
            </a:pPr>
            <a:endParaRPr lang="cs-CZ" sz="1400" dirty="0">
              <a:solidFill>
                <a:srgbClr val="FFFFFF"/>
              </a:solidFill>
            </a:endParaRPr>
          </a:p>
          <a:p>
            <a:endParaRPr lang="cs-CZ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8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D8AEB-37AB-4C7B-8E42-61E0493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ambria" panose="02040503050406030204" pitchFamily="18" charset="0"/>
              </a:rPr>
              <a:t>Harmonogram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5517B-3321-4F3D-B456-B1CD0250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06" y="1690688"/>
            <a:ext cx="10515598" cy="4154361"/>
          </a:xfrm>
        </p:spPr>
        <p:txBody>
          <a:bodyPr>
            <a:normAutofit/>
          </a:bodyPr>
          <a:lstStyle/>
          <a:p>
            <a:r>
              <a:rPr lang="cs-CZ" sz="1600" i="1" dirty="0">
                <a:latin typeface="Cambria" panose="02040503050406030204" pitchFamily="18" charset="0"/>
              </a:rPr>
              <a:t>3.4. Myšlení obrazem (Kateřina Svatoňová)	</a:t>
            </a:r>
          </a:p>
          <a:p>
            <a:pPr marL="0" indent="0">
              <a:buNone/>
            </a:pPr>
            <a:r>
              <a:rPr lang="cs-CZ" sz="1600" dirty="0">
                <a:latin typeface="Cambria" panose="02040503050406030204" pitchFamily="18" charset="0"/>
              </a:rPr>
              <a:t>- jak lze myslet obrazem? jaká jsou odlišná gesta filmových prostředků? jak lze jiné myšlení využít v akademické praxi?</a:t>
            </a:r>
          </a:p>
          <a:p>
            <a:endParaRPr lang="cs-CZ" sz="1600" i="1" dirty="0">
              <a:latin typeface="Cambria" panose="02040503050406030204" pitchFamily="18" charset="0"/>
            </a:endParaRPr>
          </a:p>
          <a:p>
            <a:r>
              <a:rPr lang="cs-CZ" sz="1600" i="1" dirty="0">
                <a:latin typeface="Cambria" panose="02040503050406030204" pitchFamily="18" charset="0"/>
              </a:rPr>
              <a:t>10. 4. Audiovizuální esej v českém prostředí? (Tomáš Svoboda)</a:t>
            </a:r>
          </a:p>
          <a:p>
            <a:pPr marL="0" indent="0">
              <a:buNone/>
            </a:pPr>
            <a:r>
              <a:rPr lang="cs-CZ" sz="1600" dirty="0">
                <a:latin typeface="Cambria" panose="02040503050406030204" pitchFamily="18" charset="0"/>
              </a:rPr>
              <a:t>- projekce snímku </a:t>
            </a:r>
            <a:r>
              <a:rPr lang="cs-CZ" sz="1600" i="1" dirty="0">
                <a:latin typeface="Cambria" panose="02040503050406030204" pitchFamily="18" charset="0"/>
              </a:rPr>
              <a:t>Jako z filmu </a:t>
            </a:r>
            <a:r>
              <a:rPr lang="cs-CZ" sz="1600" dirty="0">
                <a:latin typeface="Cambria" panose="02040503050406030204" pitchFamily="18" charset="0"/>
              </a:rPr>
              <a:t>(2016) + diskuse</a:t>
            </a:r>
          </a:p>
          <a:p>
            <a:endParaRPr lang="cs-CZ" sz="1600" i="1" dirty="0">
              <a:latin typeface="Cambria" panose="02040503050406030204" pitchFamily="18" charset="0"/>
            </a:endParaRPr>
          </a:p>
          <a:p>
            <a:r>
              <a:rPr lang="cs-CZ" sz="1600" i="1" dirty="0">
                <a:latin typeface="Cambria" panose="02040503050406030204" pitchFamily="18" charset="0"/>
              </a:rPr>
              <a:t>24. 4. Audiovizuální esej a internetová kultura (host v jednání)</a:t>
            </a:r>
          </a:p>
          <a:p>
            <a:pPr marL="0" indent="0">
              <a:buNone/>
            </a:pPr>
            <a:endParaRPr lang="cs-CZ" sz="1400" dirty="0">
              <a:solidFill>
                <a:srgbClr val="FFFFFF"/>
              </a:solidFill>
            </a:endParaRPr>
          </a:p>
          <a:p>
            <a:endParaRPr lang="cs-CZ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1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F7AE4-D875-42A6-B949-B7517195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0350"/>
            <a:ext cx="3651467" cy="1235629"/>
          </a:xfrm>
        </p:spPr>
        <p:txBody>
          <a:bodyPr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Modul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9306D-AC1F-45EE-9F02-310C1D16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648326"/>
            <a:ext cx="3651466" cy="457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i="1" dirty="0">
              <a:latin typeface="Cambria" panose="02040503050406030204" pitchFamily="18" charset="0"/>
            </a:endParaRPr>
          </a:p>
          <a:p>
            <a:r>
              <a:rPr lang="cs-CZ" sz="2000" b="1" i="1" u="sng" dirty="0">
                <a:latin typeface="Cambria" panose="02040503050406030204" pitchFamily="18" charset="0"/>
              </a:rPr>
              <a:t>Kevin B. Lee</a:t>
            </a:r>
          </a:p>
          <a:p>
            <a:r>
              <a:rPr lang="cs-CZ" sz="2000" i="1" dirty="0" err="1">
                <a:latin typeface="Cambria" panose="02040503050406030204" pitchFamily="18" charset="0"/>
              </a:rPr>
              <a:t>Thinking</a:t>
            </a:r>
            <a:r>
              <a:rPr lang="cs-CZ" sz="2000" i="1" dirty="0">
                <a:latin typeface="Cambria" panose="02040503050406030204" pitchFamily="18" charset="0"/>
              </a:rPr>
              <a:t> </a:t>
            </a:r>
            <a:r>
              <a:rPr lang="cs-CZ" sz="2000" i="1" dirty="0" err="1">
                <a:latin typeface="Cambria" panose="02040503050406030204" pitchFamily="18" charset="0"/>
              </a:rPr>
              <a:t>Audiovisually</a:t>
            </a:r>
            <a:r>
              <a:rPr lang="cs-CZ" sz="2000" i="1" dirty="0">
                <a:latin typeface="Cambria" panose="02040503050406030204" pitchFamily="18" charset="0"/>
              </a:rPr>
              <a:t>: </a:t>
            </a:r>
            <a:r>
              <a:rPr lang="cs-CZ" sz="2000" i="1" dirty="0" err="1">
                <a:latin typeface="Cambria" panose="02040503050406030204" pitchFamily="18" charset="0"/>
              </a:rPr>
              <a:t>The</a:t>
            </a:r>
            <a:r>
              <a:rPr lang="cs-CZ" sz="2000" i="1" dirty="0">
                <a:latin typeface="Cambria" panose="02040503050406030204" pitchFamily="18" charset="0"/>
              </a:rPr>
              <a:t> Video </a:t>
            </a:r>
            <a:r>
              <a:rPr lang="cs-CZ" sz="2000" i="1" dirty="0" err="1">
                <a:latin typeface="Cambria" panose="02040503050406030204" pitchFamily="18" charset="0"/>
              </a:rPr>
              <a:t>Essay</a:t>
            </a:r>
            <a:r>
              <a:rPr lang="cs-CZ" sz="2000" i="1" dirty="0">
                <a:latin typeface="Cambria" panose="02040503050406030204" pitchFamily="18" charset="0"/>
              </a:rPr>
              <a:t> 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b="1" i="1" dirty="0">
                <a:latin typeface="Cambria" panose="02040503050406030204" pitchFamily="18" charset="0"/>
              </a:rPr>
              <a:t>15. – 17. dubna</a:t>
            </a:r>
          </a:p>
          <a:p>
            <a:endParaRPr lang="cs-CZ" sz="2000" dirty="0">
              <a:latin typeface="Cambria" panose="02040503050406030204" pitchFamily="18" charset="0"/>
            </a:endParaRPr>
          </a:p>
          <a:p>
            <a:endParaRPr lang="cs-CZ" sz="1800" dirty="0"/>
          </a:p>
        </p:txBody>
      </p:sp>
      <p:pic>
        <p:nvPicPr>
          <p:cNvPr id="5" name="Obrázek 4" descr="Obsah obrázku osoba, interiér, zeď, držení&#10;&#10;Popis byl vytvořen automaticky">
            <a:extLst>
              <a:ext uri="{FF2B5EF4-FFF2-40B4-BE49-F238E27FC236}">
                <a16:creationId xmlns:a16="http://schemas.microsoft.com/office/drawing/2014/main" id="{7D25AC65-2669-492C-9D83-3A275BE89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1778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51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6928A-EC37-4833-A0CB-D7F00B44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Výstupy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E8DFDA-0018-4170-AE23-87ED001BD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0723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93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E7A8CB-FC25-4F3E-894B-D8F4F4AA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ambria" panose="02040503050406030204" pitchFamily="18" charset="0"/>
              </a:rPr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92A77-DF27-4D29-BC3F-3AA64734B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8881"/>
            <a:ext cx="10515598" cy="456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Jiří: Médium, které myslí sebe sama: Audiovizuální esej jako nástroj bádání a vyústění akademických trendů. 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Iluminace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 2018, č. 1, s. 5–27.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Baptista,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Tiago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Digital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Disertační práce. London: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Birkbeck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London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Bellour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Raymond: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Bloomington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Indiana University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Clayton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Adam –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Klevan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Andrew 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(eds.)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Style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 and New York: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Eades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Caroline –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Papazidou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Elizabeth 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(eds.)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Utopia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York: Columbia University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Hagener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Hediger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Vinzenz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Strohmaier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Alena 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(eds.)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Palgrave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Keathley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Christian –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Mittell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Jason: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Videographic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Image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Montreal: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Caboose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Kim,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Film, Video, and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Digital: Hybrid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Post-Media Age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York: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Bloomsbury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McWhirter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Andrew: 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Age: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Journalism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 and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Democratization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 and New York: I. B.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Tauris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Mulvey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Laura: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24x a Second: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Stillness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Reaktion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Parker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DVD and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Attainable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York: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Palgrave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Rascaroli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Laura: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York: Oxford University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den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Thomas – Kiss, Miklós: 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1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2016. </a:t>
            </a:r>
            <a:r>
              <a:rPr 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http://scalar.usc.edu/works/film-studies-in-motion/index</a:t>
            </a:r>
            <a:r>
              <a:rPr lang="cs-CZ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endParaRPr lang="cs-CZ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DC395A-E2DC-4670-AE2A-998980E3E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800" kern="1200" dirty="0" err="1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Internetové</a:t>
            </a:r>
            <a:r>
              <a:rPr lang="en-US" sz="4800" kern="12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platformy</a:t>
            </a:r>
          </a:p>
        </p:txBody>
      </p:sp>
      <p:pic>
        <p:nvPicPr>
          <p:cNvPr id="9" name="Obrázek 8" descr="Obsah obrázku snímek obrazovky, monitor&#10;&#10;Popis byl vytvořen automaticky">
            <a:extLst>
              <a:ext uri="{FF2B5EF4-FFF2-40B4-BE49-F238E27FC236}">
                <a16:creationId xmlns:a16="http://schemas.microsoft.com/office/drawing/2014/main" id="{7A92C367-B607-4CF7-9986-7B68957E6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9538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B99C432-837C-411C-AC67-35A1B507716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 r="2" b="1922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72B41639-1817-4A56-A021-E1F6A4DD03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D2F63F-7A43-491B-9FF3-1113CF08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Doporučený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ECF662-71F7-4D30-8371-F9CF273E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Final</a:t>
            </a:r>
            <a:r>
              <a:rPr lang="cs-CZ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Cut</a:t>
            </a:r>
            <a:r>
              <a:rPr lang="cs-CZ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 X</a:t>
            </a:r>
          </a:p>
          <a:p>
            <a:r>
              <a:rPr lang="cs-CZ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Adobe </a:t>
            </a:r>
            <a:r>
              <a:rPr lang="cs-CZ" sz="2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Premiere</a:t>
            </a:r>
            <a:r>
              <a:rPr lang="cs-CZ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</a:t>
            </a:r>
          </a:p>
        </p:txBody>
      </p:sp>
      <p:pic>
        <p:nvPicPr>
          <p:cNvPr id="5" name="Obrázek 4" descr="Obsah obrázku interiér, snímek obrazovky, elektronika, monitor&#10;&#10;Popis byl vytvořen automaticky">
            <a:extLst>
              <a:ext uri="{FF2B5EF4-FFF2-40B4-BE49-F238E27FC236}">
                <a16:creationId xmlns:a16="http://schemas.microsoft.com/office/drawing/2014/main" id="{26BEEE41-8005-4396-9B46-54D1C1949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19827" b="-2"/>
          <a:stretch/>
        </p:blipFill>
        <p:spPr>
          <a:xfrm>
            <a:off x="5112568" y="1078884"/>
            <a:ext cx="6531564" cy="44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1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620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Times New Roman</vt:lpstr>
      <vt:lpstr>Motiv Office</vt:lpstr>
      <vt:lpstr>Audiovizuální esej</vt:lpstr>
      <vt:lpstr>Harmonogram</vt:lpstr>
      <vt:lpstr>Harmonogram</vt:lpstr>
      <vt:lpstr>Harmonogram</vt:lpstr>
      <vt:lpstr>Modul</vt:lpstr>
      <vt:lpstr>Výstupy</vt:lpstr>
      <vt:lpstr>Doporučená literatura</vt:lpstr>
      <vt:lpstr>Internetové platformy</vt:lpstr>
      <vt:lpstr>Doporučený software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Audiovizuální esej</dc:title>
  <dc:creator>Jirka</dc:creator>
  <cp:lastModifiedBy>Jirka</cp:lastModifiedBy>
  <cp:revision>8</cp:revision>
  <dcterms:created xsi:type="dcterms:W3CDTF">2019-02-19T14:29:26Z</dcterms:created>
  <dcterms:modified xsi:type="dcterms:W3CDTF">2019-02-20T11:01:21Z</dcterms:modified>
</cp:coreProperties>
</file>