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57" r:id="rId5"/>
    <p:sldId id="259" r:id="rId6"/>
    <p:sldId id="260" r:id="rId7"/>
    <p:sldId id="265" r:id="rId8"/>
    <p:sldId id="261" r:id="rId9"/>
    <p:sldId id="262" r:id="rId10"/>
    <p:sldId id="263" r:id="rId11"/>
    <p:sldId id="264" r:id="rId12"/>
    <p:sldId id="266" r:id="rId13"/>
    <p:sldId id="267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C296-9BBB-4E7B-9B33-A6649CF6F44A}" type="datetimeFigureOut">
              <a:rPr lang="cs-CZ" smtClean="0"/>
              <a:pPr/>
              <a:t>19.10.2020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95F5-703A-44DF-A9C8-D85EA0927E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C296-9BBB-4E7B-9B33-A6649CF6F44A}" type="datetimeFigureOut">
              <a:rPr lang="cs-CZ" smtClean="0"/>
              <a:pPr/>
              <a:t>19.10.2020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95F5-703A-44DF-A9C8-D85EA0927E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C296-9BBB-4E7B-9B33-A6649CF6F44A}" type="datetimeFigureOut">
              <a:rPr lang="cs-CZ" smtClean="0"/>
              <a:pPr/>
              <a:t>19.10.2020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95F5-703A-44DF-A9C8-D85EA0927E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C296-9BBB-4E7B-9B33-A6649CF6F44A}" type="datetimeFigureOut">
              <a:rPr lang="cs-CZ" smtClean="0"/>
              <a:pPr/>
              <a:t>19.10.2020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95F5-703A-44DF-A9C8-D85EA0927E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C296-9BBB-4E7B-9B33-A6649CF6F44A}" type="datetimeFigureOut">
              <a:rPr lang="cs-CZ" smtClean="0"/>
              <a:pPr/>
              <a:t>19.10.2020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95F5-703A-44DF-A9C8-D85EA0927E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C296-9BBB-4E7B-9B33-A6649CF6F44A}" type="datetimeFigureOut">
              <a:rPr lang="cs-CZ" smtClean="0"/>
              <a:pPr/>
              <a:t>19.10.2020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95F5-703A-44DF-A9C8-D85EA0927E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C296-9BBB-4E7B-9B33-A6649CF6F44A}" type="datetimeFigureOut">
              <a:rPr lang="cs-CZ" smtClean="0"/>
              <a:pPr/>
              <a:t>19.10.2020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95F5-703A-44DF-A9C8-D85EA0927E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C296-9BBB-4E7B-9B33-A6649CF6F44A}" type="datetimeFigureOut">
              <a:rPr lang="cs-CZ" smtClean="0"/>
              <a:pPr/>
              <a:t>19.10.2020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95F5-703A-44DF-A9C8-D85EA0927E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C296-9BBB-4E7B-9B33-A6649CF6F44A}" type="datetimeFigureOut">
              <a:rPr lang="cs-CZ" smtClean="0"/>
              <a:pPr/>
              <a:t>19.10.2020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95F5-703A-44DF-A9C8-D85EA0927E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C296-9BBB-4E7B-9B33-A6649CF6F44A}" type="datetimeFigureOut">
              <a:rPr lang="cs-CZ" smtClean="0"/>
              <a:pPr/>
              <a:t>19.10.2020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95F5-703A-44DF-A9C8-D85EA0927E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C296-9BBB-4E7B-9B33-A6649CF6F44A}" type="datetimeFigureOut">
              <a:rPr lang="cs-CZ" smtClean="0"/>
              <a:pPr/>
              <a:t>19.10.2020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95F5-703A-44DF-A9C8-D85EA0927E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BC296-9BBB-4E7B-9B33-A6649CF6F44A}" type="datetimeFigureOut">
              <a:rPr lang="cs-CZ" smtClean="0"/>
              <a:pPr/>
              <a:t>19.10.2020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595F5-703A-44DF-A9C8-D85EA0927E7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Literárněvědný proseminář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Position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writer</a:t>
            </a:r>
            <a:r>
              <a:rPr lang="cs-CZ" dirty="0" smtClean="0"/>
              <a:t>, </a:t>
            </a:r>
            <a:r>
              <a:rPr lang="cs-CZ" dirty="0" err="1" smtClean="0"/>
              <a:t>posture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Jak jiní autoři odpovídají na výzkumné otázky v sociologii literatury?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i="1" dirty="0" smtClean="0"/>
              <a:t>Tommy Wieringa als auteur van de 21ste eeuw: de schrijver binnen en buiten het literaire bedrijf</a:t>
            </a:r>
            <a:r>
              <a:rPr lang="cs-CZ" i="1" dirty="0"/>
              <a:t> </a:t>
            </a:r>
            <a:r>
              <a:rPr lang="cs-CZ" dirty="0" smtClean="0"/>
              <a:t>– diplomová práce mého spolužáka Lukáše Vítka</a:t>
            </a:r>
          </a:p>
          <a:p>
            <a:r>
              <a:rPr lang="cs-CZ" dirty="0" smtClean="0"/>
              <a:t>Lukášovy výzkumné otázky: Jaké literární strategie lze zaznamenat v díle </a:t>
            </a:r>
            <a:r>
              <a:rPr lang="cs-CZ" dirty="0" err="1" smtClean="0"/>
              <a:t>Tommy</a:t>
            </a:r>
            <a:r>
              <a:rPr lang="cs-CZ" dirty="0" smtClean="0"/>
              <a:t> </a:t>
            </a:r>
            <a:r>
              <a:rPr lang="cs-CZ" dirty="0" err="1" smtClean="0"/>
              <a:t>Wieringy</a:t>
            </a:r>
            <a:r>
              <a:rPr lang="cs-CZ" dirty="0" smtClean="0"/>
              <a:t>? Co tvoří jeho </a:t>
            </a:r>
            <a:r>
              <a:rPr lang="cs-CZ" i="1" dirty="0" err="1" smtClean="0"/>
              <a:t>posture</a:t>
            </a:r>
            <a:r>
              <a:rPr lang="cs-CZ" dirty="0" smtClean="0"/>
              <a:t>? Jaký mýtus o sobě v nich </a:t>
            </a:r>
            <a:r>
              <a:rPr lang="cs-CZ" dirty="0" err="1" smtClean="0"/>
              <a:t>Wieringa</a:t>
            </a:r>
            <a:r>
              <a:rPr lang="cs-CZ" dirty="0" smtClean="0"/>
              <a:t> vytvořil?  </a:t>
            </a:r>
          </a:p>
          <a:p>
            <a:r>
              <a:rPr lang="cs-CZ" i="1" dirty="0" err="1" smtClean="0"/>
              <a:t>posture</a:t>
            </a:r>
            <a:r>
              <a:rPr lang="cs-CZ" dirty="0" smtClean="0"/>
              <a:t>: </a:t>
            </a:r>
            <a:r>
              <a:rPr lang="cs-CZ" dirty="0" err="1" smtClean="0"/>
              <a:t>Jerome</a:t>
            </a:r>
            <a:r>
              <a:rPr lang="cs-CZ" dirty="0" smtClean="0"/>
              <a:t> </a:t>
            </a:r>
            <a:r>
              <a:rPr lang="cs-CZ" dirty="0" err="1" smtClean="0"/>
              <a:t>Meizoz</a:t>
            </a:r>
            <a:endParaRPr lang="cs-CZ" dirty="0"/>
          </a:p>
          <a:p>
            <a:endParaRPr lang="cs-CZ" dirty="0" smtClean="0"/>
          </a:p>
          <a:p>
            <a:pPr>
              <a:buNone/>
            </a:pPr>
            <a:endParaRPr lang="nl-NL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/>
              <a:t>Posture</a:t>
            </a:r>
            <a:r>
              <a:rPr lang="cs-CZ" dirty="0" smtClean="0"/>
              <a:t> jako metodologie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Co je </a:t>
            </a:r>
            <a:r>
              <a:rPr lang="cs-CZ" i="1" dirty="0" err="1" smtClean="0"/>
              <a:t>posture</a:t>
            </a:r>
            <a:r>
              <a:rPr lang="cs-CZ" dirty="0" smtClean="0"/>
              <a:t>? Obraz, který o sobě autor vytváří</a:t>
            </a:r>
          </a:p>
          <a:p>
            <a:r>
              <a:rPr lang="cs-CZ" dirty="0" smtClean="0"/>
              <a:t>„</a:t>
            </a:r>
            <a:r>
              <a:rPr lang="en-US" dirty="0" smtClean="0"/>
              <a:t>the </a:t>
            </a:r>
            <a:r>
              <a:rPr lang="en-US" dirty="0"/>
              <a:t>manner of taking up a position in the field. (…) it allows for thinking at once the writer’s </a:t>
            </a:r>
            <a:r>
              <a:rPr lang="en-US" i="1" dirty="0"/>
              <a:t>strategy in the field </a:t>
            </a:r>
            <a:r>
              <a:rPr lang="en-US" dirty="0"/>
              <a:t>and his formal options, so as to understand his </a:t>
            </a:r>
            <a:r>
              <a:rPr lang="en-US" i="1" dirty="0"/>
              <a:t>personal poetics</a:t>
            </a:r>
            <a:r>
              <a:rPr lang="en-US" i="1" dirty="0" smtClean="0"/>
              <a:t>.</a:t>
            </a:r>
            <a:r>
              <a:rPr lang="cs-CZ" dirty="0" smtClean="0"/>
              <a:t>“</a:t>
            </a:r>
          </a:p>
          <a:p>
            <a:r>
              <a:rPr lang="cs-CZ" i="1" dirty="0" err="1"/>
              <a:t>posture</a:t>
            </a:r>
            <a:r>
              <a:rPr lang="cs-CZ" dirty="0" smtClean="0"/>
              <a:t> zahrnuje jak sebevyjádření autora (jako individuálního umělce) tak jeho </a:t>
            </a:r>
            <a:r>
              <a:rPr lang="cs-CZ" dirty="0" err="1" smtClean="0"/>
              <a:t>sebeprezentaci</a:t>
            </a:r>
            <a:r>
              <a:rPr lang="cs-CZ" dirty="0" smtClean="0"/>
              <a:t> (strategickou)</a:t>
            </a:r>
          </a:p>
          <a:p>
            <a:r>
              <a:rPr lang="cs-CZ" dirty="0" smtClean="0"/>
              <a:t>není to pouze konstrukce autora ale i jiných hráčů v poli, novinářů, kritiků, životopisců</a:t>
            </a:r>
          </a:p>
          <a:p>
            <a:r>
              <a:rPr lang="cs-CZ" dirty="0" smtClean="0"/>
              <a:t>má 2 složky: neverbální (oblečení, vzhled, gestikulace) a </a:t>
            </a:r>
            <a:r>
              <a:rPr lang="cs-CZ" dirty="0" err="1" smtClean="0"/>
              <a:t>diskurzivní</a:t>
            </a:r>
            <a:r>
              <a:rPr lang="cs-CZ" dirty="0" smtClean="0"/>
              <a:t> (také nazvaná </a:t>
            </a:r>
            <a:r>
              <a:rPr lang="cs-CZ" dirty="0" err="1" smtClean="0"/>
              <a:t>ethos</a:t>
            </a:r>
            <a:r>
              <a:rPr lang="cs-CZ" dirty="0" smtClean="0"/>
              <a:t>) </a:t>
            </a:r>
          </a:p>
          <a:p>
            <a:r>
              <a:rPr lang="cs-CZ" dirty="0" smtClean="0"/>
              <a:t>interdisciplinární metodologie na pomezí rétoriky, sociologie a literární vědy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Ilustrace jednoduchého použití </a:t>
            </a:r>
            <a:r>
              <a:rPr lang="cs-CZ" sz="3600" i="1" dirty="0" err="1" smtClean="0"/>
              <a:t>posture</a:t>
            </a:r>
            <a:endParaRPr lang="cs-CZ" sz="3600" i="1" dirty="0"/>
          </a:p>
        </p:txBody>
      </p:sp>
      <p:pic>
        <p:nvPicPr>
          <p:cNvPr id="4" name="Zástupný symbol pro obsah 3" descr="George_Gordon_Byron,_6th_Baron_Byron_by_Richard_Westall_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915" r="13824" b="9091"/>
          <a:stretch>
            <a:fillRect/>
          </a:stretch>
        </p:blipFill>
        <p:spPr>
          <a:xfrm>
            <a:off x="539552" y="1196752"/>
            <a:ext cx="3456384" cy="531563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427984" y="1340768"/>
            <a:ext cx="4392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/>
              <a:t> Neverbální složka </a:t>
            </a:r>
            <a:r>
              <a:rPr lang="cs-CZ" sz="2400" dirty="0" err="1" smtClean="0"/>
              <a:t>posture</a:t>
            </a:r>
            <a:r>
              <a:rPr lang="cs-CZ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Pamatuje si někdo z </a:t>
            </a:r>
            <a:r>
              <a:rPr lang="cs-CZ" sz="2400" dirty="0" err="1" smtClean="0"/>
              <a:t>druháků</a:t>
            </a:r>
            <a:r>
              <a:rPr lang="cs-CZ" sz="2400" dirty="0" smtClean="0"/>
              <a:t> na tento portrét Lorda </a:t>
            </a:r>
            <a:r>
              <a:rPr lang="cs-CZ" sz="2400" dirty="0" err="1" smtClean="0"/>
              <a:t>Byrona</a:t>
            </a:r>
            <a:r>
              <a:rPr lang="cs-CZ" sz="2400" dirty="0" smtClean="0"/>
              <a:t> z prezentace na romantický </a:t>
            </a:r>
            <a:r>
              <a:rPr lang="cs-CZ" sz="2400" dirty="0" err="1" smtClean="0"/>
              <a:t>frame</a:t>
            </a:r>
            <a:r>
              <a:rPr lang="cs-CZ" sz="2400" dirty="0" smtClean="0"/>
              <a:t>? 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smtClean="0"/>
              <a:t>Jaké charakteristiky básníka jsme jeho pomocí ilustrovali? </a:t>
            </a:r>
            <a:endParaRPr lang="cs-CZ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Ethos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 smtClean="0"/>
              <a:t>diskurzivní</a:t>
            </a:r>
            <a:r>
              <a:rPr lang="cs-CZ" dirty="0" smtClean="0"/>
              <a:t> část </a:t>
            </a:r>
            <a:r>
              <a:rPr lang="cs-CZ" i="1" dirty="0" err="1" smtClean="0"/>
              <a:t>posture</a:t>
            </a:r>
            <a:r>
              <a:rPr lang="cs-CZ" i="1" dirty="0" smtClean="0"/>
              <a:t> – </a:t>
            </a:r>
            <a:r>
              <a:rPr lang="cs-CZ" dirty="0" err="1" smtClean="0"/>
              <a:t>textuální</a:t>
            </a:r>
            <a:r>
              <a:rPr lang="cs-CZ" dirty="0" smtClean="0"/>
              <a:t> obraz autora, který vzniká na základě interakce mezi autorem, jeho dílem a literárním polem (všechny tři složky </a:t>
            </a:r>
            <a:r>
              <a:rPr lang="cs-CZ" dirty="0" err="1" smtClean="0"/>
              <a:t>Abramsova</a:t>
            </a:r>
            <a:r>
              <a:rPr lang="cs-CZ" dirty="0" smtClean="0"/>
              <a:t> diagramu) – může být těžké dostatečně ohraničit svůj výzkum. </a:t>
            </a:r>
          </a:p>
          <a:p>
            <a:r>
              <a:rPr lang="cs-CZ" dirty="0" smtClean="0"/>
              <a:t>soustředíme se na autora a jeho osobu, ale pomocí termínu </a:t>
            </a:r>
            <a:r>
              <a:rPr lang="cs-CZ" dirty="0" err="1" smtClean="0"/>
              <a:t>posture</a:t>
            </a:r>
            <a:r>
              <a:rPr lang="cs-CZ" dirty="0" smtClean="0"/>
              <a:t> se můžeme vyhnout otázce pravdy a upřímnosti autorových výroků či činů – pouze popisujeme jeho strategie a chování </a:t>
            </a:r>
            <a:r>
              <a:rPr lang="cs-CZ" smtClean="0"/>
              <a:t>v literárním poli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Možné typy </a:t>
            </a:r>
            <a:r>
              <a:rPr lang="cs-CZ" dirty="0" err="1" smtClean="0"/>
              <a:t>posture</a:t>
            </a:r>
            <a:r>
              <a:rPr lang="cs-CZ" dirty="0" smtClean="0"/>
              <a:t> zjištěné u konkrétních spisovatelů</a:t>
            </a:r>
            <a:endParaRPr lang="cs-CZ" dirty="0"/>
          </a:p>
        </p:txBody>
      </p:sp>
      <p:pic>
        <p:nvPicPr>
          <p:cNvPr id="4" name="Zástupný symbol pro obsah 3" descr="Nas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916832"/>
            <a:ext cx="2857500" cy="2009775"/>
          </a:xfrm>
        </p:spPr>
      </p:pic>
      <p:pic>
        <p:nvPicPr>
          <p:cNvPr id="5" name="Obrázek 4" descr="winter_leon_de_700044582_beschnitt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916832"/>
            <a:ext cx="1828800" cy="229819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55576" y="4005064"/>
            <a:ext cx="2232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Ramsey</a:t>
            </a:r>
            <a:r>
              <a:rPr lang="cs-CZ" sz="2400" dirty="0" smtClean="0"/>
              <a:t> </a:t>
            </a:r>
            <a:r>
              <a:rPr lang="cs-CZ" sz="2400" dirty="0" err="1" smtClean="0"/>
              <a:t>Nasr</a:t>
            </a:r>
            <a:endParaRPr lang="cs-CZ" sz="2400" dirty="0" smtClean="0"/>
          </a:p>
          <a:p>
            <a:r>
              <a:rPr lang="cs-CZ" sz="1600" dirty="0" smtClean="0"/>
              <a:t>Case study : </a:t>
            </a:r>
            <a:r>
              <a:rPr lang="nl-NL" sz="1400" dirty="0" smtClean="0"/>
              <a:t>Heynders, Odile. “De Dichter Als Publieke Intellectueel: Ramsey Nasr.” Nederlandse Letterkunde, vol. 20, no. 3, 2015, p. 291.</a:t>
            </a:r>
            <a:endParaRPr lang="cs-CZ" sz="1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012160" y="4365104"/>
            <a:ext cx="252028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Leon de Winter</a:t>
            </a:r>
          </a:p>
          <a:p>
            <a:r>
              <a:rPr lang="cs-CZ" sz="2400" dirty="0" smtClean="0"/>
              <a:t>Case study: </a:t>
            </a:r>
            <a:r>
              <a:rPr lang="nl-NL" sz="1400" dirty="0" smtClean="0"/>
              <a:t>Bax, Sander. “De Publieke Intellectueel Als Literair Populist: Het Publieke Schrijverschap Van Leon De Winter.” Nederlandse Letterkunde, vol. 21, no. 2, 2016, pp. 97–129.</a:t>
            </a:r>
            <a:endParaRPr lang="cs-CZ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 smtClean="0"/>
              <a:t>Ramsey</a:t>
            </a:r>
            <a:r>
              <a:rPr lang="cs-CZ" sz="3600" dirty="0" smtClean="0"/>
              <a:t> </a:t>
            </a:r>
            <a:r>
              <a:rPr lang="cs-CZ" sz="3600" dirty="0" err="1" smtClean="0"/>
              <a:t>Nasr</a:t>
            </a:r>
            <a:r>
              <a:rPr lang="cs-CZ" sz="3600" dirty="0" smtClean="0"/>
              <a:t> – veřejný </a:t>
            </a:r>
            <a:r>
              <a:rPr lang="cs-CZ" sz="3600" dirty="0" smtClean="0"/>
              <a:t>intelektuál/didaktik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2013 – </a:t>
            </a:r>
            <a:r>
              <a:rPr lang="cs-CZ" dirty="0" err="1" smtClean="0"/>
              <a:t>Ramsey</a:t>
            </a:r>
            <a:r>
              <a:rPr lang="cs-CZ" dirty="0" smtClean="0"/>
              <a:t> </a:t>
            </a:r>
            <a:r>
              <a:rPr lang="cs-CZ" dirty="0" err="1" smtClean="0"/>
              <a:t>Nasr</a:t>
            </a:r>
            <a:r>
              <a:rPr lang="cs-CZ" dirty="0" smtClean="0"/>
              <a:t> tři večery za sebou hostem v De </a:t>
            </a:r>
            <a:r>
              <a:rPr lang="cs-CZ" dirty="0" err="1" smtClean="0"/>
              <a:t>wereld</a:t>
            </a:r>
            <a:r>
              <a:rPr lang="cs-CZ" dirty="0" smtClean="0"/>
              <a:t> </a:t>
            </a:r>
            <a:r>
              <a:rPr lang="cs-CZ" dirty="0" err="1" smtClean="0"/>
              <a:t>draait</a:t>
            </a:r>
            <a:r>
              <a:rPr lang="cs-CZ" dirty="0" smtClean="0"/>
              <a:t> </a:t>
            </a:r>
            <a:r>
              <a:rPr lang="cs-CZ" dirty="0" err="1" smtClean="0"/>
              <a:t>door</a:t>
            </a:r>
            <a:r>
              <a:rPr lang="cs-CZ" dirty="0" smtClean="0"/>
              <a:t> (</a:t>
            </a:r>
            <a:r>
              <a:rPr lang="cs-CZ" dirty="0" err="1" smtClean="0"/>
              <a:t>talkshow</a:t>
            </a:r>
            <a:r>
              <a:rPr lang="cs-CZ" dirty="0" smtClean="0"/>
              <a:t>) </a:t>
            </a:r>
          </a:p>
          <a:p>
            <a:r>
              <a:rPr lang="cs-CZ" dirty="0" smtClean="0"/>
              <a:t>Na konci čtyřletého funkčního období jako </a:t>
            </a:r>
            <a:r>
              <a:rPr lang="cs-CZ" dirty="0" err="1" smtClean="0"/>
              <a:t>Dichter</a:t>
            </a:r>
            <a:r>
              <a:rPr lang="cs-CZ" dirty="0" smtClean="0"/>
              <a:t> des </a:t>
            </a:r>
            <a:r>
              <a:rPr lang="cs-CZ" dirty="0" err="1" smtClean="0"/>
              <a:t>Vaderlands</a:t>
            </a:r>
            <a:r>
              <a:rPr lang="cs-CZ" dirty="0" smtClean="0"/>
              <a:t> – funkce národního básníka (poet </a:t>
            </a:r>
            <a:r>
              <a:rPr lang="cs-CZ" dirty="0" err="1" smtClean="0"/>
              <a:t>laureate</a:t>
            </a:r>
            <a:r>
              <a:rPr lang="cs-CZ" dirty="0" smtClean="0"/>
              <a:t>), píše básně u příležitosti důležitých společensko-politických událostí</a:t>
            </a:r>
          </a:p>
          <a:p>
            <a:r>
              <a:rPr lang="cs-CZ" dirty="0" err="1" smtClean="0"/>
              <a:t>Nasr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Získal jméno jako básník, spisovatel a herec – literární aktivity</a:t>
            </a:r>
          </a:p>
          <a:p>
            <a:pPr lvl="1"/>
            <a:r>
              <a:rPr lang="cs-CZ" dirty="0" smtClean="0"/>
              <a:t>byl zvolen jako </a:t>
            </a:r>
            <a:r>
              <a:rPr lang="cs-CZ" dirty="0" err="1" smtClean="0"/>
              <a:t>DdV</a:t>
            </a:r>
            <a:r>
              <a:rPr lang="cs-CZ" dirty="0" smtClean="0"/>
              <a:t> – literární i veřejná funkce, básně s politickými tématy</a:t>
            </a:r>
          </a:p>
          <a:p>
            <a:pPr lvl="1"/>
            <a:r>
              <a:rPr lang="cs-CZ" dirty="0" smtClean="0"/>
              <a:t>Hostem v </a:t>
            </a:r>
            <a:r>
              <a:rPr lang="cs-CZ" dirty="0" err="1" smtClean="0"/>
              <a:t>talkshow</a:t>
            </a:r>
            <a:r>
              <a:rPr lang="cs-CZ" dirty="0" smtClean="0"/>
              <a:t> – veřejné, mediální vystoupení, vyjadřuje se k politice (abdikace královny </a:t>
            </a:r>
            <a:r>
              <a:rPr lang="cs-CZ" dirty="0" err="1" smtClean="0"/>
              <a:t>Beatrix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pojem </a:t>
            </a:r>
            <a:r>
              <a:rPr lang="cs-CZ" dirty="0" err="1" smtClean="0"/>
              <a:t>posture</a:t>
            </a:r>
            <a:r>
              <a:rPr lang="cs-CZ" dirty="0" smtClean="0"/>
              <a:t> pomáhá objasnit</a:t>
            </a:r>
            <a:r>
              <a:rPr lang="cs-CZ" dirty="0" smtClean="0"/>
              <a:t> </a:t>
            </a:r>
            <a:r>
              <a:rPr lang="cs-CZ" dirty="0" smtClean="0"/>
              <a:t>to</a:t>
            </a:r>
            <a:r>
              <a:rPr lang="cs-CZ" dirty="0" smtClean="0"/>
              <a:t>, jak </a:t>
            </a:r>
            <a:r>
              <a:rPr lang="cs-CZ" dirty="0" err="1" smtClean="0"/>
              <a:t>Nasr</a:t>
            </a:r>
            <a:r>
              <a:rPr lang="cs-CZ" dirty="0" smtClean="0"/>
              <a:t> mísí literaturu a veřejnou sféru ve svých </a:t>
            </a:r>
            <a:r>
              <a:rPr lang="cs-CZ" dirty="0" smtClean="0"/>
              <a:t>vystoupeních</a:t>
            </a:r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 smtClean="0"/>
              <a:t>Ramsey</a:t>
            </a:r>
            <a:r>
              <a:rPr lang="cs-CZ" sz="3600" dirty="0" smtClean="0"/>
              <a:t> </a:t>
            </a:r>
            <a:r>
              <a:rPr lang="cs-CZ" sz="3600" dirty="0" err="1" smtClean="0"/>
              <a:t>Nasr</a:t>
            </a:r>
            <a:r>
              <a:rPr lang="cs-CZ" sz="3600" dirty="0" smtClean="0"/>
              <a:t> – veřejný </a:t>
            </a:r>
            <a:r>
              <a:rPr lang="cs-CZ" sz="3600" dirty="0" smtClean="0"/>
              <a:t>intelektuál/didaktik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10000"/>
          </a:bodyPr>
          <a:lstStyle/>
          <a:p>
            <a:r>
              <a:rPr lang="cs-CZ" dirty="0" err="1" smtClean="0"/>
              <a:t>Posture</a:t>
            </a:r>
            <a:r>
              <a:rPr lang="cs-CZ" dirty="0" smtClean="0"/>
              <a:t> – jaký obraz o sobě básník vytváří ve svých básních, které napsal jako </a:t>
            </a:r>
            <a:r>
              <a:rPr lang="cs-CZ" dirty="0" err="1" smtClean="0"/>
              <a:t>DdV</a:t>
            </a:r>
            <a:r>
              <a:rPr lang="cs-CZ" dirty="0" smtClean="0"/>
              <a:t>? </a:t>
            </a:r>
          </a:p>
          <a:p>
            <a:pPr lvl="1"/>
            <a:r>
              <a:rPr lang="cs-CZ" dirty="0" smtClean="0"/>
              <a:t>Didaktik (básně obsahují politickou zprávu, kterou chce předat – o nebezpečí sociálního vyloučení a fašistických tendencích)</a:t>
            </a:r>
          </a:p>
          <a:p>
            <a:pPr marL="285750" lvl="1">
              <a:buFont typeface="Arial" pitchFamily="34" charset="0"/>
              <a:buChar char="•"/>
            </a:pPr>
            <a:r>
              <a:rPr lang="cs-CZ" sz="3200" dirty="0" smtClean="0"/>
              <a:t>Efektivita mediálních vystoupení podpořená hereckými zkušenostmi (</a:t>
            </a:r>
            <a:r>
              <a:rPr lang="cs-CZ" sz="3200" dirty="0" err="1" smtClean="0"/>
              <a:t>pathos</a:t>
            </a:r>
            <a:r>
              <a:rPr lang="cs-CZ" sz="3200" dirty="0" smtClean="0"/>
              <a:t>, gesta, dobrá artikulace, přesvědčivý přednes)</a:t>
            </a:r>
          </a:p>
          <a:p>
            <a:pPr marL="285750" lvl="1">
              <a:buFont typeface="Arial" pitchFamily="34" charset="0"/>
              <a:buChar char="•"/>
            </a:pPr>
            <a:r>
              <a:rPr lang="cs-CZ" sz="3200" dirty="0" smtClean="0"/>
              <a:t>Kontroverze a kritika na tato vystoupení – má básník mísit své osobní politické přesvědčení s veřejnou funkcí </a:t>
            </a:r>
            <a:r>
              <a:rPr lang="cs-CZ" sz="3200" dirty="0" err="1" smtClean="0"/>
              <a:t>DdV</a:t>
            </a:r>
            <a:r>
              <a:rPr lang="cs-CZ" sz="3200" dirty="0" smtClean="0"/>
              <a:t>? Koho </a:t>
            </a:r>
            <a:r>
              <a:rPr lang="cs-CZ" sz="3200" dirty="0" err="1" smtClean="0"/>
              <a:t>DdV</a:t>
            </a:r>
            <a:r>
              <a:rPr lang="cs-CZ" sz="3200" dirty="0" smtClean="0"/>
              <a:t> reprezentuje? Koho je hlasem? </a:t>
            </a:r>
          </a:p>
          <a:p>
            <a:pPr marL="285750" lvl="1">
              <a:buFont typeface="Arial" pitchFamily="34" charset="0"/>
              <a:buChar char="•"/>
            </a:pPr>
            <a:r>
              <a:rPr lang="cs-CZ" sz="3200" dirty="0" err="1" smtClean="0"/>
              <a:t>Heynders</a:t>
            </a:r>
            <a:r>
              <a:rPr lang="cs-CZ" sz="3200" dirty="0" smtClean="0"/>
              <a:t> závěr: </a:t>
            </a:r>
            <a:r>
              <a:rPr lang="cs-CZ" sz="3200" dirty="0" err="1" smtClean="0"/>
              <a:t>Nasrovi</a:t>
            </a:r>
            <a:r>
              <a:rPr lang="cs-CZ" sz="3200" dirty="0" smtClean="0"/>
              <a:t> jde o vyvolání debaty, o to přimět lidi udělat si názor</a:t>
            </a:r>
          </a:p>
          <a:p>
            <a:pPr marL="285750" lvl="1">
              <a:buNone/>
            </a:pPr>
            <a:endParaRPr lang="cs-CZ" sz="3200" dirty="0" smtClean="0"/>
          </a:p>
          <a:p>
            <a:pPr lvl="1"/>
            <a:endParaRPr lang="cs-CZ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Leon de Winter – literární populista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V případě jeho obrazu jako autora na sebe naráží představa intelektuála a literární hvězdy</a:t>
            </a:r>
          </a:p>
          <a:p>
            <a:r>
              <a:rPr lang="cs-CZ" dirty="0" smtClean="0"/>
              <a:t>Jak v (politickém) románu </a:t>
            </a:r>
            <a:r>
              <a:rPr lang="cs-CZ" i="1" dirty="0" smtClean="0"/>
              <a:t>VSV</a:t>
            </a:r>
            <a:r>
              <a:rPr lang="cs-CZ" dirty="0" smtClean="0"/>
              <a:t> tak v mediálních vystoupeních o politice používá de Winter populistickou rétoriku. </a:t>
            </a:r>
          </a:p>
          <a:p>
            <a:r>
              <a:rPr lang="cs-CZ" dirty="0" smtClean="0"/>
              <a:t>Mediální vystoupení: dva uměle proti sobě postavené názory, pravdu má buď jeden nebo druhý – žádný prostor pro nuance</a:t>
            </a:r>
          </a:p>
          <a:p>
            <a:r>
              <a:rPr lang="cs-CZ" dirty="0" smtClean="0"/>
              <a:t>Román </a:t>
            </a:r>
            <a:r>
              <a:rPr lang="cs-CZ" i="1" dirty="0" smtClean="0"/>
              <a:t>VSV</a:t>
            </a:r>
            <a:r>
              <a:rPr lang="cs-CZ" dirty="0" smtClean="0"/>
              <a:t>: </a:t>
            </a:r>
            <a:r>
              <a:rPr lang="cs-CZ" dirty="0" err="1" smtClean="0"/>
              <a:t>Bekende</a:t>
            </a:r>
            <a:r>
              <a:rPr lang="cs-CZ" dirty="0" smtClean="0"/>
              <a:t> </a:t>
            </a:r>
            <a:r>
              <a:rPr lang="cs-CZ" dirty="0" err="1" smtClean="0"/>
              <a:t>Nederlanders</a:t>
            </a:r>
            <a:r>
              <a:rPr lang="cs-CZ" dirty="0" smtClean="0"/>
              <a:t> jako postavy, včetně autora, vhledy do jejich soukromí, spektakulární děj, řemeslně dobře zvládnutá zápletka, prvky thrilleru – populismus v literatuře, tímto románem lze zasáhnout široké publikum</a:t>
            </a:r>
          </a:p>
          <a:p>
            <a:r>
              <a:rPr lang="cs-CZ" dirty="0" smtClean="0"/>
              <a:t>Stejná populistická strategie použita v románu jako v mediálních vystoupeních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Příští týden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Zoom v úterý 27. 10. od 12:30 do 14:00 – host Mgr. Veronika Horáčková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Jakou pozici má autor v dnešní společnosti?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 globalizovaném světě?</a:t>
            </a:r>
          </a:p>
          <a:p>
            <a:r>
              <a:rPr lang="cs-CZ" dirty="0" smtClean="0"/>
              <a:t>Ve světě tradičních i nových sociálních médií?</a:t>
            </a:r>
          </a:p>
          <a:p>
            <a:r>
              <a:rPr lang="cs-CZ" dirty="0" smtClean="0"/>
              <a:t>Těmito otázkami se zabývá obor sociologie literatury</a:t>
            </a:r>
          </a:p>
          <a:p>
            <a:pPr lvl="1"/>
            <a:r>
              <a:rPr lang="cs-CZ" dirty="0" smtClean="0"/>
              <a:t>Literatura jako společenský fenomén</a:t>
            </a:r>
          </a:p>
          <a:p>
            <a:pPr lvl="1"/>
            <a:r>
              <a:rPr lang="cs-CZ" dirty="0" smtClean="0"/>
              <a:t>Výzkum institucí, které mají vliv na produkci literatury: nakladatelství, literární kritika (</a:t>
            </a:r>
            <a:r>
              <a:rPr lang="cs-CZ" dirty="0" err="1" smtClean="0"/>
              <a:t>boekenbijlages</a:t>
            </a:r>
            <a:r>
              <a:rPr lang="cs-CZ" dirty="0" smtClean="0"/>
              <a:t>) univerzity (odborné časopisy),  literární ceny, média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Jakou pozici má autor v dnešní společnosti?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     Svět</a:t>
            </a: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	</a:t>
            </a:r>
          </a:p>
          <a:p>
            <a:pPr marL="0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dílo</a:t>
            </a: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autor                                                            čtenáři</a:t>
            </a:r>
            <a:endParaRPr lang="cs-CZ" dirty="0" smtClean="0"/>
          </a:p>
          <a:p>
            <a:endParaRPr lang="cs-CZ" dirty="0"/>
          </a:p>
        </p:txBody>
      </p:sp>
      <p:cxnSp>
        <p:nvCxnSpPr>
          <p:cNvPr id="7" name="Přímá spojovací šipka 6"/>
          <p:cNvCxnSpPr/>
          <p:nvPr/>
        </p:nvCxnSpPr>
        <p:spPr>
          <a:xfrm flipV="1">
            <a:off x="4139952" y="2276872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 flipH="1">
            <a:off x="1475656" y="3717032"/>
            <a:ext cx="2376264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>
            <a:off x="4572000" y="3645024"/>
            <a:ext cx="2592288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ierre_Bourdieu_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7116" y="0"/>
            <a:ext cx="2556884" cy="369011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Sociologie literatury – literární pole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4896544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Opírá se o teorii literárního pole (</a:t>
            </a:r>
            <a:r>
              <a:rPr lang="cs-CZ" dirty="0" err="1" smtClean="0"/>
              <a:t>Pierre</a:t>
            </a:r>
            <a:r>
              <a:rPr lang="cs-CZ" dirty="0" smtClean="0"/>
              <a:t> </a:t>
            </a:r>
            <a:r>
              <a:rPr lang="cs-CZ" dirty="0" err="1" smtClean="0"/>
              <a:t>Bourdieu</a:t>
            </a:r>
            <a:r>
              <a:rPr lang="cs-CZ" dirty="0" smtClean="0"/>
              <a:t>)</a:t>
            </a:r>
            <a:endParaRPr lang="cs-CZ" dirty="0"/>
          </a:p>
          <a:p>
            <a:pPr lvl="1"/>
            <a:r>
              <a:rPr lang="cs-CZ" dirty="0" smtClean="0"/>
              <a:t>Společnost se sestává z navzájem se překrývajících</a:t>
            </a:r>
            <a:br>
              <a:rPr lang="cs-CZ" dirty="0" smtClean="0"/>
            </a:br>
            <a:r>
              <a:rPr lang="cs-CZ" dirty="0" smtClean="0"/>
              <a:t> polí s relativní autonomií : literární, ekonomické, </a:t>
            </a:r>
            <a:br>
              <a:rPr lang="cs-CZ" dirty="0" smtClean="0"/>
            </a:br>
            <a:r>
              <a:rPr lang="cs-CZ" dirty="0" smtClean="0"/>
              <a:t>politické, náboženská pole</a:t>
            </a:r>
          </a:p>
          <a:p>
            <a:pPr lvl="1"/>
            <a:r>
              <a:rPr lang="cs-CZ" dirty="0" smtClean="0"/>
              <a:t>Každé pole tvoří vztahy, které mají svou specifickou</a:t>
            </a:r>
            <a:br>
              <a:rPr lang="cs-CZ" dirty="0" smtClean="0"/>
            </a:br>
            <a:r>
              <a:rPr lang="cs-CZ" dirty="0" smtClean="0"/>
              <a:t> strukturu a cíle, které nejsou přenositelné do jiných</a:t>
            </a:r>
            <a:br>
              <a:rPr lang="cs-CZ" dirty="0" smtClean="0"/>
            </a:br>
            <a:r>
              <a:rPr lang="cs-CZ" dirty="0" smtClean="0"/>
              <a:t> druhů polí</a:t>
            </a:r>
          </a:p>
          <a:p>
            <a:pPr lvl="1"/>
            <a:r>
              <a:rPr lang="cs-CZ" dirty="0" smtClean="0"/>
              <a:t>Literární pole se sestává ze zboží se symbolickou</a:t>
            </a:r>
            <a:br>
              <a:rPr lang="cs-CZ" dirty="0" smtClean="0"/>
            </a:br>
            <a:r>
              <a:rPr lang="cs-CZ" dirty="0" smtClean="0"/>
              <a:t> hodnotou, neboli z produktů, které nemají jasně</a:t>
            </a:r>
            <a:br>
              <a:rPr lang="cs-CZ" dirty="0" smtClean="0"/>
            </a:br>
            <a:r>
              <a:rPr lang="cs-CZ" dirty="0" smtClean="0"/>
              <a:t> určenou ekonomickou hodnotu</a:t>
            </a:r>
          </a:p>
          <a:p>
            <a:pPr lvl="1"/>
            <a:r>
              <a:rPr lang="cs-CZ" dirty="0" smtClean="0"/>
              <a:t>Teorie literárního pole analyzuje jak je produkce, distribuce a konzumentské</a:t>
            </a:r>
            <a:br>
              <a:rPr lang="cs-CZ" dirty="0" smtClean="0"/>
            </a:br>
            <a:r>
              <a:rPr lang="cs-CZ" dirty="0" smtClean="0"/>
              <a:t>vztahy tohoto symbolického zboží ovlivněna sociálními faktory a interakcí</a:t>
            </a:r>
          </a:p>
          <a:p>
            <a:pPr lvl="1"/>
            <a:r>
              <a:rPr lang="cs-CZ" dirty="0" smtClean="0"/>
              <a:t>Všichni hráči v literárním poli spolu bojují o získání symbolického kapitálu a tím i legitimity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err="1" smtClean="0"/>
              <a:t>Odile</a:t>
            </a:r>
            <a:r>
              <a:rPr lang="cs-CZ" dirty="0" smtClean="0"/>
              <a:t> </a:t>
            </a:r>
            <a:r>
              <a:rPr lang="cs-CZ" dirty="0" err="1" smtClean="0"/>
              <a:t>Heynders</a:t>
            </a:r>
            <a:endParaRPr lang="cs-CZ" dirty="0"/>
          </a:p>
        </p:txBody>
      </p:sp>
      <p:pic>
        <p:nvPicPr>
          <p:cNvPr id="4" name="Zástupný symbol pro obsah 3" descr="Diggit Magazine_Dr Heynders_intellectuals_no logo-tex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4130" r="8586"/>
          <a:stretch>
            <a:fillRect/>
          </a:stretch>
        </p:blipFill>
        <p:spPr>
          <a:xfrm>
            <a:off x="5831632" y="0"/>
            <a:ext cx="3312368" cy="2769171"/>
          </a:xfrm>
        </p:spPr>
      </p:pic>
      <p:sp>
        <p:nvSpPr>
          <p:cNvPr id="5" name="TextovéPole 4"/>
          <p:cNvSpPr txBox="1"/>
          <p:nvPr/>
        </p:nvSpPr>
        <p:spPr>
          <a:xfrm>
            <a:off x="395536" y="1268760"/>
            <a:ext cx="82809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dirty="0"/>
              <a:t> </a:t>
            </a:r>
            <a:r>
              <a:rPr lang="cs-CZ" sz="3200" dirty="0" err="1" smtClean="0"/>
              <a:t>Universiteit</a:t>
            </a:r>
            <a:r>
              <a:rPr lang="cs-CZ" sz="3200" dirty="0" smtClean="0"/>
              <a:t> </a:t>
            </a:r>
            <a:r>
              <a:rPr lang="cs-CZ" sz="3200" dirty="0" err="1" smtClean="0"/>
              <a:t>Tilburg</a:t>
            </a:r>
            <a:endParaRPr lang="cs-CZ" sz="3200" dirty="0" smtClean="0"/>
          </a:p>
          <a:p>
            <a:pPr>
              <a:buFont typeface="Arial" pitchFamily="34" charset="0"/>
              <a:buChar char="•"/>
            </a:pPr>
            <a:r>
              <a:rPr lang="cs-CZ" sz="3200" dirty="0" smtClean="0"/>
              <a:t> autor je jedním z hráčů v </a:t>
            </a:r>
            <a:br>
              <a:rPr lang="cs-CZ" sz="3200" dirty="0" smtClean="0"/>
            </a:br>
            <a:r>
              <a:rPr lang="cs-CZ" sz="3200" dirty="0" smtClean="0"/>
              <a:t>literárním poli – jaká je jeho </a:t>
            </a:r>
            <a:br>
              <a:rPr lang="cs-CZ" sz="3200" dirty="0" smtClean="0"/>
            </a:br>
            <a:r>
              <a:rPr lang="cs-CZ" sz="3200" dirty="0" smtClean="0"/>
              <a:t>pozice? Jaké strategie může využívat v boji o symbolický kapitál?  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/>
              <a:t> </a:t>
            </a:r>
            <a:r>
              <a:rPr lang="cs-CZ" sz="3200" dirty="0" err="1" smtClean="0"/>
              <a:t>Heynders</a:t>
            </a:r>
            <a:r>
              <a:rPr lang="cs-CZ" sz="3200" dirty="0" smtClean="0"/>
              <a:t> na tyto otázky odpovídá zaměřením se na výzkum veřejných intelektuálů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>jejich role a působení v 21. stol. 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/>
              <a:t> pozice veřejného intelektuála je jednou ze současných pozic, kterou autor může ve společnosti zaujmout</a:t>
            </a:r>
          </a:p>
          <a:p>
            <a:pPr>
              <a:buFont typeface="Arial" pitchFamily="34" charset="0"/>
              <a:buChar char="•"/>
            </a:pPr>
            <a:endParaRPr lang="cs-CZ" sz="32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Čeští veřejní intelektuálové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Koho byste označili za českého veřejného intelektuála? 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200" dirty="0" err="1" smtClean="0"/>
              <a:t>Heynders</a:t>
            </a:r>
            <a:r>
              <a:rPr lang="en-US" sz="3200" dirty="0" smtClean="0"/>
              <a:t>, </a:t>
            </a:r>
            <a:r>
              <a:rPr lang="en-US" sz="3200" dirty="0" err="1" smtClean="0"/>
              <a:t>Odile</a:t>
            </a:r>
            <a:r>
              <a:rPr lang="en-US" sz="3200" dirty="0" smtClean="0"/>
              <a:t>. </a:t>
            </a:r>
            <a:r>
              <a:rPr lang="en-US" sz="3200" i="1" dirty="0" smtClean="0"/>
              <a:t>Writers as Public Intellectuals Literature, Celebrity, Democracy</a:t>
            </a:r>
            <a:r>
              <a:rPr lang="en-US" sz="3200" dirty="0" smtClean="0"/>
              <a:t>.</a:t>
            </a:r>
            <a:r>
              <a:rPr lang="cs-CZ" sz="3200" dirty="0" smtClean="0"/>
              <a:t> London: </a:t>
            </a:r>
            <a:r>
              <a:rPr lang="cs-CZ" sz="3200" dirty="0" err="1" smtClean="0"/>
              <a:t>Palgrave</a:t>
            </a:r>
            <a:r>
              <a:rPr lang="cs-CZ" sz="3200" dirty="0" smtClean="0"/>
              <a:t> </a:t>
            </a:r>
            <a:r>
              <a:rPr lang="cs-CZ" sz="3200" dirty="0" err="1"/>
              <a:t>Macmillan</a:t>
            </a:r>
            <a:r>
              <a:rPr lang="cs-CZ" sz="3200" dirty="0"/>
              <a:t> </a:t>
            </a:r>
            <a:r>
              <a:rPr lang="cs-CZ" sz="3200" dirty="0" smtClean="0"/>
              <a:t>UK,</a:t>
            </a:r>
            <a:r>
              <a:rPr lang="en-US" sz="3200" dirty="0" smtClean="0"/>
              <a:t> 2016.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Úvod k této knize: prezentace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Jak odpovědět na výzkumnou otázku? 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36912"/>
            <a:ext cx="639127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95536" y="836712"/>
            <a:ext cx="84249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 </a:t>
            </a:r>
            <a:r>
              <a:rPr lang="cs-CZ" sz="2400" dirty="0" smtClean="0"/>
              <a:t>U </a:t>
            </a:r>
            <a:r>
              <a:rPr lang="cs-CZ" sz="2400" dirty="0" err="1" smtClean="0"/>
              <a:t>Heynders</a:t>
            </a:r>
            <a:r>
              <a:rPr lang="cs-CZ" sz="2400" dirty="0" smtClean="0"/>
              <a:t> pomocí heuristického modelu:</a:t>
            </a:r>
            <a:r>
              <a:rPr lang="cs-CZ" sz="2400" dirty="0"/>
              <a:t> </a:t>
            </a:r>
            <a:r>
              <a:rPr lang="cs-CZ" sz="2400" dirty="0" smtClean="0"/>
              <a:t>„By </a:t>
            </a:r>
            <a:r>
              <a:rPr lang="cs-CZ" sz="2400" dirty="0" err="1"/>
              <a:t>employing</a:t>
            </a:r>
            <a:r>
              <a:rPr lang="cs-CZ" sz="2400" dirty="0"/>
              <a:t> a </a:t>
            </a:r>
            <a:r>
              <a:rPr lang="cs-CZ" sz="2400" dirty="0" err="1"/>
              <a:t>four</a:t>
            </a:r>
            <a:endParaRPr lang="cs-CZ" sz="2400" dirty="0"/>
          </a:p>
          <a:p>
            <a:r>
              <a:rPr lang="en-US" sz="2400" dirty="0"/>
              <a:t>component frame (Table 1.1), we can </a:t>
            </a:r>
            <a:r>
              <a:rPr lang="en-US" sz="2400" dirty="0" smtClean="0"/>
              <a:t>demonstrate </a:t>
            </a:r>
            <a:r>
              <a:rPr lang="en-US" sz="2400" dirty="0"/>
              <a:t>which themes </a:t>
            </a:r>
            <a:r>
              <a:rPr lang="en-US" sz="2400" dirty="0" smtClean="0"/>
              <a:t>and</a:t>
            </a:r>
            <a:r>
              <a:rPr lang="cs-CZ" sz="2400" dirty="0" smtClean="0"/>
              <a:t> </a:t>
            </a:r>
            <a:r>
              <a:rPr lang="en-US" sz="2400" dirty="0" smtClean="0"/>
              <a:t>strategies </a:t>
            </a:r>
            <a:r>
              <a:rPr lang="en-US" sz="2400" dirty="0"/>
              <a:t>are dominant in regard to certain cases of public </a:t>
            </a:r>
            <a:r>
              <a:rPr lang="en-US" sz="2400" dirty="0" smtClean="0"/>
              <a:t>intellectual</a:t>
            </a:r>
            <a:r>
              <a:rPr lang="cs-CZ" sz="2400" dirty="0" smtClean="0"/>
              <a:t> performance.“</a:t>
            </a:r>
            <a:endParaRPr lang="cs-CZ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895</Words>
  <Application>Microsoft Office PowerPoint</Application>
  <PresentationFormat>Předvádění na obrazovce (4:3)</PresentationFormat>
  <Paragraphs>84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sady Office</vt:lpstr>
      <vt:lpstr>Literárněvědný proseminář</vt:lpstr>
      <vt:lpstr>Příští týden</vt:lpstr>
      <vt:lpstr>Jakou pozici má autor v dnešní společnosti? </vt:lpstr>
      <vt:lpstr>Jakou pozici má autor v dnešní společnosti? </vt:lpstr>
      <vt:lpstr>Sociologie literatury – literární pole</vt:lpstr>
      <vt:lpstr>Odile Heynders</vt:lpstr>
      <vt:lpstr>Čeští veřejní intelektuálové</vt:lpstr>
      <vt:lpstr>Heynders, Odile. Writers as Public Intellectuals Literature, Celebrity, Democracy. London: Palgrave Macmillan UK, 2016.</vt:lpstr>
      <vt:lpstr>Jak odpovědět na výzkumnou otázku? </vt:lpstr>
      <vt:lpstr>Jak jiní autoři odpovídají na výzkumné otázky v sociologii literatury?</vt:lpstr>
      <vt:lpstr>Posture jako metodologie</vt:lpstr>
      <vt:lpstr>Ilustrace jednoduchého použití posture</vt:lpstr>
      <vt:lpstr>Ethos</vt:lpstr>
      <vt:lpstr>Možné typy posture zjištěné u konkrétních spisovatelů</vt:lpstr>
      <vt:lpstr>Ramsey Nasr – veřejný intelektuál/didaktik</vt:lpstr>
      <vt:lpstr>Ramsey Nasr – veřejný intelektuál/didaktik</vt:lpstr>
      <vt:lpstr>Leon de Winter – literární populista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Literárněvědný proseminář</dc:title>
  <dc:creator>Anna Krýsová</dc:creator>
  <cp:lastModifiedBy>Anna Krýsová</cp:lastModifiedBy>
  <cp:revision>3</cp:revision>
  <dcterms:created xsi:type="dcterms:W3CDTF">2020-10-15T12:08:47Z</dcterms:created>
  <dcterms:modified xsi:type="dcterms:W3CDTF">2020-10-19T13:48:00Z</dcterms:modified>
</cp:coreProperties>
</file>