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7"/>
  </p:notesMasterIdLst>
  <p:sldIdLst>
    <p:sldId id="256" r:id="rId2"/>
    <p:sldId id="258" r:id="rId3"/>
    <p:sldId id="257" r:id="rId4"/>
    <p:sldId id="260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75" r:id="rId15"/>
    <p:sldId id="259" r:id="rId16"/>
    <p:sldId id="261" r:id="rId17"/>
    <p:sldId id="276" r:id="rId18"/>
    <p:sldId id="286" r:id="rId19"/>
    <p:sldId id="287" r:id="rId20"/>
    <p:sldId id="274" r:id="rId21"/>
    <p:sldId id="290" r:id="rId22"/>
    <p:sldId id="291" r:id="rId23"/>
    <p:sldId id="273" r:id="rId24"/>
    <p:sldId id="288" r:id="rId25"/>
    <p:sldId id="28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34" autoAdjust="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B265C-D064-4815-AE17-E94D361E6E89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2C82E-A3D5-4A8C-BB99-33F002065C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504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1764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776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713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354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311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563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143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970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767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954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961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622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8530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1029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367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576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Místo výkonu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107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209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705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994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69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880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831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2C82E-A3D5-4A8C-BB99-33F002065C1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44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1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12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0139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781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9670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83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731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28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78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23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41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33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54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3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15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99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F1B5-FCA2-492D-9C1B-449390B2F352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5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1441977906072787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krizovatka.skaut.cz/stredisko/majetek-a-hospodareni/hospodareni/hospodarske-stripky/2473-problematika-proplaceni-cestovnich-nahrad?autologin=1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Personalistika </a:t>
            </a:r>
            <a:br>
              <a:rPr lang="cs-CZ" dirty="0"/>
            </a:br>
            <a:r>
              <a:rPr lang="cs-CZ" dirty="0"/>
              <a:t>v dobrovolnictví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Pecinová, Ph.D. </a:t>
            </a:r>
          </a:p>
          <a:p>
            <a:r>
              <a:rPr lang="cs-CZ" dirty="0"/>
              <a:t>Mgr. Ilona Pavlová, MBA</a:t>
            </a:r>
          </a:p>
        </p:txBody>
      </p:sp>
    </p:spTree>
    <p:extLst>
      <p:ext uri="{BB962C8B-B14F-4D97-AF65-F5344CB8AC3E}">
        <p14:creationId xmlns:p14="http://schemas.microsoft.com/office/powerpoint/2010/main" val="329707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Odměna, 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>
              <a:solidFill>
                <a:schemeClr val="tx1"/>
              </a:solidFill>
            </a:endParaRPr>
          </a:p>
          <a:p>
            <a:r>
              <a:rPr lang="cs-CZ" dirty="0"/>
              <a:t>Dobrovolnictví - dobrovolný příspěvek neziskové organizaci</a:t>
            </a:r>
          </a:p>
          <a:p>
            <a:r>
              <a:rPr lang="cs-CZ" dirty="0">
                <a:solidFill>
                  <a:schemeClr val="tx1"/>
                </a:solidFill>
              </a:rPr>
              <a:t>Dobrovolnictví D. umožňuje, aby využili své charakterové vlastnosti, znalosti a dovednosti, motivy, postoje </a:t>
            </a:r>
          </a:p>
          <a:p>
            <a:r>
              <a:rPr lang="cs-CZ" dirty="0">
                <a:solidFill>
                  <a:schemeClr val="tx1"/>
                </a:solidFill>
              </a:rPr>
              <a:t>Fluktuace, D. → v centru veškeré pozornosti</a:t>
            </a:r>
          </a:p>
          <a:p>
            <a:r>
              <a:rPr lang="cs-CZ" i="1" dirty="0">
                <a:solidFill>
                  <a:schemeClr val="tx1"/>
                </a:solidFill>
              </a:rPr>
              <a:t>„dobrovolník musí cítit volnost a vědět, že může kdykoli skončit. Fluktuace dobrovolníků v programu je obvykle podstatně větší než fluktuace pracovníků, je to však přirozený jev, který je nutno přijmout“.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 algn="r">
              <a:buNone/>
            </a:pPr>
            <a:r>
              <a:rPr lang="cs-CZ" dirty="0">
                <a:solidFill>
                  <a:schemeClr val="tx1"/>
                </a:solidFill>
              </a:rPr>
              <a:t>(Vojtíšek In Michálek, Vojtíšek, 2011 )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174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Odměna, 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Péče, pozornost, vážit si jejich přínosu</a:t>
            </a:r>
          </a:p>
          <a:p>
            <a:r>
              <a:rPr lang="cs-CZ" dirty="0">
                <a:solidFill>
                  <a:schemeClr val="tx1"/>
                </a:solidFill>
              </a:rPr>
              <a:t>D. nejsou levná pracovní síla</a:t>
            </a:r>
          </a:p>
          <a:p>
            <a:r>
              <a:rPr lang="cs-CZ" dirty="0">
                <a:solidFill>
                  <a:schemeClr val="tx1"/>
                </a:solidFill>
              </a:rPr>
              <a:t>vyžaduje odpovídající péči a pozornost</a:t>
            </a:r>
          </a:p>
          <a:p>
            <a:r>
              <a:rPr lang="cs-CZ" dirty="0">
                <a:solidFill>
                  <a:schemeClr val="tx1"/>
                </a:solidFill>
              </a:rPr>
              <a:t>4 aktivity: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Osoba, jež mu bude nápomocna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Příhodný učitel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Hodnotitel pokroku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Podpora, povzbuzovatel 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05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Odměna, 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1"/>
                </a:solidFill>
              </a:rPr>
              <a:t>„každý svoji odměnu dostává, i kdyby nechtěl. Jedná se například o dobrý pocit, uspokojení z dobré práce a pomoci jiným, zvýšení kvalifikace, získání kontaktů, praxi, uznání aj.“. </a:t>
            </a:r>
          </a:p>
          <a:p>
            <a:pPr marL="0" indent="0" algn="r">
              <a:buNone/>
            </a:pPr>
            <a:r>
              <a:rPr lang="cs-CZ" i="1" dirty="0">
                <a:solidFill>
                  <a:schemeClr val="tx1"/>
                </a:solidFill>
              </a:rPr>
              <a:t>(Hladká, 2008)</a:t>
            </a:r>
          </a:p>
          <a:p>
            <a:r>
              <a:rPr lang="cs-CZ" dirty="0">
                <a:solidFill>
                  <a:schemeClr val="tx1"/>
                </a:solidFill>
              </a:rPr>
              <a:t>Náklady spojené s výkonem D. (právní vztah mezi neziskovou organizací na jedné straně a dobrovolníkem na straně druhé, případně smlouva</a:t>
            </a:r>
            <a:r>
              <a:rPr lang="cs-CZ" i="1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Cestovné </a:t>
            </a:r>
          </a:p>
          <a:p>
            <a:r>
              <a:rPr lang="cs-CZ" dirty="0">
                <a:solidFill>
                  <a:schemeClr val="tx1"/>
                </a:solidFill>
              </a:rPr>
              <a:t>Stravné (dle vnitřní směrnice)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53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Personalistika dobrovolnictví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Výzkum dobrovolnictví ve sportovních organizacích</a:t>
            </a:r>
          </a:p>
          <a:p>
            <a:r>
              <a:rPr lang="cs-CZ" dirty="0" err="1">
                <a:solidFill>
                  <a:schemeClr val="tx1"/>
                </a:solidFill>
              </a:rPr>
              <a:t>Fb</a:t>
            </a:r>
            <a:r>
              <a:rPr lang="cs-CZ" dirty="0">
                <a:solidFill>
                  <a:schemeClr val="tx1"/>
                </a:solidFill>
              </a:rPr>
              <a:t>     </a:t>
            </a:r>
            <a:r>
              <a:rPr lang="cs-CZ" b="1" i="0" u="sng" dirty="0">
                <a:effectLst/>
                <a:latin typeface="inherit"/>
                <a:hlinkClick r:id="rId3"/>
              </a:rPr>
              <a:t>Dobrovolníci na sportovních akcích</a:t>
            </a:r>
            <a:endParaRPr lang="cs-CZ" b="1" i="0" u="sng" dirty="0">
              <a:effectLst/>
              <a:latin typeface="inherit"/>
            </a:endParaRPr>
          </a:p>
          <a:p>
            <a:r>
              <a:rPr lang="cs-CZ" dirty="0">
                <a:solidFill>
                  <a:schemeClr val="tx1"/>
                </a:solidFill>
              </a:rPr>
              <a:t>ČOV, sportovní svazy, Cesta za snem, apod.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59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využívající dobrovolníky 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114304"/>
              </p:ext>
            </p:extLst>
          </p:nvPr>
        </p:nvGraphicFramePr>
        <p:xfrm>
          <a:off x="2592925" y="1401096"/>
          <a:ext cx="7772400" cy="5250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5579">
                  <a:extLst>
                    <a:ext uri="{9D8B030D-6E8A-4147-A177-3AD203B41FA5}">
                      <a16:colId xmlns:a16="http://schemas.microsoft.com/office/drawing/2014/main" val="3954254713"/>
                    </a:ext>
                  </a:extLst>
                </a:gridCol>
                <a:gridCol w="2184939">
                  <a:extLst>
                    <a:ext uri="{9D8B030D-6E8A-4147-A177-3AD203B41FA5}">
                      <a16:colId xmlns:a16="http://schemas.microsoft.com/office/drawing/2014/main" val="3548589522"/>
                    </a:ext>
                  </a:extLst>
                </a:gridCol>
                <a:gridCol w="2150488">
                  <a:extLst>
                    <a:ext uri="{9D8B030D-6E8A-4147-A177-3AD203B41FA5}">
                      <a16:colId xmlns:a16="http://schemas.microsoft.com/office/drawing/2014/main" val="2496911222"/>
                    </a:ext>
                  </a:extLst>
                </a:gridCol>
                <a:gridCol w="2151394">
                  <a:extLst>
                    <a:ext uri="{9D8B030D-6E8A-4147-A177-3AD203B41FA5}">
                      <a16:colId xmlns:a16="http://schemas.microsoft.com/office/drawing/2014/main" val="1680447021"/>
                    </a:ext>
                  </a:extLst>
                </a:gridCol>
              </a:tblGrid>
              <a:tr h="720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Sportovní organizace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Pracovní pozice nabízená dobrovolníkům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Požadovaná 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Belbinova role 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po dobrovolníkovi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4843878"/>
                  </a:ext>
                </a:extLst>
              </a:tr>
              <a:tr h="476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Český florbal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Administrativ. pracovník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Pozorovatel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5513704"/>
                  </a:ext>
                </a:extLst>
              </a:tr>
              <a:tr h="720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ČOV, nadace, festivaly, olympijské domy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Asistent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Realizátor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66388433"/>
                  </a:ext>
                </a:extLst>
              </a:tr>
              <a:tr h="476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Eventime s.r.o.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Organizátor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Dokončovatel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37199881"/>
                  </a:ext>
                </a:extLst>
              </a:tr>
              <a:tr h="476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ČOV, projekt Olympijské festivaly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Dozorčí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Koordinátor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31898031"/>
                  </a:ext>
                </a:extLst>
              </a:tr>
              <a:tr h="476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Česká basketbalová federace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Asistent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Realizátor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85821206"/>
                  </a:ext>
                </a:extLst>
              </a:tr>
              <a:tr h="476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TJ SOKOL Lipence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Dozorčí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Realizátor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95501137"/>
                  </a:ext>
                </a:extLst>
              </a:tr>
              <a:tr h="476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Český volejbalový svaz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Trenér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Realizátor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3097654"/>
                  </a:ext>
                </a:extLst>
              </a:tr>
              <a:tr h="476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ČOV – ANOC 2017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Administrativ. pracovník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Realizátor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176391"/>
                  </a:ext>
                </a:extLst>
              </a:tr>
              <a:tr h="476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 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Cesta za snem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Dozorčí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Realizátor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8935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220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náboru dobrovolníků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sítě – web, facebooku </a:t>
            </a:r>
          </a:p>
          <a:p>
            <a:r>
              <a:rPr lang="cs-CZ" dirty="0"/>
              <a:t>Osobní známosti, přátelské vztahy</a:t>
            </a:r>
          </a:p>
          <a:p>
            <a:r>
              <a:rPr lang="cs-CZ" dirty="0"/>
              <a:t>Členové konkrétních sportovních klubů</a:t>
            </a:r>
          </a:p>
          <a:p>
            <a:r>
              <a:rPr lang="cs-CZ" dirty="0"/>
              <a:t>Spolupráce se SŠ a VŠ</a:t>
            </a:r>
          </a:p>
          <a:p>
            <a:endParaRPr lang="cs-CZ" dirty="0"/>
          </a:p>
          <a:p>
            <a:r>
              <a:rPr lang="cs-CZ" dirty="0"/>
              <a:t>Výběrové řízení se provádí v závislosti na typu 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403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Rozdělování dobrovolníků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na základě zkušeností, fyzických schopností, specifických vlastností, vědomostí či dovedností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Pohovory, vstupní dotazníky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</a:rPr>
              <a:t>„Pohovory zjišťující psychologické profily“</a:t>
            </a:r>
            <a:r>
              <a:rPr lang="cs-CZ" dirty="0">
                <a:solidFill>
                  <a:schemeClr val="tx1"/>
                </a:solidFill>
              </a:rPr>
              <a:t> ve většině případů neprobíhají.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cs-CZ" i="1" dirty="0">
                <a:solidFill>
                  <a:schemeClr val="tx1"/>
                </a:solidFill>
              </a:rPr>
              <a:t>Vstupní nebo orientační pohovory“</a:t>
            </a:r>
            <a:r>
              <a:rPr lang="cs-CZ" dirty="0">
                <a:solidFill>
                  <a:schemeClr val="tx1"/>
                </a:solidFill>
              </a:rPr>
              <a:t> probíhají nejčastěji první den na akci.  </a:t>
            </a:r>
          </a:p>
          <a:p>
            <a:r>
              <a:rPr lang="cs-CZ" dirty="0">
                <a:solidFill>
                  <a:schemeClr val="tx1"/>
                </a:solidFill>
              </a:rPr>
              <a:t>Na základě doporučení </a:t>
            </a:r>
          </a:p>
          <a:p>
            <a:r>
              <a:rPr lang="cs-CZ" dirty="0"/>
              <a:t>Black listy</a:t>
            </a:r>
          </a:p>
        </p:txBody>
      </p:sp>
    </p:spTree>
    <p:extLst>
      <p:ext uri="{BB962C8B-B14F-4D97-AF65-F5344CB8AC3E}">
        <p14:creationId xmlns:p14="http://schemas.microsoft.com/office/powerpoint/2010/main" val="3374352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 dobrovolníky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oboustranná zpětná vazba</a:t>
            </a:r>
          </a:p>
          <a:p>
            <a:r>
              <a:rPr lang="cs-CZ" dirty="0">
                <a:solidFill>
                  <a:schemeClr val="tx1"/>
                </a:solidFill>
              </a:rPr>
              <a:t>často dochází během výkonu zadané práce, nebo přímo na akci, při jejím průběhu</a:t>
            </a:r>
          </a:p>
          <a:p>
            <a:r>
              <a:rPr lang="cs-CZ" dirty="0">
                <a:solidFill>
                  <a:schemeClr val="tx1"/>
                </a:solidFill>
              </a:rPr>
              <a:t>závěrečný večírek - poděkování</a:t>
            </a:r>
          </a:p>
          <a:p>
            <a:r>
              <a:rPr lang="cs-CZ" dirty="0">
                <a:solidFill>
                  <a:schemeClr val="tx1"/>
                </a:solidFill>
              </a:rPr>
              <a:t>zpětná vazba je dobrovolná a provádí se prostřednictvím e-mailu, telefonicky nebo prostřednictvím sociálních sítí</a:t>
            </a:r>
          </a:p>
          <a:p>
            <a:r>
              <a:rPr lang="cs-CZ" dirty="0">
                <a:solidFill>
                  <a:schemeClr val="tx1"/>
                </a:solidFill>
              </a:rPr>
              <a:t>nedoporučuje se na facebooku</a:t>
            </a:r>
          </a:p>
          <a:p>
            <a:r>
              <a:rPr lang="cs-CZ" dirty="0">
                <a:solidFill>
                  <a:schemeClr val="tx1"/>
                </a:solidFill>
              </a:rPr>
              <a:t>někdy kontraproduktivní – řetězení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456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Odměna, 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Materiální v podobě oblečení a pomůcek</a:t>
            </a:r>
          </a:p>
          <a:p>
            <a:r>
              <a:rPr lang="cs-CZ" dirty="0">
                <a:solidFill>
                  <a:schemeClr val="tx1"/>
                </a:solidFill>
              </a:rPr>
              <a:t>Doprava, ubytování, strava</a:t>
            </a:r>
          </a:p>
          <a:p>
            <a:r>
              <a:rPr lang="cs-CZ" dirty="0">
                <a:solidFill>
                  <a:schemeClr val="tx1"/>
                </a:solidFill>
              </a:rPr>
              <a:t>Samotná účast na akci, startovné, vstupenky na koncerty, apod. </a:t>
            </a:r>
          </a:p>
          <a:p>
            <a:r>
              <a:rPr lang="cs-CZ" dirty="0">
                <a:solidFill>
                  <a:schemeClr val="tx1"/>
                </a:solidFill>
              </a:rPr>
              <a:t>Získání zkušeností při vykonávání konkrétní pracovní činnosti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Odměna finanční, tzv. symbolická částka (finanční příspěvek na požadované školení, nutné vybavení – např. </a:t>
            </a:r>
            <a:r>
              <a:rPr lang="cs-CZ" dirty="0" err="1">
                <a:solidFill>
                  <a:schemeClr val="tx1"/>
                </a:solidFill>
              </a:rPr>
              <a:t>dron</a:t>
            </a:r>
            <a:r>
              <a:rPr lang="cs-CZ" dirty="0">
                <a:solidFill>
                  <a:schemeClr val="tx1"/>
                </a:solidFill>
              </a:rPr>
              <a:t> atd.)</a:t>
            </a:r>
          </a:p>
          <a:p>
            <a:r>
              <a:rPr lang="cs-CZ" dirty="0">
                <a:solidFill>
                  <a:schemeClr val="tx1"/>
                </a:solidFill>
              </a:rPr>
              <a:t>Být přispívajícím do klubu -čest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783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 rozhodování,</a:t>
            </a:r>
            <a:br>
              <a:rPr lang="cs-CZ" dirty="0"/>
            </a:br>
            <a:r>
              <a:rPr lang="cs-CZ" dirty="0"/>
              <a:t>vzájemná komunikace SO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Velké akce - organizační struktura je jasně daná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Zaměstnanec, koordinátor, vedoucí směny/konkrétního sportu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Malé akce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Zaměstnanec, organizátor akce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Vzájemná komunikace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bývalí spolužáci, bývalí kolegové z práce, např. sportovních klubů, a třeba i přátelé nebo spolupracovníci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Mobilní aplikace</a:t>
            </a:r>
          </a:p>
          <a:p>
            <a:pPr marL="457200" lvl="1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43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Personalistika</a:t>
            </a:r>
          </a:p>
          <a:p>
            <a:r>
              <a:rPr lang="cs-CZ" dirty="0"/>
              <a:t>Dobrovolnictví </a:t>
            </a:r>
          </a:p>
          <a:p>
            <a:r>
              <a:rPr lang="cs-CZ" dirty="0"/>
              <a:t>Personalistika dobrovolnictví</a:t>
            </a:r>
          </a:p>
          <a:p>
            <a:r>
              <a:rPr lang="cs-CZ" dirty="0"/>
              <a:t>Koordinátor dobrovolníků, odměna, motivace</a:t>
            </a:r>
          </a:p>
          <a:p>
            <a:endParaRPr lang="cs-CZ" dirty="0"/>
          </a:p>
          <a:p>
            <a:r>
              <a:rPr lang="cs-CZ" dirty="0"/>
              <a:t>Personalistika dobrovolnictví v praxi</a:t>
            </a:r>
          </a:p>
          <a:p>
            <a:r>
              <a:rPr lang="cs-CZ" dirty="0"/>
              <a:t>Způsoby náboru dobrovolníků a jejich rozdělování na pozice</a:t>
            </a:r>
          </a:p>
          <a:p>
            <a:r>
              <a:rPr lang="cs-CZ" dirty="0"/>
              <a:t>Vztahy s dobrovolníky, odměňování</a:t>
            </a:r>
          </a:p>
          <a:p>
            <a:r>
              <a:rPr lang="cs-CZ" dirty="0"/>
              <a:t>Pracovní pozice ve sportovním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3026542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 ve sportovním prostředí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718098"/>
              </p:ext>
            </p:extLst>
          </p:nvPr>
        </p:nvGraphicFramePr>
        <p:xfrm>
          <a:off x="2592926" y="2241753"/>
          <a:ext cx="8306132" cy="3731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3800">
                  <a:extLst>
                    <a:ext uri="{9D8B030D-6E8A-4147-A177-3AD203B41FA5}">
                      <a16:colId xmlns:a16="http://schemas.microsoft.com/office/drawing/2014/main" val="1244088008"/>
                    </a:ext>
                  </a:extLst>
                </a:gridCol>
                <a:gridCol w="2922332">
                  <a:extLst>
                    <a:ext uri="{9D8B030D-6E8A-4147-A177-3AD203B41FA5}">
                      <a16:colId xmlns:a16="http://schemas.microsoft.com/office/drawing/2014/main" val="3160789164"/>
                    </a:ext>
                  </a:extLst>
                </a:gridCol>
              </a:tblGrid>
              <a:tr h="570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Kategorizace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Názvy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49193257"/>
                  </a:ext>
                </a:extLst>
              </a:tr>
              <a:tr h="570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Trenér/Instruktor/Cvičitel/Rozhodčí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Trenér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29406317"/>
                  </a:ext>
                </a:extLst>
              </a:tr>
              <a:tr h="570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Asistent/Pomocník/Pravá ruka organizátora/Řidič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Asistent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11239621"/>
                  </a:ext>
                </a:extLst>
              </a:tr>
              <a:tr h="570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Administrativní pracovník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Administrativní pracovník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84975384"/>
                  </a:ext>
                </a:extLst>
              </a:tr>
              <a:tr h="570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Dozorce/Dohled/Kontrola/Údržba/Úklid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Dozorčí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87873758"/>
                  </a:ext>
                </a:extLst>
              </a:tr>
              <a:tr h="8792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Organizátor/Pořadatel/Koordinátor/Vedoucí/Předseda klubu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Organizátor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1167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845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2DAEC-3876-4B76-9585-88E13173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i="0" dirty="0">
                <a:solidFill>
                  <a:srgbClr val="0B2444"/>
                </a:solidFill>
                <a:effectLst/>
                <a:latin typeface="Red Hat Display"/>
              </a:rPr>
              <a:t>Outsourcing</a:t>
            </a:r>
            <a:br>
              <a:rPr lang="cs-CZ" b="1" i="0" dirty="0">
                <a:solidFill>
                  <a:srgbClr val="0B2444"/>
                </a:solidFill>
                <a:effectLst/>
                <a:latin typeface="Red Hat Display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F1C9E-F869-49FD-ADE2-74A35BDBB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000" b="1" i="0" dirty="0">
                <a:solidFill>
                  <a:srgbClr val="0B2444"/>
                </a:solidFill>
                <a:effectLst/>
                <a:latin typeface="+mj-lt"/>
              </a:rPr>
              <a:t>Základní parametry outsourcingu</a:t>
            </a:r>
          </a:p>
          <a:p>
            <a:pPr marL="0" indent="0">
              <a:buNone/>
            </a:pPr>
            <a:endParaRPr lang="cs-CZ" b="0" i="0" dirty="0">
              <a:solidFill>
                <a:srgbClr val="0B2444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B2444"/>
                </a:solidFill>
                <a:effectLst/>
                <a:latin typeface="+mj-lt"/>
              </a:rPr>
              <a:t>Personální firma  není dodavatelem pracovníků, ale provádí objednané práce – uzavře Smlouvu o dílo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B2444"/>
                </a:solidFill>
                <a:effectLst/>
                <a:latin typeface="+mj-lt"/>
              </a:rPr>
              <a:t>Pracovníkům zadává práci zaměstnavatel, tedy  personální společnost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B2444"/>
                </a:solidFill>
                <a:effectLst/>
                <a:latin typeface="+mj-lt"/>
              </a:rPr>
              <a:t>Kompletně koordinuje své pracovníky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B2444"/>
                </a:solidFill>
                <a:effectLst/>
                <a:latin typeface="+mj-lt"/>
              </a:rPr>
              <a:t>Odvádí práci ve vlastních či pronajatých prostorách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B2444"/>
                </a:solidFill>
                <a:effectLst/>
                <a:latin typeface="+mj-lt"/>
              </a:rPr>
              <a:t>Využívá vlastních nebo pronajatých pomůcek a vybavení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B2444"/>
                </a:solidFill>
                <a:effectLst/>
                <a:latin typeface="+mj-lt"/>
              </a:rPr>
              <a:t>Dostává odměnu za odvedenou práci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B2444"/>
                </a:solidFill>
                <a:effectLst/>
                <a:latin typeface="+mj-lt"/>
              </a:rPr>
              <a:t>Může využívat také služeb subdodavatelů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485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25472-9DA2-4F35-95AE-2979D7A95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B2444"/>
                </a:solidFill>
                <a:effectLst/>
                <a:latin typeface="Red Hat Display"/>
              </a:rPr>
              <a:t>Hlavní výhody outsourcingu</a:t>
            </a:r>
            <a:br>
              <a:rPr lang="cs-CZ" b="0" i="0" dirty="0">
                <a:solidFill>
                  <a:srgbClr val="0B2444"/>
                </a:solidFill>
                <a:effectLst/>
                <a:latin typeface="Red Hat Display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9760C-4278-4E02-A102-47385D7E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Nejrychlejší, nejjednodušší a finančně nejúspornější dosažení potřebných výsledků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Za pracovníky je kompletně odpovědný dodavatel práce – LIDEX, s. r. o. (administrativní úleva pro klienta)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Dodání a případná výměna pracovníků jsou velmi flexibilní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Při realizaci díla můžeme využít více pracovníků, kteří již jsou v České republice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Administrativa mezi klientem a dodavatelem je jednoduchá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Cena za službu záleží pouze na domluvě s klientem – na rozdíl od agentury nepodléhá dalším faktorům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Pracovníky, kteří neodvádějí svoji práci náležitě, okamžitě vyměníme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B2444"/>
                </a:solidFill>
                <a:effectLst/>
                <a:latin typeface="+mj-lt"/>
              </a:rPr>
              <a:t>Počet pracovníků jsme schopni úměrně měnit podle objemu práce</a:t>
            </a: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855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92826"/>
            <a:ext cx="8915400" cy="5102942"/>
          </a:xfrm>
        </p:spPr>
        <p:txBody>
          <a:bodyPr>
            <a:noAutofit/>
          </a:bodyPr>
          <a:lstStyle/>
          <a:p>
            <a:r>
              <a:rPr lang="cs-CZ" sz="1200" dirty="0"/>
              <a:t>BAČUVČÍK, Radim. </a:t>
            </a:r>
            <a:r>
              <a:rPr lang="cs-CZ" sz="1200" i="1" dirty="0"/>
              <a:t>Marketing neziskových organizací.</a:t>
            </a:r>
            <a:r>
              <a:rPr lang="cs-CZ" sz="1200" dirty="0"/>
              <a:t> 1. vyd. Zlín: </a:t>
            </a:r>
            <a:r>
              <a:rPr lang="cs-CZ" sz="1200" dirty="0" err="1"/>
              <a:t>VeRBuM</a:t>
            </a:r>
            <a:r>
              <a:rPr lang="cs-CZ" sz="1200" dirty="0"/>
              <a:t>, 2011. 190 s. ISBN 978-80-87500-01-9. </a:t>
            </a:r>
          </a:p>
          <a:p>
            <a:r>
              <a:rPr lang="cs-CZ" sz="1200" dirty="0"/>
              <a:t>BOUKAL, Petr. </a:t>
            </a:r>
            <a:r>
              <a:rPr lang="cs-CZ" sz="1200" i="1" dirty="0"/>
              <a:t>Nestátní neziskové organizace: (teorie a praxe).</a:t>
            </a:r>
            <a:r>
              <a:rPr lang="cs-CZ" sz="1200" dirty="0"/>
              <a:t> 1. vyd. Praha: </a:t>
            </a:r>
            <a:r>
              <a:rPr lang="cs-CZ" sz="1200" dirty="0" err="1"/>
              <a:t>Oeconomica</a:t>
            </a:r>
            <a:r>
              <a:rPr lang="cs-CZ" sz="1200" dirty="0"/>
              <a:t>, 2009. 303 s. ISBN 978-80-245-1650-9.</a:t>
            </a:r>
          </a:p>
          <a:p>
            <a:r>
              <a:rPr lang="cs-CZ" sz="1200" dirty="0"/>
              <a:t>Cestování náhrady dobrovolníků se tudíž neřídí Zákoníkem práce, jenž upravuje výlučně pracovně právní vztahy. </a:t>
            </a:r>
          </a:p>
          <a:p>
            <a:r>
              <a:rPr lang="cs-CZ" sz="1200" dirty="0"/>
              <a:t>DRUCKER, Peter Ferdinand. </a:t>
            </a:r>
            <a:r>
              <a:rPr lang="cs-CZ" sz="1200" i="1" dirty="0"/>
              <a:t>Řízení neziskových organizací: Praxe a principy.</a:t>
            </a:r>
            <a:r>
              <a:rPr lang="cs-CZ" sz="1200" dirty="0"/>
              <a:t> 1. vyd. Praha: Management </a:t>
            </a:r>
            <a:r>
              <a:rPr lang="cs-CZ" sz="1200" dirty="0" err="1"/>
              <a:t>Press</a:t>
            </a:r>
            <a:r>
              <a:rPr lang="cs-CZ" sz="1200" dirty="0"/>
              <a:t>, 1994. 184 s. ISBN 80-85603-38.1</a:t>
            </a:r>
          </a:p>
          <a:p>
            <a:r>
              <a:rPr lang="cs-CZ" sz="1200" dirty="0"/>
              <a:t>GREGORINIOVÁ, Jindřiška. O dobrovolnictví v kultuře obecně. In </a:t>
            </a:r>
            <a:r>
              <a:rPr lang="cs-CZ" sz="1200" i="1" dirty="0"/>
              <a:t>Metodické doporučení Ministerstva kultury pro dobrovolnictví v kultuře a umění.</a:t>
            </a:r>
            <a:r>
              <a:rPr lang="cs-CZ" sz="1200" dirty="0"/>
              <a:t> 2., </a:t>
            </a:r>
            <a:r>
              <a:rPr lang="cs-CZ" sz="1200" dirty="0" err="1"/>
              <a:t>aktual</a:t>
            </a:r>
            <a:r>
              <a:rPr lang="cs-CZ" sz="1200" dirty="0"/>
              <a:t>. vyd. Praha: NIPOS, 2015. s. 8–14. ISBN 978-80-7068-292-0.  </a:t>
            </a:r>
          </a:p>
          <a:p>
            <a:r>
              <a:rPr lang="cs-CZ" sz="1200" dirty="0"/>
              <a:t>HLADKÁ, Marie. Význam dobrovolnictví jako specifického lidského zdroje. In </a:t>
            </a:r>
            <a:r>
              <a:rPr lang="cs-CZ" sz="1200" i="1" dirty="0"/>
              <a:t>Aktuální otázky sociální politiky 2008 – teorie a praxe: sborník příspěvků z vědecké konference s mezinárodní účastí: Pardubice 11.11.2008.</a:t>
            </a:r>
            <a:r>
              <a:rPr lang="cs-CZ" sz="1200" dirty="0"/>
              <a:t> 1. vyd. Pardubice: Univerzita Pardubice, 2008. s. 20–27. ISBN 978-80-7395-134-4. </a:t>
            </a:r>
          </a:p>
          <a:p>
            <a:r>
              <a:rPr lang="cs-CZ" sz="1200" dirty="0"/>
              <a:t>HOLCZEROVÁ, Vladimíra, DVOŘÁČKOVÁ, Dagmar. </a:t>
            </a:r>
            <a:r>
              <a:rPr lang="cs-CZ" sz="1200" i="1" dirty="0"/>
              <a:t>Volnočasové aktivity pro seniory.</a:t>
            </a:r>
            <a:r>
              <a:rPr lang="cs-CZ" sz="1200" dirty="0"/>
              <a:t> 1. vyd. Praha: </a:t>
            </a:r>
            <a:r>
              <a:rPr lang="cs-CZ" sz="1200" dirty="0" err="1"/>
              <a:t>Grada</a:t>
            </a:r>
            <a:r>
              <a:rPr lang="cs-CZ" sz="1200" dirty="0"/>
              <a:t>, 2013. 96 s. ISBN 978-80-247-4697-5. s. 80. </a:t>
            </a:r>
          </a:p>
          <a:p>
            <a:r>
              <a:rPr lang="cs-CZ" sz="1200" dirty="0"/>
              <a:t>HUSTINX, </a:t>
            </a:r>
            <a:r>
              <a:rPr lang="cs-CZ" sz="1200" dirty="0" err="1"/>
              <a:t>Lesley</a:t>
            </a:r>
            <a:r>
              <a:rPr lang="cs-CZ" sz="1200" dirty="0"/>
              <a:t>. I Quit, </a:t>
            </a:r>
            <a:r>
              <a:rPr lang="cs-CZ" sz="1200" dirty="0" err="1"/>
              <a:t>Therefore</a:t>
            </a:r>
            <a:r>
              <a:rPr lang="cs-CZ" sz="1200" dirty="0"/>
              <a:t> I </a:t>
            </a:r>
            <a:r>
              <a:rPr lang="cs-CZ" sz="1200" dirty="0" err="1"/>
              <a:t>Am</a:t>
            </a:r>
            <a:r>
              <a:rPr lang="cs-CZ" sz="1200" dirty="0"/>
              <a:t>? </a:t>
            </a:r>
            <a:r>
              <a:rPr lang="cs-CZ" sz="1200" dirty="0" err="1"/>
              <a:t>Volunteer</a:t>
            </a:r>
            <a:r>
              <a:rPr lang="cs-CZ" sz="1200" dirty="0"/>
              <a:t> </a:t>
            </a:r>
            <a:r>
              <a:rPr lang="cs-CZ" sz="1200" dirty="0" err="1"/>
              <a:t>Turnover</a:t>
            </a:r>
            <a:r>
              <a:rPr lang="cs-CZ" sz="1200" dirty="0"/>
              <a:t> and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Politics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Self-Actualization</a:t>
            </a:r>
            <a:r>
              <a:rPr lang="cs-CZ" sz="1200" dirty="0"/>
              <a:t>. </a:t>
            </a:r>
            <a:r>
              <a:rPr lang="cs-CZ" sz="1200" i="1" dirty="0" err="1"/>
              <a:t>Nonprofit</a:t>
            </a:r>
            <a:r>
              <a:rPr lang="cs-CZ" sz="1200" i="1" dirty="0"/>
              <a:t> and </a:t>
            </a:r>
            <a:r>
              <a:rPr lang="cs-CZ" sz="1200" i="1" dirty="0" err="1"/>
              <a:t>Voluntary</a:t>
            </a:r>
            <a:r>
              <a:rPr lang="cs-CZ" sz="1200" i="1" dirty="0"/>
              <a:t> </a:t>
            </a:r>
            <a:r>
              <a:rPr lang="cs-CZ" sz="1200" i="1" dirty="0" err="1"/>
              <a:t>Sector</a:t>
            </a:r>
            <a:r>
              <a:rPr lang="cs-CZ" sz="1200" i="1" dirty="0"/>
              <a:t> </a:t>
            </a:r>
            <a:r>
              <a:rPr lang="cs-CZ" sz="1200" i="1" dirty="0" err="1"/>
              <a:t>Quarterly</a:t>
            </a:r>
            <a:r>
              <a:rPr lang="cs-CZ" sz="1200" i="1" dirty="0"/>
              <a:t>.</a:t>
            </a:r>
            <a:r>
              <a:rPr lang="cs-CZ" sz="1200" dirty="0"/>
              <a:t> 2008, 38(2), 236–255. ISSN 0899-7640.</a:t>
            </a:r>
          </a:p>
          <a:p>
            <a:r>
              <a:rPr lang="cs-CZ" sz="1200" dirty="0"/>
              <a:t>IBSEN, </a:t>
            </a:r>
            <a:r>
              <a:rPr lang="cs-CZ" sz="1200" dirty="0" err="1"/>
              <a:t>Bjarne</a:t>
            </a:r>
            <a:r>
              <a:rPr lang="cs-CZ" sz="1200" dirty="0"/>
              <a:t>, SEIPPEL, </a:t>
            </a:r>
            <a:r>
              <a:rPr lang="cs-CZ" sz="1200" dirty="0" err="1"/>
              <a:t>Ørnulf</a:t>
            </a:r>
            <a:r>
              <a:rPr lang="cs-CZ" sz="1200" dirty="0"/>
              <a:t>. </a:t>
            </a:r>
            <a:r>
              <a:rPr lang="cs-CZ" sz="1200" dirty="0" err="1"/>
              <a:t>Voluntary</a:t>
            </a:r>
            <a:r>
              <a:rPr lang="cs-CZ" sz="1200" dirty="0"/>
              <a:t> </a:t>
            </a:r>
            <a:r>
              <a:rPr lang="cs-CZ" sz="1200" dirty="0" err="1"/>
              <a:t>organized</a:t>
            </a:r>
            <a:r>
              <a:rPr lang="cs-CZ" sz="1200" dirty="0"/>
              <a:t> sport in </a:t>
            </a:r>
            <a:r>
              <a:rPr lang="cs-CZ" sz="1200" dirty="0" err="1"/>
              <a:t>Denmark</a:t>
            </a:r>
            <a:r>
              <a:rPr lang="cs-CZ" sz="1200" dirty="0"/>
              <a:t> and </a:t>
            </a:r>
            <a:r>
              <a:rPr lang="cs-CZ" sz="1200" dirty="0" err="1"/>
              <a:t>Norway</a:t>
            </a:r>
            <a:r>
              <a:rPr lang="cs-CZ" sz="1200" dirty="0"/>
              <a:t>. </a:t>
            </a:r>
            <a:r>
              <a:rPr lang="cs-CZ" sz="1200" i="1" dirty="0"/>
              <a:t>Spor in Society.</a:t>
            </a:r>
            <a:r>
              <a:rPr lang="cs-CZ" sz="1200" dirty="0"/>
              <a:t> 2010, 13(4), 598–608. ISSN 1743-0437.</a:t>
            </a:r>
          </a:p>
          <a:p>
            <a:r>
              <a:rPr lang="cs-CZ" sz="1200" dirty="0"/>
              <a:t>NOVOTNÝ, Jiří et al. </a:t>
            </a:r>
            <a:r>
              <a:rPr lang="cs-CZ" sz="1200" i="1" dirty="0"/>
              <a:t>Faktory úspěchu nestátních neziskových organizací.</a:t>
            </a:r>
            <a:r>
              <a:rPr lang="cs-CZ" sz="1200" dirty="0"/>
              <a:t> 1. vyd. Praha: </a:t>
            </a:r>
            <a:r>
              <a:rPr lang="cs-CZ" sz="1200" dirty="0" err="1"/>
              <a:t>Oeconomica</a:t>
            </a:r>
            <a:r>
              <a:rPr lang="cs-CZ" sz="1200" dirty="0"/>
              <a:t>, 2008. ISBN 978-80-245-1473-4. </a:t>
            </a:r>
          </a:p>
          <a:p>
            <a:pPr marL="0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20409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63329"/>
            <a:ext cx="8915400" cy="4866968"/>
          </a:xfrm>
        </p:spPr>
        <p:txBody>
          <a:bodyPr>
            <a:normAutofit lnSpcReduction="10000"/>
          </a:bodyPr>
          <a:lstStyle/>
          <a:p>
            <a:r>
              <a:rPr lang="cs-CZ" sz="1200" dirty="0"/>
              <a:t>ŠKARABELOVÁ, Simona et al. </a:t>
            </a:r>
            <a:r>
              <a:rPr lang="cs-CZ" sz="1200" i="1" dirty="0"/>
              <a:t>Když se řekne nezisková organizace: příručka pro zastupitele krajů, měst a obcí. </a:t>
            </a:r>
            <a:r>
              <a:rPr lang="cs-CZ" sz="1200" dirty="0"/>
              <a:t>1. vyd. Brno: Masarykova univerzita, Ekonomicko-správní fakulta, 2002. 129 s. ISBN 80-210-3031-3.</a:t>
            </a:r>
          </a:p>
          <a:p>
            <a:r>
              <a:rPr lang="cs-CZ" sz="1200" dirty="0"/>
              <a:t>TOŠNER, Jiří, SOZANSKÁ. Olga. </a:t>
            </a:r>
            <a:r>
              <a:rPr lang="cs-CZ" sz="1200" i="1" dirty="0"/>
              <a:t>Dobrovolníci a metodika práce s nimi v organizacích.</a:t>
            </a:r>
            <a:r>
              <a:rPr lang="cs-CZ" sz="1200" dirty="0"/>
              <a:t> 2. vyd. Praha: Portál, 2006. 149 s. ISBN 80-7367-178-6. </a:t>
            </a:r>
          </a:p>
          <a:p>
            <a:r>
              <a:rPr lang="cs-CZ" sz="1200" dirty="0"/>
              <a:t>TOŠNER, Jiří. Sociální oblast dobrovolnictví. In PAVLÍK, Marek et al. </a:t>
            </a:r>
            <a:r>
              <a:rPr lang="cs-CZ" sz="1200" i="1" dirty="0"/>
              <a:t>Regiony budoucnosti: spolupráce, bezpečí, efektivita: inspirace pro rozvoj měst a regionů s příklady dobré praxe.</a:t>
            </a:r>
            <a:r>
              <a:rPr lang="cs-CZ" sz="1200" dirty="0"/>
              <a:t> 1. vyd. Praha: </a:t>
            </a:r>
            <a:r>
              <a:rPr lang="cs-CZ" sz="1200" dirty="0" err="1"/>
              <a:t>Grada</a:t>
            </a:r>
            <a:r>
              <a:rPr lang="cs-CZ" sz="1200" dirty="0"/>
              <a:t>, 2020. s. 70–72. ISBN 978-80-271-1310-1.</a:t>
            </a:r>
          </a:p>
          <a:p>
            <a:r>
              <a:rPr lang="cs-CZ" sz="1200" dirty="0"/>
              <a:t>TOŠNER, Jiří. Sociální oblast dobrovolnictví. In PAVLÍK, Marek et al. </a:t>
            </a:r>
            <a:r>
              <a:rPr lang="cs-CZ" sz="1200" i="1" dirty="0"/>
              <a:t>Regiony budoucnosti: spolupráce, bezpečí, efektivita: inspirace pro rozvoj měst a regionů s příklady dobré praxe.</a:t>
            </a:r>
            <a:r>
              <a:rPr lang="cs-CZ" sz="1200" dirty="0"/>
              <a:t> 1. vyd. Praha: </a:t>
            </a:r>
            <a:r>
              <a:rPr lang="cs-CZ" sz="1200" dirty="0" err="1"/>
              <a:t>Grada</a:t>
            </a:r>
            <a:r>
              <a:rPr lang="cs-CZ" sz="1200" dirty="0"/>
              <a:t>, 2020. s. 70–72. ISBN 978-80-271-1310-1. s. 72.</a:t>
            </a:r>
          </a:p>
          <a:p>
            <a:r>
              <a:rPr lang="cs-CZ" sz="1200" dirty="0"/>
              <a:t>Ustanovení vymezují jak základní pojmy, tak také působnost právnických a fyzických osob, které „dobrovolně“ bez nároku na odměnu vykonávají činnosti jmenované v § 2 odst. 1 zákona (pomoc nezaměstnaným, sociálně slabým osobám, národnostním menšinám atp.).</a:t>
            </a:r>
          </a:p>
          <a:p>
            <a:r>
              <a:rPr lang="cs-CZ" sz="1200" dirty="0"/>
              <a:t>VLČKOVÁ, Petra. </a:t>
            </a:r>
            <a:r>
              <a:rPr lang="cs-CZ" sz="1200" i="1" dirty="0"/>
              <a:t>Změny při proplácení cestovních náhrad.</a:t>
            </a:r>
            <a:r>
              <a:rPr lang="cs-CZ" sz="1200" dirty="0"/>
              <a:t> [online]. Krizovatka.skaut.cz; duben 2016 [cit. 2021-02-16]. Dostupné z: </a:t>
            </a:r>
            <a:r>
              <a:rPr lang="cs-CZ" sz="1200" u="sng" dirty="0">
                <a:hlinkClick r:id="rId3"/>
              </a:rPr>
              <a:t>https://krizovatka.skaut.cz/</a:t>
            </a:r>
            <a:r>
              <a:rPr lang="cs-CZ" sz="1200" u="sng" dirty="0" err="1">
                <a:hlinkClick r:id="rId3"/>
              </a:rPr>
              <a:t>stredisko</a:t>
            </a:r>
            <a:r>
              <a:rPr lang="cs-CZ" sz="1200" u="sng" dirty="0">
                <a:hlinkClick r:id="rId3"/>
              </a:rPr>
              <a:t>/majetek-a-</a:t>
            </a:r>
            <a:r>
              <a:rPr lang="cs-CZ" sz="1200" u="sng" dirty="0" err="1">
                <a:hlinkClick r:id="rId3"/>
              </a:rPr>
              <a:t>hospodareni</a:t>
            </a:r>
            <a:r>
              <a:rPr lang="cs-CZ" sz="1200" u="sng" dirty="0">
                <a:hlinkClick r:id="rId3"/>
              </a:rPr>
              <a:t>/</a:t>
            </a:r>
            <a:r>
              <a:rPr lang="cs-CZ" sz="1200" u="sng" dirty="0" err="1">
                <a:hlinkClick r:id="rId3"/>
              </a:rPr>
              <a:t>hospodareni</a:t>
            </a:r>
            <a:r>
              <a:rPr lang="cs-CZ" sz="1200" u="sng" dirty="0">
                <a:hlinkClick r:id="rId3"/>
              </a:rPr>
              <a:t>/</a:t>
            </a:r>
            <a:r>
              <a:rPr lang="cs-CZ" sz="1200" u="sng" dirty="0" err="1">
                <a:hlinkClick r:id="rId3"/>
              </a:rPr>
              <a:t>hospodarske-stripky</a:t>
            </a:r>
            <a:r>
              <a:rPr lang="cs-CZ" sz="1200" u="sng" dirty="0">
                <a:hlinkClick r:id="rId3"/>
              </a:rPr>
              <a:t>/2473-problematika-proplaceni-cestovnich-nahrad?autologin=1</a:t>
            </a:r>
            <a:r>
              <a:rPr lang="cs-CZ" sz="1200" dirty="0"/>
              <a:t>. </a:t>
            </a:r>
          </a:p>
          <a:p>
            <a:r>
              <a:rPr lang="cs-CZ" sz="1200" dirty="0"/>
              <a:t>VOJTÍŠEK, Petr. Profesionální práce s dobrovolníky v pomáhajících profesích. In MICHÁLEK, Miroslav, VOJTÍŠEK, Petr. </a:t>
            </a:r>
            <a:r>
              <a:rPr lang="cs-CZ" sz="1200" i="1" dirty="0"/>
              <a:t>Profily pomoci: jak dobrovolníci pomáhají nevidomým.</a:t>
            </a:r>
            <a:r>
              <a:rPr lang="cs-CZ" sz="1200" dirty="0"/>
              <a:t> 1. vyd. Praha: Okamžik – sdružení pro podporu nejen nevidomých, 2011. s. 55. ISBN 978-80-86932-28-6. </a:t>
            </a:r>
          </a:p>
          <a:p>
            <a:r>
              <a:rPr lang="cs-CZ" sz="1200" dirty="0"/>
              <a:t>Zákon č. 198/2002 Sb., o dobrovolnické službě a o změně některých zákonů (zákon o dobrovolnické službě). </a:t>
            </a:r>
            <a:r>
              <a:rPr lang="cs-CZ" sz="1200" dirty="0" err="1"/>
              <a:t>ZoDS</a:t>
            </a:r>
            <a:r>
              <a:rPr lang="cs-CZ" sz="1200" dirty="0"/>
              <a:t> nabyl účinnosti dnem 1. ledna 2003. </a:t>
            </a:r>
          </a:p>
          <a:p>
            <a:r>
              <a:rPr lang="cs-CZ" sz="1200" dirty="0"/>
              <a:t>ŽÁK, Milan. </a:t>
            </a:r>
            <a:r>
              <a:rPr lang="cs-CZ" sz="1200" i="1" dirty="0"/>
              <a:t>Velká ekonomická encyklopedie.</a:t>
            </a:r>
            <a:r>
              <a:rPr lang="cs-CZ" sz="1200" dirty="0"/>
              <a:t> 2., </a:t>
            </a:r>
            <a:r>
              <a:rPr lang="cs-CZ" sz="1200" dirty="0" err="1"/>
              <a:t>rozš</a:t>
            </a:r>
            <a:r>
              <a:rPr lang="cs-CZ" sz="1200" dirty="0"/>
              <a:t>. vyd. Praha: Linde, 2002. 887 s. ISBN 80-7201-381-5.</a:t>
            </a:r>
          </a:p>
        </p:txBody>
      </p:sp>
    </p:spTree>
    <p:extLst>
      <p:ext uri="{BB962C8B-B14F-4D97-AF65-F5344CB8AC3E}">
        <p14:creationId xmlns:p14="http://schemas.microsoft.com/office/powerpoint/2010/main" val="4124589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313FF-8804-4D33-9E15-93A335A85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B2444"/>
                </a:solidFill>
                <a:effectLst/>
                <a:latin typeface="Red Hat Display"/>
              </a:rPr>
              <a:t>Výběr pracovníka</a:t>
            </a:r>
            <a:br>
              <a:rPr lang="cs-CZ" b="1" i="0" dirty="0">
                <a:solidFill>
                  <a:srgbClr val="0B2444"/>
                </a:solidFill>
                <a:effectLst/>
                <a:latin typeface="Red Hat Display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AA14A1-6A63-47D9-92E7-A7D234DFA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516" y="1548581"/>
            <a:ext cx="9719188" cy="5029200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cs-CZ" dirty="0">
                <a:solidFill>
                  <a:srgbClr val="0B2444"/>
                </a:solidFill>
                <a:latin typeface="Red Hat Display"/>
              </a:rPr>
              <a:t>K</a:t>
            </a:r>
            <a:r>
              <a:rPr lang="cs-CZ" b="0" i="0" dirty="0">
                <a:solidFill>
                  <a:srgbClr val="0B2444"/>
                </a:solidFill>
                <a:effectLst/>
                <a:latin typeface="Red Hat Display"/>
              </a:rPr>
              <a:t>aždý obor má svá specifika. Někde je kladen důraz na pečlivost a </a:t>
            </a:r>
            <a:r>
              <a:rPr lang="cs-CZ" dirty="0">
                <a:solidFill>
                  <a:srgbClr val="0B2444"/>
                </a:solidFill>
                <a:latin typeface="Red Hat Display"/>
              </a:rPr>
              <a:t> oborovou </a:t>
            </a:r>
            <a:r>
              <a:rPr lang="cs-CZ" b="0" i="0" dirty="0">
                <a:solidFill>
                  <a:srgbClr val="0B2444"/>
                </a:solidFill>
                <a:effectLst/>
                <a:latin typeface="Red Hat Display"/>
              </a:rPr>
              <a:t>zručnost, jinde zase na rychlost nebo cítění. Na některých pozicích se mohou pracovníci střídat, jinde je složitý zaučovací proces a potřebujete si "vychovat" dlouhodobé zaměstnance.</a:t>
            </a:r>
          </a:p>
          <a:p>
            <a:pPr marL="0" indent="0" algn="l">
              <a:buNone/>
            </a:pPr>
            <a:endParaRPr lang="cs-CZ" b="0" i="0" dirty="0">
              <a:solidFill>
                <a:srgbClr val="0B2444"/>
              </a:solidFill>
              <a:effectLst/>
              <a:latin typeface="Red Hat Display"/>
            </a:endParaRPr>
          </a:p>
          <a:p>
            <a:pPr marL="0" indent="0">
              <a:buNone/>
            </a:pPr>
            <a:r>
              <a:rPr lang="cs-CZ" sz="2200" u="sng" dirty="0"/>
              <a:t>Výběrové řízení na pracovní pozici asistent pedagoga </a:t>
            </a:r>
          </a:p>
          <a:p>
            <a:pPr marL="0" indent="0">
              <a:buNone/>
            </a:pPr>
            <a:r>
              <a:rPr lang="cs-CZ" dirty="0"/>
              <a:t>Identifikace zadavatele</a:t>
            </a:r>
          </a:p>
          <a:p>
            <a:pPr marL="0" indent="0">
              <a:buNone/>
            </a:pPr>
            <a:r>
              <a:rPr lang="cs-CZ" dirty="0"/>
              <a:t>Vymezení předmětu výběrového řízení</a:t>
            </a:r>
          </a:p>
          <a:p>
            <a:pPr marL="0" indent="0">
              <a:buNone/>
            </a:pPr>
            <a:r>
              <a:rPr lang="cs-CZ" dirty="0"/>
              <a:t>Místo výkonu práce</a:t>
            </a:r>
          </a:p>
          <a:p>
            <a:pPr marL="0" indent="0">
              <a:buNone/>
            </a:pPr>
            <a:r>
              <a:rPr lang="cs-CZ" dirty="0"/>
              <a:t>Kvalifikační kritéria </a:t>
            </a:r>
          </a:p>
          <a:p>
            <a:pPr marL="0" indent="0">
              <a:buNone/>
            </a:pPr>
            <a:r>
              <a:rPr lang="cs-CZ" dirty="0"/>
              <a:t>Pracovní náplň</a:t>
            </a:r>
          </a:p>
          <a:p>
            <a:pPr marL="0" indent="0">
              <a:buNone/>
            </a:pPr>
            <a:r>
              <a:rPr lang="cs-CZ" dirty="0"/>
              <a:t>Požadavky</a:t>
            </a:r>
          </a:p>
          <a:p>
            <a:pPr marL="0" indent="0">
              <a:buNone/>
            </a:pPr>
            <a:r>
              <a:rPr lang="cs-CZ" dirty="0"/>
              <a:t>Typ pracovní smlouvy</a:t>
            </a:r>
          </a:p>
          <a:p>
            <a:pPr marL="0" indent="0">
              <a:buNone/>
            </a:pPr>
            <a:r>
              <a:rPr lang="cs-CZ" dirty="0"/>
              <a:t>Platové ohodnocení</a:t>
            </a:r>
          </a:p>
          <a:p>
            <a:pPr marL="0" indent="0">
              <a:buNone/>
            </a:pPr>
            <a:r>
              <a:rPr lang="cs-CZ" dirty="0"/>
              <a:t>Podání nabídky</a:t>
            </a:r>
          </a:p>
          <a:p>
            <a:pPr marL="0" indent="0">
              <a:buNone/>
            </a:pPr>
            <a:r>
              <a:rPr lang="cs-CZ" dirty="0"/>
              <a:t>Nabídka musí obsahovat:</a:t>
            </a:r>
          </a:p>
          <a:p>
            <a:pPr marL="0" indent="0">
              <a:buNone/>
            </a:pPr>
            <a:r>
              <a:rPr lang="cs-CZ" dirty="0"/>
              <a:t>Další informace </a:t>
            </a:r>
          </a:p>
          <a:p>
            <a:pPr marL="0" indent="0">
              <a:buNone/>
            </a:pPr>
            <a:r>
              <a:rPr lang="cs-CZ" dirty="0"/>
              <a:t>Harmonogram výběru uchazeče</a:t>
            </a:r>
            <a:endParaRPr lang="cs-CZ" i="0" dirty="0">
              <a:solidFill>
                <a:srgbClr val="0B2444"/>
              </a:solidFill>
              <a:effectLst/>
              <a:latin typeface="Red Hat Display"/>
            </a:endParaRPr>
          </a:p>
        </p:txBody>
      </p:sp>
    </p:spTree>
    <p:extLst>
      <p:ext uri="{BB962C8B-B14F-4D97-AF65-F5344CB8AC3E}">
        <p14:creationId xmlns:p14="http://schemas.microsoft.com/office/powerpoint/2010/main" val="379890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Personalistika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„Personální práce (personalistika) tvoří tu část řízení organizace, </a:t>
            </a:r>
            <a:br>
              <a:rPr lang="cs-CZ" dirty="0"/>
            </a:br>
            <a:r>
              <a:rPr lang="cs-CZ" dirty="0"/>
              <a:t>která se zaměřuje na vše, co se týká člověka v souvislosti s pracovním procesem, tj. jeho získávání, formování, fungování, využívání, jeho organizování a propojování jeho činností, výsledků jeho práce, jeho pracovních schopností a pracovního chování, vztahu k vykonávané práci, organizaci, spolupracovníkům a dalším osobám, s nimiž se v souvislosti se svou prací stýká, a rovněž jeho osobního uspokojení z vykonávané práce, jeho personálního a sociálního rozvoje.“ </a:t>
            </a:r>
          </a:p>
          <a:p>
            <a:pPr marL="0" indent="0" algn="r">
              <a:buNone/>
            </a:pPr>
            <a:r>
              <a:rPr lang="cs-CZ" dirty="0"/>
              <a:t>Koubek, 2007, s.13</a:t>
            </a:r>
          </a:p>
        </p:txBody>
      </p:sp>
    </p:spTree>
    <p:extLst>
      <p:ext uri="{BB962C8B-B14F-4D97-AF65-F5344CB8AC3E}">
        <p14:creationId xmlns:p14="http://schemas.microsoft.com/office/powerpoint/2010/main" val="35955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Dobrovolnictví je zdrojem celé řady nových individuálních zkušeností </a:t>
            </a:r>
            <a:br>
              <a:rPr lang="cs-CZ" dirty="0"/>
            </a:br>
            <a:r>
              <a:rPr lang="cs-CZ" dirty="0"/>
              <a:t>a dovedností, člověka obohacuje a dále rozvíjí, jak v oblasti mezilidských vztahů, tak také v jeho roli ve skupině či komunitě. </a:t>
            </a:r>
          </a:p>
          <a:p>
            <a:r>
              <a:rPr lang="cs-CZ" dirty="0">
                <a:solidFill>
                  <a:schemeClr val="tx1"/>
                </a:solidFill>
              </a:rPr>
              <a:t>Práva i povinnosti se řídí občanským zákoníkem</a:t>
            </a:r>
          </a:p>
          <a:p>
            <a:r>
              <a:rPr lang="cs-CZ" dirty="0">
                <a:solidFill>
                  <a:schemeClr val="tx1"/>
                </a:solidFill>
              </a:rPr>
              <a:t>nedostatečná právní úprava dobrovolnictví i neziskových organizací</a:t>
            </a:r>
          </a:p>
          <a:p>
            <a:r>
              <a:rPr lang="cs-CZ" dirty="0">
                <a:solidFill>
                  <a:schemeClr val="tx1"/>
                </a:solidFill>
              </a:rPr>
              <a:t>§ 3 zákon č. 198/2002 Sb., o dobrovolnické službě a o změně některých zákonů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02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Personalistika dobrovolnictví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dobrovolníků (D.)</a:t>
            </a:r>
          </a:p>
          <a:p>
            <a:r>
              <a:rPr lang="cs-CZ" dirty="0"/>
              <a:t>Vymezení pozice</a:t>
            </a:r>
          </a:p>
          <a:p>
            <a:r>
              <a:rPr lang="cs-CZ" dirty="0"/>
              <a:t>Výpomoc, která není součástí profesionální péče</a:t>
            </a:r>
          </a:p>
          <a:p>
            <a:r>
              <a:rPr lang="cs-CZ" dirty="0"/>
              <a:t>Je-li zaměstnancem, dobrovolnictví je vykonáváno mimo jeho pracovněprávní vztah</a:t>
            </a:r>
          </a:p>
          <a:p>
            <a:r>
              <a:rPr lang="cs-CZ" dirty="0"/>
              <a:t>Výjimka vojenské či civilní služby</a:t>
            </a:r>
          </a:p>
        </p:txBody>
      </p:sp>
    </p:spTree>
    <p:extLst>
      <p:ext uri="{BB962C8B-B14F-4D97-AF65-F5344CB8AC3E}">
        <p14:creationId xmlns:p14="http://schemas.microsoft.com/office/powerpoint/2010/main" val="278786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Personalistika dobrovolnictví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Profesionální práce s dobrovolníky</a:t>
            </a:r>
          </a:p>
          <a:p>
            <a:r>
              <a:rPr lang="cs-CZ" dirty="0"/>
              <a:t>Je nutné znát poslání organizace a skutečnou potřebu D.</a:t>
            </a:r>
          </a:p>
          <a:p>
            <a:r>
              <a:rPr lang="cs-CZ" dirty="0">
                <a:solidFill>
                  <a:schemeClr val="tx1"/>
                </a:solidFill>
              </a:rPr>
              <a:t>Lidské zdroje - soubor placených zaměstnanců a neplacených dobrovolníků</a:t>
            </a:r>
          </a:p>
          <a:p>
            <a:r>
              <a:rPr lang="cs-CZ" dirty="0">
                <a:solidFill>
                  <a:schemeClr val="tx1"/>
                </a:solidFill>
              </a:rPr>
              <a:t>Činnost dobrovolníků nenahrazuje práci zaměstnanců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330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Personalistika dobrovolnictví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oblast řízení organizace, jež se zaměřuje na vše: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</a:rPr>
              <a:t>„co se týká člověka v pracovním procesu, tedy jeho získávání, formování, fungování, využívání, odměňování, jeho organizování a propojování jeho činností – včetně vytváření týmů, výsledků jeho práce, jeho pracovních schopností a pracovního chování, vztahu k vykonávané práci, organizaci a spolupracovníkům a rovněž jeho osobního uspokojení z vykonávané práce, jeho personálního a sociálního rozvoje“</a:t>
            </a:r>
          </a:p>
          <a:p>
            <a:pPr marL="0" indent="0" algn="r">
              <a:buNone/>
            </a:pPr>
            <a:r>
              <a:rPr lang="cs-CZ" i="1" dirty="0">
                <a:solidFill>
                  <a:schemeClr val="tx1"/>
                </a:solidFill>
              </a:rPr>
              <a:t>(Žák, 2002)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Budoucí uchazeči o práci </a:t>
            </a:r>
          </a:p>
          <a:p>
            <a:r>
              <a:rPr lang="cs-CZ" dirty="0">
                <a:solidFill>
                  <a:schemeClr val="tx1"/>
                </a:solidFill>
              </a:rPr>
              <a:t>Dobrovolníci se řídí občanským zákoníkem </a:t>
            </a:r>
          </a:p>
          <a:p>
            <a:r>
              <a:rPr lang="cs-CZ" dirty="0">
                <a:solidFill>
                  <a:schemeClr val="tx1"/>
                </a:solidFill>
              </a:rPr>
              <a:t>Na „legalizaci“ dobrovolnické práce není nutná žádná zvláštní smlouva, ani pracovní smlouva s nulovou částkou. </a:t>
            </a:r>
          </a:p>
          <a:p>
            <a:pPr marL="0" indent="0">
              <a:buNone/>
            </a:pPr>
            <a:endParaRPr lang="cs-CZ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15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Koordinátor dobrovolníků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>
              <a:solidFill>
                <a:schemeClr val="tx1"/>
              </a:solidFill>
            </a:endParaRPr>
          </a:p>
          <a:p>
            <a:r>
              <a:rPr lang="cs-CZ" dirty="0"/>
              <a:t>klíčová postava dobrovolnictví v organizaci</a:t>
            </a:r>
          </a:p>
          <a:p>
            <a:r>
              <a:rPr lang="cs-CZ" i="1" dirty="0">
                <a:solidFill>
                  <a:schemeClr val="tx1"/>
                </a:solidFill>
              </a:rPr>
              <a:t>„koordinuje chod organizace od výběru dobrovolníků přes propagaci jejich činnosti a výcvik včetně zpracování metodiky a vyhledávání vhodných činností až k jejich zařazování do chodu organizace“</a:t>
            </a:r>
          </a:p>
          <a:p>
            <a:pPr marL="0" indent="0" algn="r">
              <a:buNone/>
            </a:pPr>
            <a:r>
              <a:rPr lang="cs-CZ" i="1" dirty="0">
                <a:solidFill>
                  <a:schemeClr val="tx1"/>
                </a:solidFill>
              </a:rPr>
              <a:t>	 (Tošner in Pavlík, 2020)</a:t>
            </a:r>
          </a:p>
          <a:p>
            <a:r>
              <a:rPr lang="cs-CZ" dirty="0">
                <a:solidFill>
                  <a:schemeClr val="tx1"/>
                </a:solidFill>
              </a:rPr>
              <a:t>Zodpovědnost za dobrovolníky</a:t>
            </a:r>
          </a:p>
          <a:p>
            <a:r>
              <a:rPr lang="cs-CZ" dirty="0">
                <a:solidFill>
                  <a:schemeClr val="tx1"/>
                </a:solidFill>
              </a:rPr>
              <a:t>Koordinátor u velkých zařízení - plný úvazek</a:t>
            </a:r>
          </a:p>
          <a:p>
            <a:endParaRPr lang="cs-CZ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061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Koordinátor dobrovolníků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Rozumí provozu organizace</a:t>
            </a:r>
          </a:p>
          <a:p>
            <a:r>
              <a:rPr lang="cs-CZ" dirty="0">
                <a:solidFill>
                  <a:schemeClr val="tx1"/>
                </a:solidFill>
              </a:rPr>
              <a:t>Komunikativní, aktivní, iniciativní, empatický, spolehlivý</a:t>
            </a:r>
          </a:p>
          <a:p>
            <a:r>
              <a:rPr lang="cs-CZ" dirty="0">
                <a:solidFill>
                  <a:schemeClr val="tx1"/>
                </a:solidFill>
              </a:rPr>
              <a:t>Zodpovídá se vedení, informuje ho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i="1" dirty="0">
                <a:solidFill>
                  <a:schemeClr val="tx1"/>
                </a:solidFill>
              </a:rPr>
              <a:t>„jednou z důležitých starostí koordinátora dobrovolníků by mělo být usilování o to, jak neztratit s dobrovolníky lidský kontakt a udržet jejich chuť podílet se na něčem novém, zajímavém, zvláštním, což je pro mnohé dobrovolníky rozhodující motivací“.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 algn="r">
              <a:buNone/>
            </a:pP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Holczerová</a:t>
            </a:r>
            <a:r>
              <a:rPr lang="cs-CZ" dirty="0">
                <a:solidFill>
                  <a:schemeClr val="tx1"/>
                </a:solidFill>
              </a:rPr>
              <a:t>, Dvořáčková, 2013)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51053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622</TotalTime>
  <Words>2093</Words>
  <Application>Microsoft Office PowerPoint</Application>
  <PresentationFormat>Širokoúhlá obrazovka</PresentationFormat>
  <Paragraphs>262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inherit</vt:lpstr>
      <vt:lpstr>Red Hat Display</vt:lpstr>
      <vt:lpstr>Wingdings 3</vt:lpstr>
      <vt:lpstr>Stébla</vt:lpstr>
      <vt:lpstr>Personalistika  v dobrovolnictví</vt:lpstr>
      <vt:lpstr>Osnova </vt:lpstr>
      <vt:lpstr>Personalistika </vt:lpstr>
      <vt:lpstr>Dobrovolnictví </vt:lpstr>
      <vt:lpstr>Personalistika dobrovolnictví </vt:lpstr>
      <vt:lpstr>Personalistika dobrovolnictví </vt:lpstr>
      <vt:lpstr>Personalistika dobrovolnictví </vt:lpstr>
      <vt:lpstr>Koordinátor dobrovolníků</vt:lpstr>
      <vt:lpstr>Koordinátor dobrovolníků</vt:lpstr>
      <vt:lpstr>Odměna, motivace</vt:lpstr>
      <vt:lpstr>Odměna, motivace</vt:lpstr>
      <vt:lpstr>Odměna, motivace</vt:lpstr>
      <vt:lpstr>Personalistika dobrovolnictví v praxi</vt:lpstr>
      <vt:lpstr>Organizace využívající dobrovolníky   </vt:lpstr>
      <vt:lpstr>Způsoby náboru dobrovolníků  </vt:lpstr>
      <vt:lpstr>Rozdělování dobrovolníků </vt:lpstr>
      <vt:lpstr>Vztahy s dobrovolníky</vt:lpstr>
      <vt:lpstr>Odměna, motivace</vt:lpstr>
      <vt:lpstr>Odpovědnost v rozhodování, vzájemná komunikace SO </vt:lpstr>
      <vt:lpstr>Pracovní pozice ve sportovním prostředí</vt:lpstr>
      <vt:lpstr>Outsourcing </vt:lpstr>
      <vt:lpstr>Hlavní výhody outsourcingu </vt:lpstr>
      <vt:lpstr>literatura</vt:lpstr>
      <vt:lpstr>Prezentace aplikace PowerPoint</vt:lpstr>
      <vt:lpstr>Výběr pracovníka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Dobrovolnictví, personalistika</dc:title>
  <dc:creator>Markéta Pecinová</dc:creator>
  <cp:lastModifiedBy>Ilona Pavlová</cp:lastModifiedBy>
  <cp:revision>32</cp:revision>
  <dcterms:created xsi:type="dcterms:W3CDTF">2021-03-11T11:23:10Z</dcterms:created>
  <dcterms:modified xsi:type="dcterms:W3CDTF">2022-03-06T14:29:51Z</dcterms:modified>
</cp:coreProperties>
</file>