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268" r:id="rId10"/>
    <p:sldId id="265" r:id="rId11"/>
    <p:sldId id="267" r:id="rId12"/>
    <p:sldId id="266" r:id="rId13"/>
    <p:sldId id="269" r:id="rId14"/>
    <p:sldId id="270" r:id="rId15"/>
    <p:sldId id="275" r:id="rId16"/>
    <p:sldId id="277" r:id="rId17"/>
    <p:sldId id="276" r:id="rId18"/>
    <p:sldId id="278" r:id="rId19"/>
    <p:sldId id="279" r:id="rId20"/>
    <p:sldId id="280" r:id="rId21"/>
    <p:sldId id="271" r:id="rId22"/>
    <p:sldId id="283" r:id="rId23"/>
    <p:sldId id="281" r:id="rId24"/>
    <p:sldId id="282" r:id="rId25"/>
    <p:sldId id="284" r:id="rId26"/>
    <p:sldId id="285" r:id="rId27"/>
    <p:sldId id="286" r:id="rId28"/>
    <p:sldId id="287" r:id="rId29"/>
    <p:sldId id="288" r:id="rId30"/>
    <p:sldId id="289" r:id="rId31"/>
    <p:sldId id="272" r:id="rId32"/>
    <p:sldId id="273" r:id="rId33"/>
    <p:sldId id="27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8" d="100"/>
          <a:sy n="58" d="100"/>
        </p:scale>
        <p:origin x="-84" y="-10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C5E96EC-8DDC-48FD-BEBA-837986F0F216}" type="datetimeFigureOut">
              <a:rPr lang="es-ES" smtClean="0"/>
              <a:t>10/05/2020</a:t>
            </a:fld>
            <a:endParaRPr lang="es-E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E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40E3694-151A-48E2-A08F-AA28991C5D5A}" type="slidenum">
              <a:rPr lang="es-ES" smtClean="0"/>
              <a:t>‹#›</a:t>
            </a:fld>
            <a:endParaRPr lang="es-E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904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5E96EC-8DDC-48FD-BEBA-837986F0F216}" type="datetimeFigureOut">
              <a:rPr lang="es-ES" smtClean="0"/>
              <a:t>10/05/2020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81157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5E96EC-8DDC-48FD-BEBA-837986F0F216}" type="datetimeFigureOut">
              <a:rPr lang="es-ES" smtClean="0"/>
              <a:t>10/05/2020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552920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5E96EC-8DDC-48FD-BEBA-837986F0F216}" type="datetimeFigureOut">
              <a:rPr lang="es-ES" smtClean="0"/>
              <a:t>10/05/2020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0E3694-151A-48E2-A08F-AA28991C5D5A}" type="slidenum">
              <a:rPr lang="es-ES" smtClean="0"/>
              <a:t>‹#›</a:t>
            </a:fld>
            <a:endParaRPr lang="es-E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558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5E96EC-8DDC-48FD-BEBA-837986F0F216}" type="datetimeFigureOut">
              <a:rPr lang="es-ES" smtClean="0"/>
              <a:t>10/05/2020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1597730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C5E96EC-8DDC-48FD-BEBA-837986F0F216}" type="datetimeFigureOut">
              <a:rPr lang="es-ES" smtClean="0"/>
              <a:t>10/05/2020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856190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C5E96EC-8DDC-48FD-BEBA-837986F0F216}" type="datetimeFigureOut">
              <a:rPr lang="es-ES" smtClean="0"/>
              <a:t>10/05/2020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1907242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5E96EC-8DDC-48FD-BEBA-837986F0F216}" type="datetimeFigureOut">
              <a:rPr lang="es-ES" smtClean="0"/>
              <a:t>10/05/2020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72336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5E96EC-8DDC-48FD-BEBA-837986F0F216}" type="datetimeFigureOut">
              <a:rPr lang="es-ES" smtClean="0"/>
              <a:t>10/05/2020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298993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5E96EC-8DDC-48FD-BEBA-837986F0F216}" type="datetimeFigureOut">
              <a:rPr lang="es-ES" smtClean="0"/>
              <a:t>10/05/2020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48091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5E96EC-8DDC-48FD-BEBA-837986F0F216}" type="datetimeFigureOut">
              <a:rPr lang="es-ES" smtClean="0"/>
              <a:t>10/05/2020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27527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C5E96EC-8DDC-48FD-BEBA-837986F0F216}" type="datetimeFigureOut">
              <a:rPr lang="es-ES" smtClean="0"/>
              <a:t>10/05/2020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419399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C5E96EC-8DDC-48FD-BEBA-837986F0F216}" type="datetimeFigureOut">
              <a:rPr lang="es-ES" smtClean="0"/>
              <a:t>10/05/2020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5104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C5E96EC-8DDC-48FD-BEBA-837986F0F216}" type="datetimeFigureOut">
              <a:rPr lang="es-ES" smtClean="0"/>
              <a:t>10/05/2020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193907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E96EC-8DDC-48FD-BEBA-837986F0F216}" type="datetimeFigureOut">
              <a:rPr lang="es-ES" smtClean="0"/>
              <a:t>10/05/2020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359083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5E96EC-8DDC-48FD-BEBA-837986F0F216}" type="datetimeFigureOut">
              <a:rPr lang="es-ES" smtClean="0"/>
              <a:t>10/05/2020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58793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5E96EC-8DDC-48FD-BEBA-837986F0F216}" type="datetimeFigureOut">
              <a:rPr lang="es-ES" smtClean="0"/>
              <a:t>10/05/2020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0E3694-151A-48E2-A08F-AA28991C5D5A}" type="slidenum">
              <a:rPr lang="es-ES" smtClean="0"/>
              <a:t>‹#›</a:t>
            </a:fld>
            <a:endParaRPr lang="es-ES"/>
          </a:p>
        </p:txBody>
      </p:sp>
    </p:spTree>
    <p:extLst>
      <p:ext uri="{BB962C8B-B14F-4D97-AF65-F5344CB8AC3E}">
        <p14:creationId xmlns:p14="http://schemas.microsoft.com/office/powerpoint/2010/main" val="148648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C5E96EC-8DDC-48FD-BEBA-837986F0F216}" type="datetimeFigureOut">
              <a:rPr lang="es-ES" smtClean="0"/>
              <a:t>10/05/2020</a:t>
            </a:fld>
            <a:endParaRPr lang="es-E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E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40E3694-151A-48E2-A08F-AA28991C5D5A}" type="slidenum">
              <a:rPr lang="es-ES" smtClean="0"/>
              <a:t>‹#›</a:t>
            </a:fld>
            <a:endParaRPr lang="es-ES"/>
          </a:p>
        </p:txBody>
      </p:sp>
    </p:spTree>
    <p:extLst>
      <p:ext uri="{BB962C8B-B14F-4D97-AF65-F5344CB8AC3E}">
        <p14:creationId xmlns:p14="http://schemas.microsoft.com/office/powerpoint/2010/main" val="31376784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46" name="Picture 88">
            <a:extLst>
              <a:ext uri="{FF2B5EF4-FFF2-40B4-BE49-F238E27FC236}">
                <a16:creationId xmlns:a16="http://schemas.microsoft.com/office/drawing/2014/main" xmlns="" id="{D187ADFF-DAAC-4757-9491-875EBEE8482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7" name="Rectangle 90">
            <a:extLst>
              <a:ext uri="{FF2B5EF4-FFF2-40B4-BE49-F238E27FC236}">
                <a16:creationId xmlns:a16="http://schemas.microsoft.com/office/drawing/2014/main" xmlns="" id="{BD180C9B-D2FE-4CB3-8D1C-913AD8411B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8" name="Rectangle 92">
            <a:extLst>
              <a:ext uri="{FF2B5EF4-FFF2-40B4-BE49-F238E27FC236}">
                <a16:creationId xmlns:a16="http://schemas.microsoft.com/office/drawing/2014/main" xmlns="" id="{8810EDEC-A3A4-4D35-87E0-89013638D4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56974"/>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9" name="Straight Connector 94">
            <a:extLst>
              <a:ext uri="{FF2B5EF4-FFF2-40B4-BE49-F238E27FC236}">
                <a16:creationId xmlns:a16="http://schemas.microsoft.com/office/drawing/2014/main" xmlns="" id="{B93CF554-54B4-469A-9EF7-62675485599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134" y="4491323"/>
            <a:ext cx="12201086" cy="0"/>
          </a:xfrm>
          <a:prstGeom prst="line">
            <a:avLst/>
          </a:pr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cxnSp>
      <p:sp>
        <p:nvSpPr>
          <p:cNvPr id="2" name="Título 1">
            <a:extLst>
              <a:ext uri="{FF2B5EF4-FFF2-40B4-BE49-F238E27FC236}">
                <a16:creationId xmlns:a16="http://schemas.microsoft.com/office/drawing/2014/main" xmlns="" id="{D547A255-8276-4F4E-BEFC-77CE9C5C55BD}"/>
              </a:ext>
            </a:extLst>
          </p:cNvPr>
          <p:cNvSpPr>
            <a:spLocks noGrp="1"/>
          </p:cNvSpPr>
          <p:nvPr>
            <p:ph type="ctrTitle"/>
          </p:nvPr>
        </p:nvSpPr>
        <p:spPr>
          <a:xfrm>
            <a:off x="685912" y="4714814"/>
            <a:ext cx="10818199" cy="1075211"/>
          </a:xfrm>
        </p:spPr>
        <p:txBody>
          <a:bodyPr anchor="b">
            <a:normAutofit/>
          </a:bodyPr>
          <a:lstStyle/>
          <a:p>
            <a:pPr algn="ctr"/>
            <a:r>
              <a:rPr lang="es-ES" sz="6800"/>
              <a:t>JAKOB THE LIAR</a:t>
            </a:r>
          </a:p>
        </p:txBody>
      </p:sp>
      <p:sp>
        <p:nvSpPr>
          <p:cNvPr id="1050" name="5-Point Star 8">
            <a:extLst>
              <a:ext uri="{FF2B5EF4-FFF2-40B4-BE49-F238E27FC236}">
                <a16:creationId xmlns:a16="http://schemas.microsoft.com/office/drawing/2014/main" xmlns="" id="{23C1315D-C915-4BB9-917F-F80BCCDE1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3" name="Subtítulo 2">
            <a:extLst>
              <a:ext uri="{FF2B5EF4-FFF2-40B4-BE49-F238E27FC236}">
                <a16:creationId xmlns:a16="http://schemas.microsoft.com/office/drawing/2014/main" xmlns="" id="{0CD6E475-950A-4647-A299-BA5D96709679}"/>
              </a:ext>
            </a:extLst>
          </p:cNvPr>
          <p:cNvSpPr>
            <a:spLocks noGrp="1"/>
          </p:cNvSpPr>
          <p:nvPr>
            <p:ph type="subTitle" idx="1"/>
          </p:nvPr>
        </p:nvSpPr>
        <p:spPr>
          <a:xfrm>
            <a:off x="685913" y="5797647"/>
            <a:ext cx="10811424" cy="555439"/>
          </a:xfrm>
        </p:spPr>
        <p:txBody>
          <a:bodyPr anchor="t">
            <a:normAutofit/>
          </a:bodyPr>
          <a:lstStyle/>
          <a:p>
            <a:pPr algn="ctr">
              <a:lnSpc>
                <a:spcPct val="110000"/>
              </a:lnSpc>
            </a:pPr>
            <a:r>
              <a:rPr lang="es-ES" sz="900" b="1">
                <a:latin typeface="Times New Roman" panose="02020603050405020304" pitchFamily="18" charset="0"/>
                <a:cs typeface="Times New Roman" panose="02020603050405020304" pitchFamily="18" charset="0"/>
              </a:rPr>
              <a:t>Víctor Domínguez Olalla </a:t>
            </a:r>
          </a:p>
          <a:p>
            <a:pPr algn="ctr">
              <a:lnSpc>
                <a:spcPct val="110000"/>
              </a:lnSpc>
            </a:pPr>
            <a:r>
              <a:rPr lang="es-ES" sz="900" b="1">
                <a:latin typeface="Times New Roman" panose="02020603050405020304" pitchFamily="18" charset="0"/>
                <a:cs typeface="Times New Roman" panose="02020603050405020304" pitchFamily="18" charset="0"/>
              </a:rPr>
              <a:t>Raúl de la Torre Cougil</a:t>
            </a:r>
          </a:p>
        </p:txBody>
      </p:sp>
      <p:pic>
        <p:nvPicPr>
          <p:cNvPr id="1028" name="Picture 4" descr="Resultado de imagen de jakob the liar">
            <a:extLst>
              <a:ext uri="{FF2B5EF4-FFF2-40B4-BE49-F238E27FC236}">
                <a16:creationId xmlns:a16="http://schemas.microsoft.com/office/drawing/2014/main" xmlns="" id="{4CB0DD9D-E413-4000-A3BC-B36D6B4638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354" r="3" b="37736"/>
          <a:stretch/>
        </p:blipFill>
        <p:spPr bwMode="auto">
          <a:xfrm>
            <a:off x="685913" y="691545"/>
            <a:ext cx="3516782" cy="28745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jakob the liar">
            <a:extLst>
              <a:ext uri="{FF2B5EF4-FFF2-40B4-BE49-F238E27FC236}">
                <a16:creationId xmlns:a16="http://schemas.microsoft.com/office/drawing/2014/main" xmlns="" id="{D21837AE-9F99-40FC-87B9-3B36C22070E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915" b="33051"/>
          <a:stretch/>
        </p:blipFill>
        <p:spPr bwMode="auto">
          <a:xfrm>
            <a:off x="4333232" y="691545"/>
            <a:ext cx="3516782" cy="28745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de jakob the liar book">
            <a:extLst>
              <a:ext uri="{FF2B5EF4-FFF2-40B4-BE49-F238E27FC236}">
                <a16:creationId xmlns:a16="http://schemas.microsoft.com/office/drawing/2014/main" xmlns="" id="{50EEBB2F-23EE-4418-BFC3-EECFB2D00B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6098" r="-1" b="8135"/>
          <a:stretch/>
        </p:blipFill>
        <p:spPr bwMode="auto">
          <a:xfrm>
            <a:off x="7980551" y="691546"/>
            <a:ext cx="3516782" cy="287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0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515DA87D-133C-4F77-8863-8B66D40F993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xmlns="" id="{5C436ED1-B374-4FA9-AC69-CA9B086E4F3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5397" y="0"/>
            <a:ext cx="12005350" cy="6644081"/>
            <a:chOff x="-25397" y="0"/>
            <a:chExt cx="12005350" cy="6644081"/>
          </a:xfrm>
        </p:grpSpPr>
        <p:sp useBgFill="1">
          <p:nvSpPr>
            <p:cNvPr id="13" name="Rectangle 12">
              <a:extLst>
                <a:ext uri="{FF2B5EF4-FFF2-40B4-BE49-F238E27FC236}">
                  <a16:creationId xmlns:a16="http://schemas.microsoft.com/office/drawing/2014/main" xmlns="" id="{0BF795C8-C503-458A-B6C7-5C3B78FA66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xmlns="" id="{29605B65-A1AD-48AA-9FA4-0239C3E346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xmlns="" id="{C158A24C-9ADB-45F1-90ED-8B0C00DF8C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7" name="Picture 16">
            <a:extLst>
              <a:ext uri="{FF2B5EF4-FFF2-40B4-BE49-F238E27FC236}">
                <a16:creationId xmlns:a16="http://schemas.microsoft.com/office/drawing/2014/main" xmlns="" id="{DFBC7AB2-DCDB-4A24-8BFD-CF6E55D96D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9" name="Rectangle 18">
            <a:extLst>
              <a:ext uri="{FF2B5EF4-FFF2-40B4-BE49-F238E27FC236}">
                <a16:creationId xmlns:a16="http://schemas.microsoft.com/office/drawing/2014/main" xmlns="" id="{ED934DFE-B775-4B9F-97F3-4B15073126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0885"/>
            <a:ext cx="11719737" cy="6392969"/>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Marcador de contenido 4">
            <a:extLst>
              <a:ext uri="{FF2B5EF4-FFF2-40B4-BE49-F238E27FC236}">
                <a16:creationId xmlns:a16="http://schemas.microsoft.com/office/drawing/2014/main" xmlns="" id="{0973C8FF-BFC7-4EEA-85C3-85FD49573FA2}"/>
              </a:ext>
            </a:extLst>
          </p:cNvPr>
          <p:cNvPicPr>
            <a:picLocks noGrp="1" noChangeAspect="1"/>
          </p:cNvPicPr>
          <p:nvPr>
            <p:ph sz="quarter" idx="13"/>
          </p:nvPr>
        </p:nvPicPr>
        <p:blipFill rotWithShape="1">
          <a:blip r:embed="rId4"/>
          <a:srcRect l="8865" r="1" b="1"/>
          <a:stretch/>
        </p:blipFill>
        <p:spPr>
          <a:xfrm>
            <a:off x="20" y="1"/>
            <a:ext cx="11474189" cy="6137762"/>
          </a:xfrm>
          <a:prstGeom prst="rect">
            <a:avLst/>
          </a:prstGeom>
          <a:ln>
            <a:noFill/>
          </a:ln>
        </p:spPr>
      </p:pic>
      <p:sp>
        <p:nvSpPr>
          <p:cNvPr id="21" name="Freeform 9">
            <a:extLst>
              <a:ext uri="{FF2B5EF4-FFF2-40B4-BE49-F238E27FC236}">
                <a16:creationId xmlns:a16="http://schemas.microsoft.com/office/drawing/2014/main" xmlns="" id="{77CF3165-A4C8-44E6-ACDE-1B5CCF8BFB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499606" cy="6137763"/>
          </a:xfrm>
          <a:custGeom>
            <a:avLst/>
            <a:gdLst/>
            <a:ahLst/>
            <a:cxnLst/>
            <a:rect l="l" t="t" r="r" b="b"/>
            <a:pathLst>
              <a:path w="11773291" h="6419514">
                <a:moveTo>
                  <a:pt x="11750059" y="0"/>
                </a:moveTo>
                <a:lnTo>
                  <a:pt x="11773291" y="6419514"/>
                </a:lnTo>
                <a:lnTo>
                  <a:pt x="0" y="6411047"/>
                </a:lnTo>
              </a:path>
            </a:pathLst>
          </a:custGeom>
          <a:ln w="82550">
            <a:solidFill>
              <a:srgbClr val="FFFFFF"/>
            </a:solidFill>
            <a:miter lim="800000"/>
          </a:ln>
        </p:spPr>
        <p:style>
          <a:lnRef idx="2">
            <a:schemeClr val="accent1"/>
          </a:lnRef>
          <a:fillRef idx="0">
            <a:schemeClr val="accent1"/>
          </a:fillRef>
          <a:effectRef idx="1">
            <a:schemeClr val="accent1"/>
          </a:effectRef>
          <a:fontRef idx="minor">
            <a:schemeClr val="tx1"/>
          </a:fontRef>
        </p:style>
      </p:sp>
    </p:spTree>
    <p:extLst>
      <p:ext uri="{BB962C8B-B14F-4D97-AF65-F5344CB8AC3E}">
        <p14:creationId xmlns:p14="http://schemas.microsoft.com/office/powerpoint/2010/main" val="943352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15DA87D-133C-4F77-8863-8B66D40F993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xmlns="" id="{5C436ED1-B374-4FA9-AC69-CA9B086E4F3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5397" y="0"/>
            <a:ext cx="12005350" cy="6644081"/>
            <a:chOff x="-25397" y="0"/>
            <a:chExt cx="12005350" cy="6644081"/>
          </a:xfrm>
        </p:grpSpPr>
        <p:sp useBgFill="1">
          <p:nvSpPr>
            <p:cNvPr id="12" name="Rectangle 11">
              <a:extLst>
                <a:ext uri="{FF2B5EF4-FFF2-40B4-BE49-F238E27FC236}">
                  <a16:creationId xmlns:a16="http://schemas.microsoft.com/office/drawing/2014/main" xmlns="" id="{0BF795C8-C503-458A-B6C7-5C3B78FA66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xmlns="" id="{29605B65-A1AD-48AA-9FA4-0239C3E346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xmlns="" id="{C158A24C-9ADB-45F1-90ED-8B0C00DF8C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16" name="Rectangle 15">
            <a:extLst>
              <a:ext uri="{FF2B5EF4-FFF2-40B4-BE49-F238E27FC236}">
                <a16:creationId xmlns:a16="http://schemas.microsoft.com/office/drawing/2014/main" xmlns="" id="{2A5583E3-B73F-46D2-8B66-31524FCC27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35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descr="Imagen que contiene persona, interior, hombre, viendo&#10;&#10;Descripción generada automáticamente">
            <a:extLst>
              <a:ext uri="{FF2B5EF4-FFF2-40B4-BE49-F238E27FC236}">
                <a16:creationId xmlns:a16="http://schemas.microsoft.com/office/drawing/2014/main" xmlns="" id="{892CA7A7-49F6-4014-8599-685BE4D5F774}"/>
              </a:ext>
            </a:extLst>
          </p:cNvPr>
          <p:cNvPicPr>
            <a:picLocks noGrp="1" noChangeAspect="1"/>
          </p:cNvPicPr>
          <p:nvPr>
            <p:ph sz="quarter" idx="13"/>
          </p:nvPr>
        </p:nvPicPr>
        <p:blipFill rotWithShape="1">
          <a:blip r:embed="rId4"/>
          <a:srcRect l="4085" r="1" b="1"/>
          <a:stretch/>
        </p:blipFill>
        <p:spPr>
          <a:xfrm>
            <a:off x="643467" y="643467"/>
            <a:ext cx="10905066" cy="5571066"/>
          </a:xfrm>
          <a:prstGeom prst="rect">
            <a:avLst/>
          </a:prstGeom>
        </p:spPr>
      </p:pic>
      <p:sp>
        <p:nvSpPr>
          <p:cNvPr id="18" name="Rectangle 17">
            <a:extLst>
              <a:ext uri="{FF2B5EF4-FFF2-40B4-BE49-F238E27FC236}">
                <a16:creationId xmlns:a16="http://schemas.microsoft.com/office/drawing/2014/main" xmlns="" id="{FBCA6D6A-D239-423B-BCD0-36D301FBFE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66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xmlns="" id="{F770B4CD-535A-4FF2-B700-8C40F0031E9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0" name="Group 29">
            <a:extLst>
              <a:ext uri="{FF2B5EF4-FFF2-40B4-BE49-F238E27FC236}">
                <a16:creationId xmlns:a16="http://schemas.microsoft.com/office/drawing/2014/main" xmlns="" id="{42AB5EEF-5DB7-47EA-BB55-DC7DAC8A687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5397" y="0"/>
            <a:ext cx="12005350" cy="6644081"/>
            <a:chOff x="-25397" y="0"/>
            <a:chExt cx="12005350" cy="6644081"/>
          </a:xfrm>
        </p:grpSpPr>
        <p:sp useBgFill="1">
          <p:nvSpPr>
            <p:cNvPr id="31" name="Rectangle 30">
              <a:extLst>
                <a:ext uri="{FF2B5EF4-FFF2-40B4-BE49-F238E27FC236}">
                  <a16:creationId xmlns:a16="http://schemas.microsoft.com/office/drawing/2014/main" xmlns="" id="{2D031218-C353-46BE-8BA0-03B929089E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2" name="Freeform 11">
              <a:extLst>
                <a:ext uri="{FF2B5EF4-FFF2-40B4-BE49-F238E27FC236}">
                  <a16:creationId xmlns:a16="http://schemas.microsoft.com/office/drawing/2014/main" xmlns="" id="{63018239-79C0-4159-AE08-A6113D9AD9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3" name="Rectangle 32">
              <a:extLst>
                <a:ext uri="{FF2B5EF4-FFF2-40B4-BE49-F238E27FC236}">
                  <a16:creationId xmlns:a16="http://schemas.microsoft.com/office/drawing/2014/main" xmlns="" id="{A68094AE-62A3-4DD8-B617-758BE447B7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xmlns="" id="{4ED2C424-5870-46BF-B77E-0C113783BC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44B75501-2C4C-44D8-A541-FA33D7EF15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magen que contiene persona, hombre, parado, frente&#10;&#10;Descripción generada automáticamente">
            <a:extLst>
              <a:ext uri="{FF2B5EF4-FFF2-40B4-BE49-F238E27FC236}">
                <a16:creationId xmlns:a16="http://schemas.microsoft.com/office/drawing/2014/main" xmlns="" id="{4F54633A-FFE7-4B16-86FE-AF6931DD75BF}"/>
              </a:ext>
            </a:extLst>
          </p:cNvPr>
          <p:cNvPicPr>
            <a:picLocks noGrp="1" noChangeAspect="1"/>
          </p:cNvPicPr>
          <p:nvPr>
            <p:ph sz="quarter" idx="13"/>
          </p:nvPr>
        </p:nvPicPr>
        <p:blipFill>
          <a:blip r:embed="rId4"/>
          <a:stretch>
            <a:fillRect/>
          </a:stretch>
        </p:blipFill>
        <p:spPr>
          <a:xfrm>
            <a:off x="643467" y="825415"/>
            <a:ext cx="10905066" cy="5207169"/>
          </a:xfrm>
          <a:prstGeom prst="rect">
            <a:avLst/>
          </a:prstGeom>
        </p:spPr>
      </p:pic>
    </p:spTree>
    <p:extLst>
      <p:ext uri="{BB962C8B-B14F-4D97-AF65-F5344CB8AC3E}">
        <p14:creationId xmlns:p14="http://schemas.microsoft.com/office/powerpoint/2010/main" val="66793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15DA87D-133C-4F77-8863-8B66D40F993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xmlns="" id="{5C436ED1-B374-4FA9-AC69-CA9B086E4F3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5397" y="0"/>
            <a:ext cx="12005350" cy="6644081"/>
            <a:chOff x="-25397" y="0"/>
            <a:chExt cx="12005350" cy="6644081"/>
          </a:xfrm>
        </p:grpSpPr>
        <p:sp useBgFill="1">
          <p:nvSpPr>
            <p:cNvPr id="6" name="Rectangle 11">
              <a:extLst>
                <a:ext uri="{FF2B5EF4-FFF2-40B4-BE49-F238E27FC236}">
                  <a16:creationId xmlns:a16="http://schemas.microsoft.com/office/drawing/2014/main" xmlns="" id="{0BF795C8-C503-458A-B6C7-5C3B78FA66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 name="Freeform 11">
              <a:extLst>
                <a:ext uri="{FF2B5EF4-FFF2-40B4-BE49-F238E27FC236}">
                  <a16:creationId xmlns:a16="http://schemas.microsoft.com/office/drawing/2014/main" xmlns="" id="{29605B65-A1AD-48AA-9FA4-0239C3E346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 name="Rectangle 13">
              <a:extLst>
                <a:ext uri="{FF2B5EF4-FFF2-40B4-BE49-F238E27FC236}">
                  <a16:creationId xmlns:a16="http://schemas.microsoft.com/office/drawing/2014/main" xmlns="" id="{C158A24C-9ADB-45F1-90ED-8B0C00DF8C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16" name="Rectangle 15">
            <a:extLst>
              <a:ext uri="{FF2B5EF4-FFF2-40B4-BE49-F238E27FC236}">
                <a16:creationId xmlns:a16="http://schemas.microsoft.com/office/drawing/2014/main" xmlns="" id="{2A5583E3-B73F-46D2-8B66-31524FCC27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descr="Imagen que contiene persona, edificio, gente, grupo&#10;&#10;Descripción generada automáticamente">
            <a:extLst>
              <a:ext uri="{FF2B5EF4-FFF2-40B4-BE49-F238E27FC236}">
                <a16:creationId xmlns:a16="http://schemas.microsoft.com/office/drawing/2014/main" xmlns="" id="{F64D0EB3-B9C4-4A6A-80F9-69644FCA72CD}"/>
              </a:ext>
            </a:extLst>
          </p:cNvPr>
          <p:cNvPicPr>
            <a:picLocks noGrp="1" noChangeAspect="1"/>
          </p:cNvPicPr>
          <p:nvPr>
            <p:ph sz="quarter" idx="13"/>
          </p:nvPr>
        </p:nvPicPr>
        <p:blipFill rotWithShape="1">
          <a:blip r:embed="rId4"/>
          <a:srcRect l="2634" r="2430" b="1"/>
          <a:stretch/>
        </p:blipFill>
        <p:spPr>
          <a:xfrm>
            <a:off x="643467" y="643467"/>
            <a:ext cx="10905066" cy="5571066"/>
          </a:xfrm>
          <a:prstGeom prst="rect">
            <a:avLst/>
          </a:prstGeom>
        </p:spPr>
      </p:pic>
      <p:sp>
        <p:nvSpPr>
          <p:cNvPr id="18" name="Rectangle 17">
            <a:extLst>
              <a:ext uri="{FF2B5EF4-FFF2-40B4-BE49-F238E27FC236}">
                <a16:creationId xmlns:a16="http://schemas.microsoft.com/office/drawing/2014/main" xmlns="" id="{FBCA6D6A-D239-423B-BCD0-36D301FBFE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321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3" name="Picture 8">
            <a:extLst>
              <a:ext uri="{FF2B5EF4-FFF2-40B4-BE49-F238E27FC236}">
                <a16:creationId xmlns:a16="http://schemas.microsoft.com/office/drawing/2014/main" xmlns="" id="{576E8DBD-6DBD-4FCB-8FE8-8F0425C0B6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Freeform 11">
            <a:extLst>
              <a:ext uri="{FF2B5EF4-FFF2-40B4-BE49-F238E27FC236}">
                <a16:creationId xmlns:a16="http://schemas.microsoft.com/office/drawing/2014/main" xmlns="" id="{70BE0118-665B-49AC-8ED9-B29C009CED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25" name="Freeform 13">
            <a:extLst>
              <a:ext uri="{FF2B5EF4-FFF2-40B4-BE49-F238E27FC236}">
                <a16:creationId xmlns:a16="http://schemas.microsoft.com/office/drawing/2014/main" xmlns="" id="{DB8E4593-3024-4A7B-92FB-8114D72E57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a:extLst>
              <a:ext uri="{FF2B5EF4-FFF2-40B4-BE49-F238E27FC236}">
                <a16:creationId xmlns:a16="http://schemas.microsoft.com/office/drawing/2014/main" xmlns="" id="{F72029E6-113E-4A42-8D29-4B796B39B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7" name="Freeform 14">
            <a:extLst>
              <a:ext uri="{FF2B5EF4-FFF2-40B4-BE49-F238E27FC236}">
                <a16:creationId xmlns:a16="http://schemas.microsoft.com/office/drawing/2014/main" xmlns="" id="{FBAE6AE5-2B20-46E6-B338-A385BFF09F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8" name="5-Point Star 24">
            <a:extLst>
              <a:ext uri="{FF2B5EF4-FFF2-40B4-BE49-F238E27FC236}">
                <a16:creationId xmlns:a16="http://schemas.microsoft.com/office/drawing/2014/main" xmlns="" id="{4555B12C-E2CF-448D-918F-96D0958DC6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xmlns="" id="{D2FEDE24-F43A-4545-AA6F-9D666E3353D4}"/>
              </a:ext>
            </a:extLst>
          </p:cNvPr>
          <p:cNvSpPr>
            <a:spLocks noGrp="1"/>
          </p:cNvSpPr>
          <p:nvPr>
            <p:ph type="title"/>
          </p:nvPr>
        </p:nvSpPr>
        <p:spPr>
          <a:xfrm rot="21420000">
            <a:off x="562263" y="655592"/>
            <a:ext cx="5428489" cy="3278684"/>
          </a:xfrm>
        </p:spPr>
        <p:txBody>
          <a:bodyPr vert="horz" lIns="91440" tIns="45720" rIns="91440" bIns="45720" rtlCol="0" anchor="b">
            <a:normAutofit/>
          </a:bodyPr>
          <a:lstStyle/>
          <a:p>
            <a:pPr algn="r"/>
            <a:r>
              <a:rPr lang="en-US" sz="6800"/>
              <a:t>JAKOB DER LÜGNER (1975) </a:t>
            </a:r>
            <a:br>
              <a:rPr lang="en-US" sz="6800"/>
            </a:br>
            <a:endParaRPr lang="en-US" sz="6800"/>
          </a:p>
        </p:txBody>
      </p:sp>
      <p:pic>
        <p:nvPicPr>
          <p:cNvPr id="4" name="Imagen 3" descr="Imagen que contiene hombre, frente, firmar, sostener&#10;&#10;Descripción generada automáticamente">
            <a:extLst>
              <a:ext uri="{FF2B5EF4-FFF2-40B4-BE49-F238E27FC236}">
                <a16:creationId xmlns:a16="http://schemas.microsoft.com/office/drawing/2014/main" xmlns="" id="{F7D4A958-087B-4077-A2E5-DC5D57F0D55E}"/>
              </a:ext>
            </a:extLst>
          </p:cNvPr>
          <p:cNvPicPr/>
          <p:nvPr/>
        </p:nvPicPr>
        <p:blipFill>
          <a:blip r:embed="rId4">
            <a:extLst>
              <a:ext uri="{28A0092B-C50C-407E-A947-70E740481C1C}">
                <a14:useLocalDpi xmlns:a14="http://schemas.microsoft.com/office/drawing/2010/main" val="0"/>
              </a:ext>
            </a:extLst>
          </a:blip>
          <a:stretch>
            <a:fillRect/>
          </a:stretch>
        </p:blipFill>
        <p:spPr bwMode="auto">
          <a:xfrm rot="21420000">
            <a:off x="7181714" y="373505"/>
            <a:ext cx="2720471" cy="3813745"/>
          </a:xfrm>
          <a:prstGeom prst="rect">
            <a:avLst/>
          </a:prstGeom>
          <a:noFill/>
        </p:spPr>
      </p:pic>
    </p:spTree>
    <p:extLst>
      <p:ext uri="{BB962C8B-B14F-4D97-AF65-F5344CB8AC3E}">
        <p14:creationId xmlns:p14="http://schemas.microsoft.com/office/powerpoint/2010/main" val="106489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B28D430-56EA-45B9-8632-927BEBF029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xmlns="" id="{A601F395-3079-4179-84BA-6654D9F825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xmlns="" id="{49A6DEE9-D61E-49AC-BE72-5D5F34EC70E6}"/>
              </a:ext>
            </a:extLst>
          </p:cNvPr>
          <p:cNvSpPr>
            <a:spLocks noGrp="1"/>
          </p:cNvSpPr>
          <p:nvPr>
            <p:ph type="title"/>
          </p:nvPr>
        </p:nvSpPr>
        <p:spPr>
          <a:xfrm>
            <a:off x="1286933" y="1061660"/>
            <a:ext cx="9618133" cy="1043108"/>
          </a:xfrm>
        </p:spPr>
        <p:txBody>
          <a:bodyPr>
            <a:normAutofit/>
          </a:bodyPr>
          <a:lstStyle/>
          <a:p>
            <a:pPr algn="ctr"/>
            <a:r>
              <a:rPr lang="es-ES" sz="4800" dirty="0" err="1"/>
              <a:t>Action</a:t>
            </a:r>
            <a:r>
              <a:rPr lang="es-ES" sz="4800" dirty="0"/>
              <a:t> JAKOB DER LÜGNER</a:t>
            </a:r>
          </a:p>
        </p:txBody>
      </p:sp>
      <p:sp>
        <p:nvSpPr>
          <p:cNvPr id="3" name="Marcador de contenido 2">
            <a:extLst>
              <a:ext uri="{FF2B5EF4-FFF2-40B4-BE49-F238E27FC236}">
                <a16:creationId xmlns:a16="http://schemas.microsoft.com/office/drawing/2014/main" xmlns="" id="{3455FD3F-21F6-47A3-AA2B-27B6D566984F}"/>
              </a:ext>
            </a:extLst>
          </p:cNvPr>
          <p:cNvSpPr>
            <a:spLocks noGrp="1"/>
          </p:cNvSpPr>
          <p:nvPr>
            <p:ph sz="quarter" idx="13"/>
          </p:nvPr>
        </p:nvSpPr>
        <p:spPr>
          <a:xfrm>
            <a:off x="1286933" y="2226681"/>
            <a:ext cx="9618133" cy="3586290"/>
          </a:xfrm>
        </p:spPr>
        <p:txBody>
          <a:bodyPr>
            <a:normAutofit/>
          </a:bodyPr>
          <a:lstStyle/>
          <a:p>
            <a:pPr marL="0" indent="0" algn="just">
              <a:lnSpc>
                <a:spcPct val="110000"/>
              </a:lnSpc>
              <a:buNone/>
            </a:pPr>
            <a:r>
              <a:rPr lang="en-US" sz="1400" dirty="0">
                <a:solidFill>
                  <a:schemeClr val="tx1">
                    <a:lumMod val="85000"/>
                    <a:lumOff val="15000"/>
                  </a:schemeClr>
                </a:solidFill>
              </a:rPr>
              <a:t>In the novel "Jakob the Liar", the life of the Jews in a ghetto for the last few weeks before their eviction is described mainly from an authoritative narrative perspective. First, however, the narrator explains his own situation and remembers the "trees" that become an important object for him personally; for example, trees are prohibited in the ghetto, his wife Chana died under a tree, etc.</a:t>
            </a:r>
          </a:p>
          <a:p>
            <a:pPr marL="0" indent="0" algn="just">
              <a:lnSpc>
                <a:spcPct val="110000"/>
              </a:lnSpc>
              <a:buNone/>
            </a:pPr>
            <a:r>
              <a:rPr lang="en-US" sz="1400" dirty="0">
                <a:solidFill>
                  <a:schemeClr val="tx1">
                    <a:lumMod val="85000"/>
                    <a:lumOff val="15000"/>
                  </a:schemeClr>
                </a:solidFill>
              </a:rPr>
              <a:t>The real "story" begins with an incident in which a guard orders the main character Jakob </a:t>
            </a:r>
            <a:r>
              <a:rPr lang="en-US" sz="1400" dirty="0" err="1">
                <a:solidFill>
                  <a:schemeClr val="tx1">
                    <a:lumMod val="85000"/>
                    <a:lumOff val="15000"/>
                  </a:schemeClr>
                </a:solidFill>
              </a:rPr>
              <a:t>Heym</a:t>
            </a:r>
            <a:r>
              <a:rPr lang="en-US" sz="1400" dirty="0">
                <a:solidFill>
                  <a:schemeClr val="tx1">
                    <a:lumMod val="85000"/>
                    <a:lumOff val="15000"/>
                  </a:schemeClr>
                </a:solidFill>
              </a:rPr>
              <a:t> to report to the German police station because he ignored the curfew. There he hears on a radio that the Red Army has already advanced to the city of </a:t>
            </a:r>
            <a:r>
              <a:rPr lang="en-US" sz="1400" dirty="0" err="1">
                <a:solidFill>
                  <a:schemeClr val="tx1">
                    <a:lumMod val="85000"/>
                    <a:lumOff val="15000"/>
                  </a:schemeClr>
                </a:solidFill>
              </a:rPr>
              <a:t>Bezanika</a:t>
            </a:r>
            <a:r>
              <a:rPr lang="en-US" sz="1400" dirty="0">
                <a:solidFill>
                  <a:schemeClr val="tx1">
                    <a:lumMod val="85000"/>
                    <a:lumOff val="15000"/>
                  </a:schemeClr>
                </a:solidFill>
              </a:rPr>
              <a:t>  and is released by the guard who has to inform him. A ghetto resident never returned after being in the area. Jakob was the first to be released.</a:t>
            </a:r>
          </a:p>
          <a:p>
            <a:pPr marL="0" indent="0" algn="just">
              <a:lnSpc>
                <a:spcPct val="110000"/>
              </a:lnSpc>
              <a:buNone/>
            </a:pPr>
            <a:r>
              <a:rPr lang="en-US" sz="1400" dirty="0">
                <a:solidFill>
                  <a:schemeClr val="tx1">
                    <a:lumMod val="85000"/>
                    <a:lumOff val="15000"/>
                  </a:schemeClr>
                </a:solidFill>
              </a:rPr>
              <a:t>Jakob works with other ghetto residents in a cargo yard. When his colleague Mischa tries to steal potatoes that are stored in a container at the station due to hunger, Jakob tries to stop him because he knows that Mischa could be discovered. At first, Jakob tries to tell Misha the truth, but pays no attention to Jakob and remains determined to steal the potatoes. At the last minute, Jakob prevents him from lying that he has a radio. However, he only tells this lie because he believes that no one would believe he left the area. Mischa believes in this lie and refrains from stealing the potatoes.</a:t>
            </a:r>
          </a:p>
          <a:p>
            <a:pPr>
              <a:lnSpc>
                <a:spcPct val="110000"/>
              </a:lnSpc>
            </a:pPr>
            <a:endParaRPr lang="en-GB" sz="1400" dirty="0">
              <a:solidFill>
                <a:schemeClr val="tx1">
                  <a:lumMod val="85000"/>
                  <a:lumOff val="15000"/>
                </a:schemeClr>
              </a:solidFill>
            </a:endParaRPr>
          </a:p>
        </p:txBody>
      </p:sp>
    </p:spTree>
    <p:extLst>
      <p:ext uri="{BB962C8B-B14F-4D97-AF65-F5344CB8AC3E}">
        <p14:creationId xmlns:p14="http://schemas.microsoft.com/office/powerpoint/2010/main" val="1855788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DEA2A3-C320-4202-B404-894A860AB44E}"/>
              </a:ext>
            </a:extLst>
          </p:cNvPr>
          <p:cNvSpPr>
            <a:spLocks noGrp="1"/>
          </p:cNvSpPr>
          <p:nvPr>
            <p:ph type="title"/>
          </p:nvPr>
        </p:nvSpPr>
        <p:spPr/>
        <p:txBody>
          <a:bodyPr/>
          <a:lstStyle/>
          <a:p>
            <a:r>
              <a:rPr lang="es-ES" dirty="0" err="1"/>
              <a:t>Action</a:t>
            </a:r>
            <a:r>
              <a:rPr lang="es-ES" dirty="0"/>
              <a:t> JAKOB DER LÜGNER</a:t>
            </a:r>
          </a:p>
        </p:txBody>
      </p:sp>
      <p:sp>
        <p:nvSpPr>
          <p:cNvPr id="3" name="Marcador de contenido 2">
            <a:extLst>
              <a:ext uri="{FF2B5EF4-FFF2-40B4-BE49-F238E27FC236}">
                <a16:creationId xmlns:a16="http://schemas.microsoft.com/office/drawing/2014/main" xmlns="" id="{9190F1F2-F3FE-43DF-8F04-AF7B298E65D4}"/>
              </a:ext>
            </a:extLst>
          </p:cNvPr>
          <p:cNvSpPr>
            <a:spLocks noGrp="1"/>
          </p:cNvSpPr>
          <p:nvPr>
            <p:ph sz="quarter" idx="13"/>
          </p:nvPr>
        </p:nvSpPr>
        <p:spPr/>
        <p:txBody>
          <a:bodyPr>
            <a:normAutofit fontScale="70000" lnSpcReduction="20000"/>
          </a:bodyPr>
          <a:lstStyle/>
          <a:p>
            <a:pPr marL="0" indent="0" algn="just">
              <a:buNone/>
            </a:pPr>
            <a:r>
              <a:rPr lang="en-US" dirty="0"/>
              <a:t>Although Jakob probably saved his friend's life with this white lie, he is also taking an unpredictable risk, because possession of a radio is prohibited for Jews in the ghetto if they are sentenced to death. Mischa cannot keep the news to himself. Already in the morning, the news spreads among the workers, so Kowalski, an old friend, talks to Jakob during lunch.</a:t>
            </a:r>
          </a:p>
          <a:p>
            <a:pPr marL="0" indent="0" algn="just">
              <a:buNone/>
            </a:pPr>
            <a:r>
              <a:rPr lang="en-US" dirty="0"/>
              <a:t>In the evening, Jakob visits Lina, an orphan whose parents had been picked up by the Gestapo when, as the narrator suspects, she was playing in the backyard. Jakob, who takes care of her, decides to adopt her after spending time in the ghetto. Lina suffers from whooping cough and is treated by Prof. </a:t>
            </a:r>
            <a:r>
              <a:rPr lang="en-US" dirty="0" err="1"/>
              <a:t>Kirschbaum</a:t>
            </a:r>
            <a:r>
              <a:rPr lang="en-US" dirty="0"/>
              <a:t>, a cardiologist.</a:t>
            </a:r>
          </a:p>
          <a:p>
            <a:pPr marL="0" indent="0" algn="just">
              <a:buNone/>
            </a:pPr>
            <a:r>
              <a:rPr lang="en-US" dirty="0"/>
              <a:t>in her euphoria, Mischa also visits his girlfriend Rosa Frankfurter to tell her and her family the good news. To convince his skeptical parents, who fell into torpor due to the desperate situation in the ghetto, he proposes to Rosa and tells her that Jakob has a radio and that the Russians have advanced to </a:t>
            </a:r>
            <a:r>
              <a:rPr lang="en-US" dirty="0" err="1"/>
              <a:t>Bezanika</a:t>
            </a:r>
            <a:r>
              <a:rPr lang="en-US" dirty="0"/>
              <a:t>. The news spreads like a forest fire. Rosa's father, Felix Frankfurter, was an actor in a theater before the war. When he learns of the danger from Jakob's radio, he destroys his, which was stored in the basement, for fear that the Germans might find it when they search it.</a:t>
            </a:r>
          </a:p>
          <a:p>
            <a:endParaRPr lang="en-US" dirty="0"/>
          </a:p>
          <a:p>
            <a:endParaRPr lang="es-ES" dirty="0"/>
          </a:p>
        </p:txBody>
      </p:sp>
    </p:spTree>
    <p:extLst>
      <p:ext uri="{BB962C8B-B14F-4D97-AF65-F5344CB8AC3E}">
        <p14:creationId xmlns:p14="http://schemas.microsoft.com/office/powerpoint/2010/main" val="251806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DAA6D5-A8AB-4F2F-A518-6C2350037BB1}"/>
              </a:ext>
            </a:extLst>
          </p:cNvPr>
          <p:cNvSpPr>
            <a:spLocks noGrp="1"/>
          </p:cNvSpPr>
          <p:nvPr>
            <p:ph type="title"/>
          </p:nvPr>
        </p:nvSpPr>
        <p:spPr/>
        <p:txBody>
          <a:bodyPr/>
          <a:lstStyle/>
          <a:p>
            <a:r>
              <a:rPr lang="es-ES" dirty="0" err="1"/>
              <a:t>Action</a:t>
            </a:r>
            <a:r>
              <a:rPr lang="es-ES" dirty="0"/>
              <a:t> JAKOB DER LÜGNER</a:t>
            </a:r>
          </a:p>
        </p:txBody>
      </p:sp>
      <p:sp>
        <p:nvSpPr>
          <p:cNvPr id="3" name="Marcador de contenido 2">
            <a:extLst>
              <a:ext uri="{FF2B5EF4-FFF2-40B4-BE49-F238E27FC236}">
                <a16:creationId xmlns:a16="http://schemas.microsoft.com/office/drawing/2014/main" xmlns="" id="{DFF15CD3-0FCE-4EE6-B141-FB76BC5FA428}"/>
              </a:ext>
            </a:extLst>
          </p:cNvPr>
          <p:cNvSpPr>
            <a:spLocks noGrp="1"/>
          </p:cNvSpPr>
          <p:nvPr>
            <p:ph sz="quarter" idx="13"/>
          </p:nvPr>
        </p:nvSpPr>
        <p:spPr/>
        <p:txBody>
          <a:bodyPr>
            <a:normAutofit fontScale="70000" lnSpcReduction="20000"/>
          </a:bodyPr>
          <a:lstStyle/>
          <a:p>
            <a:pPr marL="0" indent="0" algn="just">
              <a:buNone/>
            </a:pPr>
            <a:r>
              <a:rPr lang="en-US" dirty="0"/>
              <a:t>The lie about radio brings advantages and disadvantages for Jakob himself. Although popular in the ghetto, he always has a strong friend by his side during physically difficult work; On the other hand, other residents, such as the pious Herschel </a:t>
            </a:r>
            <a:r>
              <a:rPr lang="en-US" dirty="0" err="1"/>
              <a:t>Schtamm</a:t>
            </a:r>
            <a:r>
              <a:rPr lang="en-US" dirty="0"/>
              <a:t>, consider radio to be dangerous because they suspect that the SS might find out about the radio and search the entire ghetto. Jakob, which is very exhausting, has to invent new information about the advance of the Russians. He does this because he notices the effects of his lie; it becomes the central content and determining hope of the life of the ghetto residents. They begin to forget the present and to believe that conditions will change soon. They also think of a future outside the ghetto: "Old debts begin to play a role," "Daughters become girlfriends," and "Suicide rates drop to zero." </a:t>
            </a:r>
          </a:p>
          <a:p>
            <a:pPr marL="0" indent="0" algn="just">
              <a:buNone/>
            </a:pPr>
            <a:r>
              <a:rPr lang="en-US" dirty="0"/>
              <a:t>A power outage gives Jakob a short break, but after power is restored, he feels pressure from the ghetto residents to use his radio again. For more "real" information, Jakob steals a torn toilet paper newspaper from a toilet reserved for German guards. Being trapped means certain death, and Jakob only escapes for the amusement of his friend Kowalski. But the informational content of the newspaper clippings is very poor. He decides to let his radio "die" and claims that his radio has suddenly broken. In the afternoon of the same day, Kowalski, who suffered injuries due to amusement, visited him. Jakob tries to avoid Kowalski's thirst for information, but Kowalski heads directly to the radio. Lina captures this conversation and learns from the radio; she urges to watch the radio.</a:t>
            </a:r>
          </a:p>
          <a:p>
            <a:pPr marL="0" indent="0">
              <a:buNone/>
            </a:pPr>
            <a:endParaRPr lang="es-ES" dirty="0"/>
          </a:p>
        </p:txBody>
      </p:sp>
    </p:spTree>
    <p:extLst>
      <p:ext uri="{BB962C8B-B14F-4D97-AF65-F5344CB8AC3E}">
        <p14:creationId xmlns:p14="http://schemas.microsoft.com/office/powerpoint/2010/main" val="149042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E5B0DD7-B6B8-46FF-A171-7AD0B3C9490B}"/>
              </a:ext>
            </a:extLst>
          </p:cNvPr>
          <p:cNvSpPr>
            <a:spLocks noGrp="1"/>
          </p:cNvSpPr>
          <p:nvPr>
            <p:ph type="title"/>
          </p:nvPr>
        </p:nvSpPr>
        <p:spPr/>
        <p:txBody>
          <a:bodyPr/>
          <a:lstStyle/>
          <a:p>
            <a:r>
              <a:rPr lang="es-ES" dirty="0" err="1"/>
              <a:t>Action</a:t>
            </a:r>
            <a:r>
              <a:rPr lang="es-ES" dirty="0"/>
              <a:t> JAKOB DER LÜGNER </a:t>
            </a:r>
          </a:p>
        </p:txBody>
      </p:sp>
      <p:sp>
        <p:nvSpPr>
          <p:cNvPr id="3" name="Marcador de contenido 2">
            <a:extLst>
              <a:ext uri="{FF2B5EF4-FFF2-40B4-BE49-F238E27FC236}">
                <a16:creationId xmlns:a16="http://schemas.microsoft.com/office/drawing/2014/main" xmlns="" id="{EC3AF214-5383-4762-B6EF-0B21DF367F53}"/>
              </a:ext>
            </a:extLst>
          </p:cNvPr>
          <p:cNvSpPr>
            <a:spLocks noGrp="1"/>
          </p:cNvSpPr>
          <p:nvPr>
            <p:ph sz="quarter" idx="13"/>
          </p:nvPr>
        </p:nvSpPr>
        <p:spPr>
          <a:xfrm>
            <a:off x="339800" y="1582438"/>
            <a:ext cx="10742883" cy="4297858"/>
          </a:xfrm>
        </p:spPr>
        <p:txBody>
          <a:bodyPr>
            <a:normAutofit fontScale="70000" lnSpcReduction="20000"/>
          </a:bodyPr>
          <a:lstStyle/>
          <a:p>
            <a:pPr marL="0" indent="0" algn="just">
              <a:buNone/>
            </a:pPr>
            <a:r>
              <a:rPr lang="en-US" dirty="0"/>
              <a:t>While working at the charging station the next day, Herschel </a:t>
            </a:r>
            <a:r>
              <a:rPr lang="en-US" dirty="0" err="1"/>
              <a:t>Schtamm</a:t>
            </a:r>
            <a:r>
              <a:rPr lang="en-US" dirty="0"/>
              <a:t> hears the voices of a wagon containing people who are apparently to be transported to an extermination camp. The otherwise scared tribe goes to the car and asks the death row inmates to wait for an alleged imminent release. A guard shoots him. "He wanted to continue the hope and he died of it." Jakob feels responsible for </a:t>
            </a:r>
            <a:r>
              <a:rPr lang="en-US" dirty="0" err="1"/>
              <a:t>Schtamm's</a:t>
            </a:r>
            <a:r>
              <a:rPr lang="en-US" dirty="0"/>
              <a:t> death because it led to heroism with his "radio lie". When Jakob comes home, he catches Lina searching for the radio in her room. The situation comes to a head when Kowalski convinces a radio mechanic to fix the radio. In this emergency, Jakob unceremoniously claims that the radio is fine again and begins to lie more generously from now on in order to maintain the hope of the ghetto residents.</a:t>
            </a:r>
          </a:p>
          <a:p>
            <a:pPr marL="0" indent="0" algn="just">
              <a:buNone/>
            </a:pPr>
            <a:r>
              <a:rPr lang="en-US" dirty="0"/>
              <a:t>But the lie on the radio begins to weigh more and more on Jakob. Jakob takes the curious Lina to the basement to "show her" the radio, but she doesn't see her, she just listens to her. Jakob organizes an interview with Winston Churchill and tells the story of a sick princess. Later he learns how Lina carelessly tells this story.</a:t>
            </a:r>
          </a:p>
          <a:p>
            <a:pPr marL="0" indent="0" algn="just">
              <a:buNone/>
            </a:pPr>
            <a:r>
              <a:rPr lang="en-US" dirty="0"/>
              <a:t>Professor </a:t>
            </a:r>
            <a:r>
              <a:rPr lang="en-US" dirty="0" err="1"/>
              <a:t>Kirschbaum</a:t>
            </a:r>
            <a:r>
              <a:rPr lang="en-US" dirty="0"/>
              <a:t> visits Jakob and confronts him with the dangers of radio. Jakob defends himself, noting that since the radio has been broadcasting, no one has committed suicide in the ghetto. Cherry will be picked up shortly after, that </a:t>
            </a:r>
            <a:r>
              <a:rPr lang="en-US" dirty="0" err="1"/>
              <a:t>Sturmbannführer</a:t>
            </a:r>
            <a:r>
              <a:rPr lang="en-US" dirty="0"/>
              <a:t> treated </a:t>
            </a:r>
            <a:r>
              <a:rPr lang="en-US" dirty="0" err="1"/>
              <a:t>Hardtloff</a:t>
            </a:r>
            <a:r>
              <a:rPr lang="en-US" dirty="0"/>
              <a:t>, the idyllic lives outside the ghetto. Cherry is poisoned on the car ride, so she doesn't have to help </a:t>
            </a:r>
            <a:r>
              <a:rPr lang="en-US" dirty="0" err="1"/>
              <a:t>Hardtloff</a:t>
            </a:r>
            <a:r>
              <a:rPr lang="en-US" dirty="0"/>
              <a:t>.</a:t>
            </a:r>
          </a:p>
          <a:p>
            <a:pPr marL="0" indent="0" algn="just">
              <a:buNone/>
            </a:pPr>
            <a:r>
              <a:rPr lang="en-US" dirty="0"/>
              <a:t>When Jakob, after the deportation of Rosa's parents, </a:t>
            </a:r>
            <a:r>
              <a:rPr lang="en-US" dirty="0" err="1"/>
              <a:t>Linas</a:t>
            </a:r>
            <a:r>
              <a:rPr lang="en-US" dirty="0"/>
              <a:t>' defense against Rosa lies and the deportation of Elisa </a:t>
            </a:r>
            <a:r>
              <a:rPr lang="en-US" dirty="0" err="1"/>
              <a:t>Kirschbaum</a:t>
            </a:r>
            <a:r>
              <a:rPr lang="en-US" dirty="0"/>
              <a:t>, the sister of Professor </a:t>
            </a:r>
            <a:r>
              <a:rPr lang="en-US" dirty="0" err="1"/>
              <a:t>Kirschbaum</a:t>
            </a:r>
            <a:r>
              <a:rPr lang="en-US" dirty="0"/>
              <a:t>, is emotionally bad and Kowalski confesses the radio lie, Kowalski hangs himself . Jakob realizes how much depends on his existence or failure. His conscience and guilt over Kowalski's death motivated him to invent more lies and give hope.</a:t>
            </a:r>
          </a:p>
          <a:p>
            <a:endParaRPr lang="es-ES" dirty="0"/>
          </a:p>
        </p:txBody>
      </p:sp>
    </p:spTree>
    <p:extLst>
      <p:ext uri="{BB962C8B-B14F-4D97-AF65-F5344CB8AC3E}">
        <p14:creationId xmlns:p14="http://schemas.microsoft.com/office/powerpoint/2010/main" val="105831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769ACA-D7F2-4A6F-AF85-8949F8283C63}"/>
              </a:ext>
            </a:extLst>
          </p:cNvPr>
          <p:cNvSpPr>
            <a:spLocks noGrp="1"/>
          </p:cNvSpPr>
          <p:nvPr>
            <p:ph type="title"/>
          </p:nvPr>
        </p:nvSpPr>
        <p:spPr/>
        <p:txBody>
          <a:bodyPr/>
          <a:lstStyle/>
          <a:p>
            <a:r>
              <a:rPr lang="en-US" dirty="0"/>
              <a:t>Action</a:t>
            </a:r>
            <a:r>
              <a:rPr lang="es-ES" dirty="0"/>
              <a:t> JAKOB DER LÜGNER</a:t>
            </a:r>
          </a:p>
        </p:txBody>
      </p:sp>
      <p:sp>
        <p:nvSpPr>
          <p:cNvPr id="3" name="Marcador de contenido 2">
            <a:extLst>
              <a:ext uri="{FF2B5EF4-FFF2-40B4-BE49-F238E27FC236}">
                <a16:creationId xmlns:a16="http://schemas.microsoft.com/office/drawing/2014/main" xmlns="" id="{8CB6D7BC-F9A5-4FF1-A429-E0F0397500FC}"/>
              </a:ext>
            </a:extLst>
          </p:cNvPr>
          <p:cNvSpPr>
            <a:spLocks noGrp="1"/>
          </p:cNvSpPr>
          <p:nvPr>
            <p:ph sz="quarter" idx="13"/>
          </p:nvPr>
        </p:nvSpPr>
        <p:spPr/>
        <p:txBody>
          <a:bodyPr>
            <a:normAutofit fontScale="92500" lnSpcReduction="20000"/>
          </a:bodyPr>
          <a:lstStyle/>
          <a:p>
            <a:pPr marL="0" indent="0" algn="just">
              <a:buNone/>
            </a:pPr>
            <a:r>
              <a:rPr lang="en-US" dirty="0"/>
              <a:t>When residents of some ghetto streets are already being deported to death camps, the end of the camp looms. The narrator offers two different endings:</a:t>
            </a:r>
          </a:p>
          <a:p>
            <a:pPr marL="0" indent="0" algn="just">
              <a:buNone/>
            </a:pPr>
            <a:r>
              <a:rPr lang="en-US" dirty="0"/>
              <a:t>At the "real" end, which considers historical facts, Kowalski hangs himself and Jakob is deported along with the other ghetto residents. On the train, the narrator Lina explains what the clouds are made of and approaches Jakob in this way. The narrator, who is one of the few who will survive the war with this transport, suspects that this is one of the reasons why Jakob told him his story. After the war, the narrator did an investigation into Jakob's story and continued to tell it. In contrast, Jakob is shot in the "dummy" end during an attempt to escape. At the same moment, you can hear thunder from Red Army weapons. The ghetto will be released in time.</a:t>
            </a:r>
          </a:p>
          <a:p>
            <a:pPr marL="0" indent="0">
              <a:buNone/>
            </a:pPr>
            <a:endParaRPr lang="es-ES" dirty="0"/>
          </a:p>
        </p:txBody>
      </p:sp>
    </p:spTree>
    <p:extLst>
      <p:ext uri="{BB962C8B-B14F-4D97-AF65-F5344CB8AC3E}">
        <p14:creationId xmlns:p14="http://schemas.microsoft.com/office/powerpoint/2010/main" val="114925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xmlns="" id="{76EA5558-6F13-4315-B59F-DAA05A6EB09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5" name="Freeform 11">
            <a:extLst>
              <a:ext uri="{FF2B5EF4-FFF2-40B4-BE49-F238E27FC236}">
                <a16:creationId xmlns:a16="http://schemas.microsoft.com/office/drawing/2014/main" xmlns="" id="{F11EF67E-A76B-4908-8CBC-824BC0E8D1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7" name="Freeform 13">
            <a:extLst>
              <a:ext uri="{FF2B5EF4-FFF2-40B4-BE49-F238E27FC236}">
                <a16:creationId xmlns:a16="http://schemas.microsoft.com/office/drawing/2014/main" xmlns="" id="{D14104DC-0846-4DC0-92E6-1EEBE1EE75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9" name="Freeform 25">
            <a:extLst>
              <a:ext uri="{FF2B5EF4-FFF2-40B4-BE49-F238E27FC236}">
                <a16:creationId xmlns:a16="http://schemas.microsoft.com/office/drawing/2014/main" xmlns="" id="{C8E240AA-819B-40E3-92F6-95A21067E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1" name="Freeform 14">
            <a:extLst>
              <a:ext uri="{FF2B5EF4-FFF2-40B4-BE49-F238E27FC236}">
                <a16:creationId xmlns:a16="http://schemas.microsoft.com/office/drawing/2014/main" xmlns="" id="{ECAE88C9-DE01-4326-8D88-5021512309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3" name="5-Point Star 24">
            <a:extLst>
              <a:ext uri="{FF2B5EF4-FFF2-40B4-BE49-F238E27FC236}">
                <a16:creationId xmlns:a16="http://schemas.microsoft.com/office/drawing/2014/main" xmlns="" id="{7E7FD8B2-7738-4D90-8464-0836823000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5" name="Picture 84">
            <a:extLst>
              <a:ext uri="{FF2B5EF4-FFF2-40B4-BE49-F238E27FC236}">
                <a16:creationId xmlns:a16="http://schemas.microsoft.com/office/drawing/2014/main" xmlns="" id="{3F863DE6-F8B9-4464-8C6F-AC4A8F84AC3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7" name="Rectangle 86">
            <a:extLst>
              <a:ext uri="{FF2B5EF4-FFF2-40B4-BE49-F238E27FC236}">
                <a16:creationId xmlns:a16="http://schemas.microsoft.com/office/drawing/2014/main" xmlns="" id="{E778BED4-89C1-43B5-A5F5-EFEBD4C1AE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 y="0"/>
            <a:ext cx="4702938"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xmlns="" id="{007D710E-8B64-4F83-B179-368E734A8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88" y="0"/>
            <a:ext cx="4238653"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xmlns="" id="{B7303D09-B760-47C1-86EB-207889482C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6" y="5752622"/>
            <a:ext cx="423977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3" name="Freeform 8">
            <a:extLst>
              <a:ext uri="{FF2B5EF4-FFF2-40B4-BE49-F238E27FC236}">
                <a16:creationId xmlns:a16="http://schemas.microsoft.com/office/drawing/2014/main" xmlns="" id="{4D9AF3B8-ABD3-49D3-BDDA-FCF6FF1171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89" y="0"/>
            <a:ext cx="4283927"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5" name="Rectangle 94">
            <a:extLst>
              <a:ext uri="{FF2B5EF4-FFF2-40B4-BE49-F238E27FC236}">
                <a16:creationId xmlns:a16="http://schemas.microsoft.com/office/drawing/2014/main" xmlns="" id="{FD8499D7-6DA0-4AF9-88AF-884440B3B9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8800" y="450792"/>
            <a:ext cx="6639906"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esultado de imagen de jakob the liar book">
            <a:extLst>
              <a:ext uri="{FF2B5EF4-FFF2-40B4-BE49-F238E27FC236}">
                <a16:creationId xmlns:a16="http://schemas.microsoft.com/office/drawing/2014/main" xmlns="" id="{281346A0-D4DF-47A5-9237-ED160BB8417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15856" y="1007975"/>
            <a:ext cx="3022359" cy="48357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jakob the liar book">
            <a:extLst>
              <a:ext uri="{FF2B5EF4-FFF2-40B4-BE49-F238E27FC236}">
                <a16:creationId xmlns:a16="http://schemas.microsoft.com/office/drawing/2014/main" xmlns="" id="{79D548D5-02EA-4F23-ABEE-2EF2277F490F}"/>
              </a:ext>
            </a:extLst>
          </p:cNvPr>
          <p:cNvPicPr>
            <a:picLocks noGrp="1" noChangeAspect="1" noChangeArrowheads="1"/>
          </p:cNvPicPr>
          <p:nvPr>
            <p:ph sz="quarter" idx="13"/>
          </p:nvPr>
        </p:nvPicPr>
        <p:blipFill>
          <a:blip r:embed="rId5">
            <a:extLst>
              <a:ext uri="{28A0092B-C50C-407E-A947-70E740481C1C}">
                <a14:useLocalDpi xmlns:a14="http://schemas.microsoft.com/office/drawing/2010/main" val="0"/>
              </a:ext>
            </a:extLst>
          </a:blip>
          <a:stretch>
            <a:fillRect/>
          </a:stretch>
        </p:blipFill>
        <p:spPr bwMode="auto">
          <a:xfrm>
            <a:off x="8467718" y="1092749"/>
            <a:ext cx="3028419" cy="4666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ordless Book - How to Explain Salvation to a Child">
            <a:extLst>
              <a:ext uri="{FF2B5EF4-FFF2-40B4-BE49-F238E27FC236}">
                <a16:creationId xmlns:a16="http://schemas.microsoft.com/office/drawing/2014/main" xmlns="" id="{9D54D459-A949-458E-93F1-94E3461322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16" y="1281744"/>
            <a:ext cx="4067432" cy="4067432"/>
          </a:xfrm>
          <a:prstGeom prst="rect">
            <a:avLst/>
          </a:prstGeom>
          <a:noFill/>
          <a:extLst>
            <a:ext uri="{909E8E84-426E-40DD-AFC4-6F175D3DCCD1}">
              <a14:hiddenFill xmlns:a14="http://schemas.microsoft.com/office/drawing/2010/main">
                <a:solidFill>
                  <a:srgbClr val="FFFFFF"/>
                </a:solidFill>
              </a14:hiddenFill>
            </a:ext>
          </a:extLst>
        </p:spPr>
      </p:pic>
      <p:sp>
        <p:nvSpPr>
          <p:cNvPr id="32" name="Título 1">
            <a:extLst>
              <a:ext uri="{FF2B5EF4-FFF2-40B4-BE49-F238E27FC236}">
                <a16:creationId xmlns:a16="http://schemas.microsoft.com/office/drawing/2014/main" xmlns="" id="{D24FBFB3-2AE1-493E-A3D3-C4C840E7134F}"/>
              </a:ext>
            </a:extLst>
          </p:cNvPr>
          <p:cNvSpPr>
            <a:spLocks noGrp="1"/>
          </p:cNvSpPr>
          <p:nvPr>
            <p:ph type="title"/>
          </p:nvPr>
        </p:nvSpPr>
        <p:spPr>
          <a:xfrm>
            <a:off x="-920160" y="2944345"/>
            <a:ext cx="4548263" cy="564786"/>
          </a:xfrm>
        </p:spPr>
        <p:txBody>
          <a:bodyPr vert="horz" lIns="91440" tIns="45720" rIns="91440" bIns="45720" rtlCol="0" anchor="b">
            <a:noAutofit/>
          </a:bodyPr>
          <a:lstStyle/>
          <a:p>
            <a:pPr algn="r"/>
            <a:r>
              <a:rPr lang="en-US" sz="4400" dirty="0"/>
              <a:t>The       book </a:t>
            </a:r>
          </a:p>
        </p:txBody>
      </p:sp>
    </p:spTree>
    <p:extLst>
      <p:ext uri="{BB962C8B-B14F-4D97-AF65-F5344CB8AC3E}">
        <p14:creationId xmlns:p14="http://schemas.microsoft.com/office/powerpoint/2010/main" val="310511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A3227F-AAE3-4387-8885-565C7BA43942}"/>
              </a:ext>
            </a:extLst>
          </p:cNvPr>
          <p:cNvSpPr>
            <a:spLocks noGrp="1"/>
          </p:cNvSpPr>
          <p:nvPr>
            <p:ph type="title"/>
          </p:nvPr>
        </p:nvSpPr>
        <p:spPr>
          <a:xfrm>
            <a:off x="685801" y="685800"/>
            <a:ext cx="6397155" cy="1151965"/>
          </a:xfrm>
        </p:spPr>
        <p:txBody>
          <a:bodyPr>
            <a:normAutofit/>
          </a:bodyPr>
          <a:lstStyle/>
          <a:p>
            <a:r>
              <a:rPr lang="en-GB" sz="2200"/>
              <a:t>TOPIC TO BE MENTIONED: THE REASON FOR THE TREES</a:t>
            </a:r>
            <a:r>
              <a:rPr lang="es-ES" sz="2200"/>
              <a:t/>
            </a:r>
            <a:br>
              <a:rPr lang="es-ES" sz="2200"/>
            </a:br>
            <a:endParaRPr lang="es-ES" sz="2200"/>
          </a:p>
        </p:txBody>
      </p:sp>
      <p:sp>
        <p:nvSpPr>
          <p:cNvPr id="3" name="Marcador de contenido 2">
            <a:extLst>
              <a:ext uri="{FF2B5EF4-FFF2-40B4-BE49-F238E27FC236}">
                <a16:creationId xmlns:a16="http://schemas.microsoft.com/office/drawing/2014/main" xmlns="" id="{9F7CC01D-2021-4DFE-8F93-A7499FD0A75B}"/>
              </a:ext>
            </a:extLst>
          </p:cNvPr>
          <p:cNvSpPr>
            <a:spLocks noGrp="1"/>
          </p:cNvSpPr>
          <p:nvPr>
            <p:ph sz="quarter" idx="13"/>
          </p:nvPr>
        </p:nvSpPr>
        <p:spPr>
          <a:xfrm>
            <a:off x="685800" y="2076423"/>
            <a:ext cx="6397157" cy="3288739"/>
          </a:xfrm>
        </p:spPr>
        <p:txBody>
          <a:bodyPr anchor="t">
            <a:normAutofit/>
          </a:bodyPr>
          <a:lstStyle/>
          <a:p>
            <a:pPr marL="0" indent="0" algn="just">
              <a:lnSpc>
                <a:spcPct val="110000"/>
              </a:lnSpc>
              <a:buNone/>
            </a:pPr>
            <a:r>
              <a:rPr lang="en-US" sz="1600" dirty="0"/>
              <a:t>Trees can be found throughout the novel as a leitmotif. The narrator combines numerous memories with trees, that his desire to become a violinist was prevented by falling from a tree, that he "became a man" under a tree, and that his wife was shot under a tree. The tree motif, often with the meaning of life connotes, but is also opposed to the symbol used for death. As a design element, it contrasts strands of time and stories, especially since there is a tree ban in the ghetto, a place of death. At the end of the book, the narrator looks at the passing trees. Here the trees represent the hope that the terrible moment will pass (winter → spring), but also the naturalness that the ghetto lacks.</a:t>
            </a:r>
            <a:endParaRPr lang="es-ES" sz="1600" dirty="0"/>
          </a:p>
        </p:txBody>
      </p:sp>
      <p:pic>
        <p:nvPicPr>
          <p:cNvPr id="4" name="Imagen 3" descr="Imagen que contiene persona, hombre, parado, mujer&#10;&#10;Descripción generada automáticamente">
            <a:extLst>
              <a:ext uri="{FF2B5EF4-FFF2-40B4-BE49-F238E27FC236}">
                <a16:creationId xmlns:a16="http://schemas.microsoft.com/office/drawing/2014/main" xmlns="" id="{8ED62C30-611A-4A04-BACD-681CD2DD6C52}"/>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8023202" y="451343"/>
            <a:ext cx="2926319" cy="4850253"/>
          </a:xfrm>
          <a:prstGeom prst="rect">
            <a:avLst/>
          </a:prstGeom>
          <a:noFill/>
          <a:ln w="57150" cmpd="thinThick">
            <a:solidFill>
              <a:schemeClr val="bg1">
                <a:lumMod val="50000"/>
              </a:schemeClr>
            </a:solidFill>
            <a:miter lim="800000"/>
          </a:ln>
        </p:spPr>
      </p:pic>
    </p:spTree>
    <p:extLst>
      <p:ext uri="{BB962C8B-B14F-4D97-AF65-F5344CB8AC3E}">
        <p14:creationId xmlns:p14="http://schemas.microsoft.com/office/powerpoint/2010/main" val="127223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1CDD55-ABCF-4F3D-9F64-F6382031097A}"/>
              </a:ext>
            </a:extLst>
          </p:cNvPr>
          <p:cNvSpPr>
            <a:spLocks noGrp="1"/>
          </p:cNvSpPr>
          <p:nvPr>
            <p:ph type="title"/>
          </p:nvPr>
        </p:nvSpPr>
        <p:spPr/>
        <p:txBody>
          <a:bodyPr>
            <a:normAutofit fontScale="90000"/>
          </a:bodyPr>
          <a:lstStyle/>
          <a:p>
            <a:r>
              <a:rPr lang="en-US" dirty="0">
                <a:solidFill>
                  <a:srgbClr val="FF0000"/>
                </a:solidFill>
              </a:rPr>
              <a:t>JAKOB THE LIAR (1975) main characters and their actors. By frank </a:t>
            </a:r>
            <a:r>
              <a:rPr lang="en-US" dirty="0" err="1">
                <a:solidFill>
                  <a:srgbClr val="FF0000"/>
                </a:solidFill>
              </a:rPr>
              <a:t>beyer</a:t>
            </a:r>
            <a:endParaRPr lang="es-ES" dirty="0">
              <a:solidFill>
                <a:srgbClr val="FF0000"/>
              </a:solidFill>
            </a:endParaRPr>
          </a:p>
        </p:txBody>
      </p:sp>
      <p:pic>
        <p:nvPicPr>
          <p:cNvPr id="10" name="Imagen 9">
            <a:extLst>
              <a:ext uri="{FF2B5EF4-FFF2-40B4-BE49-F238E27FC236}">
                <a16:creationId xmlns:a16="http://schemas.microsoft.com/office/drawing/2014/main" xmlns="" id="{7DB1575F-A722-420B-9979-F01105CF897C}"/>
              </a:ext>
            </a:extLst>
          </p:cNvPr>
          <p:cNvPicPr/>
          <p:nvPr/>
        </p:nvPicPr>
        <p:blipFill rotWithShape="1">
          <a:blip r:embed="rId2">
            <a:extLst>
              <a:ext uri="{28A0092B-C50C-407E-A947-70E740481C1C}">
                <a14:useLocalDpi xmlns:a14="http://schemas.microsoft.com/office/drawing/2010/main" val="0"/>
              </a:ext>
            </a:extLst>
          </a:blip>
          <a:srcRect b="16021"/>
          <a:stretch/>
        </p:blipFill>
        <p:spPr bwMode="auto">
          <a:xfrm>
            <a:off x="9463871" y="2599272"/>
            <a:ext cx="1878780" cy="2062845"/>
          </a:xfrm>
          <a:prstGeom prst="rect">
            <a:avLst/>
          </a:prstGeom>
          <a:noFill/>
          <a:ln>
            <a:noFill/>
          </a:ln>
        </p:spPr>
      </p:pic>
      <p:pic>
        <p:nvPicPr>
          <p:cNvPr id="11" name="Imagen 10">
            <a:extLst>
              <a:ext uri="{FF2B5EF4-FFF2-40B4-BE49-F238E27FC236}">
                <a16:creationId xmlns:a16="http://schemas.microsoft.com/office/drawing/2014/main" xmlns="" id="{7ED2B6AD-8F57-4AC4-998D-07308799D2E4}"/>
              </a:ext>
            </a:extLst>
          </p:cNvPr>
          <p:cNvPicPr/>
          <p:nvPr/>
        </p:nvPicPr>
        <p:blipFill rotWithShape="1">
          <a:blip r:embed="rId3">
            <a:extLst>
              <a:ext uri="{28A0092B-C50C-407E-A947-70E740481C1C}">
                <a14:useLocalDpi xmlns:a14="http://schemas.microsoft.com/office/drawing/2010/main" val="0"/>
              </a:ext>
            </a:extLst>
          </a:blip>
          <a:srcRect l="15215" r="16579"/>
          <a:stretch/>
        </p:blipFill>
        <p:spPr bwMode="auto">
          <a:xfrm>
            <a:off x="3789303" y="2603756"/>
            <a:ext cx="1653606" cy="2025757"/>
          </a:xfrm>
          <a:prstGeom prst="rect">
            <a:avLst/>
          </a:prstGeom>
          <a:noFill/>
          <a:ln>
            <a:noFill/>
          </a:ln>
        </p:spPr>
      </p:pic>
      <p:pic>
        <p:nvPicPr>
          <p:cNvPr id="12" name="Imagen 11">
            <a:extLst>
              <a:ext uri="{FF2B5EF4-FFF2-40B4-BE49-F238E27FC236}">
                <a16:creationId xmlns:a16="http://schemas.microsoft.com/office/drawing/2014/main" xmlns="" id="{6CFA27B1-8091-41BA-A264-68118D6E2753}"/>
              </a:ext>
            </a:extLst>
          </p:cNvPr>
          <p:cNvPicPr/>
          <p:nvPr/>
        </p:nvPicPr>
        <p:blipFill rotWithShape="1">
          <a:blip r:embed="rId4">
            <a:extLst>
              <a:ext uri="{28A0092B-C50C-407E-A947-70E740481C1C}">
                <a14:useLocalDpi xmlns:a14="http://schemas.microsoft.com/office/drawing/2010/main" val="0"/>
              </a:ext>
            </a:extLst>
          </a:blip>
          <a:srcRect l="-3121" t="94" r="3121" b="6759"/>
          <a:stretch/>
        </p:blipFill>
        <p:spPr bwMode="auto">
          <a:xfrm>
            <a:off x="5290525" y="2599798"/>
            <a:ext cx="2022475" cy="2025757"/>
          </a:xfrm>
          <a:prstGeom prst="rect">
            <a:avLst/>
          </a:prstGeom>
          <a:noFill/>
          <a:ln>
            <a:noFill/>
          </a:ln>
        </p:spPr>
      </p:pic>
      <p:pic>
        <p:nvPicPr>
          <p:cNvPr id="13" name="Imagen 12">
            <a:extLst>
              <a:ext uri="{FF2B5EF4-FFF2-40B4-BE49-F238E27FC236}">
                <a16:creationId xmlns:a16="http://schemas.microsoft.com/office/drawing/2014/main" xmlns="" id="{62694A68-6A7E-439F-94EA-025C301394B1}"/>
              </a:ext>
            </a:extLst>
          </p:cNvPr>
          <p:cNvPicPr/>
          <p:nvPr/>
        </p:nvPicPr>
        <p:blipFill rotWithShape="1">
          <a:blip r:embed="rId5">
            <a:extLst>
              <a:ext uri="{28A0092B-C50C-407E-A947-70E740481C1C}">
                <a14:useLocalDpi xmlns:a14="http://schemas.microsoft.com/office/drawing/2010/main" val="0"/>
              </a:ext>
            </a:extLst>
          </a:blip>
          <a:srcRect l="18825" r="17955" b="-577"/>
          <a:stretch/>
        </p:blipFill>
        <p:spPr bwMode="auto">
          <a:xfrm>
            <a:off x="280904" y="2603318"/>
            <a:ext cx="1715985" cy="2026195"/>
          </a:xfrm>
          <a:prstGeom prst="rect">
            <a:avLst/>
          </a:prstGeom>
          <a:noFill/>
          <a:ln>
            <a:noFill/>
          </a:ln>
        </p:spPr>
      </p:pic>
      <p:pic>
        <p:nvPicPr>
          <p:cNvPr id="14" name="Imagen 13">
            <a:extLst>
              <a:ext uri="{FF2B5EF4-FFF2-40B4-BE49-F238E27FC236}">
                <a16:creationId xmlns:a16="http://schemas.microsoft.com/office/drawing/2014/main" xmlns="" id="{2209002C-FF96-4670-AB1F-CC3FA9D5AE19}"/>
              </a:ext>
            </a:extLst>
          </p:cNvPr>
          <p:cNvPicPr/>
          <p:nvPr/>
        </p:nvPicPr>
        <p:blipFill rotWithShape="1">
          <a:blip r:embed="rId6">
            <a:extLst>
              <a:ext uri="{28A0092B-C50C-407E-A947-70E740481C1C}">
                <a14:useLocalDpi xmlns:a14="http://schemas.microsoft.com/office/drawing/2010/main" val="0"/>
              </a:ext>
            </a:extLst>
          </a:blip>
          <a:srcRect b="20897"/>
          <a:stretch/>
        </p:blipFill>
        <p:spPr bwMode="auto">
          <a:xfrm>
            <a:off x="1917877" y="2603318"/>
            <a:ext cx="1505139" cy="2040634"/>
          </a:xfrm>
          <a:prstGeom prst="rect">
            <a:avLst/>
          </a:prstGeom>
          <a:noFill/>
          <a:ln>
            <a:noFill/>
          </a:ln>
        </p:spPr>
      </p:pic>
      <p:sp>
        <p:nvSpPr>
          <p:cNvPr id="8" name="CuadroTexto 7">
            <a:extLst>
              <a:ext uri="{FF2B5EF4-FFF2-40B4-BE49-F238E27FC236}">
                <a16:creationId xmlns:a16="http://schemas.microsoft.com/office/drawing/2014/main" xmlns="" id="{8AE91310-DB49-43C3-8580-BD37C679C1B1}"/>
              </a:ext>
            </a:extLst>
          </p:cNvPr>
          <p:cNvSpPr txBox="1"/>
          <p:nvPr/>
        </p:nvSpPr>
        <p:spPr>
          <a:xfrm>
            <a:off x="8636130" y="4743236"/>
            <a:ext cx="1666803" cy="646331"/>
          </a:xfrm>
          <a:prstGeom prst="rect">
            <a:avLst/>
          </a:prstGeom>
          <a:noFill/>
        </p:spPr>
        <p:txBody>
          <a:bodyPr wrap="none" rtlCol="0">
            <a:spAutoFit/>
          </a:bodyPr>
          <a:lstStyle/>
          <a:p>
            <a:r>
              <a:rPr lang="it-IT" dirty="0"/>
              <a:t>MANUELA SIMON</a:t>
            </a:r>
            <a:endParaRPr lang="es-ES" dirty="0"/>
          </a:p>
          <a:p>
            <a:endParaRPr lang="es-ES" dirty="0"/>
          </a:p>
        </p:txBody>
      </p:sp>
      <p:sp>
        <p:nvSpPr>
          <p:cNvPr id="15" name="CuadroTexto 14">
            <a:extLst>
              <a:ext uri="{FF2B5EF4-FFF2-40B4-BE49-F238E27FC236}">
                <a16:creationId xmlns:a16="http://schemas.microsoft.com/office/drawing/2014/main" xmlns="" id="{9CBBD52C-761A-4FEB-B20D-FB5B8C32BCC8}"/>
              </a:ext>
            </a:extLst>
          </p:cNvPr>
          <p:cNvSpPr txBox="1"/>
          <p:nvPr/>
        </p:nvSpPr>
        <p:spPr>
          <a:xfrm>
            <a:off x="4441506" y="4369581"/>
            <a:ext cx="3548574" cy="1200329"/>
          </a:xfrm>
          <a:prstGeom prst="rect">
            <a:avLst/>
          </a:prstGeom>
          <a:noFill/>
        </p:spPr>
        <p:txBody>
          <a:bodyPr wrap="square" rtlCol="0">
            <a:spAutoFit/>
          </a:bodyPr>
          <a:lstStyle/>
          <a:p>
            <a:r>
              <a:rPr lang="es-ES" dirty="0"/>
              <a:t> </a:t>
            </a:r>
          </a:p>
          <a:p>
            <a:r>
              <a:rPr lang="it-IT" dirty="0"/>
              <a:t>VLASTIMIL BRODSKÝ</a:t>
            </a:r>
            <a:endParaRPr lang="es-ES" dirty="0"/>
          </a:p>
          <a:p>
            <a:r>
              <a:rPr lang="it-IT" dirty="0"/>
              <a:t>                       </a:t>
            </a:r>
            <a:endParaRPr lang="es-ES" dirty="0"/>
          </a:p>
          <a:p>
            <a:endParaRPr lang="es-ES" dirty="0"/>
          </a:p>
        </p:txBody>
      </p:sp>
      <p:sp>
        <p:nvSpPr>
          <p:cNvPr id="16" name="CuadroTexto 15">
            <a:extLst>
              <a:ext uri="{FF2B5EF4-FFF2-40B4-BE49-F238E27FC236}">
                <a16:creationId xmlns:a16="http://schemas.microsoft.com/office/drawing/2014/main" xmlns="" id="{EF32BF87-87B0-4F2B-9014-2BA51ACE447D}"/>
              </a:ext>
            </a:extLst>
          </p:cNvPr>
          <p:cNvSpPr txBox="1"/>
          <p:nvPr/>
        </p:nvSpPr>
        <p:spPr>
          <a:xfrm>
            <a:off x="1074840" y="4683059"/>
            <a:ext cx="3191212" cy="646331"/>
          </a:xfrm>
          <a:prstGeom prst="rect">
            <a:avLst/>
          </a:prstGeom>
          <a:noFill/>
        </p:spPr>
        <p:txBody>
          <a:bodyPr wrap="square" rtlCol="0">
            <a:spAutoFit/>
          </a:bodyPr>
          <a:lstStyle/>
          <a:p>
            <a:r>
              <a:rPr lang="en-US" dirty="0"/>
              <a:t>HENRY HÜBCHEN</a:t>
            </a:r>
            <a:endParaRPr lang="es-ES" dirty="0"/>
          </a:p>
          <a:p>
            <a:endParaRPr lang="es-ES" dirty="0"/>
          </a:p>
        </p:txBody>
      </p:sp>
      <p:pic>
        <p:nvPicPr>
          <p:cNvPr id="9" name="Marcador de contenido 8">
            <a:extLst>
              <a:ext uri="{FF2B5EF4-FFF2-40B4-BE49-F238E27FC236}">
                <a16:creationId xmlns:a16="http://schemas.microsoft.com/office/drawing/2014/main" xmlns="" id="{3021D375-673F-4E2F-9275-36062757F2E5}"/>
              </a:ext>
            </a:extLst>
          </p:cNvPr>
          <p:cNvPicPr>
            <a:picLocks noGrp="1"/>
          </p:cNvPicPr>
          <p:nvPr>
            <p:ph sz="quarter" idx="13"/>
          </p:nvPr>
        </p:nvPicPr>
        <p:blipFill>
          <a:blip r:embed="rId7">
            <a:extLst>
              <a:ext uri="{28A0092B-C50C-407E-A947-70E740481C1C}">
                <a14:useLocalDpi xmlns:a14="http://schemas.microsoft.com/office/drawing/2010/main" val="0"/>
              </a:ext>
            </a:extLst>
          </a:blip>
          <a:srcRect/>
          <a:stretch>
            <a:fillRect/>
          </a:stretch>
        </p:blipFill>
        <p:spPr bwMode="auto">
          <a:xfrm>
            <a:off x="7593780" y="2599272"/>
            <a:ext cx="2022475" cy="2040634"/>
          </a:xfrm>
          <a:prstGeom prst="rect">
            <a:avLst/>
          </a:prstGeom>
          <a:noFill/>
          <a:ln>
            <a:noFill/>
          </a:ln>
        </p:spPr>
      </p:pic>
      <p:sp>
        <p:nvSpPr>
          <p:cNvPr id="20" name="CuadroTexto 19">
            <a:extLst>
              <a:ext uri="{FF2B5EF4-FFF2-40B4-BE49-F238E27FC236}">
                <a16:creationId xmlns:a16="http://schemas.microsoft.com/office/drawing/2014/main" xmlns="" id="{C0CDE04F-B913-4B65-90FD-AAF43E1CCC21}"/>
              </a:ext>
            </a:extLst>
          </p:cNvPr>
          <p:cNvSpPr txBox="1"/>
          <p:nvPr/>
        </p:nvSpPr>
        <p:spPr>
          <a:xfrm>
            <a:off x="1471141" y="2241045"/>
            <a:ext cx="2201779" cy="369332"/>
          </a:xfrm>
          <a:prstGeom prst="rect">
            <a:avLst/>
          </a:prstGeom>
          <a:noFill/>
        </p:spPr>
        <p:txBody>
          <a:bodyPr wrap="square" rtlCol="0">
            <a:spAutoFit/>
          </a:bodyPr>
          <a:lstStyle/>
          <a:p>
            <a:r>
              <a:rPr lang="en-US" dirty="0"/>
              <a:t>MISCHA</a:t>
            </a:r>
            <a:endParaRPr lang="es-ES" dirty="0"/>
          </a:p>
        </p:txBody>
      </p:sp>
      <p:sp>
        <p:nvSpPr>
          <p:cNvPr id="21" name="CuadroTexto 20">
            <a:extLst>
              <a:ext uri="{FF2B5EF4-FFF2-40B4-BE49-F238E27FC236}">
                <a16:creationId xmlns:a16="http://schemas.microsoft.com/office/drawing/2014/main" xmlns="" id="{55DAD32A-367B-4D58-823E-C85E6BB7CF54}"/>
              </a:ext>
            </a:extLst>
          </p:cNvPr>
          <p:cNvSpPr txBox="1"/>
          <p:nvPr/>
        </p:nvSpPr>
        <p:spPr>
          <a:xfrm>
            <a:off x="4766494" y="2241045"/>
            <a:ext cx="2201779" cy="369332"/>
          </a:xfrm>
          <a:prstGeom prst="rect">
            <a:avLst/>
          </a:prstGeom>
          <a:noFill/>
        </p:spPr>
        <p:txBody>
          <a:bodyPr wrap="square" rtlCol="0">
            <a:spAutoFit/>
          </a:bodyPr>
          <a:lstStyle/>
          <a:p>
            <a:r>
              <a:rPr lang="it-IT" dirty="0"/>
              <a:t>JAKOB HEYM </a:t>
            </a:r>
            <a:endParaRPr lang="es-ES" dirty="0"/>
          </a:p>
        </p:txBody>
      </p:sp>
      <p:sp>
        <p:nvSpPr>
          <p:cNvPr id="22" name="CuadroTexto 21">
            <a:extLst>
              <a:ext uri="{FF2B5EF4-FFF2-40B4-BE49-F238E27FC236}">
                <a16:creationId xmlns:a16="http://schemas.microsoft.com/office/drawing/2014/main" xmlns="" id="{8C6A58A1-08B7-4D40-A616-E6C5C5148B24}"/>
              </a:ext>
            </a:extLst>
          </p:cNvPr>
          <p:cNvSpPr txBox="1"/>
          <p:nvPr/>
        </p:nvSpPr>
        <p:spPr>
          <a:xfrm>
            <a:off x="9302371" y="2241045"/>
            <a:ext cx="2201779" cy="369332"/>
          </a:xfrm>
          <a:prstGeom prst="rect">
            <a:avLst/>
          </a:prstGeom>
          <a:noFill/>
        </p:spPr>
        <p:txBody>
          <a:bodyPr wrap="square" rtlCol="0">
            <a:spAutoFit/>
          </a:bodyPr>
          <a:lstStyle/>
          <a:p>
            <a:r>
              <a:rPr lang="it-IT" dirty="0"/>
              <a:t>LINA</a:t>
            </a:r>
            <a:endParaRPr lang="es-ES" dirty="0"/>
          </a:p>
        </p:txBody>
      </p:sp>
    </p:spTree>
    <p:extLst>
      <p:ext uri="{BB962C8B-B14F-4D97-AF65-F5344CB8AC3E}">
        <p14:creationId xmlns:p14="http://schemas.microsoft.com/office/powerpoint/2010/main" val="568258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4DCD99-9640-4A61-8BE2-A385ACADC9DF}"/>
              </a:ext>
            </a:extLst>
          </p:cNvPr>
          <p:cNvSpPr>
            <a:spLocks noGrp="1"/>
          </p:cNvSpPr>
          <p:nvPr>
            <p:ph type="title"/>
          </p:nvPr>
        </p:nvSpPr>
        <p:spPr>
          <a:xfrm>
            <a:off x="1491175" y="685800"/>
            <a:ext cx="9591508" cy="1151965"/>
          </a:xfrm>
        </p:spPr>
        <p:txBody>
          <a:bodyPr/>
          <a:lstStyle/>
          <a:p>
            <a:r>
              <a:rPr lang="es-ES" dirty="0"/>
              <a:t>LINA</a:t>
            </a:r>
          </a:p>
        </p:txBody>
      </p:sp>
      <p:sp>
        <p:nvSpPr>
          <p:cNvPr id="3" name="Marcador de contenido 2">
            <a:extLst>
              <a:ext uri="{FF2B5EF4-FFF2-40B4-BE49-F238E27FC236}">
                <a16:creationId xmlns:a16="http://schemas.microsoft.com/office/drawing/2014/main" xmlns="" id="{EB9263AC-DECE-416A-A768-051F2746B140}"/>
              </a:ext>
            </a:extLst>
          </p:cNvPr>
          <p:cNvSpPr>
            <a:spLocks noGrp="1"/>
          </p:cNvSpPr>
          <p:nvPr>
            <p:ph sz="quarter" idx="13"/>
          </p:nvPr>
        </p:nvSpPr>
        <p:spPr/>
        <p:txBody>
          <a:bodyPr>
            <a:normAutofit lnSpcReduction="10000"/>
          </a:bodyPr>
          <a:lstStyle/>
          <a:p>
            <a:pPr marL="0" indent="0" algn="just">
              <a:buNone/>
            </a:pPr>
            <a:r>
              <a:rPr lang="en-US" dirty="0"/>
              <a:t>LINA is an extraordinarily beautiful eight-year-old girl. She has black hair and brown eyes. Lina is a very kind girl who should be in first grade next year. The narrator thinks this is "ridiculous, a nine-year-old girl in the first class." However, one could teach something before school, "at least read and a bit of arithmetic." Everyone can have a good time with Lina because she is "a conversation teacher". Jakob is attracted to her because she never had children of his own. She has no "parents for two years". One day her father forgot to put his Jewish star on his jacket. Then he and a woman were arrested and deported. Lina could only avoid deportation because she did not play in front of the house because her parents had always forbidden her to do so.</a:t>
            </a:r>
            <a:endParaRPr lang="es-ES" dirty="0"/>
          </a:p>
        </p:txBody>
      </p:sp>
      <p:pic>
        <p:nvPicPr>
          <p:cNvPr id="4" name="Imagen 3">
            <a:extLst>
              <a:ext uri="{FF2B5EF4-FFF2-40B4-BE49-F238E27FC236}">
                <a16:creationId xmlns:a16="http://schemas.microsoft.com/office/drawing/2014/main" xmlns="" id="{818D299D-4B24-45A3-9A3F-E4F1B47AACBE}"/>
              </a:ext>
            </a:extLst>
          </p:cNvPr>
          <p:cNvPicPr/>
          <p:nvPr/>
        </p:nvPicPr>
        <p:blipFill rotWithShape="1">
          <a:blip r:embed="rId2">
            <a:extLst>
              <a:ext uri="{28A0092B-C50C-407E-A947-70E740481C1C}">
                <a14:useLocalDpi xmlns:a14="http://schemas.microsoft.com/office/drawing/2010/main" val="0"/>
              </a:ext>
            </a:extLst>
          </a:blip>
          <a:srcRect b="16021"/>
          <a:stretch/>
        </p:blipFill>
        <p:spPr bwMode="auto">
          <a:xfrm>
            <a:off x="8724009" y="137427"/>
            <a:ext cx="1549498" cy="1823550"/>
          </a:xfrm>
          <a:prstGeom prst="rect">
            <a:avLst/>
          </a:prstGeom>
          <a:noFill/>
          <a:ln>
            <a:noFill/>
          </a:ln>
        </p:spPr>
      </p:pic>
      <p:pic>
        <p:nvPicPr>
          <p:cNvPr id="5" name="Marcador de contenido 8">
            <a:extLst>
              <a:ext uri="{FF2B5EF4-FFF2-40B4-BE49-F238E27FC236}">
                <a16:creationId xmlns:a16="http://schemas.microsoft.com/office/drawing/2014/main" xmlns="" id="{C6950DF1-4533-40C4-8EAE-7A26F7A18DF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879102" y="137426"/>
            <a:ext cx="1668009" cy="1803916"/>
          </a:xfrm>
          <a:prstGeom prst="rect">
            <a:avLst/>
          </a:prstGeom>
          <a:noFill/>
          <a:ln>
            <a:noFill/>
          </a:ln>
        </p:spPr>
      </p:pic>
    </p:spTree>
    <p:extLst>
      <p:ext uri="{BB962C8B-B14F-4D97-AF65-F5344CB8AC3E}">
        <p14:creationId xmlns:p14="http://schemas.microsoft.com/office/powerpoint/2010/main" val="4280068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3FEAA8-7F2B-43EC-936F-C9633F6D6FD9}"/>
              </a:ext>
            </a:extLst>
          </p:cNvPr>
          <p:cNvSpPr>
            <a:spLocks noGrp="1"/>
          </p:cNvSpPr>
          <p:nvPr>
            <p:ph type="title"/>
          </p:nvPr>
        </p:nvSpPr>
        <p:spPr>
          <a:xfrm>
            <a:off x="685801" y="685800"/>
            <a:ext cx="6398496" cy="1151965"/>
          </a:xfrm>
        </p:spPr>
        <p:txBody>
          <a:bodyPr>
            <a:normAutofit/>
          </a:bodyPr>
          <a:lstStyle/>
          <a:p>
            <a:r>
              <a:rPr lang="es-ES" dirty="0"/>
              <a:t>JAKOB</a:t>
            </a:r>
          </a:p>
        </p:txBody>
      </p:sp>
      <p:sp>
        <p:nvSpPr>
          <p:cNvPr id="3" name="Marcador de contenido 2">
            <a:extLst>
              <a:ext uri="{FF2B5EF4-FFF2-40B4-BE49-F238E27FC236}">
                <a16:creationId xmlns:a16="http://schemas.microsoft.com/office/drawing/2014/main" xmlns="" id="{D35E2695-0076-4E5B-8796-9E26B9408E7B}"/>
              </a:ext>
            </a:extLst>
          </p:cNvPr>
          <p:cNvSpPr>
            <a:spLocks noGrp="1"/>
          </p:cNvSpPr>
          <p:nvPr>
            <p:ph sz="quarter" idx="13"/>
          </p:nvPr>
        </p:nvSpPr>
        <p:spPr>
          <a:xfrm>
            <a:off x="685800" y="2063397"/>
            <a:ext cx="6397157" cy="3237468"/>
          </a:xfrm>
        </p:spPr>
        <p:txBody>
          <a:bodyPr>
            <a:normAutofit/>
          </a:bodyPr>
          <a:lstStyle/>
          <a:p>
            <a:pPr marL="0" indent="0" algn="just">
              <a:buNone/>
            </a:pPr>
            <a:r>
              <a:rPr lang="en-GB" dirty="0"/>
              <a:t>Is the main character . He is the discreet, attentive, initially conscientious and hopeful main character of the novel. He becomes a liar because he initially saves his friend Mischa by lying to him that he owns a radio. Eventually, he must continue to lie to hope that his lie has been generated through fictitious radio news. Towards the end, he admits the lie to Kowalski.</a:t>
            </a:r>
            <a:endParaRPr lang="es-ES" dirty="0"/>
          </a:p>
        </p:txBody>
      </p:sp>
      <p:pic>
        <p:nvPicPr>
          <p:cNvPr id="5" name="Imagen 4">
            <a:extLst>
              <a:ext uri="{FF2B5EF4-FFF2-40B4-BE49-F238E27FC236}">
                <a16:creationId xmlns:a16="http://schemas.microsoft.com/office/drawing/2014/main" xmlns="" id="{E12C4179-CECD-48A6-9AE2-9DD363395C0B}"/>
              </a:ext>
            </a:extLst>
          </p:cNvPr>
          <p:cNvPicPr/>
          <p:nvPr/>
        </p:nvPicPr>
        <p:blipFill rotWithShape="1">
          <a:blip r:embed="rId3">
            <a:extLst>
              <a:ext uri="{28A0092B-C50C-407E-A947-70E740481C1C}">
                <a14:useLocalDpi xmlns:a14="http://schemas.microsoft.com/office/drawing/2010/main" val="0"/>
              </a:ext>
            </a:extLst>
          </a:blip>
          <a:srcRect l="-3121" t="94" r="3121" b="6759"/>
          <a:stretch/>
        </p:blipFill>
        <p:spPr bwMode="auto">
          <a:xfrm>
            <a:off x="8107310" y="306412"/>
            <a:ext cx="2758102" cy="2373781"/>
          </a:xfrm>
          <a:prstGeom prst="rect">
            <a:avLst/>
          </a:prstGeom>
          <a:noFill/>
          <a:ln w="57150" cmpd="thinThick">
            <a:solidFill>
              <a:schemeClr val="bg1">
                <a:lumMod val="50000"/>
              </a:schemeClr>
            </a:solidFill>
            <a:miter lim="800000"/>
          </a:ln>
        </p:spPr>
      </p:pic>
      <p:pic>
        <p:nvPicPr>
          <p:cNvPr id="4" name="Imagen 3" descr="Imagen que contiene edificio, hombre, persona, ropa&#10;&#10;Descripción generada automáticamente">
            <a:extLst>
              <a:ext uri="{FF2B5EF4-FFF2-40B4-BE49-F238E27FC236}">
                <a16:creationId xmlns:a16="http://schemas.microsoft.com/office/drawing/2014/main" xmlns="" id="{3C6182A4-4848-4C05-8B84-DBA08DE02C14}"/>
              </a:ext>
            </a:extLst>
          </p:cNvPr>
          <p:cNvPicPr/>
          <p:nvPr/>
        </p:nvPicPr>
        <p:blipFill rotWithShape="1">
          <a:blip r:embed="rId4">
            <a:extLst>
              <a:ext uri="{28A0092B-C50C-407E-A947-70E740481C1C}">
                <a14:useLocalDpi xmlns:a14="http://schemas.microsoft.com/office/drawing/2010/main" val="0"/>
              </a:ext>
            </a:extLst>
          </a:blip>
          <a:srcRect l="15215" r="16579"/>
          <a:stretch/>
        </p:blipFill>
        <p:spPr bwMode="auto">
          <a:xfrm>
            <a:off x="8352129" y="2927082"/>
            <a:ext cx="2268464" cy="2373782"/>
          </a:xfrm>
          <a:prstGeom prst="rect">
            <a:avLst/>
          </a:prstGeom>
          <a:noFill/>
          <a:ln w="57150" cmpd="thinThick">
            <a:solidFill>
              <a:schemeClr val="bg1">
                <a:lumMod val="50000"/>
              </a:schemeClr>
            </a:solidFill>
            <a:miter lim="800000"/>
          </a:ln>
        </p:spPr>
      </p:pic>
    </p:spTree>
    <p:extLst>
      <p:ext uri="{BB962C8B-B14F-4D97-AF65-F5344CB8AC3E}">
        <p14:creationId xmlns:p14="http://schemas.microsoft.com/office/powerpoint/2010/main" val="3266721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EC25AD-7C84-451D-BF7B-5E222FB5EDDE}"/>
              </a:ext>
            </a:extLst>
          </p:cNvPr>
          <p:cNvSpPr>
            <a:spLocks noGrp="1"/>
          </p:cNvSpPr>
          <p:nvPr>
            <p:ph type="title"/>
          </p:nvPr>
        </p:nvSpPr>
        <p:spPr>
          <a:xfrm>
            <a:off x="685801" y="685800"/>
            <a:ext cx="6398496" cy="1151965"/>
          </a:xfrm>
        </p:spPr>
        <p:txBody>
          <a:bodyPr>
            <a:normAutofit/>
          </a:bodyPr>
          <a:lstStyle/>
          <a:p>
            <a:r>
              <a:rPr lang="es-ES" dirty="0"/>
              <a:t>MISHA</a:t>
            </a:r>
          </a:p>
        </p:txBody>
      </p:sp>
      <p:sp>
        <p:nvSpPr>
          <p:cNvPr id="3" name="Marcador de contenido 2">
            <a:extLst>
              <a:ext uri="{FF2B5EF4-FFF2-40B4-BE49-F238E27FC236}">
                <a16:creationId xmlns:a16="http://schemas.microsoft.com/office/drawing/2014/main" xmlns="" id="{B8460FA3-29F8-4DD8-AC7C-83AE814D4B2A}"/>
              </a:ext>
            </a:extLst>
          </p:cNvPr>
          <p:cNvSpPr>
            <a:spLocks noGrp="1"/>
          </p:cNvSpPr>
          <p:nvPr>
            <p:ph sz="quarter" idx="13"/>
          </p:nvPr>
        </p:nvSpPr>
        <p:spPr>
          <a:xfrm>
            <a:off x="687140" y="1493302"/>
            <a:ext cx="6397157" cy="3237468"/>
          </a:xfrm>
        </p:spPr>
        <p:txBody>
          <a:bodyPr>
            <a:normAutofit/>
          </a:bodyPr>
          <a:lstStyle/>
          <a:p>
            <a:pPr marL="0" indent="0" algn="just">
              <a:buNone/>
            </a:pPr>
            <a:r>
              <a:rPr lang="en-US" dirty="0"/>
              <a:t>He is a young and former amateur boxer. It is Jakob's colleague carrying boxes at the train station. He reveals Jakob saying that he has a radio. He is the trigger for the white lie.</a:t>
            </a:r>
            <a:endParaRPr lang="es-ES" dirty="0"/>
          </a:p>
        </p:txBody>
      </p:sp>
      <p:pic>
        <p:nvPicPr>
          <p:cNvPr id="5" name="Imagen 4" descr="Un hombre con un traje de color negro&#10;&#10;Descripción generada automáticamente">
            <a:extLst>
              <a:ext uri="{FF2B5EF4-FFF2-40B4-BE49-F238E27FC236}">
                <a16:creationId xmlns:a16="http://schemas.microsoft.com/office/drawing/2014/main" xmlns="" id="{D07040D2-F9EB-4AE1-9B57-9861E12B0D68}"/>
              </a:ext>
            </a:extLst>
          </p:cNvPr>
          <p:cNvPicPr/>
          <p:nvPr/>
        </p:nvPicPr>
        <p:blipFill rotWithShape="1">
          <a:blip r:embed="rId3">
            <a:extLst>
              <a:ext uri="{28A0092B-C50C-407E-A947-70E740481C1C}">
                <a14:useLocalDpi xmlns:a14="http://schemas.microsoft.com/office/drawing/2010/main" val="0"/>
              </a:ext>
            </a:extLst>
          </a:blip>
          <a:srcRect b="20897"/>
          <a:stretch/>
        </p:blipFill>
        <p:spPr bwMode="auto">
          <a:xfrm>
            <a:off x="8486070" y="306412"/>
            <a:ext cx="2000582" cy="2373781"/>
          </a:xfrm>
          <a:prstGeom prst="rect">
            <a:avLst/>
          </a:prstGeom>
          <a:noFill/>
          <a:ln w="57150" cmpd="thinThick">
            <a:solidFill>
              <a:schemeClr val="bg1">
                <a:lumMod val="50000"/>
              </a:schemeClr>
            </a:solidFill>
            <a:miter lim="800000"/>
          </a:ln>
        </p:spPr>
      </p:pic>
      <p:pic>
        <p:nvPicPr>
          <p:cNvPr id="4" name="Imagen 3" descr="Una persona con la boca abierta&#10;&#10;Descripción generada automáticamente">
            <a:extLst>
              <a:ext uri="{FF2B5EF4-FFF2-40B4-BE49-F238E27FC236}">
                <a16:creationId xmlns:a16="http://schemas.microsoft.com/office/drawing/2014/main" xmlns="" id="{23D9B73D-1353-4693-B0B4-47F21A97A609}"/>
              </a:ext>
            </a:extLst>
          </p:cNvPr>
          <p:cNvPicPr/>
          <p:nvPr/>
        </p:nvPicPr>
        <p:blipFill rotWithShape="1">
          <a:blip r:embed="rId4">
            <a:extLst>
              <a:ext uri="{28A0092B-C50C-407E-A947-70E740481C1C}">
                <a14:useLocalDpi xmlns:a14="http://schemas.microsoft.com/office/drawing/2010/main" val="0"/>
              </a:ext>
            </a:extLst>
          </a:blip>
          <a:srcRect l="18825" r="17955" b="-577"/>
          <a:stretch/>
        </p:blipFill>
        <p:spPr bwMode="auto">
          <a:xfrm>
            <a:off x="8494409" y="2927082"/>
            <a:ext cx="1983904" cy="2373782"/>
          </a:xfrm>
          <a:prstGeom prst="rect">
            <a:avLst/>
          </a:prstGeom>
          <a:noFill/>
          <a:ln w="57150" cmpd="thinThick">
            <a:solidFill>
              <a:schemeClr val="bg1">
                <a:lumMod val="50000"/>
              </a:schemeClr>
            </a:solidFill>
            <a:miter lim="800000"/>
          </a:ln>
        </p:spPr>
      </p:pic>
    </p:spTree>
    <p:extLst>
      <p:ext uri="{BB962C8B-B14F-4D97-AF65-F5344CB8AC3E}">
        <p14:creationId xmlns:p14="http://schemas.microsoft.com/office/powerpoint/2010/main" val="1787906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B7740E-28E7-4874-A6AD-4D22B874DE55}"/>
              </a:ext>
            </a:extLst>
          </p:cNvPr>
          <p:cNvSpPr>
            <a:spLocks noGrp="1"/>
          </p:cNvSpPr>
          <p:nvPr>
            <p:ph type="title"/>
          </p:nvPr>
        </p:nvSpPr>
        <p:spPr>
          <a:xfrm>
            <a:off x="685801" y="685800"/>
            <a:ext cx="6397155" cy="1151965"/>
          </a:xfrm>
        </p:spPr>
        <p:txBody>
          <a:bodyPr>
            <a:normAutofit/>
          </a:bodyPr>
          <a:lstStyle/>
          <a:p>
            <a:r>
              <a:rPr lang="es-ES" dirty="0"/>
              <a:t>KOWALSKI</a:t>
            </a:r>
          </a:p>
        </p:txBody>
      </p:sp>
      <p:sp>
        <p:nvSpPr>
          <p:cNvPr id="3" name="Marcador de contenido 2">
            <a:extLst>
              <a:ext uri="{FF2B5EF4-FFF2-40B4-BE49-F238E27FC236}">
                <a16:creationId xmlns:a16="http://schemas.microsoft.com/office/drawing/2014/main" xmlns="" id="{4F2A8DA0-FBAB-48DC-8E45-B1440C9AE9B6}"/>
              </a:ext>
            </a:extLst>
          </p:cNvPr>
          <p:cNvSpPr>
            <a:spLocks noGrp="1"/>
          </p:cNvSpPr>
          <p:nvPr>
            <p:ph sz="quarter" idx="13"/>
          </p:nvPr>
        </p:nvSpPr>
        <p:spPr>
          <a:xfrm>
            <a:off x="685800" y="2076423"/>
            <a:ext cx="6397157" cy="3288739"/>
          </a:xfrm>
        </p:spPr>
        <p:txBody>
          <a:bodyPr anchor="t">
            <a:normAutofit/>
          </a:bodyPr>
          <a:lstStyle/>
          <a:p>
            <a:pPr marL="0" indent="0" algn="just">
              <a:lnSpc>
                <a:spcPct val="110000"/>
              </a:lnSpc>
              <a:buNone/>
            </a:pPr>
            <a:r>
              <a:rPr lang="en-US" sz="1900" dirty="0"/>
              <a:t>he is a "former friend" of Jacob. He reappears in his life when he learns that Jakob has a radio. Before the war, when the Nazis had not yet occupied Poland, they had reached an agreement: Kowalski was allowed to eat free in Jakob's salon and Jakob was free to go to Kowalski's barbershop. The "friendship" between the two is rather superficial, since material interests are the main focus. He is gossipy and cunning, but he saves the life of Jacob in the course of the plot. Later he hangs himself when he finds out that the radio doesn't exist.</a:t>
            </a:r>
            <a:endParaRPr lang="es-ES" sz="1900" dirty="0"/>
          </a:p>
        </p:txBody>
      </p:sp>
      <p:pic>
        <p:nvPicPr>
          <p:cNvPr id="4" name="Imagen 3" descr="Imagen que contiene hombre, persona, edificio, viejo&#10;&#10;Descripción generada automáticamente">
            <a:extLst>
              <a:ext uri="{FF2B5EF4-FFF2-40B4-BE49-F238E27FC236}">
                <a16:creationId xmlns:a16="http://schemas.microsoft.com/office/drawing/2014/main" xmlns="" id="{9538E4F0-68AC-418C-ADCA-F9B4DB838C2D}"/>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568124" y="1437791"/>
            <a:ext cx="3836475" cy="2877356"/>
          </a:xfrm>
          <a:prstGeom prst="rect">
            <a:avLst/>
          </a:prstGeom>
          <a:noFill/>
          <a:ln w="57150" cmpd="thinThick">
            <a:solidFill>
              <a:schemeClr val="bg1">
                <a:lumMod val="50000"/>
              </a:schemeClr>
            </a:solidFill>
            <a:miter lim="800000"/>
          </a:ln>
        </p:spPr>
      </p:pic>
    </p:spTree>
    <p:extLst>
      <p:ext uri="{BB962C8B-B14F-4D97-AF65-F5344CB8AC3E}">
        <p14:creationId xmlns:p14="http://schemas.microsoft.com/office/powerpoint/2010/main" val="2427791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67DCDB-2460-4F24-A0BE-E905E63E5613}"/>
              </a:ext>
            </a:extLst>
          </p:cNvPr>
          <p:cNvSpPr>
            <a:spLocks noGrp="1"/>
          </p:cNvSpPr>
          <p:nvPr>
            <p:ph type="title"/>
          </p:nvPr>
        </p:nvSpPr>
        <p:spPr>
          <a:xfrm>
            <a:off x="685801" y="685800"/>
            <a:ext cx="6397155" cy="1151965"/>
          </a:xfrm>
        </p:spPr>
        <p:txBody>
          <a:bodyPr>
            <a:normAutofit/>
          </a:bodyPr>
          <a:lstStyle/>
          <a:p>
            <a:r>
              <a:rPr lang="es-ES" dirty="0"/>
              <a:t>Prof. </a:t>
            </a:r>
            <a:r>
              <a:rPr lang="es-ES" dirty="0" err="1"/>
              <a:t>Kirschbaum</a:t>
            </a:r>
            <a:endParaRPr lang="es-ES" dirty="0"/>
          </a:p>
        </p:txBody>
      </p:sp>
      <p:sp>
        <p:nvSpPr>
          <p:cNvPr id="3" name="Marcador de contenido 2">
            <a:extLst>
              <a:ext uri="{FF2B5EF4-FFF2-40B4-BE49-F238E27FC236}">
                <a16:creationId xmlns:a16="http://schemas.microsoft.com/office/drawing/2014/main" xmlns="" id="{0B268F92-0631-4F0E-BCE9-12CA500D7708}"/>
              </a:ext>
            </a:extLst>
          </p:cNvPr>
          <p:cNvSpPr>
            <a:spLocks noGrp="1"/>
          </p:cNvSpPr>
          <p:nvPr>
            <p:ph sz="quarter" idx="13"/>
          </p:nvPr>
        </p:nvSpPr>
        <p:spPr>
          <a:xfrm>
            <a:off x="685800" y="2076423"/>
            <a:ext cx="6397157" cy="3288739"/>
          </a:xfrm>
        </p:spPr>
        <p:txBody>
          <a:bodyPr anchor="t">
            <a:normAutofit/>
          </a:bodyPr>
          <a:lstStyle/>
          <a:p>
            <a:pPr algn="just">
              <a:lnSpc>
                <a:spcPct val="110000"/>
              </a:lnSpc>
            </a:pPr>
            <a:r>
              <a:rPr lang="en-US" dirty="0"/>
              <a:t>He is a teacher and a heart specialist. As a respected person, she also cares for Lina for z. B. sacrifice your food stamps for them. He accuses Jakob of spreading false news in the ghetto, but he also sees that the news brings hope to people. One day he is asked to treat the seriously ill German commander in chief over the ghetto, </a:t>
            </a:r>
            <a:r>
              <a:rPr lang="en-US" dirty="0" err="1"/>
              <a:t>Hardtloff</a:t>
            </a:r>
            <a:r>
              <a:rPr lang="en-US" dirty="0"/>
              <a:t>, with medical treatment. He commits suicide while driving by taking two pills that are said to relieve heartburn.</a:t>
            </a:r>
            <a:endParaRPr lang="es-ES" dirty="0"/>
          </a:p>
        </p:txBody>
      </p:sp>
      <p:pic>
        <p:nvPicPr>
          <p:cNvPr id="4" name="Imagen 3" descr="Imagen que contiene edificio, persona, exterior, hombre&#10;&#10;Descripción generada automáticamente">
            <a:extLst>
              <a:ext uri="{FF2B5EF4-FFF2-40B4-BE49-F238E27FC236}">
                <a16:creationId xmlns:a16="http://schemas.microsoft.com/office/drawing/2014/main" xmlns="" id="{A8B5FB92-20F7-48EA-9453-098BEC09312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568124" y="958232"/>
            <a:ext cx="3836475" cy="3836475"/>
          </a:xfrm>
          <a:prstGeom prst="rect">
            <a:avLst/>
          </a:prstGeom>
          <a:noFill/>
          <a:ln w="57150" cmpd="thinThick">
            <a:solidFill>
              <a:schemeClr val="bg1">
                <a:lumMod val="50000"/>
              </a:schemeClr>
            </a:solidFill>
            <a:miter lim="800000"/>
          </a:ln>
        </p:spPr>
      </p:pic>
    </p:spTree>
    <p:extLst>
      <p:ext uri="{BB962C8B-B14F-4D97-AF65-F5344CB8AC3E}">
        <p14:creationId xmlns:p14="http://schemas.microsoft.com/office/powerpoint/2010/main" val="23926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E08BAD-B6EB-4856-B126-FE4724D0B24F}"/>
              </a:ext>
            </a:extLst>
          </p:cNvPr>
          <p:cNvSpPr>
            <a:spLocks noGrp="1"/>
          </p:cNvSpPr>
          <p:nvPr>
            <p:ph type="title"/>
          </p:nvPr>
        </p:nvSpPr>
        <p:spPr>
          <a:xfrm>
            <a:off x="685801" y="685800"/>
            <a:ext cx="6397155" cy="1151965"/>
          </a:xfrm>
        </p:spPr>
        <p:txBody>
          <a:bodyPr>
            <a:normAutofit/>
          </a:bodyPr>
          <a:lstStyle/>
          <a:p>
            <a:r>
              <a:rPr lang="en-GB"/>
              <a:t>Rosa Frankfurter</a:t>
            </a:r>
            <a:endParaRPr lang="es-ES" dirty="0"/>
          </a:p>
        </p:txBody>
      </p:sp>
      <p:sp>
        <p:nvSpPr>
          <p:cNvPr id="3" name="Marcador de contenido 2">
            <a:extLst>
              <a:ext uri="{FF2B5EF4-FFF2-40B4-BE49-F238E27FC236}">
                <a16:creationId xmlns:a16="http://schemas.microsoft.com/office/drawing/2014/main" xmlns="" id="{360C021E-3313-41DA-B770-0ED1EE921570}"/>
              </a:ext>
            </a:extLst>
          </p:cNvPr>
          <p:cNvSpPr>
            <a:spLocks noGrp="1"/>
          </p:cNvSpPr>
          <p:nvPr>
            <p:ph sz="quarter" idx="13"/>
          </p:nvPr>
        </p:nvSpPr>
        <p:spPr>
          <a:xfrm>
            <a:off x="685800" y="2076423"/>
            <a:ext cx="6397157" cy="3288739"/>
          </a:xfrm>
        </p:spPr>
        <p:txBody>
          <a:bodyPr anchor="t">
            <a:normAutofit/>
          </a:bodyPr>
          <a:lstStyle/>
          <a:p>
            <a:r>
              <a:rPr lang="en-GB"/>
              <a:t>She is Misha's friend. She is a sensitive, simple and disinterested girl.</a:t>
            </a:r>
            <a:endParaRPr lang="es-ES" dirty="0"/>
          </a:p>
        </p:txBody>
      </p:sp>
      <p:pic>
        <p:nvPicPr>
          <p:cNvPr id="4" name="Imagen 3" descr="Una mujer con pelo largo&#10;&#10;Descripción generada automáticamente">
            <a:extLst>
              <a:ext uri="{FF2B5EF4-FFF2-40B4-BE49-F238E27FC236}">
                <a16:creationId xmlns:a16="http://schemas.microsoft.com/office/drawing/2014/main" xmlns="" id="{7F021DC5-60BD-45F3-934D-479798FD54E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568124" y="1435581"/>
            <a:ext cx="3836475" cy="2881776"/>
          </a:xfrm>
          <a:prstGeom prst="rect">
            <a:avLst/>
          </a:prstGeom>
          <a:noFill/>
          <a:ln w="57150" cmpd="thinThick">
            <a:solidFill>
              <a:schemeClr val="bg1">
                <a:lumMod val="50000"/>
              </a:schemeClr>
            </a:solidFill>
            <a:miter lim="800000"/>
          </a:ln>
        </p:spPr>
      </p:pic>
    </p:spTree>
    <p:extLst>
      <p:ext uri="{BB962C8B-B14F-4D97-AF65-F5344CB8AC3E}">
        <p14:creationId xmlns:p14="http://schemas.microsoft.com/office/powerpoint/2010/main" val="74745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492A138-EC4F-4F03-B497-EBDF2443FC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5C9FB390-842B-4CC9-B3FC-CDA53340EB0A}"/>
              </a:ext>
            </a:extLst>
          </p:cNvPr>
          <p:cNvSpPr>
            <a:spLocks noGrp="1"/>
          </p:cNvSpPr>
          <p:nvPr>
            <p:ph type="title"/>
          </p:nvPr>
        </p:nvSpPr>
        <p:spPr>
          <a:xfrm>
            <a:off x="685800" y="685800"/>
            <a:ext cx="10792837" cy="1485900"/>
          </a:xfrm>
        </p:spPr>
        <p:txBody>
          <a:bodyPr>
            <a:normAutofit/>
          </a:bodyPr>
          <a:lstStyle/>
          <a:p>
            <a:r>
              <a:rPr lang="en-GB" dirty="0"/>
              <a:t>Roman </a:t>
            </a:r>
            <a:r>
              <a:rPr lang="en-GB" dirty="0" err="1"/>
              <a:t>Schtamm</a:t>
            </a:r>
            <a:endParaRPr lang="es-ES" dirty="0"/>
          </a:p>
        </p:txBody>
      </p:sp>
      <p:sp>
        <p:nvSpPr>
          <p:cNvPr id="3" name="Marcador de contenido 2">
            <a:extLst>
              <a:ext uri="{FF2B5EF4-FFF2-40B4-BE49-F238E27FC236}">
                <a16:creationId xmlns:a16="http://schemas.microsoft.com/office/drawing/2014/main" xmlns="" id="{A42DC67E-1C2D-4B7B-A126-DE19A126C013}"/>
              </a:ext>
            </a:extLst>
          </p:cNvPr>
          <p:cNvSpPr>
            <a:spLocks noGrp="1"/>
          </p:cNvSpPr>
          <p:nvPr>
            <p:ph sz="quarter" idx="13"/>
          </p:nvPr>
        </p:nvSpPr>
        <p:spPr>
          <a:xfrm>
            <a:off x="685801" y="2286000"/>
            <a:ext cx="5326380" cy="3800693"/>
          </a:xfrm>
        </p:spPr>
        <p:txBody>
          <a:bodyPr anchor="t">
            <a:normAutofit/>
          </a:bodyPr>
          <a:lstStyle/>
          <a:p>
            <a:r>
              <a:rPr lang="en-GB" sz="1800"/>
              <a:t>He is Herschel's older brother. After Herschel was killed, it gives Jakob the feeling that he is to blame for his brother's death.</a:t>
            </a:r>
            <a:endParaRPr lang="es-ES" sz="1800"/>
          </a:p>
        </p:txBody>
      </p:sp>
      <p:pic>
        <p:nvPicPr>
          <p:cNvPr id="4" name="Imagen 3">
            <a:extLst>
              <a:ext uri="{FF2B5EF4-FFF2-40B4-BE49-F238E27FC236}">
                <a16:creationId xmlns:a16="http://schemas.microsoft.com/office/drawing/2014/main" xmlns="" id="{7DE51224-72C5-428B-9DF5-8D4C6186895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492240" y="2331015"/>
            <a:ext cx="4931275" cy="3710662"/>
          </a:xfrm>
          <a:prstGeom prst="rect">
            <a:avLst/>
          </a:prstGeom>
          <a:noFill/>
        </p:spPr>
      </p:pic>
    </p:spTree>
    <p:extLst>
      <p:ext uri="{BB962C8B-B14F-4D97-AF65-F5344CB8AC3E}">
        <p14:creationId xmlns:p14="http://schemas.microsoft.com/office/powerpoint/2010/main" val="2972714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492A138-EC4F-4F03-B497-EBDF2443FC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ED8ACC0F-5859-4795-9201-8EF7904BF8C2}"/>
              </a:ext>
            </a:extLst>
          </p:cNvPr>
          <p:cNvSpPr>
            <a:spLocks noGrp="1"/>
          </p:cNvSpPr>
          <p:nvPr>
            <p:ph type="title"/>
          </p:nvPr>
        </p:nvSpPr>
        <p:spPr>
          <a:xfrm>
            <a:off x="685800" y="685800"/>
            <a:ext cx="10792837" cy="1485900"/>
          </a:xfrm>
        </p:spPr>
        <p:txBody>
          <a:bodyPr>
            <a:normAutofit/>
          </a:bodyPr>
          <a:lstStyle/>
          <a:p>
            <a:r>
              <a:rPr lang="en-GB" dirty="0"/>
              <a:t>Herschel </a:t>
            </a:r>
            <a:r>
              <a:rPr lang="en-GB" dirty="0" err="1"/>
              <a:t>Schtamm</a:t>
            </a:r>
            <a:endParaRPr lang="es-ES" dirty="0"/>
          </a:p>
        </p:txBody>
      </p:sp>
      <p:sp>
        <p:nvSpPr>
          <p:cNvPr id="3" name="Marcador de contenido 2">
            <a:extLst>
              <a:ext uri="{FF2B5EF4-FFF2-40B4-BE49-F238E27FC236}">
                <a16:creationId xmlns:a16="http://schemas.microsoft.com/office/drawing/2014/main" xmlns="" id="{ECEA850D-3786-41E9-8968-6626F93DD617}"/>
              </a:ext>
            </a:extLst>
          </p:cNvPr>
          <p:cNvSpPr>
            <a:spLocks noGrp="1"/>
          </p:cNvSpPr>
          <p:nvPr>
            <p:ph sz="quarter" idx="13"/>
          </p:nvPr>
        </p:nvSpPr>
        <p:spPr>
          <a:xfrm>
            <a:off x="685801" y="2286000"/>
            <a:ext cx="5326380" cy="3800693"/>
          </a:xfrm>
        </p:spPr>
        <p:txBody>
          <a:bodyPr anchor="t">
            <a:normAutofit/>
          </a:bodyPr>
          <a:lstStyle/>
          <a:p>
            <a:r>
              <a:rPr lang="en-GB" sz="1800"/>
              <a:t>He is Roman's twin brother. He is an Orthodox Jew who hides his long curly hair from the Germans with a cap every day. Herschel Schtamm believes that radio brings disgrace to the ghetto. They shoot him in the course of the novel because he tries to transmit the news from the "radio" to the deportees in a cart.</a:t>
            </a:r>
            <a:endParaRPr lang="es-ES" sz="1800"/>
          </a:p>
          <a:p>
            <a:endParaRPr lang="es-ES" sz="1800"/>
          </a:p>
        </p:txBody>
      </p:sp>
      <p:pic>
        <p:nvPicPr>
          <p:cNvPr id="4" name="Imagen 3">
            <a:extLst>
              <a:ext uri="{FF2B5EF4-FFF2-40B4-BE49-F238E27FC236}">
                <a16:creationId xmlns:a16="http://schemas.microsoft.com/office/drawing/2014/main" xmlns="" id="{93015F87-5D24-4BC7-9594-AEBAB65C6A1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492240" y="2334051"/>
            <a:ext cx="4931275" cy="3704589"/>
          </a:xfrm>
          <a:prstGeom prst="rect">
            <a:avLst/>
          </a:prstGeom>
          <a:noFill/>
        </p:spPr>
      </p:pic>
    </p:spTree>
    <p:extLst>
      <p:ext uri="{BB962C8B-B14F-4D97-AF65-F5344CB8AC3E}">
        <p14:creationId xmlns:p14="http://schemas.microsoft.com/office/powerpoint/2010/main" val="287833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CC7827FB-B370-4007-83D5-E83AD3D2C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xmlns="" id="{2C2819E7-2C5F-4FAF-AEA6-76F1E5FCFAD4}"/>
              </a:ext>
            </a:extLst>
          </p:cNvPr>
          <p:cNvPicPr>
            <a:picLocks noChangeAspect="1"/>
          </p:cNvPicPr>
          <p:nvPr/>
        </p:nvPicPr>
        <p:blipFill rotWithShape="1">
          <a:blip r:embed="rId2">
            <a:duotone>
              <a:schemeClr val="bg2">
                <a:shade val="45000"/>
                <a:satMod val="135000"/>
              </a:schemeClr>
              <a:prstClr val="white"/>
            </a:duotone>
            <a:alphaModFix amt="40000"/>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xmlns="" id="{60D801F5-D233-4108-810F-08CC55303A0C}"/>
              </a:ext>
            </a:extLst>
          </p:cNvPr>
          <p:cNvSpPr>
            <a:spLocks noGrp="1"/>
          </p:cNvSpPr>
          <p:nvPr>
            <p:ph type="title"/>
          </p:nvPr>
        </p:nvSpPr>
        <p:spPr>
          <a:xfrm>
            <a:off x="685800" y="1262575"/>
            <a:ext cx="9913212" cy="1151965"/>
          </a:xfrm>
        </p:spPr>
        <p:txBody>
          <a:bodyPr>
            <a:normAutofit/>
          </a:bodyPr>
          <a:lstStyle/>
          <a:p>
            <a:r>
              <a:rPr lang="es-ES" sz="3800" dirty="0" err="1">
                <a:solidFill>
                  <a:schemeClr val="tx1"/>
                </a:solidFill>
              </a:rPr>
              <a:t>Author</a:t>
            </a:r>
            <a:r>
              <a:rPr lang="es-ES" sz="3800" dirty="0">
                <a:solidFill>
                  <a:schemeClr val="tx1"/>
                </a:solidFill>
              </a:rPr>
              <a:t>: </a:t>
            </a:r>
            <a:r>
              <a:rPr lang="es-ES" sz="3800" dirty="0" err="1">
                <a:solidFill>
                  <a:schemeClr val="tx1"/>
                </a:solidFill>
              </a:rPr>
              <a:t>Jurek</a:t>
            </a:r>
            <a:r>
              <a:rPr lang="es-ES" sz="3800" dirty="0">
                <a:solidFill>
                  <a:schemeClr val="tx1"/>
                </a:solidFill>
              </a:rPr>
              <a:t> BECKER </a:t>
            </a:r>
            <a:br>
              <a:rPr lang="es-ES" sz="3800" dirty="0">
                <a:solidFill>
                  <a:schemeClr val="tx1"/>
                </a:solidFill>
              </a:rPr>
            </a:br>
            <a:endParaRPr lang="es-ES" sz="3800" dirty="0">
              <a:solidFill>
                <a:schemeClr val="tx1"/>
              </a:solidFill>
            </a:endParaRPr>
          </a:p>
        </p:txBody>
      </p:sp>
      <p:sp>
        <p:nvSpPr>
          <p:cNvPr id="13" name="5-Point Star 12">
            <a:extLst>
              <a:ext uri="{FF2B5EF4-FFF2-40B4-BE49-F238E27FC236}">
                <a16:creationId xmlns:a16="http://schemas.microsoft.com/office/drawing/2014/main" xmlns="" id="{51E038FF-4E72-4714-B9E9-B0AC148C72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42476" y="261324"/>
            <a:ext cx="937731"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xmlns="" id="{462B3E19-1747-4EEF-83D5-C43273D03E62}"/>
              </a:ext>
            </a:extLst>
          </p:cNvPr>
          <p:cNvSpPr>
            <a:spLocks noGrp="1"/>
          </p:cNvSpPr>
          <p:nvPr>
            <p:ph sz="quarter" idx="13"/>
          </p:nvPr>
        </p:nvSpPr>
        <p:spPr>
          <a:xfrm>
            <a:off x="685800" y="2063396"/>
            <a:ext cx="10394707" cy="3311189"/>
          </a:xfrm>
        </p:spPr>
        <p:txBody>
          <a:bodyPr>
            <a:normAutofit/>
          </a:bodyPr>
          <a:lstStyle/>
          <a:p>
            <a:r>
              <a:rPr lang="en-US" dirty="0">
                <a:latin typeface="Times New Roman" panose="02020603050405020304" pitchFamily="18" charset="0"/>
                <a:cs typeface="Times New Roman" panose="02020603050405020304" pitchFamily="18" charset="0"/>
              </a:rPr>
              <a:t>30 September 1937 in Poland  - 14 March 1997 </a:t>
            </a:r>
          </a:p>
          <a:p>
            <a:r>
              <a:rPr lang="en-US" dirty="0">
                <a:latin typeface="Times New Roman" panose="02020603050405020304" pitchFamily="18" charset="0"/>
                <a:cs typeface="Times New Roman" panose="02020603050405020304" pitchFamily="18" charset="0"/>
              </a:rPr>
              <a:t>German and Poland </a:t>
            </a:r>
          </a:p>
          <a:p>
            <a:r>
              <a:rPr lang="en-US" dirty="0">
                <a:latin typeface="Times New Roman" panose="02020603050405020304" pitchFamily="18" charset="0"/>
                <a:cs typeface="Times New Roman" panose="02020603050405020304" pitchFamily="18" charset="0"/>
              </a:rPr>
              <a:t>Holocaust survivor </a:t>
            </a:r>
          </a:p>
          <a:p>
            <a:r>
              <a:rPr lang="en-US" dirty="0">
                <a:latin typeface="Times New Roman" panose="02020603050405020304" pitchFamily="18" charset="0"/>
                <a:cs typeface="Times New Roman" panose="02020603050405020304" pitchFamily="18" charset="0"/>
              </a:rPr>
              <a:t>His mother died in a concentration camp, but his father survived, and they  WERE reunited after war</a:t>
            </a:r>
          </a:p>
          <a:p>
            <a:r>
              <a:rPr lang="en-US" dirty="0">
                <a:latin typeface="Times New Roman" panose="02020603050405020304" pitchFamily="18" charset="0"/>
                <a:cs typeface="Times New Roman" panose="02020603050405020304" pitchFamily="18" charset="0"/>
              </a:rPr>
              <a:t>Becker died in 1997 of colon cancer that was diagnosed in December 1995 </a:t>
            </a:r>
          </a:p>
        </p:txBody>
      </p:sp>
    </p:spTree>
    <p:extLst>
      <p:ext uri="{BB962C8B-B14F-4D97-AF65-F5344CB8AC3E}">
        <p14:creationId xmlns:p14="http://schemas.microsoft.com/office/powerpoint/2010/main" val="407857559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DCD52E-66AE-4281-8855-981C08835A5F}"/>
              </a:ext>
            </a:extLst>
          </p:cNvPr>
          <p:cNvSpPr>
            <a:spLocks noGrp="1"/>
          </p:cNvSpPr>
          <p:nvPr>
            <p:ph type="title"/>
          </p:nvPr>
        </p:nvSpPr>
        <p:spPr/>
        <p:txBody>
          <a:bodyPr/>
          <a:lstStyle/>
          <a:p>
            <a:r>
              <a:rPr lang="es-ES" dirty="0"/>
              <a:t>MOVIES</a:t>
            </a:r>
          </a:p>
        </p:txBody>
      </p:sp>
      <p:sp>
        <p:nvSpPr>
          <p:cNvPr id="3" name="Marcador de contenido 2">
            <a:extLst>
              <a:ext uri="{FF2B5EF4-FFF2-40B4-BE49-F238E27FC236}">
                <a16:creationId xmlns:a16="http://schemas.microsoft.com/office/drawing/2014/main" xmlns="" id="{B3EB661F-68DC-40D8-8AAE-9B787615A93A}"/>
              </a:ext>
            </a:extLst>
          </p:cNvPr>
          <p:cNvSpPr>
            <a:spLocks noGrp="1"/>
          </p:cNvSpPr>
          <p:nvPr>
            <p:ph sz="quarter" idx="13"/>
          </p:nvPr>
        </p:nvSpPr>
        <p:spPr/>
        <p:txBody>
          <a:bodyPr>
            <a:normAutofit fontScale="92500" lnSpcReduction="10000"/>
          </a:bodyPr>
          <a:lstStyle/>
          <a:p>
            <a:pPr marL="0" indent="0">
              <a:buNone/>
            </a:pPr>
            <a:r>
              <a:rPr lang="en-US" dirty="0"/>
              <a:t>FILMS:</a:t>
            </a:r>
          </a:p>
          <a:p>
            <a:pPr marL="0" indent="0">
              <a:buNone/>
            </a:pPr>
            <a:r>
              <a:rPr lang="en-US" dirty="0"/>
              <a:t>The novel became a Frank Beyer film in 1974 (DEFA in cooperation with GDR television) and, as the only film in the GDR, nominated for an Oscar in the Best Foreign Film category (see Jakob the Liar (1974 )).</a:t>
            </a:r>
          </a:p>
          <a:p>
            <a:pPr marL="0" indent="0">
              <a:buNone/>
            </a:pPr>
            <a:r>
              <a:rPr lang="en-US" dirty="0"/>
              <a:t>A new American version was made in 1999 with Robin Williams as Jakob and Armin Mueller-Stahl. The latter already participated in the first film adaptation as Roman </a:t>
            </a:r>
            <a:r>
              <a:rPr lang="en-US" dirty="0" err="1"/>
              <a:t>Schtamm</a:t>
            </a:r>
            <a:r>
              <a:rPr lang="en-US" dirty="0"/>
              <a:t>. In the Hollywood movie, the Nazis are portrayed as inherently evil, as is not the case in the book. The ending was also changed. In the remake, Jakob </a:t>
            </a:r>
            <a:r>
              <a:rPr lang="en-US" dirty="0" err="1"/>
              <a:t>Heym</a:t>
            </a:r>
            <a:r>
              <a:rPr lang="en-US" dirty="0"/>
              <a:t> dies as a martyr after being shot by the Nazis. He does not withdraw his message from the Russians. (see Jacob the liar (1999)</a:t>
            </a:r>
          </a:p>
          <a:p>
            <a:endParaRPr lang="es-ES" dirty="0"/>
          </a:p>
        </p:txBody>
      </p:sp>
    </p:spTree>
    <p:extLst>
      <p:ext uri="{BB962C8B-B14F-4D97-AF65-F5344CB8AC3E}">
        <p14:creationId xmlns:p14="http://schemas.microsoft.com/office/powerpoint/2010/main" val="1679667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xmlns="" id="{4C886762-16F0-4868-B83A-26174621418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7" name="Freeform 11">
            <a:extLst>
              <a:ext uri="{FF2B5EF4-FFF2-40B4-BE49-F238E27FC236}">
                <a16:creationId xmlns:a16="http://schemas.microsoft.com/office/drawing/2014/main" xmlns="" id="{D2B54B4E-3454-4B76-B85A-8512B77298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39" name="Freeform 13">
            <a:extLst>
              <a:ext uri="{FF2B5EF4-FFF2-40B4-BE49-F238E27FC236}">
                <a16:creationId xmlns:a16="http://schemas.microsoft.com/office/drawing/2014/main" xmlns="" id="{7EFFE965-5586-4889-A74D-3A6080D04B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1" name="Freeform 25">
            <a:extLst>
              <a:ext uri="{FF2B5EF4-FFF2-40B4-BE49-F238E27FC236}">
                <a16:creationId xmlns:a16="http://schemas.microsoft.com/office/drawing/2014/main" xmlns="" id="{5BC4125D-18D9-4A65-82B6-C24FE9434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3" name="Freeform 14">
            <a:extLst>
              <a:ext uri="{FF2B5EF4-FFF2-40B4-BE49-F238E27FC236}">
                <a16:creationId xmlns:a16="http://schemas.microsoft.com/office/drawing/2014/main" xmlns="" id="{A86DE327-0F45-4F54-BB6C-68A093CE5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5" name="5-Point Star 24">
            <a:extLst>
              <a:ext uri="{FF2B5EF4-FFF2-40B4-BE49-F238E27FC236}">
                <a16:creationId xmlns:a16="http://schemas.microsoft.com/office/drawing/2014/main" xmlns="" id="{795857C2-E6E7-405A-B5A3-4DE3B50A7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xmlns="" id="{4C6B40C5-A995-49CD-93E2-B286E507DB2C}"/>
              </a:ext>
            </a:extLst>
          </p:cNvPr>
          <p:cNvSpPr>
            <a:spLocks noGrp="1"/>
          </p:cNvSpPr>
          <p:nvPr>
            <p:ph type="title"/>
          </p:nvPr>
        </p:nvSpPr>
        <p:spPr>
          <a:xfrm rot="21420000">
            <a:off x="4959072" y="390182"/>
            <a:ext cx="5683314" cy="3284924"/>
          </a:xfrm>
        </p:spPr>
        <p:txBody>
          <a:bodyPr vert="horz" lIns="91440" tIns="45720" rIns="91440" bIns="45720" rtlCol="0" anchor="b">
            <a:normAutofit/>
          </a:bodyPr>
          <a:lstStyle/>
          <a:p>
            <a:pPr algn="r"/>
            <a:r>
              <a:rPr lang="en-US" sz="6800"/>
              <a:t>CLIPS FROM THE MOVIE (1975)</a:t>
            </a:r>
            <a:br>
              <a:rPr lang="en-US" sz="6800"/>
            </a:br>
            <a:endParaRPr lang="en-US" sz="6800"/>
          </a:p>
        </p:txBody>
      </p:sp>
      <p:pic>
        <p:nvPicPr>
          <p:cNvPr id="2050" name="Picture 2" descr="Camera, film, movie, player, video icon">
            <a:extLst>
              <a:ext uri="{FF2B5EF4-FFF2-40B4-BE49-F238E27FC236}">
                <a16:creationId xmlns:a16="http://schemas.microsoft.com/office/drawing/2014/main" xmlns="" id="{3F6105FF-6B6C-4CDC-ABAD-4F87F24537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2479"/>
          <a:stretch/>
        </p:blipFill>
        <p:spPr bwMode="auto">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a:noFill/>
          <a:extLst>
            <a:ext uri="{909E8E84-426E-40DD-AFC4-6F175D3DCCD1}">
              <a14:hiddenFill xmlns:a14="http://schemas.microsoft.com/office/drawing/2010/main">
                <a:solidFill>
                  <a:srgbClr val="FFFFFF"/>
                </a:solidFill>
              </a14:hiddenFill>
            </a:ext>
          </a:extLst>
        </p:spPr>
      </p:pic>
      <p:sp>
        <p:nvSpPr>
          <p:cNvPr id="147" name="Freeform 25">
            <a:extLst>
              <a:ext uri="{FF2B5EF4-FFF2-40B4-BE49-F238E27FC236}">
                <a16:creationId xmlns:a16="http://schemas.microsoft.com/office/drawing/2014/main" xmlns="" id="{07280DB5-560C-4CF6-A5D0-61550AAA6E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1424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ABE161-0EAB-4C8F-AE03-096E3DC1761A}"/>
              </a:ext>
            </a:extLst>
          </p:cNvPr>
          <p:cNvSpPr>
            <a:spLocks noGrp="1"/>
          </p:cNvSpPr>
          <p:nvPr>
            <p:ph type="title"/>
          </p:nvPr>
        </p:nvSpPr>
        <p:spPr/>
        <p:txBody>
          <a:bodyPr/>
          <a:lstStyle/>
          <a:p>
            <a:endParaRPr lang="es-ES"/>
          </a:p>
        </p:txBody>
      </p:sp>
      <p:pic>
        <p:nvPicPr>
          <p:cNvPr id="4" name="Imagen 3">
            <a:extLst>
              <a:ext uri="{FF2B5EF4-FFF2-40B4-BE49-F238E27FC236}">
                <a16:creationId xmlns:a16="http://schemas.microsoft.com/office/drawing/2014/main" xmlns="" id="{452DDA0F-8FCB-4112-AF8A-4E6A4F409B7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38031" y="3141501"/>
            <a:ext cx="3782060" cy="2633345"/>
          </a:xfrm>
          <a:prstGeom prst="rect">
            <a:avLst/>
          </a:prstGeom>
          <a:noFill/>
          <a:ln>
            <a:noFill/>
          </a:ln>
        </p:spPr>
      </p:pic>
      <p:pic>
        <p:nvPicPr>
          <p:cNvPr id="18" name="Marcador de contenido 17">
            <a:extLst>
              <a:ext uri="{FF2B5EF4-FFF2-40B4-BE49-F238E27FC236}">
                <a16:creationId xmlns:a16="http://schemas.microsoft.com/office/drawing/2014/main" xmlns="" id="{08CFD067-D5F8-43A0-B9A4-3C4143C12896}"/>
              </a:ext>
            </a:extLst>
          </p:cNvPr>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144809" y="1403267"/>
            <a:ext cx="3478865" cy="2460233"/>
          </a:xfrm>
          <a:prstGeom prst="rect">
            <a:avLst/>
          </a:prstGeom>
          <a:noFill/>
          <a:ln>
            <a:noFill/>
          </a:ln>
        </p:spPr>
      </p:pic>
      <p:pic>
        <p:nvPicPr>
          <p:cNvPr id="29" name="Imagen 28">
            <a:extLst>
              <a:ext uri="{FF2B5EF4-FFF2-40B4-BE49-F238E27FC236}">
                <a16:creationId xmlns:a16="http://schemas.microsoft.com/office/drawing/2014/main" xmlns="" id="{D4C75185-E1A6-4DBA-84B4-102BA91D01C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43845" y="173150"/>
            <a:ext cx="3259572" cy="2460234"/>
          </a:xfrm>
          <a:prstGeom prst="rect">
            <a:avLst/>
          </a:prstGeom>
          <a:noFill/>
          <a:ln>
            <a:noFill/>
          </a:ln>
        </p:spPr>
      </p:pic>
    </p:spTree>
    <p:extLst>
      <p:ext uri="{BB962C8B-B14F-4D97-AF65-F5344CB8AC3E}">
        <p14:creationId xmlns:p14="http://schemas.microsoft.com/office/powerpoint/2010/main" val="2628038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245BFA-BA68-4349-890C-CCF1FDBD7B1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17D983B1-31B2-42CA-8D14-54697BFB911D}"/>
              </a:ext>
            </a:extLst>
          </p:cNvPr>
          <p:cNvSpPr>
            <a:spLocks noGrp="1"/>
          </p:cNvSpPr>
          <p:nvPr>
            <p:ph sz="quarter" idx="13"/>
          </p:nvPr>
        </p:nvSpPr>
        <p:spPr/>
        <p:txBody>
          <a:bodyPr/>
          <a:lstStyle/>
          <a:p>
            <a:endParaRPr lang="es-ES"/>
          </a:p>
        </p:txBody>
      </p:sp>
      <p:pic>
        <p:nvPicPr>
          <p:cNvPr id="4" name="Imagen 3">
            <a:extLst>
              <a:ext uri="{FF2B5EF4-FFF2-40B4-BE49-F238E27FC236}">
                <a16:creationId xmlns:a16="http://schemas.microsoft.com/office/drawing/2014/main" xmlns="" id="{241DCFDB-7312-4505-A668-5CFDD49784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83761" y="3350185"/>
            <a:ext cx="3754120" cy="2639695"/>
          </a:xfrm>
          <a:prstGeom prst="rect">
            <a:avLst/>
          </a:prstGeom>
          <a:noFill/>
          <a:ln>
            <a:noFill/>
          </a:ln>
        </p:spPr>
      </p:pic>
      <p:pic>
        <p:nvPicPr>
          <p:cNvPr id="5" name="Imagen 4">
            <a:extLst>
              <a:ext uri="{FF2B5EF4-FFF2-40B4-BE49-F238E27FC236}">
                <a16:creationId xmlns:a16="http://schemas.microsoft.com/office/drawing/2014/main" xmlns="" id="{85C5CA22-2917-43E1-B219-DDF4CD53D2C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47452" y="1448101"/>
            <a:ext cx="4635011" cy="2639695"/>
          </a:xfrm>
          <a:prstGeom prst="rect">
            <a:avLst/>
          </a:prstGeom>
          <a:noFill/>
          <a:ln>
            <a:noFill/>
          </a:ln>
        </p:spPr>
      </p:pic>
    </p:spTree>
    <p:extLst>
      <p:ext uri="{BB962C8B-B14F-4D97-AF65-F5344CB8AC3E}">
        <p14:creationId xmlns:p14="http://schemas.microsoft.com/office/powerpoint/2010/main" val="203439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050" name="Picture 2" descr="Resultado de imagen de jakob the liar book">
            <a:extLst>
              <a:ext uri="{FF2B5EF4-FFF2-40B4-BE49-F238E27FC236}">
                <a16:creationId xmlns:a16="http://schemas.microsoft.com/office/drawing/2014/main" xmlns="" id="{B7E47FC0-865B-4CA6-A67F-46C0D6AF5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6025"/>
          <a:stretch/>
        </p:blipFill>
        <p:spPr bwMode="auto">
          <a:xfrm>
            <a:off x="1" y="-1"/>
            <a:ext cx="5791144" cy="39806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2" name="Picture 4" descr="Resultado de imagen de jakob the liar book">
            <a:extLst>
              <a:ext uri="{FF2B5EF4-FFF2-40B4-BE49-F238E27FC236}">
                <a16:creationId xmlns:a16="http://schemas.microsoft.com/office/drawing/2014/main" xmlns="" id="{5BB1927F-7B47-4DB0-99D4-8827773002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199" r="-2" b="27947"/>
          <a:stretch/>
        </p:blipFill>
        <p:spPr bwMode="auto">
          <a:xfrm>
            <a:off x="5914589" y="10"/>
            <a:ext cx="5794811" cy="39806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19075C07-CFB6-4B00-8D9D-38D8FB766C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2134" y="4109680"/>
            <a:ext cx="11730000" cy="2299058"/>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xmlns="" id="{F5809B65-2855-4CB2-9D6A-BE84C1D508FB}"/>
              </a:ext>
            </a:extLst>
          </p:cNvPr>
          <p:cNvSpPr>
            <a:spLocks noGrp="1"/>
          </p:cNvSpPr>
          <p:nvPr>
            <p:ph sz="quarter" idx="13"/>
          </p:nvPr>
        </p:nvSpPr>
        <p:spPr>
          <a:xfrm>
            <a:off x="636147" y="4287186"/>
            <a:ext cx="6635805" cy="1608035"/>
          </a:xfrm>
        </p:spPr>
        <p:txBody>
          <a:bodyPr>
            <a:normAutofit/>
          </a:bodyPr>
          <a:lstStyle/>
          <a:p>
            <a:pPr>
              <a:lnSpc>
                <a:spcPct val="110000"/>
              </a:lnSpc>
            </a:pPr>
            <a:r>
              <a:rPr lang="es-ES" sz="1600" dirty="0" err="1">
                <a:solidFill>
                  <a:schemeClr val="bg1"/>
                </a:solidFill>
                <a:latin typeface="Times New Roman" panose="02020603050405020304" pitchFamily="18" charset="0"/>
                <a:cs typeface="Times New Roman" panose="02020603050405020304" pitchFamily="18" charset="0"/>
              </a:rPr>
              <a:t>Name</a:t>
            </a:r>
            <a:r>
              <a:rPr lang="es-ES" sz="1600" dirty="0">
                <a:solidFill>
                  <a:schemeClr val="bg1"/>
                </a:solidFill>
                <a:latin typeface="Times New Roman" panose="02020603050405020304" pitchFamily="18" charset="0"/>
                <a:cs typeface="Times New Roman" panose="02020603050405020304" pitchFamily="18" charset="0"/>
              </a:rPr>
              <a:t> in </a:t>
            </a:r>
            <a:r>
              <a:rPr lang="es-ES" sz="1600" dirty="0" err="1">
                <a:solidFill>
                  <a:schemeClr val="bg1"/>
                </a:solidFill>
                <a:latin typeface="Times New Roman" panose="02020603050405020304" pitchFamily="18" charset="0"/>
                <a:cs typeface="Times New Roman" panose="02020603050405020304" pitchFamily="18" charset="0"/>
              </a:rPr>
              <a:t>german</a:t>
            </a:r>
            <a:r>
              <a:rPr lang="es-ES" sz="1600" dirty="0">
                <a:solidFill>
                  <a:schemeClr val="bg1"/>
                </a:solidFill>
                <a:latin typeface="Times New Roman" panose="02020603050405020304" pitchFamily="18" charset="0"/>
                <a:cs typeface="Times New Roman" panose="02020603050405020304" pitchFamily="18" charset="0"/>
              </a:rPr>
              <a:t>: Jakob </a:t>
            </a:r>
            <a:r>
              <a:rPr lang="es-ES" sz="1600" dirty="0" err="1">
                <a:solidFill>
                  <a:schemeClr val="bg1"/>
                </a:solidFill>
                <a:latin typeface="Times New Roman" panose="02020603050405020304" pitchFamily="18" charset="0"/>
                <a:cs typeface="Times New Roman" panose="02020603050405020304" pitchFamily="18" charset="0"/>
              </a:rPr>
              <a:t>der</a:t>
            </a:r>
            <a:r>
              <a:rPr lang="es-ES" sz="1600" dirty="0">
                <a:solidFill>
                  <a:schemeClr val="bg1"/>
                </a:solidFill>
                <a:latin typeface="Times New Roman" panose="02020603050405020304" pitchFamily="18" charset="0"/>
                <a:cs typeface="Times New Roman" panose="02020603050405020304" pitchFamily="18" charset="0"/>
              </a:rPr>
              <a:t> </a:t>
            </a:r>
            <a:r>
              <a:rPr lang="es-ES" sz="1600" dirty="0" err="1">
                <a:solidFill>
                  <a:schemeClr val="bg1"/>
                </a:solidFill>
                <a:latin typeface="Times New Roman" panose="02020603050405020304" pitchFamily="18" charset="0"/>
                <a:cs typeface="Times New Roman" panose="02020603050405020304" pitchFamily="18" charset="0"/>
              </a:rPr>
              <a:t>Lügner</a:t>
            </a:r>
            <a:endParaRPr lang="es-ES" sz="1600" dirty="0">
              <a:solidFill>
                <a:schemeClr val="bg1"/>
              </a:solidFill>
              <a:latin typeface="Times New Roman" panose="02020603050405020304" pitchFamily="18" charset="0"/>
              <a:cs typeface="Times New Roman" panose="02020603050405020304" pitchFamily="18" charset="0"/>
            </a:endParaRPr>
          </a:p>
          <a:p>
            <a:pPr algn="just">
              <a:lnSpc>
                <a:spcPct val="110000"/>
              </a:lnSpc>
            </a:pPr>
            <a:r>
              <a:rPr lang="en-US" sz="1600" dirty="0">
                <a:solidFill>
                  <a:schemeClr val="bg1"/>
                </a:solidFill>
                <a:latin typeface="Times New Roman" panose="02020603050405020304" pitchFamily="18" charset="0"/>
                <a:cs typeface="Times New Roman" panose="02020603050405020304" pitchFamily="18" charset="0"/>
              </a:rPr>
              <a:t>The novel has two different versions: Jacob the Liar (1975) by Frank Beyer, which was nominated for Best foreign language film at the Academy Awards, and Jakob the Liar (1999), starring Robin Williams.</a:t>
            </a:r>
            <a:endParaRPr lang="es-E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617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B28D430-56EA-45B9-8632-927BEBF029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xmlns="" id="{A601F395-3079-4179-84BA-6654D9F825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xmlns="" id="{973C9674-D5C8-4318-B89B-EA9AA74FF54C}"/>
              </a:ext>
            </a:extLst>
          </p:cNvPr>
          <p:cNvSpPr>
            <a:spLocks noGrp="1"/>
          </p:cNvSpPr>
          <p:nvPr>
            <p:ph type="title"/>
          </p:nvPr>
        </p:nvSpPr>
        <p:spPr>
          <a:xfrm>
            <a:off x="1286933" y="1061660"/>
            <a:ext cx="9618133" cy="1043108"/>
          </a:xfrm>
        </p:spPr>
        <p:txBody>
          <a:bodyPr>
            <a:normAutofit/>
          </a:bodyPr>
          <a:lstStyle/>
          <a:p>
            <a:pPr algn="ctr"/>
            <a:r>
              <a:rPr lang="es-ES" sz="4800"/>
              <a:t>Plot of the story</a:t>
            </a:r>
          </a:p>
        </p:txBody>
      </p:sp>
      <p:sp>
        <p:nvSpPr>
          <p:cNvPr id="3" name="Marcador de contenido 2">
            <a:extLst>
              <a:ext uri="{FF2B5EF4-FFF2-40B4-BE49-F238E27FC236}">
                <a16:creationId xmlns:a16="http://schemas.microsoft.com/office/drawing/2014/main" xmlns="" id="{CFD57836-842E-4202-8590-87316964F331}"/>
              </a:ext>
            </a:extLst>
          </p:cNvPr>
          <p:cNvSpPr>
            <a:spLocks noGrp="1"/>
          </p:cNvSpPr>
          <p:nvPr>
            <p:ph sz="quarter" idx="13"/>
          </p:nvPr>
        </p:nvSpPr>
        <p:spPr>
          <a:xfrm>
            <a:off x="1286933" y="1631852"/>
            <a:ext cx="9618133" cy="4181119"/>
          </a:xfrm>
        </p:spPr>
        <p:txBody>
          <a:bodyPr>
            <a:normAutofit fontScale="85000" lnSpcReduction="10000"/>
          </a:bodyPr>
          <a:lstStyle/>
          <a:p>
            <a:pPr algn="just">
              <a:lnSpc>
                <a:spcPct val="110000"/>
              </a:lnSpc>
            </a:pPr>
            <a:endParaRPr lang="en-US" sz="1100" dirty="0">
              <a:solidFill>
                <a:schemeClr val="tx1">
                  <a:lumMod val="85000"/>
                  <a:lumOff val="15000"/>
                </a:schemeClr>
              </a:solidFill>
            </a:endParaRPr>
          </a:p>
          <a:p>
            <a:pPr marL="0" indent="0" algn="just">
              <a:lnSpc>
                <a:spcPct val="110000"/>
              </a:lnSpc>
              <a:buNone/>
            </a:pP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In Poland, in early 1944 a Polish Jewish named Jakob HEYM is summoned to the German headquarters after being falsely accused of being away after the curfew. As the commander makes him wait for the curfew to later send him home, Jakob listens to a German radio show that talks about the Soviet offensives. When he returns to the ghetto, he shares that  information with a friend of his, Mischa, and thereafter a strong rumor is created that there is a secret radio hidden in the ghetto.  After doubting a lot about the matter, Jakob decides to take the opportunity to spread hope throughout the ghetto by telling fantastic and optimistic stories, which he allegedly heard from "his secret radio", his lies keep hope and rekindle the humor among the isolated inhabitants .</a:t>
            </a:r>
          </a:p>
          <a:p>
            <a:pPr marL="0" indent="0" algn="just">
              <a:lnSpc>
                <a:spcPct val="110000"/>
              </a:lnSpc>
              <a:buNone/>
            </a:pP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In addition to the lies he has a real secret, in his home he hides a young Jewish eight year old girl who escaped from a deportation train that was heading to the death camp. Somehow The Gestapo finds out about the rumor and sends for the hero of the resistance who dared to make it work. Jakob surrenders to the Germans after they threatened to assassinate several people if the person responsible was not found.</a:t>
            </a:r>
          </a:p>
          <a:p>
            <a:pPr marL="0" indent="0" algn="just">
              <a:lnSpc>
                <a:spcPct val="110000"/>
              </a:lnSpc>
              <a:buNone/>
            </a:pP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During the interrogation to which he is subjected, he confesses that the little information he obtained was thanks to the radio of the same commander, who did not realize that at the time. He is ordered to publicly announce that it was all a lie, so that the liquidation of the ghetto proceeds in an orderly manner. When he appears before the public, beaten and barely standing, he refuses to tell the truth but is killed before he can make his own speech.</a:t>
            </a:r>
          </a:p>
        </p:txBody>
      </p:sp>
    </p:spTree>
    <p:extLst>
      <p:ext uri="{BB962C8B-B14F-4D97-AF65-F5344CB8AC3E}">
        <p14:creationId xmlns:p14="http://schemas.microsoft.com/office/powerpoint/2010/main" val="334954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B71B88-42BA-4D48-965A-9860177F252B}"/>
              </a:ext>
            </a:extLst>
          </p:cNvPr>
          <p:cNvSpPr>
            <a:spLocks noGrp="1"/>
          </p:cNvSpPr>
          <p:nvPr>
            <p:ph type="title"/>
          </p:nvPr>
        </p:nvSpPr>
        <p:spPr/>
        <p:txBody>
          <a:bodyPr>
            <a:normAutofit fontScale="90000"/>
          </a:bodyPr>
          <a:lstStyle/>
          <a:p>
            <a:r>
              <a:rPr lang="en-US" dirty="0"/>
              <a:t>Differences between the novel and the </a:t>
            </a:r>
            <a:r>
              <a:rPr lang="en-US" dirty="0" err="1"/>
              <a:t>movieS</a:t>
            </a:r>
            <a:endParaRPr lang="es-ES" dirty="0"/>
          </a:p>
        </p:txBody>
      </p:sp>
      <p:sp>
        <p:nvSpPr>
          <p:cNvPr id="3" name="Marcador de contenido 2">
            <a:extLst>
              <a:ext uri="{FF2B5EF4-FFF2-40B4-BE49-F238E27FC236}">
                <a16:creationId xmlns:a16="http://schemas.microsoft.com/office/drawing/2014/main" xmlns="" id="{20E08BF2-C9C9-457C-A764-F52397D7AD21}"/>
              </a:ext>
            </a:extLst>
          </p:cNvPr>
          <p:cNvSpPr>
            <a:spLocks noGrp="1"/>
          </p:cNvSpPr>
          <p:nvPr>
            <p:ph sz="quarter" idx="13"/>
          </p:nvPr>
        </p:nvSpPr>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Lina (the young woman who escaped the deportation train) is not living with Jakob from the beginning but meets her on her way home from the Gestapo station at the beginning of the film</a:t>
            </a:r>
          </a:p>
          <a:p>
            <a:r>
              <a:rPr lang="en-US" dirty="0">
                <a:latin typeface="Times New Roman" panose="02020603050405020304" pitchFamily="18" charset="0"/>
                <a:cs typeface="Times New Roman" panose="02020603050405020304" pitchFamily="18" charset="0"/>
              </a:rPr>
              <a:t>The radio news is first told to Mischa to prevent him from trying to steal potatoes out of a German military train</a:t>
            </a:r>
          </a:p>
          <a:p>
            <a:r>
              <a:rPr lang="en-US" dirty="0">
                <a:latin typeface="Times New Roman" panose="02020603050405020304" pitchFamily="18" charset="0"/>
                <a:cs typeface="Times New Roman" panose="02020603050405020304" pitchFamily="18" charset="0"/>
              </a:rPr>
              <a:t>Jakob is never captured and interrogated but is deported along with the rest of the Jews and presumably dies in an extermination camp</a:t>
            </a:r>
          </a:p>
          <a:p>
            <a:r>
              <a:rPr lang="en-US" dirty="0">
                <a:latin typeface="Times New Roman" panose="02020603050405020304" pitchFamily="18" charset="0"/>
                <a:cs typeface="Times New Roman" panose="02020603050405020304" pitchFamily="18" charset="0"/>
              </a:rPr>
              <a:t>In the alternate ending of the film Jakob is killed in front of the ghetto, however in the alternate ending of the book, he is killed in an escape attempt</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97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EB0A0B1C-118E-4B41-923F-22606DFFB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93" name="Freeform 25">
            <a:extLst>
              <a:ext uri="{FF2B5EF4-FFF2-40B4-BE49-F238E27FC236}">
                <a16:creationId xmlns:a16="http://schemas.microsoft.com/office/drawing/2014/main" xmlns="" id="{21CF2FF7-AF2E-43A1-9777-69B8BB5E3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4" name="Rectangle 193">
            <a:extLst>
              <a:ext uri="{FF2B5EF4-FFF2-40B4-BE49-F238E27FC236}">
                <a16:creationId xmlns:a16="http://schemas.microsoft.com/office/drawing/2014/main" xmlns="" id="{4C9D0EF8-5A69-48B7-8DAF-DB7D25A08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xmlns="" id="{1D6F56B4-FC51-4F84-9441-AB1874655FC2}"/>
              </a:ext>
            </a:extLst>
          </p:cNvPr>
          <p:cNvSpPr>
            <a:spLocks noGrp="1"/>
          </p:cNvSpPr>
          <p:nvPr>
            <p:ph type="title"/>
          </p:nvPr>
        </p:nvSpPr>
        <p:spPr>
          <a:xfrm>
            <a:off x="685802" y="685800"/>
            <a:ext cx="4949172" cy="1151965"/>
          </a:xfrm>
        </p:spPr>
        <p:txBody>
          <a:bodyPr vert="horz" lIns="91440" tIns="45720" rIns="91440" bIns="45720" rtlCol="0">
            <a:normAutofit fontScale="90000"/>
          </a:bodyPr>
          <a:lstStyle/>
          <a:p>
            <a:r>
              <a:rPr lang="en-US" sz="3800" dirty="0">
                <a:solidFill>
                  <a:schemeClr val="bg1"/>
                </a:solidFill>
              </a:rPr>
              <a:t>JAKOB THE LIAR (1999) main characters and their actors</a:t>
            </a:r>
          </a:p>
        </p:txBody>
      </p:sp>
      <p:sp>
        <p:nvSpPr>
          <p:cNvPr id="3078" name="Content Placeholder 3077">
            <a:extLst>
              <a:ext uri="{FF2B5EF4-FFF2-40B4-BE49-F238E27FC236}">
                <a16:creationId xmlns:a16="http://schemas.microsoft.com/office/drawing/2014/main" xmlns="" id="{E2E86CAD-94C0-447E-8BD9-129BD0C5D236}"/>
              </a:ext>
            </a:extLst>
          </p:cNvPr>
          <p:cNvSpPr>
            <a:spLocks noGrp="1"/>
          </p:cNvSpPr>
          <p:nvPr>
            <p:ph sz="quarter" idx="13"/>
          </p:nvPr>
        </p:nvSpPr>
        <p:spPr>
          <a:xfrm>
            <a:off x="685802" y="2063396"/>
            <a:ext cx="4949172" cy="3680910"/>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Lina (</a:t>
            </a:r>
            <a:r>
              <a:rPr lang="en-US" dirty="0" err="1">
                <a:solidFill>
                  <a:schemeClr val="bg1"/>
                </a:solidFill>
                <a:latin typeface="Times New Roman" panose="02020603050405020304" pitchFamily="18" charset="0"/>
                <a:cs typeface="Times New Roman" panose="02020603050405020304" pitchFamily="18" charset="0"/>
              </a:rPr>
              <a:t>hanna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taylor</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gordon</a:t>
            </a:r>
            <a:r>
              <a:rPr lang="en-US" dirty="0">
                <a:solidFill>
                  <a:schemeClr val="bg1"/>
                </a:solidFill>
                <a:latin typeface="Times New Roman" panose="02020603050405020304" pitchFamily="18" charset="0"/>
                <a:cs typeface="Times New Roman" panose="02020603050405020304" pitchFamily="18" charset="0"/>
              </a:rPr>
              <a:t>) </a:t>
            </a:r>
          </a:p>
          <a:p>
            <a:r>
              <a:rPr lang="en-US" dirty="0">
                <a:solidFill>
                  <a:schemeClr val="bg1"/>
                </a:solidFill>
                <a:latin typeface="Times New Roman" panose="02020603050405020304" pitchFamily="18" charset="0"/>
                <a:cs typeface="Times New Roman" panose="02020603050405020304" pitchFamily="18" charset="0"/>
              </a:rPr>
              <a:t>Jakob </a:t>
            </a:r>
            <a:r>
              <a:rPr lang="en-US" dirty="0" err="1">
                <a:solidFill>
                  <a:schemeClr val="bg1"/>
                </a:solidFill>
                <a:latin typeface="Times New Roman" panose="02020603050405020304" pitchFamily="18" charset="0"/>
                <a:cs typeface="Times New Roman" panose="02020603050405020304" pitchFamily="18" charset="0"/>
              </a:rPr>
              <a:t>heym</a:t>
            </a:r>
            <a:r>
              <a:rPr lang="en-US" dirty="0">
                <a:solidFill>
                  <a:schemeClr val="bg1"/>
                </a:solidFill>
                <a:latin typeface="Times New Roman" panose="02020603050405020304" pitchFamily="18" charset="0"/>
                <a:cs typeface="Times New Roman" panose="02020603050405020304" pitchFamily="18" charset="0"/>
              </a:rPr>
              <a:t> (robin Williams)</a:t>
            </a:r>
          </a:p>
          <a:p>
            <a:r>
              <a:rPr lang="en-US" dirty="0">
                <a:solidFill>
                  <a:schemeClr val="bg1"/>
                </a:solidFill>
                <a:latin typeface="Times New Roman" panose="02020603050405020304" pitchFamily="18" charset="0"/>
                <a:cs typeface="Times New Roman" panose="02020603050405020304" pitchFamily="18" charset="0"/>
              </a:rPr>
              <a:t>Mischa (</a:t>
            </a:r>
            <a:r>
              <a:rPr lang="en-US" dirty="0" err="1">
                <a:solidFill>
                  <a:schemeClr val="bg1"/>
                </a:solidFill>
                <a:latin typeface="Times New Roman" panose="02020603050405020304" pitchFamily="18" charset="0"/>
                <a:cs typeface="Times New Roman" panose="02020603050405020304" pitchFamily="18" charset="0"/>
              </a:rPr>
              <a:t>Liev</a:t>
            </a:r>
            <a:r>
              <a:rPr lang="en-US" dirty="0">
                <a:solidFill>
                  <a:schemeClr val="bg1"/>
                </a:solidFill>
                <a:latin typeface="Times New Roman" panose="02020603050405020304" pitchFamily="18" charset="0"/>
                <a:cs typeface="Times New Roman" panose="02020603050405020304" pitchFamily="18" charset="0"/>
              </a:rPr>
              <a:t> Schreiber)</a:t>
            </a:r>
          </a:p>
          <a:p>
            <a:pPr marL="0" indent="0">
              <a:buNone/>
            </a:pPr>
            <a:endParaRPr lang="en-US" dirty="0">
              <a:solidFill>
                <a:schemeClr val="bg1"/>
              </a:solidFill>
            </a:endParaRPr>
          </a:p>
        </p:txBody>
      </p:sp>
      <p:pic>
        <p:nvPicPr>
          <p:cNvPr id="6" name="Picture 4" descr="Resultado de imagen de jakob the liar lina">
            <a:extLst>
              <a:ext uri="{FF2B5EF4-FFF2-40B4-BE49-F238E27FC236}">
                <a16:creationId xmlns:a16="http://schemas.microsoft.com/office/drawing/2014/main" xmlns="" id="{8FF8E636-35CB-4FDB-8809-64F660CD56A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93" r="4248" b="4"/>
          <a:stretch/>
        </p:blipFill>
        <p:spPr bwMode="auto">
          <a:xfrm>
            <a:off x="6599294" y="133751"/>
            <a:ext cx="2143323" cy="225606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80" name="Picture 8" descr="Resultado de imagen de Hannah Taylor-Gordon">
            <a:extLst>
              <a:ext uri="{FF2B5EF4-FFF2-40B4-BE49-F238E27FC236}">
                <a16:creationId xmlns:a16="http://schemas.microsoft.com/office/drawing/2014/main" xmlns="" id="{8233CB02-F70B-42CA-A4C2-2D50BE806D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870"/>
          <a:stretch/>
        </p:blipFill>
        <p:spPr bwMode="auto">
          <a:xfrm>
            <a:off x="9507228" y="133751"/>
            <a:ext cx="1866223" cy="225606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xmlns="" id="{00CCC03E-9584-4952-8D9D-2515F3C2DB06}"/>
              </a:ext>
            </a:extLst>
          </p:cNvPr>
          <p:cNvPicPr>
            <a:picLocks noChangeAspect="1"/>
          </p:cNvPicPr>
          <p:nvPr/>
        </p:nvPicPr>
        <p:blipFill rotWithShape="1">
          <a:blip r:embed="rId5"/>
          <a:srcRect b="36351"/>
          <a:stretch/>
        </p:blipFill>
        <p:spPr>
          <a:xfrm>
            <a:off x="6599294" y="2534644"/>
            <a:ext cx="2143323" cy="2046299"/>
          </a:xfrm>
          <a:prstGeom prst="rect">
            <a:avLst/>
          </a:prstGeom>
        </p:spPr>
      </p:pic>
      <p:pic>
        <p:nvPicPr>
          <p:cNvPr id="3082" name="Picture 10" descr="Resultado de imagen de robin williams">
            <a:extLst>
              <a:ext uri="{FF2B5EF4-FFF2-40B4-BE49-F238E27FC236}">
                <a16:creationId xmlns:a16="http://schemas.microsoft.com/office/drawing/2014/main" xmlns="" id="{E4B3DC21-CF31-491B-A33D-4751AFA0AF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6955"/>
          <a:stretch/>
        </p:blipFill>
        <p:spPr bwMode="auto">
          <a:xfrm>
            <a:off x="9507228" y="2523563"/>
            <a:ext cx="1866223" cy="205738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de jakob the liar mischa">
            <a:extLst>
              <a:ext uri="{FF2B5EF4-FFF2-40B4-BE49-F238E27FC236}">
                <a16:creationId xmlns:a16="http://schemas.microsoft.com/office/drawing/2014/main" xmlns="" id="{73A98F05-0FE9-4A4F-AA83-B39B59DFD23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3141" r="17684" b="33937"/>
          <a:stretch/>
        </p:blipFill>
        <p:spPr bwMode="auto">
          <a:xfrm>
            <a:off x="7054545" y="4672718"/>
            <a:ext cx="1492550" cy="165502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esultado de imagen de Liev Schreiber">
            <a:extLst>
              <a:ext uri="{FF2B5EF4-FFF2-40B4-BE49-F238E27FC236}">
                <a16:creationId xmlns:a16="http://schemas.microsoft.com/office/drawing/2014/main" xmlns="" id="{7AE8E07A-4F3B-4155-A77C-73CB6114CE6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6423"/>
          <a:stretch/>
        </p:blipFill>
        <p:spPr bwMode="auto">
          <a:xfrm>
            <a:off x="9850792" y="4672717"/>
            <a:ext cx="1179094" cy="165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41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4C886762-16F0-4868-B83A-26174621418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Freeform 11">
            <a:extLst>
              <a:ext uri="{FF2B5EF4-FFF2-40B4-BE49-F238E27FC236}">
                <a16:creationId xmlns:a16="http://schemas.microsoft.com/office/drawing/2014/main" xmlns="" id="{D2B54B4E-3454-4B76-B85A-8512B77298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5" name="Freeform 13">
            <a:extLst>
              <a:ext uri="{FF2B5EF4-FFF2-40B4-BE49-F238E27FC236}">
                <a16:creationId xmlns:a16="http://schemas.microsoft.com/office/drawing/2014/main" xmlns="" id="{7EFFE965-5586-4889-A74D-3A6080D04B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7" name="Freeform 25">
            <a:extLst>
              <a:ext uri="{FF2B5EF4-FFF2-40B4-BE49-F238E27FC236}">
                <a16:creationId xmlns:a16="http://schemas.microsoft.com/office/drawing/2014/main" xmlns="" id="{5BC4125D-18D9-4A65-82B6-C24FE9434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9" name="Freeform 14">
            <a:extLst>
              <a:ext uri="{FF2B5EF4-FFF2-40B4-BE49-F238E27FC236}">
                <a16:creationId xmlns:a16="http://schemas.microsoft.com/office/drawing/2014/main" xmlns="" id="{A86DE327-0F45-4F54-BB6C-68A093CE5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1" name="5-Point Star 24">
            <a:extLst>
              <a:ext uri="{FF2B5EF4-FFF2-40B4-BE49-F238E27FC236}">
                <a16:creationId xmlns:a16="http://schemas.microsoft.com/office/drawing/2014/main" xmlns="" id="{795857C2-E6E7-405A-B5A3-4DE3B50A7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xmlns="" id="{4C6B40C5-A995-49CD-93E2-B286E507DB2C}"/>
              </a:ext>
            </a:extLst>
          </p:cNvPr>
          <p:cNvSpPr>
            <a:spLocks noGrp="1"/>
          </p:cNvSpPr>
          <p:nvPr>
            <p:ph type="title"/>
          </p:nvPr>
        </p:nvSpPr>
        <p:spPr>
          <a:xfrm rot="21420000">
            <a:off x="562263" y="655592"/>
            <a:ext cx="5428489" cy="3278684"/>
          </a:xfrm>
        </p:spPr>
        <p:txBody>
          <a:bodyPr vert="horz" lIns="91440" tIns="45720" rIns="91440" bIns="45720" rtlCol="0" anchor="b">
            <a:normAutofit/>
          </a:bodyPr>
          <a:lstStyle/>
          <a:p>
            <a:pPr algn="r"/>
            <a:r>
              <a:rPr lang="en-US" sz="6200" dirty="0"/>
              <a:t>CLIPS FROM THE MOVIE (1999)</a:t>
            </a:r>
            <a:br>
              <a:rPr lang="en-US" sz="6200" dirty="0"/>
            </a:br>
            <a:endParaRPr lang="en-US" sz="6200" dirty="0"/>
          </a:p>
        </p:txBody>
      </p:sp>
      <p:pic>
        <p:nvPicPr>
          <p:cNvPr id="2050" name="Picture 2" descr="Camera, film, movie, player, video icon">
            <a:extLst>
              <a:ext uri="{FF2B5EF4-FFF2-40B4-BE49-F238E27FC236}">
                <a16:creationId xmlns:a16="http://schemas.microsoft.com/office/drawing/2014/main" xmlns="" id="{3F6105FF-6B6C-4CDC-ABAD-4F87F24537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5300"/>
          <a:stretch/>
        </p:blipFill>
        <p:spPr bwMode="auto">
          <a:xfrm rot="21420000">
            <a:off x="6434380" y="-4410"/>
            <a:ext cx="4672896" cy="4425352"/>
          </a:xfrm>
          <a:custGeom>
            <a:avLst/>
            <a:gdLst/>
            <a:ahLst/>
            <a:cxnLst/>
            <a:rect l="l" t="t" r="r" b="b"/>
            <a:pathLst>
              <a:path w="4672896" h="4425352">
                <a:moveTo>
                  <a:pt x="2262547" y="0"/>
                </a:moveTo>
                <a:lnTo>
                  <a:pt x="4672895" y="126321"/>
                </a:lnTo>
                <a:lnTo>
                  <a:pt x="4672896" y="4425352"/>
                </a:lnTo>
                <a:lnTo>
                  <a:pt x="0" y="4425352"/>
                </a:lnTo>
                <a:lnTo>
                  <a:pt x="0" y="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9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xmlns="" id="{515DA87D-133C-4F77-8863-8B66D40F993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7" name="Group 136">
            <a:extLst>
              <a:ext uri="{FF2B5EF4-FFF2-40B4-BE49-F238E27FC236}">
                <a16:creationId xmlns:a16="http://schemas.microsoft.com/office/drawing/2014/main" xmlns="" id="{5C436ED1-B374-4FA9-AC69-CA9B086E4F3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5397" y="0"/>
            <a:ext cx="12005350" cy="6644081"/>
            <a:chOff x="-25397" y="0"/>
            <a:chExt cx="12005350" cy="6644081"/>
          </a:xfrm>
        </p:grpSpPr>
        <p:sp useBgFill="1">
          <p:nvSpPr>
            <p:cNvPr id="138" name="Rectangle 137">
              <a:extLst>
                <a:ext uri="{FF2B5EF4-FFF2-40B4-BE49-F238E27FC236}">
                  <a16:creationId xmlns:a16="http://schemas.microsoft.com/office/drawing/2014/main" xmlns="" id="{0BF795C8-C503-458A-B6C7-5C3B78FA66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9" name="Freeform 11">
              <a:extLst>
                <a:ext uri="{FF2B5EF4-FFF2-40B4-BE49-F238E27FC236}">
                  <a16:creationId xmlns:a16="http://schemas.microsoft.com/office/drawing/2014/main" xmlns="" id="{29605B65-A1AD-48AA-9FA4-0239C3E346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0" name="Rectangle 139">
              <a:extLst>
                <a:ext uri="{FF2B5EF4-FFF2-40B4-BE49-F238E27FC236}">
                  <a16:creationId xmlns:a16="http://schemas.microsoft.com/office/drawing/2014/main" xmlns="" id="{C158A24C-9ADB-45F1-90ED-8B0C00DF8C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142" name="Rectangle 141">
            <a:extLst>
              <a:ext uri="{FF2B5EF4-FFF2-40B4-BE49-F238E27FC236}">
                <a16:creationId xmlns:a16="http://schemas.microsoft.com/office/drawing/2014/main" xmlns="" id="{2A5583E3-B73F-46D2-8B66-31524FCC27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A4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Resultado de imagen de jakob the liar">
            <a:extLst>
              <a:ext uri="{FF2B5EF4-FFF2-40B4-BE49-F238E27FC236}">
                <a16:creationId xmlns:a16="http://schemas.microsoft.com/office/drawing/2014/main" xmlns="" id="{E0814311-1D64-4BBD-B60C-7B95622C8DDD}"/>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t="11040" r="1" b="12138"/>
          <a:stretch/>
        </p:blipFill>
        <p:spPr bwMode="auto">
          <a:xfrm rot="21600000">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144" name="Rectangle 143">
            <a:extLst>
              <a:ext uri="{FF2B5EF4-FFF2-40B4-BE49-F238E27FC236}">
                <a16:creationId xmlns:a16="http://schemas.microsoft.com/office/drawing/2014/main" xmlns="" id="{FBCA6D6A-D239-423B-BCD0-36D301FBFE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5850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0</TotalTime>
  <Words>2921</Words>
  <Application>Microsoft Office PowerPoint</Application>
  <PresentationFormat>Vlastní</PresentationFormat>
  <Paragraphs>79</Paragraphs>
  <Slides>33</Slides>
  <Notes>0</Notes>
  <HiddenSlides>0</HiddenSlides>
  <MMClips>0</MMClips>
  <ScaleCrop>false</ScaleCrop>
  <HeadingPairs>
    <vt:vector size="4" baseType="variant">
      <vt:variant>
        <vt:lpstr>Motiv</vt:lpstr>
      </vt:variant>
      <vt:variant>
        <vt:i4>1</vt:i4>
      </vt:variant>
      <vt:variant>
        <vt:lpstr>Nadpisy snímků</vt:lpstr>
      </vt:variant>
      <vt:variant>
        <vt:i4>33</vt:i4>
      </vt:variant>
    </vt:vector>
  </HeadingPairs>
  <TitlesOfParts>
    <vt:vector size="34" baseType="lpstr">
      <vt:lpstr>Evento principal</vt:lpstr>
      <vt:lpstr>JAKOB THE LIAR</vt:lpstr>
      <vt:lpstr>The       book </vt:lpstr>
      <vt:lpstr>Author: Jurek BECKER  </vt:lpstr>
      <vt:lpstr>Prezentace aplikace PowerPoint</vt:lpstr>
      <vt:lpstr>Plot of the story</vt:lpstr>
      <vt:lpstr>Differences between the novel and the movieS</vt:lpstr>
      <vt:lpstr>JAKOB THE LIAR (1999) main characters and their actors</vt:lpstr>
      <vt:lpstr>CLIPS FROM THE MOVIE (1999) </vt:lpstr>
      <vt:lpstr>Prezentace aplikace PowerPoint</vt:lpstr>
      <vt:lpstr>Prezentace aplikace PowerPoint</vt:lpstr>
      <vt:lpstr>Prezentace aplikace PowerPoint</vt:lpstr>
      <vt:lpstr>Prezentace aplikace PowerPoint</vt:lpstr>
      <vt:lpstr>Prezentace aplikace PowerPoint</vt:lpstr>
      <vt:lpstr>JAKOB DER LÜGNER (1975)  </vt:lpstr>
      <vt:lpstr>Action JAKOB DER LÜGNER</vt:lpstr>
      <vt:lpstr>Action JAKOB DER LÜGNER</vt:lpstr>
      <vt:lpstr>Action JAKOB DER LÜGNER</vt:lpstr>
      <vt:lpstr>Action JAKOB DER LÜGNER </vt:lpstr>
      <vt:lpstr>Action JAKOB DER LÜGNER</vt:lpstr>
      <vt:lpstr>TOPIC TO BE MENTIONED: THE REASON FOR THE TREES </vt:lpstr>
      <vt:lpstr>JAKOB THE LIAR (1975) main characters and their actors. By frank beyer</vt:lpstr>
      <vt:lpstr>LINA</vt:lpstr>
      <vt:lpstr>JAKOB</vt:lpstr>
      <vt:lpstr>MISHA</vt:lpstr>
      <vt:lpstr>KOWALSKI</vt:lpstr>
      <vt:lpstr>Prof. Kirschbaum</vt:lpstr>
      <vt:lpstr>Rosa Frankfurter</vt:lpstr>
      <vt:lpstr>Roman Schtamm</vt:lpstr>
      <vt:lpstr>Herschel Schtamm</vt:lpstr>
      <vt:lpstr>MOVIES</vt:lpstr>
      <vt:lpstr>CLIPS FROM THE MOVIE (1975) </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JAKOB THE LIAR</dc:title>
  <dc:creator>V D</dc:creator>
  <cp:lastModifiedBy>Uživatel</cp:lastModifiedBy>
  <cp:revision>1</cp:revision>
  <dcterms:created xsi:type="dcterms:W3CDTF">2020-04-19T11:36:56Z</dcterms:created>
  <dcterms:modified xsi:type="dcterms:W3CDTF">2020-05-10T15:34:55Z</dcterms:modified>
</cp:coreProperties>
</file>