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275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678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20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8546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512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8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1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44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32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72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33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1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4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4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85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6C69D-1C4F-43AE-827B-592DD4E1400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92DB3A-F8ED-4A5C-A3CB-43CE8B787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11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Формирование действительных (активных) </a:t>
            </a:r>
            <a:r>
              <a:rPr lang="ru-RU" sz="4000" dirty="0"/>
              <a:t>причастий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Павел Образцов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94322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Действительные причастия прошедшего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Действительные причастия прошедшего времени образуются от основы прошедшего времени глагола с помощью суффиксов </a:t>
            </a:r>
            <a:r>
              <a:rPr lang="ru-RU" i="1" dirty="0"/>
              <a:t>-</a:t>
            </a:r>
            <a:r>
              <a:rPr lang="ru-RU" i="1" dirty="0" err="1"/>
              <a:t>вш</a:t>
            </a:r>
            <a:r>
              <a:rPr lang="ru-RU" i="1" dirty="0"/>
              <a:t> </a:t>
            </a:r>
            <a:r>
              <a:rPr lang="ru-RU" dirty="0"/>
              <a:t>(для основ на гласный, ср. </a:t>
            </a:r>
            <a:r>
              <a:rPr lang="ru-RU" i="1" dirty="0"/>
              <a:t>написавший</a:t>
            </a:r>
            <a:r>
              <a:rPr lang="ru-RU" dirty="0"/>
              <a:t>, </a:t>
            </a:r>
            <a:r>
              <a:rPr lang="ru-RU" i="1" dirty="0"/>
              <a:t>севший</a:t>
            </a:r>
            <a:r>
              <a:rPr lang="ru-RU" dirty="0"/>
              <a:t>, </a:t>
            </a:r>
            <a:r>
              <a:rPr lang="ru-RU" i="1" dirty="0"/>
              <a:t>расколовший</a:t>
            </a:r>
            <a:r>
              <a:rPr lang="ru-RU" dirty="0"/>
              <a:t>, </a:t>
            </a:r>
            <a:r>
              <a:rPr lang="ru-RU" i="1" dirty="0"/>
              <a:t>умывшийся</a:t>
            </a:r>
            <a:r>
              <a:rPr lang="ru-RU" dirty="0"/>
              <a:t>) или </a:t>
            </a:r>
            <a:r>
              <a:rPr lang="ru-RU" i="1" dirty="0"/>
              <a:t>-ш</a:t>
            </a:r>
            <a:r>
              <a:rPr lang="ru-RU" dirty="0"/>
              <a:t> (для основ на согласный, ср. </a:t>
            </a:r>
            <a:r>
              <a:rPr lang="ru-RU" i="1" dirty="0"/>
              <a:t>приползший</a:t>
            </a:r>
            <a:r>
              <a:rPr lang="ru-RU" dirty="0"/>
              <a:t>, </a:t>
            </a:r>
            <a:r>
              <a:rPr lang="ru-RU" i="1" dirty="0"/>
              <a:t>ушедший</a:t>
            </a:r>
            <a:r>
              <a:rPr lang="ru-RU" dirty="0"/>
              <a:t>, </a:t>
            </a:r>
            <a:r>
              <a:rPr lang="ru-RU" i="1" dirty="0"/>
              <a:t>ссохшийся</a:t>
            </a:r>
            <a:r>
              <a:rPr lang="ru-RU" dirty="0"/>
              <a:t>). Это правило не имеет исключений, однако для его использования необходимо определить, к какой именно основе у конкретного глагола присоединяется суффикс причастия. В подавляющем большинстве случаев это основа прошедшего времени </a:t>
            </a:r>
            <a:r>
              <a:rPr lang="ru-RU" i="1" dirty="0"/>
              <a:t>(игра-</a:t>
            </a:r>
            <a:r>
              <a:rPr lang="ru-RU" i="1" dirty="0" err="1"/>
              <a:t>вш</a:t>
            </a:r>
            <a:r>
              <a:rPr lang="ru-RU" i="1" dirty="0"/>
              <a:t>-</a:t>
            </a:r>
            <a:r>
              <a:rPr lang="ru-RU" i="1" dirty="0" err="1"/>
              <a:t>ий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ru-RU" i="1" dirty="0"/>
              <a:t>игра-л-а</a:t>
            </a:r>
            <a:r>
              <a:rPr lang="ru-RU" dirty="0"/>
              <a:t>, </a:t>
            </a:r>
            <a:r>
              <a:rPr lang="ru-RU" i="1" dirty="0"/>
              <a:t>да-</a:t>
            </a:r>
            <a:r>
              <a:rPr lang="ru-RU" i="1" dirty="0" err="1"/>
              <a:t>вш</a:t>
            </a:r>
            <a:r>
              <a:rPr lang="ru-RU" i="1" dirty="0"/>
              <a:t>-</a:t>
            </a:r>
            <a:r>
              <a:rPr lang="ru-RU" i="1" dirty="0" err="1"/>
              <a:t>ий</a:t>
            </a:r>
            <a:r>
              <a:rPr lang="ru-RU" dirty="0"/>
              <a:t> и </a:t>
            </a:r>
            <a:r>
              <a:rPr lang="ru-RU" i="1" dirty="0"/>
              <a:t>да-л-а</a:t>
            </a:r>
            <a:r>
              <a:rPr lang="ru-RU" dirty="0"/>
              <a:t>, </a:t>
            </a:r>
            <a:r>
              <a:rPr lang="ru-RU" i="1" dirty="0"/>
              <a:t>коси-</a:t>
            </a:r>
            <a:r>
              <a:rPr lang="ru-RU" i="1" dirty="0" err="1"/>
              <a:t>вш</a:t>
            </a:r>
            <a:r>
              <a:rPr lang="ru-RU" i="1" dirty="0"/>
              <a:t>-</a:t>
            </a:r>
            <a:r>
              <a:rPr lang="ru-RU" i="1" dirty="0" err="1"/>
              <a:t>ий</a:t>
            </a:r>
            <a:r>
              <a:rPr lang="ru-RU" dirty="0"/>
              <a:t> и </a:t>
            </a:r>
            <a:r>
              <a:rPr lang="ru-RU" i="1" dirty="0" smtClean="0"/>
              <a:t>коси-л-а)</a:t>
            </a:r>
          </a:p>
          <a:p>
            <a:r>
              <a:rPr lang="ru-RU" dirty="0" smtClean="0"/>
              <a:t>К </a:t>
            </a:r>
            <a:r>
              <a:rPr lang="ru-RU" dirty="0"/>
              <a:t>этой основе присоединяются окончания в соответствии с общими закономерностями адъективного склонения</a:t>
            </a:r>
            <a:r>
              <a:rPr lang="ru-RU" dirty="0" smtClean="0"/>
              <a:t>. (след. слайд стандартные окончания адъективного склонения)</a:t>
            </a:r>
          </a:p>
          <a:p>
            <a:r>
              <a:rPr lang="ru-RU" dirty="0"/>
              <a:t>Существенных ограничений на образование действительных причастий прошедшего времени в русском языке нет. В отличие от всех остальных типов </a:t>
            </a:r>
            <a:r>
              <a:rPr lang="ru-RU" dirty="0" smtClean="0"/>
              <a:t>причастий, </a:t>
            </a:r>
            <a:r>
              <a:rPr lang="ru-RU" dirty="0"/>
              <a:t>эти причастия в принципе могут свободно образовываться от глаголов обоих видов, от переходных и непереходных (включая возвратные) глаголов и т.д</a:t>
            </a:r>
            <a:r>
              <a:rPr lang="ru-RU" dirty="0" smtClean="0"/>
              <a:t>.</a:t>
            </a:r>
          </a:p>
          <a:p>
            <a:r>
              <a:rPr lang="ru-RU" dirty="0"/>
              <a:t>Если действительные причастия настоящего времени часто ведут себя как немаркированные по признаку времени (обозначают ситуации, не имеющие определенной </a:t>
            </a:r>
            <a:r>
              <a:rPr lang="ru-RU" dirty="0" err="1"/>
              <a:t>временно́й</a:t>
            </a:r>
            <a:r>
              <a:rPr lang="ru-RU" dirty="0"/>
              <a:t> привязки</a:t>
            </a:r>
            <a:r>
              <a:rPr lang="ru-RU" dirty="0" smtClean="0"/>
              <a:t>), </a:t>
            </a:r>
            <a:r>
              <a:rPr lang="ru-RU" dirty="0"/>
              <a:t>то действительные причастия прошедшего времени почти всегда наделены осязаемой </a:t>
            </a:r>
            <a:r>
              <a:rPr lang="ru-RU" dirty="0" err="1"/>
              <a:t>темпоральной</a:t>
            </a:r>
            <a:r>
              <a:rPr lang="ru-RU" dirty="0"/>
              <a:t> семантикой и локализуют во времени обозначаемую ими ситуацию как предшествующую точке отсчета. </a:t>
            </a:r>
          </a:p>
        </p:txBody>
      </p:sp>
    </p:spTree>
    <p:extLst>
      <p:ext uri="{BB962C8B-B14F-4D97-AF65-F5344CB8AC3E}">
        <p14:creationId xmlns:p14="http://schemas.microsoft.com/office/powerpoint/2010/main" val="2673112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558" y="727969"/>
            <a:ext cx="7454622" cy="5127627"/>
          </a:xfrm>
        </p:spPr>
      </p:pic>
    </p:spTree>
    <p:extLst>
      <p:ext uri="{BB962C8B-B14F-4D97-AF65-F5344CB8AC3E}">
        <p14:creationId xmlns:p14="http://schemas.microsoft.com/office/powerpoint/2010/main" val="3378001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Образование действительных причастий прошедшего времени от ну-теряющих глаголов типа </a:t>
            </a:r>
            <a:r>
              <a:rPr lang="ru-RU" sz="2800" i="1" dirty="0"/>
              <a:t>сохнуть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Сформулированной </a:t>
            </a:r>
            <a:r>
              <a:rPr lang="ru-RU" dirty="0"/>
              <a:t>выше общей закономерности подчиняется образование действительных причастий прошедшего времени от глаголов, у которых финитные формы прошедшего времени могут использовать основу, заканчивающуюся на согласный, притом что их инфинитив оканчивается на </a:t>
            </a:r>
            <a:r>
              <a:rPr lang="ru-RU" i="1" dirty="0"/>
              <a:t>-</a:t>
            </a:r>
            <a:r>
              <a:rPr lang="ru-RU" i="1" dirty="0" err="1"/>
              <a:t>нуть</a:t>
            </a:r>
            <a:r>
              <a:rPr lang="ru-RU" i="1" dirty="0"/>
              <a:t>: мокнуть</a:t>
            </a:r>
            <a:r>
              <a:rPr lang="ru-RU" dirty="0"/>
              <a:t>, </a:t>
            </a:r>
            <a:r>
              <a:rPr lang="ru-RU" i="1" dirty="0"/>
              <a:t>погаснуть</a:t>
            </a:r>
            <a:r>
              <a:rPr lang="ru-RU" dirty="0"/>
              <a:t>, </a:t>
            </a:r>
            <a:r>
              <a:rPr lang="ru-RU" i="1" dirty="0"/>
              <a:t>свергнуть</a:t>
            </a:r>
            <a:r>
              <a:rPr lang="ru-RU" dirty="0"/>
              <a:t> (так называемые ну-теряющие </a:t>
            </a:r>
            <a:r>
              <a:rPr lang="ru-RU" dirty="0" smtClean="0"/>
              <a:t>глаголы).</a:t>
            </a:r>
          </a:p>
          <a:p>
            <a:r>
              <a:rPr lang="ru-RU" dirty="0"/>
              <a:t>Как известно, у большинства таких глаголов фиксируются также вариантные финитные формы прошедшего времени с основой, заканчивающейся на </a:t>
            </a:r>
            <a:r>
              <a:rPr lang="ru-RU" i="1" dirty="0"/>
              <a:t>-ну</a:t>
            </a:r>
            <a:r>
              <a:rPr lang="ru-RU" dirty="0"/>
              <a:t>, например: </a:t>
            </a:r>
            <a:r>
              <a:rPr lang="ru-RU" i="1" dirty="0"/>
              <a:t>гас-ла</a:t>
            </a:r>
            <a:r>
              <a:rPr lang="ru-RU" dirty="0"/>
              <a:t> и </a:t>
            </a:r>
            <a:r>
              <a:rPr lang="ru-RU" i="1" dirty="0"/>
              <a:t>гас-ну-л-а</a:t>
            </a:r>
            <a:r>
              <a:rPr lang="ru-RU" dirty="0"/>
              <a:t>, </a:t>
            </a:r>
            <a:r>
              <a:rPr lang="ru-RU" i="1" dirty="0"/>
              <a:t>прибег-л-а</a:t>
            </a:r>
            <a:r>
              <a:rPr lang="ru-RU" dirty="0"/>
              <a:t> и </a:t>
            </a:r>
            <a:r>
              <a:rPr lang="ru-RU" i="1" dirty="0" smtClean="0"/>
              <a:t>прибег-ну-л-а</a:t>
            </a:r>
            <a:r>
              <a:rPr lang="ru-RU" dirty="0"/>
              <a:t>. Д</a:t>
            </a:r>
            <a:r>
              <a:rPr lang="ru-RU" dirty="0" smtClean="0"/>
              <a:t>ля </a:t>
            </a:r>
            <a:r>
              <a:rPr lang="ru-RU" dirty="0"/>
              <a:t>многих из этих глаголов и действительные причастия прошедшего времени образуются вариативно – либо от основы с консонантным исходом при помощи суффикса </a:t>
            </a:r>
            <a:r>
              <a:rPr lang="ru-RU" i="1" dirty="0"/>
              <a:t>-ш</a:t>
            </a:r>
            <a:r>
              <a:rPr lang="ru-RU" dirty="0"/>
              <a:t>, либо от основы с вокалическим исходом при помощи суффикса </a:t>
            </a:r>
            <a:r>
              <a:rPr lang="ru-RU" i="1" dirty="0"/>
              <a:t>-</a:t>
            </a:r>
            <a:r>
              <a:rPr lang="ru-RU" i="1" dirty="0" err="1"/>
              <a:t>вш</a:t>
            </a:r>
            <a:r>
              <a:rPr lang="ru-RU" dirty="0"/>
              <a:t>: </a:t>
            </a:r>
            <a:r>
              <a:rPr lang="ru-RU" i="1" dirty="0"/>
              <a:t>гас-ш-</a:t>
            </a:r>
            <a:r>
              <a:rPr lang="ru-RU" i="1" dirty="0" err="1"/>
              <a:t>ий</a:t>
            </a:r>
            <a:r>
              <a:rPr lang="ru-RU" dirty="0"/>
              <a:t> и </a:t>
            </a:r>
            <a:r>
              <a:rPr lang="ru-RU" i="1" dirty="0"/>
              <a:t>гас-ну-</a:t>
            </a:r>
            <a:r>
              <a:rPr lang="ru-RU" i="1" dirty="0" err="1"/>
              <a:t>вш</a:t>
            </a:r>
            <a:r>
              <a:rPr lang="ru-RU" i="1" dirty="0"/>
              <a:t>-</a:t>
            </a:r>
            <a:r>
              <a:rPr lang="ru-RU" i="1" dirty="0" err="1"/>
              <a:t>ий</a:t>
            </a:r>
            <a:r>
              <a:rPr lang="ru-RU" dirty="0"/>
              <a:t>, </a:t>
            </a:r>
            <a:r>
              <a:rPr lang="ru-RU" i="1" dirty="0"/>
              <a:t>прибег-ш-</a:t>
            </a:r>
            <a:r>
              <a:rPr lang="ru-RU" i="1" dirty="0" err="1"/>
              <a:t>ий</a:t>
            </a:r>
            <a:r>
              <a:rPr lang="ru-RU" dirty="0"/>
              <a:t> и </a:t>
            </a:r>
            <a:r>
              <a:rPr lang="ru-RU" i="1" dirty="0"/>
              <a:t>прибег-ну-</a:t>
            </a:r>
            <a:r>
              <a:rPr lang="ru-RU" i="1" dirty="0" err="1"/>
              <a:t>вш</a:t>
            </a:r>
            <a:r>
              <a:rPr lang="ru-RU" i="1" dirty="0"/>
              <a:t>-</a:t>
            </a:r>
            <a:r>
              <a:rPr lang="ru-RU" i="1" dirty="0" err="1"/>
              <a:t>ий</a:t>
            </a:r>
            <a:r>
              <a:rPr lang="ru-RU" dirty="0" smtClean="0"/>
              <a:t>.</a:t>
            </a:r>
          </a:p>
          <a:p>
            <a:r>
              <a:rPr lang="ru-RU" dirty="0"/>
              <a:t>Ситуация с распределением двух способов образования причастий у глаголов этого класса значительно различается для отдельных глаголов, при этом закономерности образования причастий не выводятся из закономерностей, касающихся образования финитных форм прошедшего времени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2049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Образование действительных причастий прошедшего времени от глаголов типа </a:t>
            </a:r>
            <a:r>
              <a:rPr lang="ru-RU" sz="2400" i="1" dirty="0"/>
              <a:t>тереть</a:t>
            </a:r>
            <a:r>
              <a:rPr lang="ru-RU" sz="2400" dirty="0"/>
              <a:t> (с основой прошедшего времени на согласный, но без -ну в инфинитиве)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В некоторых классах глаголов из описанной выше закономерности фиксируются, однако, и </a:t>
            </a:r>
            <a:r>
              <a:rPr lang="ru-RU" dirty="0" smtClean="0"/>
              <a:t>исключения. </a:t>
            </a:r>
            <a:r>
              <a:rPr lang="ru-RU" dirty="0"/>
              <a:t>Можно вспомнить, что, помимо уже рассмотренных глаголов типа </a:t>
            </a:r>
            <a:r>
              <a:rPr lang="ru-RU" i="1" dirty="0" smtClean="0"/>
              <a:t>сохнуть</a:t>
            </a:r>
            <a:r>
              <a:rPr lang="ru-RU" dirty="0" smtClean="0"/>
              <a:t>, </a:t>
            </a:r>
            <a:r>
              <a:rPr lang="ru-RU" dirty="0"/>
              <a:t>основы финитных форм прошедшего времени в русском языке оканчиваются на согласный только </a:t>
            </a:r>
            <a:r>
              <a:rPr lang="ru-RU" dirty="0" smtClean="0"/>
              <a:t>у </a:t>
            </a:r>
            <a:r>
              <a:rPr lang="ru-RU" dirty="0"/>
              <a:t>глаголов, характеризующихся совпадением основ настоящего и прошедшего времени. </a:t>
            </a:r>
            <a:endParaRPr lang="ru-RU" dirty="0" smtClean="0"/>
          </a:p>
          <a:p>
            <a:r>
              <a:rPr lang="ru-RU" dirty="0" smtClean="0"/>
              <a:t>Среди </a:t>
            </a:r>
            <a:r>
              <a:rPr lang="ru-RU" dirty="0"/>
              <a:t>этих глаголов отклонения от общей закономерности демонстрируют глаголы с корнем </a:t>
            </a:r>
            <a:r>
              <a:rPr lang="ru-RU" i="1" dirty="0" err="1"/>
              <a:t>шиб</a:t>
            </a:r>
            <a:r>
              <a:rPr lang="ru-RU" i="1" dirty="0"/>
              <a:t>-</a:t>
            </a:r>
            <a:r>
              <a:rPr lang="ru-RU" dirty="0"/>
              <a:t> (они обладают уникальным словоизменением, ср. </a:t>
            </a:r>
            <a:r>
              <a:rPr lang="ru-RU" i="1" dirty="0"/>
              <a:t>ушиб</a:t>
            </a:r>
            <a:r>
              <a:rPr lang="ru-RU" dirty="0"/>
              <a:t>, но </a:t>
            </a:r>
            <a:r>
              <a:rPr lang="ru-RU" i="1" dirty="0"/>
              <a:t>ушибить</a:t>
            </a:r>
            <a:r>
              <a:rPr lang="ru-RU" dirty="0"/>
              <a:t>); </a:t>
            </a:r>
            <a:r>
              <a:rPr lang="ru-RU" dirty="0" smtClean="0"/>
              <a:t>эти </a:t>
            </a:r>
            <a:r>
              <a:rPr lang="ru-RU" dirty="0"/>
              <a:t>глаголы характеризуются тем, что у них основа инфинитива не совпадает с основой, использующейся в формах прошедшего времени, ср. </a:t>
            </a:r>
            <a:r>
              <a:rPr lang="ru-RU" i="1" dirty="0"/>
              <a:t>ушиби-</a:t>
            </a:r>
            <a:r>
              <a:rPr lang="ru-RU" i="1" dirty="0" err="1"/>
              <a:t>ть</a:t>
            </a:r>
            <a:r>
              <a:rPr lang="ru-RU" dirty="0"/>
              <a:t>, но </a:t>
            </a:r>
            <a:r>
              <a:rPr lang="ru-RU" i="1" dirty="0"/>
              <a:t>ушиб-ла</a:t>
            </a:r>
            <a:r>
              <a:rPr lang="ru-RU" dirty="0"/>
              <a:t>. По общему правилу от этих глаголов ожидались бы причастия типа </a:t>
            </a:r>
            <a:r>
              <a:rPr lang="ru-RU" i="1" dirty="0" err="1" smtClean="0"/>
              <a:t>ушибший</a:t>
            </a:r>
            <a:r>
              <a:rPr lang="ru-RU" dirty="0" smtClean="0"/>
              <a:t>, однако представлены </a:t>
            </a:r>
            <a:r>
              <a:rPr lang="ru-RU" dirty="0"/>
              <a:t>не только причастия, образованные от основы финитных форм прошедшего времени: </a:t>
            </a:r>
            <a:r>
              <a:rPr lang="ru-RU" i="1" dirty="0"/>
              <a:t>ушиб-ш-</a:t>
            </a:r>
            <a:r>
              <a:rPr lang="ru-RU" i="1" dirty="0" err="1"/>
              <a:t>ий</a:t>
            </a:r>
            <a:r>
              <a:rPr lang="ru-RU" i="1" dirty="0"/>
              <a:t>, </a:t>
            </a:r>
            <a:r>
              <a:rPr lang="ru-RU" i="1" dirty="0" err="1"/>
              <a:t>ошиб</a:t>
            </a:r>
            <a:r>
              <a:rPr lang="ru-RU" i="1" dirty="0"/>
              <a:t>-ш-</a:t>
            </a:r>
            <a:r>
              <a:rPr lang="ru-RU" i="1" dirty="0" err="1"/>
              <a:t>ий</a:t>
            </a:r>
            <a:r>
              <a:rPr lang="ru-RU" i="1" dirty="0"/>
              <a:t>-</a:t>
            </a:r>
            <a:r>
              <a:rPr lang="ru-RU" i="1" dirty="0" err="1"/>
              <a:t>ся</a:t>
            </a:r>
            <a:r>
              <a:rPr lang="ru-RU" dirty="0"/>
              <a:t> и т.д., – но и причастия, образованные от основы </a:t>
            </a:r>
            <a:r>
              <a:rPr lang="ru-RU" dirty="0" smtClean="0"/>
              <a:t>инфинитива: </a:t>
            </a:r>
            <a:r>
              <a:rPr lang="ru-RU" i="1" dirty="0"/>
              <a:t>ушибивший, </a:t>
            </a:r>
            <a:r>
              <a:rPr lang="ru-RU" i="1" dirty="0" smtClean="0"/>
              <a:t>ошибившийся.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14096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Образование действительных причастий прошедшего времени от глаголов типа </a:t>
            </a:r>
            <a:r>
              <a:rPr lang="ru-RU" sz="2400" i="1" dirty="0"/>
              <a:t>тереть</a:t>
            </a:r>
            <a:r>
              <a:rPr lang="ru-RU" sz="2400" dirty="0"/>
              <a:t> (с основой прошедшего времени на согласный, но без -ну в инфинитиве)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Похожая тенденция наблюдается и для глаголов с основой, заканчивающейся на согласный </a:t>
            </a:r>
            <a:r>
              <a:rPr lang="ru-RU" i="1" dirty="0"/>
              <a:t>/р/</a:t>
            </a:r>
            <a:r>
              <a:rPr lang="ru-RU" dirty="0"/>
              <a:t>: у глаголов </a:t>
            </a:r>
            <a:r>
              <a:rPr lang="ru-RU" i="1" dirty="0"/>
              <a:t>тереть</a:t>
            </a:r>
            <a:r>
              <a:rPr lang="ru-RU" dirty="0"/>
              <a:t>, </a:t>
            </a:r>
            <a:r>
              <a:rPr lang="ru-RU" i="1" dirty="0"/>
              <a:t>переть</a:t>
            </a:r>
            <a:r>
              <a:rPr lang="ru-RU" dirty="0"/>
              <a:t> и производных от них </a:t>
            </a:r>
            <a:r>
              <a:rPr lang="ru-RU" dirty="0" smtClean="0"/>
              <a:t>фиксируются </a:t>
            </a:r>
            <a:r>
              <a:rPr lang="ru-RU" dirty="0"/>
              <a:t>не только соответствующие общему правилу причастия типа </a:t>
            </a:r>
            <a:r>
              <a:rPr lang="ru-RU" i="1" dirty="0"/>
              <a:t>тер-</a:t>
            </a:r>
            <a:r>
              <a:rPr lang="ru-RU" i="1" dirty="0" err="1"/>
              <a:t>ший</a:t>
            </a:r>
            <a:r>
              <a:rPr lang="ru-RU" dirty="0"/>
              <a:t>, но и причастия типа </a:t>
            </a:r>
            <a:r>
              <a:rPr lang="ru-RU" i="1" dirty="0" err="1"/>
              <a:t>тере-вш-ий</a:t>
            </a:r>
            <a:r>
              <a:rPr lang="ru-RU" dirty="0"/>
              <a:t>, то есть также образованные от основы инфинитива (при этом, например, у относящихся к тому же словоизменительному классу и даже подклассу глаголов </a:t>
            </a:r>
            <a:r>
              <a:rPr lang="ru-RU" i="1" dirty="0"/>
              <a:t>умереть</a:t>
            </a:r>
            <a:r>
              <a:rPr lang="ru-RU" dirty="0"/>
              <a:t> и </a:t>
            </a:r>
            <a:r>
              <a:rPr lang="ru-RU" i="1" dirty="0"/>
              <a:t>простереть</a:t>
            </a:r>
            <a:r>
              <a:rPr lang="ru-RU" dirty="0"/>
              <a:t>, в литературном языке образуются только закономерные формы причастий: </a:t>
            </a:r>
            <a:r>
              <a:rPr lang="ru-RU" i="1" dirty="0" smtClean="0"/>
              <a:t>умерший</a:t>
            </a:r>
            <a:r>
              <a:rPr lang="ru-RU" dirty="0" smtClean="0"/>
              <a:t>, </a:t>
            </a:r>
            <a:r>
              <a:rPr lang="ru-RU" i="1" dirty="0"/>
              <a:t>простерший</a:t>
            </a:r>
            <a:r>
              <a:rPr lang="ru-RU" dirty="0"/>
              <a:t> и т.д</a:t>
            </a:r>
            <a:r>
              <a:rPr lang="ru-RU" dirty="0" smtClean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164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Образование действительных причастий прошедшего времени от глаголов типа цвести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Наибольшие сложности для образования действительных причастий прошедшего времени представляют те из глаголов на </a:t>
            </a:r>
            <a:r>
              <a:rPr lang="ru-RU" i="1" dirty="0"/>
              <a:t>-</a:t>
            </a:r>
            <a:r>
              <a:rPr lang="ru-RU" i="1" dirty="0" err="1"/>
              <a:t>сть</a:t>
            </a:r>
            <a:r>
              <a:rPr lang="ru-RU" i="1" dirty="0"/>
              <a:t> / -</a:t>
            </a:r>
            <a:r>
              <a:rPr lang="ru-RU" i="1" dirty="0" err="1"/>
              <a:t>сти</a:t>
            </a:r>
            <a:r>
              <a:rPr lang="ru-RU" dirty="0"/>
              <a:t>, у которых основа настоящего времени заканчивается на </a:t>
            </a:r>
            <a:r>
              <a:rPr lang="ru-RU" i="1" dirty="0"/>
              <a:t>/т/</a:t>
            </a:r>
            <a:r>
              <a:rPr lang="ru-RU" dirty="0"/>
              <a:t> или </a:t>
            </a:r>
            <a:r>
              <a:rPr lang="ru-RU" i="1" dirty="0"/>
              <a:t>/д/</a:t>
            </a:r>
            <a:r>
              <a:rPr lang="ru-RU" dirty="0"/>
              <a:t> (у таких глаголов этот согласный отсутствует в основе прошедшего времени), ср</a:t>
            </a:r>
            <a:r>
              <a:rPr lang="ru-RU" i="1" dirty="0"/>
              <a:t>. цвести </a:t>
            </a:r>
            <a:r>
              <a:rPr lang="ru-RU" dirty="0"/>
              <a:t>(</a:t>
            </a:r>
            <a:r>
              <a:rPr lang="ru-RU" i="1" dirty="0"/>
              <a:t>цвет-</a:t>
            </a:r>
            <a:r>
              <a:rPr lang="ru-RU" i="1" dirty="0" err="1"/>
              <a:t>ут</a:t>
            </a:r>
            <a:r>
              <a:rPr lang="ru-RU" dirty="0"/>
              <a:t>, но </a:t>
            </a:r>
            <a:r>
              <a:rPr lang="ru-RU" i="1" dirty="0" err="1"/>
              <a:t>цве</a:t>
            </a:r>
            <a:r>
              <a:rPr lang="ru-RU" i="1" dirty="0"/>
              <a:t>-л-а</a:t>
            </a:r>
            <a:r>
              <a:rPr lang="ru-RU" dirty="0"/>
              <a:t>), </a:t>
            </a:r>
            <a:r>
              <a:rPr lang="ru-RU" i="1" dirty="0"/>
              <a:t>вести</a:t>
            </a:r>
            <a:r>
              <a:rPr lang="ru-RU" dirty="0"/>
              <a:t> (</a:t>
            </a:r>
            <a:r>
              <a:rPr lang="ru-RU" i="1" dirty="0"/>
              <a:t>вед-</a:t>
            </a:r>
            <a:r>
              <a:rPr lang="ru-RU" i="1" dirty="0" err="1"/>
              <a:t>ут</a:t>
            </a:r>
            <a:r>
              <a:rPr lang="ru-RU" dirty="0"/>
              <a:t>, </a:t>
            </a:r>
            <a:r>
              <a:rPr lang="ru-RU" i="1" dirty="0"/>
              <a:t>но </a:t>
            </a:r>
            <a:r>
              <a:rPr lang="ru-RU" i="1" dirty="0" err="1" smtClean="0"/>
              <a:t>ве</a:t>
            </a:r>
            <a:r>
              <a:rPr lang="ru-RU" i="1" dirty="0" smtClean="0"/>
              <a:t>-л-а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Основная </a:t>
            </a:r>
            <a:r>
              <a:rPr lang="ru-RU" dirty="0"/>
              <a:t>закономерность, касающаяся образования действительных причастий прошедшего времени от этих глаголов, заключается в следующем: если их инфинитив оканчивается на </a:t>
            </a:r>
            <a:r>
              <a:rPr lang="ru-RU" i="1" dirty="0"/>
              <a:t>-</a:t>
            </a:r>
            <a:r>
              <a:rPr lang="ru-RU" i="1" dirty="0" err="1"/>
              <a:t>сть</a:t>
            </a:r>
            <a:r>
              <a:rPr lang="ru-RU" dirty="0"/>
              <a:t>, то они, согласно общему правилу, образуют причастие от основы прошедшего времени (</a:t>
            </a:r>
            <a:r>
              <a:rPr lang="ru-RU" i="1" dirty="0" err="1"/>
              <a:t>укра-вш-ий</a:t>
            </a:r>
            <a:r>
              <a:rPr lang="ru-RU" dirty="0"/>
              <a:t>, ср. </a:t>
            </a:r>
            <a:r>
              <a:rPr lang="ru-RU" i="1" dirty="0" err="1"/>
              <a:t>укра</a:t>
            </a:r>
            <a:r>
              <a:rPr lang="ru-RU" i="1" dirty="0"/>
              <a:t>-л-а</a:t>
            </a:r>
            <a:r>
              <a:rPr lang="ru-RU" dirty="0"/>
              <a:t>, </a:t>
            </a:r>
            <a:r>
              <a:rPr lang="ru-RU" i="1" dirty="0"/>
              <a:t>се-</a:t>
            </a:r>
            <a:r>
              <a:rPr lang="ru-RU" i="1" dirty="0" err="1"/>
              <a:t>вш</a:t>
            </a:r>
            <a:r>
              <a:rPr lang="ru-RU" i="1" dirty="0"/>
              <a:t>-</a:t>
            </a:r>
            <a:r>
              <a:rPr lang="ru-RU" i="1" dirty="0" err="1"/>
              <a:t>ий</a:t>
            </a:r>
            <a:r>
              <a:rPr lang="ru-RU" dirty="0"/>
              <a:t>, ср</a:t>
            </a:r>
            <a:r>
              <a:rPr lang="ru-RU" i="1" dirty="0"/>
              <a:t>. се-л-а</a:t>
            </a:r>
            <a:r>
              <a:rPr lang="ru-RU" dirty="0"/>
              <a:t>);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же инфинитив оканчивается на </a:t>
            </a:r>
            <a:r>
              <a:rPr lang="ru-RU" i="1" dirty="0"/>
              <a:t>-</a:t>
            </a:r>
            <a:r>
              <a:rPr lang="ru-RU" i="1" dirty="0" err="1"/>
              <a:t>сти</a:t>
            </a:r>
            <a:r>
              <a:rPr lang="ru-RU" dirty="0"/>
              <a:t>, то при образовании причастия используется основа настоящего времени, точнее, в основе прошедшего времени восстанавливается исторически закономерный переднеязычный, отсутствующий в финитных </a:t>
            </a:r>
            <a:r>
              <a:rPr lang="ru-RU" dirty="0" smtClean="0"/>
              <a:t>формах: </a:t>
            </a:r>
            <a:r>
              <a:rPr lang="ru-RU" i="1" dirty="0"/>
              <a:t>расцвет-ш-</a:t>
            </a:r>
            <a:r>
              <a:rPr lang="ru-RU" i="1" dirty="0" err="1"/>
              <a:t>ий</a:t>
            </a:r>
            <a:r>
              <a:rPr lang="ru-RU" dirty="0"/>
              <a:t> (ср. </a:t>
            </a:r>
            <a:r>
              <a:rPr lang="ru-RU" i="1" dirty="0" err="1"/>
              <a:t>цве</a:t>
            </a:r>
            <a:r>
              <a:rPr lang="ru-RU" i="1" dirty="0"/>
              <a:t>-л-а</a:t>
            </a:r>
            <a:r>
              <a:rPr lang="ru-RU" dirty="0"/>
              <a:t>, но </a:t>
            </a:r>
            <a:r>
              <a:rPr lang="ru-RU" i="1" dirty="0"/>
              <a:t>цвет-</a:t>
            </a:r>
            <a:r>
              <a:rPr lang="ru-RU" i="1" dirty="0" err="1"/>
              <a:t>ут</a:t>
            </a:r>
            <a:r>
              <a:rPr lang="ru-RU" dirty="0"/>
              <a:t>), </a:t>
            </a:r>
            <a:r>
              <a:rPr lang="ru-RU" i="1" dirty="0"/>
              <a:t>приведший</a:t>
            </a:r>
            <a:r>
              <a:rPr lang="ru-RU" dirty="0"/>
              <a:t> (</a:t>
            </a:r>
            <a:r>
              <a:rPr lang="ru-RU" i="1" dirty="0" err="1"/>
              <a:t>приве</a:t>
            </a:r>
            <a:r>
              <a:rPr lang="ru-RU" i="1" dirty="0"/>
              <a:t>-л-а</a:t>
            </a:r>
            <a:r>
              <a:rPr lang="ru-RU" dirty="0"/>
              <a:t>, но </a:t>
            </a:r>
            <a:r>
              <a:rPr lang="ru-RU" i="1" dirty="0" err="1"/>
              <a:t>привед-у</a:t>
            </a:r>
            <a:r>
              <a:rPr lang="ru-RU" dirty="0" err="1"/>
              <a:t>т</a:t>
            </a:r>
            <a:r>
              <a:rPr lang="ru-RU" dirty="0" smtClean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903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Ударение в действительных причастиях прошедшего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рамках парадигмы действительного причастия прошедшего времени ударение всегда неподвижно. Обычно ударение приходится на тот же слог, что и в инфинитиве соответствующего глагола (ср. </a:t>
            </a:r>
            <a:r>
              <a:rPr lang="ru-RU" dirty="0" err="1"/>
              <a:t>купи́вший</a:t>
            </a:r>
            <a:r>
              <a:rPr lang="ru-RU" dirty="0"/>
              <a:t> и </a:t>
            </a:r>
            <a:r>
              <a:rPr lang="ru-RU" i="1" dirty="0" err="1"/>
              <a:t>купи́т</a:t>
            </a:r>
            <a:r>
              <a:rPr lang="ru-RU" dirty="0" err="1"/>
              <a:t>ь</a:t>
            </a:r>
            <a:r>
              <a:rPr lang="ru-RU" i="1" dirty="0"/>
              <a:t>, </a:t>
            </a:r>
            <a:r>
              <a:rPr lang="ru-RU" i="1" dirty="0" err="1"/>
              <a:t>сто́ивший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ru-RU" i="1" dirty="0" err="1"/>
              <a:t>сто́ить</a:t>
            </a:r>
            <a:r>
              <a:rPr lang="ru-RU" dirty="0"/>
              <a:t> и т.д.). Исключения из этой закономерности наблюдаются для двух классов глаголов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Во-первых, это глаголы, у которых инфинитив заканчивается на ударное </a:t>
            </a:r>
            <a:r>
              <a:rPr lang="ru-RU" i="1" dirty="0"/>
              <a:t>-</a:t>
            </a:r>
            <a:r>
              <a:rPr lang="ru-RU" i="1" dirty="0" err="1"/>
              <a:t>ти</a:t>
            </a:r>
            <a:r>
              <a:rPr lang="ru-RU" dirty="0"/>
              <a:t>́. У таких глаголов в действительном причастии прошедшего времени, как и в форме мужского рода прошедшего времени, ударение ставится на последний гласный основы: </a:t>
            </a:r>
            <a:r>
              <a:rPr lang="ru-RU" i="1" dirty="0"/>
              <a:t>заползти</a:t>
            </a:r>
            <a:r>
              <a:rPr lang="ru-RU" dirty="0"/>
              <a:t>́, </a:t>
            </a:r>
            <a:r>
              <a:rPr lang="ru-RU" i="1" dirty="0" err="1"/>
              <a:t>запо́лз</a:t>
            </a:r>
            <a:r>
              <a:rPr lang="ru-RU" dirty="0"/>
              <a:t> и </a:t>
            </a:r>
            <a:r>
              <a:rPr lang="ru-RU" i="1" dirty="0" err="1"/>
              <a:t>запо́лзший</a:t>
            </a:r>
            <a:r>
              <a:rPr lang="ru-RU" dirty="0"/>
              <a:t>, </a:t>
            </a:r>
            <a:r>
              <a:rPr lang="ru-RU" i="1" dirty="0"/>
              <a:t>принести</a:t>
            </a:r>
            <a:r>
              <a:rPr lang="ru-RU" dirty="0"/>
              <a:t>́, </a:t>
            </a:r>
            <a:r>
              <a:rPr lang="ru-RU" i="1" dirty="0"/>
              <a:t>принёс</a:t>
            </a:r>
            <a:r>
              <a:rPr lang="ru-RU" dirty="0"/>
              <a:t> и </a:t>
            </a:r>
            <a:r>
              <a:rPr lang="ru-RU" i="1" dirty="0" err="1"/>
              <a:t>прине́сший</a:t>
            </a:r>
            <a:r>
              <a:rPr lang="ru-RU" dirty="0"/>
              <a:t> (или </a:t>
            </a:r>
            <a:r>
              <a:rPr lang="ru-RU" i="1" dirty="0"/>
              <a:t>принёсший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Во-вторых, это те немногочисленные глаголы, у которых инфинитив заканчивается на -</a:t>
            </a:r>
            <a:r>
              <a:rPr lang="ru-RU" i="1" dirty="0" err="1"/>
              <a:t>еть</a:t>
            </a:r>
            <a:r>
              <a:rPr lang="ru-RU" dirty="0"/>
              <a:t> или </a:t>
            </a:r>
            <a:r>
              <a:rPr lang="ru-RU" i="1" dirty="0"/>
              <a:t>-</a:t>
            </a:r>
            <a:r>
              <a:rPr lang="ru-RU" i="1" dirty="0" err="1"/>
              <a:t>ить</a:t>
            </a:r>
            <a:r>
              <a:rPr lang="ru-RU" dirty="0"/>
              <a:t>, но при этом в финитных формах прошедшего времени основа заканчивается на согласный. Это глаголы с компонентами </a:t>
            </a:r>
            <a:r>
              <a:rPr lang="ru-RU" i="1" dirty="0"/>
              <a:t>-</a:t>
            </a:r>
            <a:r>
              <a:rPr lang="ru-RU" i="1" dirty="0" err="1"/>
              <a:t>шибить</a:t>
            </a:r>
            <a:r>
              <a:rPr lang="ru-RU" dirty="0"/>
              <a:t>, </a:t>
            </a:r>
            <a:r>
              <a:rPr lang="ru-RU" i="1" dirty="0"/>
              <a:t>-мереть</a:t>
            </a:r>
            <a:r>
              <a:rPr lang="ru-RU" dirty="0"/>
              <a:t>, </a:t>
            </a:r>
            <a:r>
              <a:rPr lang="ru-RU" i="1" dirty="0"/>
              <a:t>-переть</a:t>
            </a:r>
            <a:r>
              <a:rPr lang="ru-RU" dirty="0"/>
              <a:t>, -</a:t>
            </a:r>
            <a:r>
              <a:rPr lang="ru-RU" i="1" dirty="0"/>
              <a:t>тереть</a:t>
            </a:r>
            <a:r>
              <a:rPr lang="ru-RU" dirty="0"/>
              <a:t>, и </a:t>
            </a:r>
            <a:r>
              <a:rPr lang="ru-RU" i="1" dirty="0"/>
              <a:t>-простереть</a:t>
            </a:r>
            <a:r>
              <a:rPr lang="ru-RU" dirty="0"/>
              <a:t>. В случае если в инфинитиве таких глаголов ударение ставится на последнем слоге, в действительных причастиях прошедшего времени оно обычно переносится на последний гласный основы, ср</a:t>
            </a:r>
            <a:r>
              <a:rPr lang="ru-RU" i="1" dirty="0"/>
              <a:t>. </a:t>
            </a:r>
            <a:r>
              <a:rPr lang="ru-RU" i="1" dirty="0" err="1"/>
              <a:t>ушиби́ть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ru-RU" i="1" dirty="0" err="1"/>
              <a:t>уши́бший</a:t>
            </a:r>
            <a:r>
              <a:rPr lang="ru-RU" dirty="0"/>
              <a:t>, </a:t>
            </a:r>
            <a:r>
              <a:rPr lang="ru-RU" i="1" dirty="0" err="1"/>
              <a:t>распростере́ть</a:t>
            </a:r>
            <a:r>
              <a:rPr lang="ru-RU" dirty="0"/>
              <a:t> и </a:t>
            </a:r>
            <a:r>
              <a:rPr lang="ru-RU" i="1" dirty="0" err="1"/>
              <a:t>распросте́рший</a:t>
            </a:r>
            <a:r>
              <a:rPr lang="ru-RU" dirty="0"/>
              <a:t>. Однако если в финитной форме мужского рода ударение стоит не на последнем гласном, то в причастиях могут наблюдаться колебания: ударение ставится либо на последний гласный основы, либо на тот же слог, что и в форме мужского рода: </a:t>
            </a:r>
            <a:r>
              <a:rPr lang="ru-RU" i="1" dirty="0" err="1"/>
              <a:t>заме́рший</a:t>
            </a:r>
            <a:r>
              <a:rPr lang="ru-RU" dirty="0"/>
              <a:t> и </a:t>
            </a:r>
            <a:r>
              <a:rPr lang="ru-RU" i="1" dirty="0" err="1"/>
              <a:t>за́мерший</a:t>
            </a:r>
            <a:r>
              <a:rPr lang="ru-RU" dirty="0"/>
              <a:t> (ср. </a:t>
            </a:r>
            <a:r>
              <a:rPr lang="ru-RU" i="1" dirty="0" err="1"/>
              <a:t>за́мер</a:t>
            </a:r>
            <a:r>
              <a:rPr lang="ru-RU" dirty="0"/>
              <a:t>), нормативное </a:t>
            </a:r>
            <a:r>
              <a:rPr lang="ru-RU" i="1" dirty="0" err="1"/>
              <a:t>уме́рший</a:t>
            </a:r>
            <a:r>
              <a:rPr lang="ru-RU" dirty="0"/>
              <a:t> и до недавнего времени не признававшееся нормативным, но употребительное </a:t>
            </a:r>
            <a:r>
              <a:rPr lang="ru-RU" i="1" dirty="0" err="1"/>
              <a:t>у́мерший</a:t>
            </a:r>
            <a:r>
              <a:rPr lang="ru-RU" dirty="0"/>
              <a:t> (ср </a:t>
            </a:r>
            <a:r>
              <a:rPr lang="ru-RU" i="1" dirty="0" err="1"/>
              <a:t>у́мер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30690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Ограничения </a:t>
            </a:r>
            <a:r>
              <a:rPr lang="ru-RU" sz="3100" dirty="0"/>
              <a:t>на образование действительных причастий прошедшего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Ограничений на образование действительных причастий прошедшего времени в русском языке немного. В отличие от всех остальных типов причастий, эти причастия в принципе могут свободно образовываться от глаголов обоих видов, от переходных и непереходных (включая возвратные) </a:t>
            </a:r>
            <a:r>
              <a:rPr lang="ru-RU" dirty="0" smtClean="0"/>
              <a:t>глаголов. </a:t>
            </a:r>
            <a:r>
              <a:rPr lang="ru-RU" dirty="0"/>
              <a:t>Единственное систематическое ограничение, связанное с семантико-синтаксическими характеристиками глаголов, состоит в том, что, как и другие типы </a:t>
            </a:r>
            <a:r>
              <a:rPr lang="ru-RU" dirty="0" smtClean="0"/>
              <a:t>причастий, </a:t>
            </a:r>
            <a:r>
              <a:rPr lang="ru-RU" dirty="0"/>
              <a:t>действительные причастия прошедшего времени не образуются или крайне ограниченно образуются от безличных глаголов (?</a:t>
            </a:r>
            <a:r>
              <a:rPr lang="ru-RU" i="1" dirty="0" err="1"/>
              <a:t>знобивший</a:t>
            </a:r>
            <a:r>
              <a:rPr lang="ru-RU" dirty="0"/>
              <a:t>, ?</a:t>
            </a:r>
            <a:r>
              <a:rPr lang="ru-RU" i="1" dirty="0" err="1"/>
              <a:t>светавший</a:t>
            </a:r>
            <a:r>
              <a:rPr lang="ru-RU" dirty="0" smtClean="0"/>
              <a:t>). </a:t>
            </a:r>
            <a:r>
              <a:rPr lang="ru-RU" dirty="0"/>
              <a:t>В тех редких случаях, когда подобные употребления все же фиксируются, можно констатировать, что соответствующие глаголы употребляются как </a:t>
            </a:r>
            <a:r>
              <a:rPr lang="ru-RU" dirty="0" smtClean="0"/>
              <a:t>личные (пр. </a:t>
            </a:r>
            <a:r>
              <a:rPr lang="ru-RU" dirty="0"/>
              <a:t>… медленно шли по </a:t>
            </a:r>
            <a:r>
              <a:rPr lang="ru-RU" i="1" dirty="0" err="1"/>
              <a:t>светавшей</a:t>
            </a:r>
            <a:r>
              <a:rPr lang="ru-RU" dirty="0"/>
              <a:t> </a:t>
            </a:r>
            <a:r>
              <a:rPr lang="ru-RU" dirty="0" smtClean="0"/>
              <a:t>Москве.).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0916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использованной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dirty="0"/>
              <a:t>Богданов С.И., </a:t>
            </a:r>
            <a:r>
              <a:rPr lang="ru-RU" dirty="0" err="1"/>
              <a:t>Воейкова</a:t>
            </a:r>
            <a:r>
              <a:rPr lang="ru-RU" dirty="0"/>
              <a:t> М.Д., </a:t>
            </a:r>
            <a:r>
              <a:rPr lang="ru-RU" dirty="0" err="1"/>
              <a:t>Евтюхин</a:t>
            </a:r>
            <a:r>
              <a:rPr lang="ru-RU" dirty="0"/>
              <a:t> В.Б. и др. Современный русский язык. Морфология. Препринт (рабочие материалы для учебника). СПб.: Факультет филологии и искусств СПбГУ. 2007</a:t>
            </a:r>
            <a:r>
              <a:rPr lang="ru-RU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dirty="0"/>
              <a:t>Зализняк А.А. Грамматический словарь русского языка. М.: Русские словари. 2003 (1-е изд. – М. 1977</a:t>
            </a:r>
            <a:r>
              <a:rPr lang="ru-RU" dirty="0" smtClean="0"/>
              <a:t>).</a:t>
            </a:r>
          </a:p>
          <a:p>
            <a:pPr>
              <a:buFont typeface="+mj-lt"/>
              <a:buAutoNum type="arabicPeriod"/>
            </a:pPr>
            <a:r>
              <a:rPr lang="ru-RU" dirty="0"/>
              <a:t>Крапивина К.А. Причастный таксис в русском языке. Дипломная работа. СПб: СПбГУ. 2009.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24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9916" y="2956264"/>
            <a:ext cx="6282759" cy="1353351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327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Действительное причастие – это такое причастие, которое образуется при помощи суффиксов </a:t>
            </a:r>
            <a:r>
              <a:rPr lang="ru-RU" i="1" dirty="0"/>
              <a:t>-</a:t>
            </a:r>
            <a:r>
              <a:rPr lang="ru-RU" i="1" dirty="0" err="1"/>
              <a:t>ущ</a:t>
            </a:r>
            <a:r>
              <a:rPr lang="ru-RU" i="1" dirty="0"/>
              <a:t> (-</a:t>
            </a:r>
            <a:r>
              <a:rPr lang="ru-RU" i="1" dirty="0" err="1"/>
              <a:t>ющ</a:t>
            </a:r>
            <a:r>
              <a:rPr lang="ru-RU" i="1" dirty="0"/>
              <a:t>) </a:t>
            </a:r>
            <a:r>
              <a:rPr lang="ru-RU" dirty="0"/>
              <a:t>/ </a:t>
            </a:r>
            <a:r>
              <a:rPr lang="ru-RU" i="1" dirty="0"/>
              <a:t>-</a:t>
            </a:r>
            <a:r>
              <a:rPr lang="ru-RU" i="1" dirty="0" err="1"/>
              <a:t>ащ</a:t>
            </a:r>
            <a:r>
              <a:rPr lang="ru-RU" i="1" dirty="0"/>
              <a:t> (</a:t>
            </a:r>
            <a:r>
              <a:rPr lang="ru-RU" i="1" dirty="0" err="1"/>
              <a:t>ящ</a:t>
            </a:r>
            <a:r>
              <a:rPr lang="ru-RU" i="1" dirty="0"/>
              <a:t>)</a:t>
            </a:r>
            <a:r>
              <a:rPr lang="ru-RU" dirty="0"/>
              <a:t> (</a:t>
            </a:r>
            <a:r>
              <a:rPr lang="ru-RU" i="1" dirty="0"/>
              <a:t>заходящий, влияющий, вращающийся, строящийся</a:t>
            </a:r>
            <a:r>
              <a:rPr lang="ru-RU" dirty="0"/>
              <a:t>; такие причастия называются действительными причастиями настоящего времени) или суффиксов </a:t>
            </a:r>
            <a:r>
              <a:rPr lang="ru-RU" i="1" dirty="0"/>
              <a:t>-</a:t>
            </a:r>
            <a:r>
              <a:rPr lang="ru-RU" i="1" dirty="0" err="1"/>
              <a:t>вш</a:t>
            </a:r>
            <a:r>
              <a:rPr lang="ru-RU" i="1" dirty="0"/>
              <a:t> / -ш</a:t>
            </a:r>
            <a:r>
              <a:rPr lang="ru-RU" dirty="0"/>
              <a:t> (</a:t>
            </a:r>
            <a:r>
              <a:rPr lang="ru-RU" i="1" dirty="0"/>
              <a:t>заходивший, влиявший, вращавшийся, строившийся, написавший, испугавшийся, пришедший</a:t>
            </a:r>
            <a:r>
              <a:rPr lang="ru-RU" dirty="0"/>
              <a:t>; такие причастия называются действительными причастиями прошедшего </a:t>
            </a:r>
            <a:r>
              <a:rPr lang="ru-RU" dirty="0" smtClean="0"/>
              <a:t>времени).</a:t>
            </a:r>
          </a:p>
          <a:p>
            <a:r>
              <a:rPr lang="ru-RU" dirty="0"/>
              <a:t>Действительные причастия обозначают признак предмета, который сам производит действие: мальчик, </a:t>
            </a:r>
            <a:r>
              <a:rPr lang="ru-RU" i="1" dirty="0"/>
              <a:t>читающий</a:t>
            </a:r>
            <a:r>
              <a:rPr lang="ru-RU" dirty="0"/>
              <a:t> книгу.</a:t>
            </a:r>
          </a:p>
        </p:txBody>
      </p:sp>
    </p:spTree>
    <p:extLst>
      <p:ext uri="{BB962C8B-B14F-4D97-AF65-F5344CB8AC3E}">
        <p14:creationId xmlns:p14="http://schemas.microsoft.com/office/powerpoint/2010/main" val="200984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Действительные причастия настоящего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Основа действительных причастий настоящего времени образуется путем присоединения к основе настоящего времени глаголов суффиксов </a:t>
            </a:r>
            <a:r>
              <a:rPr lang="ru-RU" i="1" dirty="0"/>
              <a:t>-</a:t>
            </a:r>
            <a:r>
              <a:rPr lang="ru-RU" i="1" dirty="0" err="1"/>
              <a:t>ущ</a:t>
            </a:r>
            <a:r>
              <a:rPr lang="ru-RU" i="1" dirty="0"/>
              <a:t> </a:t>
            </a:r>
            <a:r>
              <a:rPr lang="ru-RU" dirty="0"/>
              <a:t>(орфографически также </a:t>
            </a:r>
            <a:r>
              <a:rPr lang="ru-RU" i="1" dirty="0"/>
              <a:t>-</a:t>
            </a:r>
            <a:r>
              <a:rPr lang="ru-RU" i="1" dirty="0" err="1"/>
              <a:t>ющ</a:t>
            </a:r>
            <a:r>
              <a:rPr lang="ru-RU" dirty="0"/>
              <a:t>) для глаголов первого спряжения и </a:t>
            </a:r>
            <a:r>
              <a:rPr lang="ru-RU" i="1" dirty="0"/>
              <a:t>-</a:t>
            </a:r>
            <a:r>
              <a:rPr lang="ru-RU" i="1" dirty="0" err="1"/>
              <a:t>ащ</a:t>
            </a:r>
            <a:r>
              <a:rPr lang="ru-RU" i="1" dirty="0"/>
              <a:t> </a:t>
            </a:r>
            <a:r>
              <a:rPr lang="ru-RU" dirty="0"/>
              <a:t>(орфографически также </a:t>
            </a:r>
            <a:r>
              <a:rPr lang="ru-RU" i="1" dirty="0"/>
              <a:t>-</a:t>
            </a:r>
            <a:r>
              <a:rPr lang="ru-RU" i="1" dirty="0" err="1"/>
              <a:t>ящ</a:t>
            </a:r>
            <a:r>
              <a:rPr lang="ru-RU" dirty="0"/>
              <a:t>) для глаголов второго спряжения. Действительные причастия настоящего времени образуются только от глаголов несовершенного вида</a:t>
            </a:r>
            <a:r>
              <a:rPr lang="ru-RU" dirty="0" smtClean="0"/>
              <a:t>.</a:t>
            </a:r>
          </a:p>
          <a:p>
            <a:r>
              <a:rPr lang="ru-RU" dirty="0"/>
              <a:t>Как и другие действительные причастия и в отличие от страдательных причастий, действительные причастия настоящего времени выступают как средство </a:t>
            </a:r>
            <a:r>
              <a:rPr lang="ru-RU" dirty="0" err="1"/>
              <a:t>релятивизации</a:t>
            </a:r>
            <a:r>
              <a:rPr lang="ru-RU" dirty="0"/>
              <a:t> подлежащего (девушка танцует – </a:t>
            </a:r>
            <a:r>
              <a:rPr lang="ru-RU" i="1" dirty="0"/>
              <a:t>танцующая</a:t>
            </a:r>
            <a:r>
              <a:rPr lang="ru-RU" dirty="0"/>
              <a:t> девушка</a:t>
            </a:r>
            <a:r>
              <a:rPr lang="ru-RU" dirty="0" smtClean="0"/>
              <a:t>).</a:t>
            </a:r>
          </a:p>
          <a:p>
            <a:r>
              <a:rPr lang="ru-RU" dirty="0"/>
              <a:t>Семантика настоящего времени, давшая традиционное название этому классу причастий, наиболее отчетливо прослеживается в контекстах типа (1), где ситуация, описываемая причастием </a:t>
            </a:r>
            <a:r>
              <a:rPr lang="ru-RU" i="1" dirty="0"/>
              <a:t>принадлежащи</a:t>
            </a:r>
            <a:r>
              <a:rPr lang="ru-RU" dirty="0"/>
              <a:t>е, совпадает по времени как с моментом речи, так и со временем ситуации, описываемой главной клаузой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(1) ― Вас интересуют бумаги, </a:t>
            </a:r>
            <a:r>
              <a:rPr lang="ru-RU" i="1" dirty="0"/>
              <a:t>принадлежащие</a:t>
            </a:r>
            <a:r>
              <a:rPr lang="ru-RU" dirty="0"/>
              <a:t> лично Шварцкопфу, или вообще все? </a:t>
            </a:r>
          </a:p>
        </p:txBody>
      </p:sp>
    </p:spTree>
    <p:extLst>
      <p:ext uri="{BB962C8B-B14F-4D97-AF65-F5344CB8AC3E}">
        <p14:creationId xmlns:p14="http://schemas.microsoft.com/office/powerpoint/2010/main" val="249580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209" y="695376"/>
            <a:ext cx="4131954" cy="5346650"/>
          </a:xfrm>
        </p:spPr>
      </p:pic>
    </p:spTree>
    <p:extLst>
      <p:ext uri="{BB962C8B-B14F-4D97-AF65-F5344CB8AC3E}">
        <p14:creationId xmlns:p14="http://schemas.microsoft.com/office/powerpoint/2010/main" val="43135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действительных причастий настоящего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Глаголы, обладающие вариантными основами настоящего </a:t>
            </a:r>
            <a:r>
              <a:rPr lang="ru-RU" dirty="0" smtClean="0"/>
              <a:t>времени, обычно </a:t>
            </a:r>
            <a:r>
              <a:rPr lang="ru-RU" dirty="0"/>
              <a:t>в той или иной степени допускают образование и вариантных причастий настоящего времени (ср. </a:t>
            </a:r>
            <a:r>
              <a:rPr lang="ru-RU" i="1" dirty="0"/>
              <a:t>колыхающий</a:t>
            </a:r>
            <a:r>
              <a:rPr lang="ru-RU" dirty="0"/>
              <a:t> и </a:t>
            </a:r>
            <a:r>
              <a:rPr lang="ru-RU" i="1" dirty="0"/>
              <a:t>колышущий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Можно заметить, что гласный перед </a:t>
            </a:r>
            <a:r>
              <a:rPr lang="ru-RU" i="1" dirty="0"/>
              <a:t>щ</a:t>
            </a:r>
            <a:r>
              <a:rPr lang="ru-RU" dirty="0"/>
              <a:t> в суффиксе действительных причастий настоящего времени совпадает с тем, который входит в окончание личной формы настоящего времени третьего лица множественного </a:t>
            </a:r>
            <a:r>
              <a:rPr lang="ru-RU" dirty="0" smtClean="0"/>
              <a:t>числа. </a:t>
            </a:r>
            <a:r>
              <a:rPr lang="ru-RU" dirty="0"/>
              <a:t>Это правило также распространяется на различные сложные случаи. Например, глагол </a:t>
            </a:r>
            <a:r>
              <a:rPr lang="ru-RU" i="1" dirty="0"/>
              <a:t>чтить</a:t>
            </a:r>
            <a:r>
              <a:rPr lang="ru-RU" dirty="0"/>
              <a:t>, имеющий вариантные формы третьего лица множественного числа (</a:t>
            </a:r>
            <a:r>
              <a:rPr lang="ru-RU" i="1" dirty="0"/>
              <a:t>чтут</a:t>
            </a:r>
            <a:r>
              <a:rPr lang="ru-RU" dirty="0"/>
              <a:t> и </a:t>
            </a:r>
            <a:r>
              <a:rPr lang="ru-RU" i="1" dirty="0"/>
              <a:t>чтят</a:t>
            </a:r>
            <a:r>
              <a:rPr lang="ru-RU" dirty="0"/>
              <a:t>), допускает образование причастий </a:t>
            </a:r>
            <a:r>
              <a:rPr lang="ru-RU" i="1" dirty="0"/>
              <a:t>чтущий</a:t>
            </a:r>
            <a:r>
              <a:rPr lang="ru-RU" dirty="0"/>
              <a:t> и </a:t>
            </a:r>
            <a:r>
              <a:rPr lang="ru-RU" i="1" dirty="0"/>
              <a:t>чтящий</a:t>
            </a:r>
            <a:r>
              <a:rPr lang="ru-RU" dirty="0"/>
              <a:t>; разноспрягаемый глагол </a:t>
            </a:r>
            <a:r>
              <a:rPr lang="ru-RU" i="1" dirty="0"/>
              <a:t>хотеть</a:t>
            </a:r>
            <a:r>
              <a:rPr lang="ru-RU" dirty="0"/>
              <a:t> образует причастие </a:t>
            </a:r>
            <a:r>
              <a:rPr lang="ru-RU" i="1" dirty="0"/>
              <a:t>хотящий</a:t>
            </a:r>
            <a:r>
              <a:rPr lang="ru-RU" dirty="0"/>
              <a:t> (ср. </a:t>
            </a:r>
            <a:r>
              <a:rPr lang="ru-RU" i="1" dirty="0"/>
              <a:t>хотят</a:t>
            </a:r>
            <a:r>
              <a:rPr lang="ru-RU" dirty="0"/>
              <a:t>), глагол </a:t>
            </a:r>
            <a:r>
              <a:rPr lang="ru-RU" i="1" dirty="0"/>
              <a:t>есть</a:t>
            </a:r>
            <a:r>
              <a:rPr lang="ru-RU" dirty="0"/>
              <a:t> образует причастие </a:t>
            </a:r>
            <a:r>
              <a:rPr lang="ru-RU" i="1" dirty="0" smtClean="0"/>
              <a:t>едящий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02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 действительных причастий настоящего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/>
              <a:t>В причастиях глаголов, имеющих фиксированное ударение в личных формах настоящего времени, ударение всегда приходится на тот же слог, что и в этих личных формах, ср. </a:t>
            </a:r>
            <a:r>
              <a:rPr lang="ru-RU" sz="1400" i="1" dirty="0"/>
              <a:t>сижу</a:t>
            </a:r>
            <a:r>
              <a:rPr lang="ru-RU" sz="1400" dirty="0"/>
              <a:t>́́, </a:t>
            </a:r>
            <a:r>
              <a:rPr lang="ru-RU" sz="1400" i="1" dirty="0" err="1"/>
              <a:t>сидя́т</a:t>
            </a:r>
            <a:r>
              <a:rPr lang="ru-RU" sz="1400" dirty="0"/>
              <a:t> и </a:t>
            </a:r>
            <a:r>
              <a:rPr lang="ru-RU" sz="1400" i="1" dirty="0" err="1"/>
              <a:t>сидя́щий</a:t>
            </a:r>
            <a:r>
              <a:rPr lang="ru-RU" sz="1400" dirty="0"/>
              <a:t>; </a:t>
            </a:r>
            <a:r>
              <a:rPr lang="ru-RU" sz="1400" i="1" dirty="0" err="1"/>
              <a:t>ви́жу</a:t>
            </a:r>
            <a:r>
              <a:rPr lang="ru-RU" sz="1400" dirty="0"/>
              <a:t>, </a:t>
            </a:r>
            <a:r>
              <a:rPr lang="ru-RU" sz="1400" i="1" dirty="0" err="1"/>
              <a:t>ви́дят</a:t>
            </a:r>
            <a:r>
              <a:rPr lang="ru-RU" sz="1400" dirty="0"/>
              <a:t> и </a:t>
            </a:r>
            <a:r>
              <a:rPr lang="ru-RU" sz="1400" i="1" dirty="0" err="1"/>
              <a:t>ви́дящий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У большинства глаголов, имеющих подвижное ударение в личных формах настоящего времени, место ударения в причастии совпадает с местом ударения в форме третьего лица множественного числа: </a:t>
            </a:r>
            <a:r>
              <a:rPr lang="ru-RU" sz="1400" i="1" dirty="0"/>
              <a:t>пишу</a:t>
            </a:r>
            <a:r>
              <a:rPr lang="ru-RU" sz="1400" dirty="0"/>
              <a:t>́́, </a:t>
            </a:r>
            <a:r>
              <a:rPr lang="ru-RU" sz="1400" i="1" dirty="0" err="1"/>
              <a:t>пи́шут</a:t>
            </a:r>
            <a:r>
              <a:rPr lang="ru-RU" sz="1400" dirty="0"/>
              <a:t>, </a:t>
            </a:r>
            <a:r>
              <a:rPr lang="ru-RU" sz="1400" i="1" dirty="0" err="1"/>
              <a:t>пи́шущий</a:t>
            </a:r>
            <a:r>
              <a:rPr lang="ru-RU" sz="1400" dirty="0"/>
              <a:t>; </a:t>
            </a:r>
            <a:r>
              <a:rPr lang="ru-RU" sz="1400" i="1" dirty="0"/>
              <a:t>люблю</a:t>
            </a:r>
            <a:r>
              <a:rPr lang="ru-RU" sz="1400" dirty="0"/>
              <a:t>́, </a:t>
            </a:r>
            <a:r>
              <a:rPr lang="ru-RU" sz="1400" i="1" dirty="0" err="1"/>
              <a:t>лю́бят</a:t>
            </a:r>
            <a:r>
              <a:rPr lang="ru-RU" sz="1400" dirty="0"/>
              <a:t>, </a:t>
            </a:r>
            <a:r>
              <a:rPr lang="ru-RU" sz="1400" i="1" dirty="0" err="1"/>
              <a:t>лю́бящий</a:t>
            </a:r>
            <a:r>
              <a:rPr lang="ru-RU" sz="1400" dirty="0"/>
              <a:t>. Эта закономерность согласуется со сформулированным </a:t>
            </a:r>
            <a:r>
              <a:rPr lang="ru-RU" sz="1400" dirty="0" smtClean="0"/>
              <a:t>выше </a:t>
            </a:r>
            <a:r>
              <a:rPr lang="ru-RU" sz="1400" dirty="0"/>
              <a:t>правилом о совпадении гласного в суффиксе причастия и в окончании формы третьего лица множественного числа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Впрочем, существуют и глаголы с подвижным ударением, у которых в причастии ударение приходится на суффикс причастия, что соответствует положению ударения в их форме первого лица единственного числа, но не соответствует положению ударения </a:t>
            </a:r>
            <a:r>
              <a:rPr lang="ru-RU" sz="1400" dirty="0" smtClean="0"/>
              <a:t>в </a:t>
            </a:r>
            <a:r>
              <a:rPr lang="ru-RU" sz="1400" dirty="0"/>
              <a:t>форме третьего лица множественного числа: </a:t>
            </a:r>
            <a:r>
              <a:rPr lang="ru-RU" sz="1400" i="1" dirty="0"/>
              <a:t>хожу</a:t>
            </a:r>
            <a:r>
              <a:rPr lang="ru-RU" sz="1400" dirty="0"/>
              <a:t>́́, </a:t>
            </a:r>
            <a:r>
              <a:rPr lang="ru-RU" sz="1400" i="1" dirty="0" err="1"/>
              <a:t>хо́дят</a:t>
            </a:r>
            <a:r>
              <a:rPr lang="ru-RU" sz="1400" dirty="0"/>
              <a:t>, </a:t>
            </a:r>
            <a:r>
              <a:rPr lang="ru-RU" sz="1400" i="1" dirty="0" err="1"/>
              <a:t>ходя́щий</a:t>
            </a:r>
            <a:r>
              <a:rPr lang="ru-RU" sz="1400" dirty="0"/>
              <a:t>; </a:t>
            </a:r>
            <a:r>
              <a:rPr lang="ru-RU" sz="1400" i="1" dirty="0"/>
              <a:t>ловлю</a:t>
            </a:r>
            <a:r>
              <a:rPr lang="ru-RU" sz="1400" dirty="0"/>
              <a:t>́, </a:t>
            </a:r>
            <a:r>
              <a:rPr lang="ru-RU" sz="1400" i="1" dirty="0" err="1"/>
              <a:t>ло́вят</a:t>
            </a:r>
            <a:r>
              <a:rPr lang="ru-RU" sz="1400" dirty="0"/>
              <a:t>, </a:t>
            </a:r>
            <a:r>
              <a:rPr lang="ru-RU" sz="1400" i="1" dirty="0" err="1"/>
              <a:t>ловя́щий</a:t>
            </a:r>
            <a:r>
              <a:rPr lang="ru-RU" sz="1400" dirty="0"/>
              <a:t>; </a:t>
            </a:r>
            <a:r>
              <a:rPr lang="ru-RU" sz="1400" i="1" dirty="0"/>
              <a:t>курю</a:t>
            </a:r>
            <a:r>
              <a:rPr lang="ru-RU" sz="1400" dirty="0"/>
              <a:t>́, </a:t>
            </a:r>
            <a:r>
              <a:rPr lang="ru-RU" sz="1400" i="1" dirty="0"/>
              <a:t>ку́́</a:t>
            </a:r>
            <a:r>
              <a:rPr lang="ru-RU" sz="1400" i="1" dirty="0" err="1"/>
              <a:t>рят</a:t>
            </a:r>
            <a:r>
              <a:rPr lang="ru-RU" sz="1400" dirty="0"/>
              <a:t>, </a:t>
            </a:r>
            <a:r>
              <a:rPr lang="ru-RU" sz="1400" i="1" dirty="0" err="1"/>
              <a:t>куря́щий</a:t>
            </a:r>
            <a:r>
              <a:rPr lang="ru-RU" sz="1400" dirty="0"/>
              <a:t>. </a:t>
            </a:r>
            <a:endParaRPr lang="ru-RU" sz="1400" dirty="0" smtClean="0"/>
          </a:p>
          <a:p>
            <a:r>
              <a:rPr lang="ru-RU" sz="1400" dirty="0" smtClean="0"/>
              <a:t>При </a:t>
            </a:r>
            <a:r>
              <a:rPr lang="ru-RU" sz="1400" dirty="0"/>
              <a:t>присоединении различных флексий адъективного типа в рамках парадигмы действительных причастий ударение остается фиксированным (</a:t>
            </a:r>
            <a:r>
              <a:rPr lang="ru-RU" sz="1400" i="1" dirty="0" err="1"/>
              <a:t>сидя́щий</a:t>
            </a:r>
            <a:r>
              <a:rPr lang="ru-RU" sz="1400" dirty="0"/>
              <a:t>, </a:t>
            </a:r>
            <a:r>
              <a:rPr lang="ru-RU" sz="1400" i="1" dirty="0" err="1"/>
              <a:t>сидя́щего</a:t>
            </a:r>
            <a:r>
              <a:rPr lang="ru-RU" sz="1400" dirty="0"/>
              <a:t>, </a:t>
            </a:r>
            <a:r>
              <a:rPr lang="ru-RU" sz="1400" i="1" dirty="0" err="1"/>
              <a:t>сидя́щая</a:t>
            </a:r>
            <a:r>
              <a:rPr lang="ru-RU" sz="1400" i="1" dirty="0"/>
              <a:t>, </a:t>
            </a:r>
            <a:r>
              <a:rPr lang="ru-RU" sz="1400" i="1" dirty="0" err="1"/>
              <a:t>сидя́щими</a:t>
            </a:r>
            <a:r>
              <a:rPr lang="ru-RU" sz="1400" i="1" dirty="0"/>
              <a:t> </a:t>
            </a:r>
            <a:r>
              <a:rPr lang="ru-RU" sz="1400" dirty="0"/>
              <a:t>и т.д.).</a:t>
            </a:r>
          </a:p>
        </p:txBody>
      </p:sp>
    </p:spTree>
    <p:extLst>
      <p:ext uri="{BB962C8B-B14F-4D97-AF65-F5344CB8AC3E}">
        <p14:creationId xmlns:p14="http://schemas.microsoft.com/office/powerpoint/2010/main" val="197733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Ограничения на образование действительных причастий настоящего времени и «действительные причастия будущего времени»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Основное ограничение на образование форм действительных причастий состоит в том, что такие причастия не могут быть образованы от глаголов совершенного вида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Здесь, впрочем, необходимо сделать одну оговорку. На самом </a:t>
            </a:r>
            <a:r>
              <a:rPr lang="ru-RU" dirty="0" smtClean="0"/>
              <a:t>деле, </a:t>
            </a:r>
            <a:r>
              <a:rPr lang="ru-RU" dirty="0"/>
              <a:t>суффиксы причастий настоящего времени достаточно часто присоединяются к глаголам совершенного вида. В результате образуются не вполне нормативные формы, которые логично считать причастиями </a:t>
            </a:r>
            <a:r>
              <a:rPr lang="ru-RU" dirty="0" smtClean="0"/>
              <a:t>будущего времени. Примеры: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Помню</a:t>
            </a:r>
            <a:r>
              <a:rPr lang="ru-RU" dirty="0"/>
              <a:t>, в то время, когда я это писал, я считал себя Великим Писателем, рано или поздно </a:t>
            </a:r>
            <a:r>
              <a:rPr lang="ru-RU" i="1" dirty="0" err="1"/>
              <a:t>напишущим</a:t>
            </a:r>
            <a:r>
              <a:rPr lang="ru-RU" dirty="0"/>
              <a:t> гениальное произведение</a:t>
            </a:r>
            <a:r>
              <a:rPr lang="ru-RU" dirty="0" smtClean="0"/>
              <a:t>…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dirty="0" smtClean="0"/>
              <a:t>Так </a:t>
            </a:r>
            <a:r>
              <a:rPr lang="ru-RU" dirty="0"/>
              <a:t>родилась форма с присущими ей индивидуальностью и своеобразием, счастливое сочетание функциональности и эстетики, не </a:t>
            </a:r>
            <a:r>
              <a:rPr lang="ru-RU" i="1" dirty="0" err="1"/>
              <a:t>потеряющее</a:t>
            </a:r>
            <a:r>
              <a:rPr lang="ru-RU" dirty="0"/>
              <a:t> своей привлекательности в течение многих лет.</a:t>
            </a:r>
          </a:p>
        </p:txBody>
      </p:sp>
    </p:spTree>
    <p:extLst>
      <p:ext uri="{BB962C8B-B14F-4D97-AF65-F5344CB8AC3E}">
        <p14:creationId xmlns:p14="http://schemas.microsoft.com/office/powerpoint/2010/main" val="45012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Проанализировав подборку примеров с причастиями будущего времени, К. А. Крапивина приходит, среди прочего, к следующим </a:t>
            </a:r>
            <a:r>
              <a:rPr lang="ru-RU" sz="2800" dirty="0" smtClean="0"/>
              <a:t>выводам: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</a:t>
            </a:r>
            <a:r>
              <a:rPr lang="ru-RU" sz="2000" dirty="0"/>
              <a:t>. Причастия будущего времени гораздо чаще, чем другие действительные причастия, используются не одиночно, а в составе оборота (около 95% случаев</a:t>
            </a:r>
            <a:r>
              <a:rPr lang="ru-RU" sz="2000" dirty="0" smtClean="0"/>
              <a:t>).</a:t>
            </a:r>
            <a:endParaRPr lang="ru-RU" sz="2000" dirty="0"/>
          </a:p>
          <a:p>
            <a:r>
              <a:rPr lang="ru-RU" sz="2000" dirty="0"/>
              <a:t>2. Причастия будущего времени гораздо чаще, чем другие действительные причастия, занимают не начальную позицию в составе причастного оборота, что в целом нетипично для </a:t>
            </a:r>
            <a:r>
              <a:rPr lang="ru-RU" sz="2000" dirty="0" smtClean="0"/>
              <a:t>причастий.</a:t>
            </a:r>
            <a:endParaRPr lang="ru-RU" sz="2000" dirty="0"/>
          </a:p>
          <a:p>
            <a:r>
              <a:rPr lang="ru-RU" sz="2000" dirty="0"/>
              <a:t>3. Причастия будущего времени гораздо чаще, чем другие действительные причастия, используются в контексте </a:t>
            </a:r>
            <a:r>
              <a:rPr lang="ru-RU" sz="2000" dirty="0" smtClean="0"/>
              <a:t>отрицания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5499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Ограничения </a:t>
            </a:r>
            <a:r>
              <a:rPr lang="ru-RU" sz="2800" dirty="0"/>
              <a:t>на </a:t>
            </a:r>
            <a:r>
              <a:rPr lang="ru-RU" sz="2800" dirty="0" smtClean="0"/>
              <a:t>образование </a:t>
            </a:r>
            <a:r>
              <a:rPr lang="ru-RU" sz="2800" dirty="0"/>
              <a:t>действительных причастий настоящего времени от глаголов НСВ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то </a:t>
            </a:r>
            <a:r>
              <a:rPr lang="ru-RU" dirty="0"/>
              <a:t>же касается ограничений на образование собственно действительных причастий настоящего времени от глаголов НСВ, можно заметить, что таких ограничений в русском языке очень мало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 целом невозможно или по крайней мере затруднено образование действительных причастий от безличных глаголов (Вечером </a:t>
            </a:r>
            <a:r>
              <a:rPr lang="ru-RU" i="1" dirty="0" smtClean="0"/>
              <a:t>подморозило).</a:t>
            </a:r>
            <a:r>
              <a:rPr lang="ru-RU" dirty="0" smtClean="0"/>
              <a:t> </a:t>
            </a:r>
          </a:p>
          <a:p>
            <a:r>
              <a:rPr lang="ru-RU" dirty="0"/>
              <a:t>Причастия настоящего времени, что закономерно, не образуются от тех немногочисленных глаголов НСВ, у которых нет личных форм настоящего времени (ср. *</a:t>
            </a:r>
            <a:r>
              <a:rPr lang="ru-RU" i="1" dirty="0" err="1"/>
              <a:t>слыхающий</a:t>
            </a:r>
            <a:r>
              <a:rPr lang="ru-RU" dirty="0"/>
              <a:t> и *</a:t>
            </a:r>
            <a:r>
              <a:rPr lang="ru-RU" i="1" dirty="0" err="1"/>
              <a:t>слыхаю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современном русском языке в функции причастия практически не употребляется слово </a:t>
            </a:r>
            <a:r>
              <a:rPr lang="ru-RU" i="1" dirty="0"/>
              <a:t>сущий</a:t>
            </a:r>
            <a:r>
              <a:rPr lang="ru-RU" dirty="0"/>
              <a:t>, то есть действительное причастие настоящего времени от глагола </a:t>
            </a:r>
            <a:r>
              <a:rPr lang="ru-RU" i="1" dirty="0"/>
              <a:t>быть</a:t>
            </a:r>
            <a:r>
              <a:rPr lang="ru-RU" dirty="0"/>
              <a:t>. Архаичным является </a:t>
            </a:r>
            <a:r>
              <a:rPr lang="ru-RU" dirty="0" smtClean="0"/>
              <a:t>употребление </a:t>
            </a:r>
            <a:r>
              <a:rPr lang="ru-RU" dirty="0"/>
              <a:t>слова </a:t>
            </a:r>
            <a:r>
              <a:rPr lang="ru-RU" i="1" dirty="0"/>
              <a:t>сущий</a:t>
            </a:r>
            <a:r>
              <a:rPr lang="ru-RU" dirty="0"/>
              <a:t> именно в качестве причастия глагола </a:t>
            </a:r>
            <a:r>
              <a:rPr lang="ru-RU" i="1" dirty="0" smtClean="0"/>
              <a:t>быть</a:t>
            </a:r>
            <a:r>
              <a:rPr lang="ru-RU" dirty="0" smtClean="0"/>
              <a:t>, образованное </a:t>
            </a:r>
            <a:r>
              <a:rPr lang="ru-RU" dirty="0"/>
              <a:t>от него прилагательное </a:t>
            </a:r>
            <a:r>
              <a:rPr lang="ru-RU" i="1" dirty="0"/>
              <a:t>сущий</a:t>
            </a:r>
            <a:r>
              <a:rPr lang="ru-RU" dirty="0"/>
              <a:t> ‘истинный, весьма схожий’ (ср. сущий мерзавец, сущий ребенок, сущие копейки) продолжает использоваться в современных текстах весьма </a:t>
            </a:r>
            <a:r>
              <a:rPr lang="ru-RU" dirty="0" smtClean="0"/>
              <a:t>регулярно.</a:t>
            </a:r>
            <a:endParaRPr lang="ru-RU" dirty="0"/>
          </a:p>
          <a:p>
            <a:r>
              <a:rPr lang="ru-RU" dirty="0"/>
              <a:t>Также, как показано, в частности, </a:t>
            </a:r>
            <a:r>
              <a:rPr lang="ru-RU" dirty="0" smtClean="0"/>
              <a:t>в </a:t>
            </a:r>
            <a:r>
              <a:rPr lang="ru-RU" dirty="0"/>
              <a:t>русском языке имеется тенденция к избеганию действительных причастий настоящего времени от глаголов </a:t>
            </a:r>
            <a:r>
              <a:rPr lang="ru-RU" i="1" dirty="0"/>
              <a:t>мочь</a:t>
            </a:r>
            <a:r>
              <a:rPr lang="ru-RU" dirty="0"/>
              <a:t> (</a:t>
            </a:r>
            <a:r>
              <a:rPr lang="ru-RU" i="1" dirty="0"/>
              <a:t>могущий</a:t>
            </a:r>
            <a:r>
              <a:rPr lang="ru-RU" dirty="0"/>
              <a:t>) и хотеть (</a:t>
            </a:r>
            <a:r>
              <a:rPr lang="ru-RU" i="1" dirty="0"/>
              <a:t>хотящий</a:t>
            </a:r>
            <a:r>
              <a:rPr lang="ru-RU" dirty="0" smtClean="0"/>
              <a:t>). </a:t>
            </a:r>
            <a:r>
              <a:rPr lang="ru-RU" dirty="0"/>
              <a:t>Не будучи грамматически невозможными, соответствующие причастия тем не менее составляют принципиально меньшую долю от употреблений этих глаголов, чем действительные причастия настоящего времени у других глаголов.</a:t>
            </a:r>
          </a:p>
        </p:txBody>
      </p:sp>
    </p:spTree>
    <p:extLst>
      <p:ext uri="{BB962C8B-B14F-4D97-AF65-F5344CB8AC3E}">
        <p14:creationId xmlns:p14="http://schemas.microsoft.com/office/powerpoint/2010/main" val="397489740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1050</TotalTime>
  <Words>2278</Words>
  <Application>Microsoft Office PowerPoint</Application>
  <PresentationFormat>Широкоэкранный</PresentationFormat>
  <Paragraphs>62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Аспект</vt:lpstr>
      <vt:lpstr>Формирование действительных (активных) причастий</vt:lpstr>
      <vt:lpstr>Определение</vt:lpstr>
      <vt:lpstr>Действительные причастия настоящего времени</vt:lpstr>
      <vt:lpstr>Презентация PowerPoint</vt:lpstr>
      <vt:lpstr>Образование действительных причастий настоящего времени</vt:lpstr>
      <vt:lpstr>Образование действительных причастий настоящего времени</vt:lpstr>
      <vt:lpstr>Ограничения на образование действительных причастий настоящего времени и «действительные причастия будущего времени»</vt:lpstr>
      <vt:lpstr>Проанализировав подборку примеров с причастиями будущего времени, К. А. Крапивина приходит, среди прочего, к следующим выводам: </vt:lpstr>
      <vt:lpstr>Ограничения на образование действительных причастий настоящего времени от глаголов НСВ</vt:lpstr>
      <vt:lpstr>Действительные причастия прошедшего времени</vt:lpstr>
      <vt:lpstr>Презентация PowerPoint</vt:lpstr>
      <vt:lpstr>Образование действительных причастий прошедшего времени от ну-теряющих глаголов типа сохнуть</vt:lpstr>
      <vt:lpstr>Образование действительных причастий прошедшего времени от глаголов типа тереть (с основой прошедшего времени на согласный, но без -ну в инфинитиве)</vt:lpstr>
      <vt:lpstr>Образование действительных причастий прошедшего времени от глаголов типа тереть (с основой прошедшего времени на согласный, но без -ну в инфинитиве)</vt:lpstr>
      <vt:lpstr>Образование действительных причастий прошедшего времени от глаголов типа цвести</vt:lpstr>
      <vt:lpstr>Ударение в действительных причастиях прошедшего времени</vt:lpstr>
      <vt:lpstr>Ограничения на образование действительных причастий прошедшего времени</vt:lpstr>
      <vt:lpstr>Список использованной литературы: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активных причастий</dc:title>
  <dc:creator>Павел Образцов</dc:creator>
  <cp:lastModifiedBy>Павел Образцов</cp:lastModifiedBy>
  <cp:revision>32</cp:revision>
  <dcterms:created xsi:type="dcterms:W3CDTF">2024-04-14T11:08:16Z</dcterms:created>
  <dcterms:modified xsi:type="dcterms:W3CDTF">2024-04-18T19:54:03Z</dcterms:modified>
</cp:coreProperties>
</file>