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1" r:id="rId1"/>
  </p:sldMasterIdLst>
  <p:sldIdLst>
    <p:sldId id="256" r:id="rId2"/>
    <p:sldId id="266" r:id="rId3"/>
    <p:sldId id="257" r:id="rId4"/>
    <p:sldId id="267" r:id="rId5"/>
    <p:sldId id="262" r:id="rId6"/>
    <p:sldId id="258" r:id="rId7"/>
    <p:sldId id="259" r:id="rId8"/>
    <p:sldId id="260" r:id="rId9"/>
    <p:sldId id="261" r:id="rId10"/>
    <p:sldId id="268" r:id="rId11"/>
    <p:sldId id="263" r:id="rId12"/>
    <p:sldId id="264" r:id="rId13"/>
    <p:sldId id="265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4"/>
  </p:normalViewPr>
  <p:slideViewPr>
    <p:cSldViewPr snapToGrid="0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DA38F49-B3E2-4BF0-BEC7-C30D34ABBB8D}" type="datetime1">
              <a:rPr lang="en-US" smtClean="0"/>
              <a:t>2/27/26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CZ"/>
            </a:p>
          </p:txBody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CZ"/>
            </a:p>
          </p:txBody>
        </p:sp>
      </p:grpSp>
    </p:spTree>
    <p:extLst>
      <p:ext uri="{BB962C8B-B14F-4D97-AF65-F5344CB8AC3E}">
        <p14:creationId xmlns:p14="http://schemas.microsoft.com/office/powerpoint/2010/main" val="200180261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2/27/26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92315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2/27/26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665192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2/27/26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83935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DA38F49-B3E2-4BF0-BEC7-C30D34ABBB8D}" type="datetime1">
              <a:rPr lang="en-US" smtClean="0"/>
              <a:t>2/27/26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1288677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2/27/26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4102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2/27/26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677488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2/27/26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41858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2/27/26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722091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DA38F49-B3E2-4BF0-BEC7-C30D34ABBB8D}" type="datetime1">
              <a:rPr lang="en-US" smtClean="0"/>
              <a:t>2/27/26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6964768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DA38F49-B3E2-4BF0-BEC7-C30D34ABBB8D}" type="datetime1">
              <a:rPr lang="en-US" smtClean="0"/>
              <a:t>2/27/26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3696296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7DA38F49-B3E2-4BF0-BEC7-C30D34ABBB8D}" type="datetime1">
              <a:rPr lang="en-US" smtClean="0"/>
              <a:t>2/27/26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1916251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hf sldNum="0" hdr="0" ftr="0" dt="0"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gramota.ru/biblioteka/spravochniki/pismovnik/kakoy-padezh-nuzhen-pri-otritsanii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4DA3B41-24D7-F04C-3144-1DFEB599E74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307" b="14694"/>
          <a:stretch>
            <a:fillRect/>
          </a:stretch>
        </p:blipFill>
        <p:spPr>
          <a:xfrm>
            <a:off x="1" y="10"/>
            <a:ext cx="12192000" cy="685799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0E0442-9C60-3AE2-B8F4-D6DC5FEC58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818" y="1562101"/>
            <a:ext cx="4408313" cy="2738530"/>
          </a:xfrm>
        </p:spPr>
        <p:txBody>
          <a:bodyPr anchor="t">
            <a:normAutofit/>
          </a:bodyPr>
          <a:lstStyle/>
          <a:p>
            <a:r>
              <a:rPr lang="ru-CZ" sz="48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ОТРИЦАНИЕ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F757C9C-4943-E24F-11F5-1A50A750EE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818" y="4321622"/>
            <a:ext cx="3816351" cy="941832"/>
          </a:xfrm>
        </p:spPr>
        <p:txBody>
          <a:bodyPr>
            <a:normAutofit/>
          </a:bodyPr>
          <a:lstStyle/>
          <a:p>
            <a:r>
              <a:rPr lang="ru-CZ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№ </a:t>
            </a:r>
            <a:r>
              <a:rPr lang="ru-RU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CZ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31615457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7AF24C-C992-88FC-EBE9-F02B2823DF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F3AD00-6DDA-FD79-F9E2-FC7048402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27386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Двойное отрицание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3227DD-62F0-6CC6-4598-6B1653B09C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44413"/>
            <a:ext cx="9601200" cy="4561489"/>
          </a:xfrm>
        </p:spPr>
        <p:txBody>
          <a:bodyPr>
            <a:normAutofit fontScale="92500" lnSpcReduction="10000"/>
          </a:bodyPr>
          <a:lstStyle/>
          <a:p>
            <a:pPr marL="530352" lvl="1" indent="0">
              <a:buNone/>
            </a:pPr>
            <a:r>
              <a:rPr lang="ru-RU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Два вида двойного отрицания:</a:t>
            </a:r>
          </a:p>
          <a:p>
            <a:pPr marL="530352" lvl="1" indent="0">
              <a:buNone/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Отрицание и его усиление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наличие отрицательной частицы или морфемы + отрицательное местоимение/наречие как усилитель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ничего не сказал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(только </a:t>
            </a:r>
            <a:r>
              <a:rPr lang="ru-RU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полинегативные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языки) = ЧЯ (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nikdo nepřišel – </a:t>
            </a:r>
            <a:r>
              <a:rPr lang="cs-CZ" sz="21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shoda negovaného slovesa a záporných zájmen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530352" lvl="1" indent="0">
              <a:buNone/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Отрицание отрицания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наличие двух отрицаний при одном и том же члене предложения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невозможно не последовать его совету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(</a:t>
            </a:r>
            <a:r>
              <a:rPr lang="ru-RU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полинегативные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мононегативные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языки)</a:t>
            </a:r>
            <a:r>
              <a:rPr lang="cs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ЧЯ (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nemohu nesouhlasit </a:t>
            </a:r>
            <a:r>
              <a:rPr lang="cs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kombinace dvou záporů ve významové stavbě věty, litotes, popření opozita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литота).</a:t>
            </a:r>
          </a:p>
          <a:p>
            <a:pPr marL="530352" lvl="1" indent="0">
              <a:buNone/>
            </a:pPr>
            <a:endParaRPr lang="ru-RU" b="1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0352" lvl="1" indent="0">
              <a:buNone/>
            </a:pPr>
            <a:r>
              <a:rPr lang="ru-RU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образования предложений с отрицанием отрицания:</a:t>
            </a:r>
          </a:p>
          <a:p>
            <a:pPr marL="530352" lvl="1" indent="0">
              <a:buNone/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Нельзя/невозможно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НЕ + инфинитив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не согласиться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530352" lvl="1" indent="0">
              <a:buNone/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Личная форма глагола МОЧЬ + НЕ + инфинитив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могу не согласиться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530352" lvl="1" indent="0">
              <a:buNone/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Сочетания типа </a:t>
            </a:r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«не иметь права/основания», «не в силах»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НЕ + инфинитив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меня нет оснований не пустить вас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ru-RU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9642474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7567E-7CE9-87A8-8DE0-E71C399833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E98234-B629-A62B-0D09-2FA6E928C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27386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Отрицание: ЧЯ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2B047D8-898C-5C5A-8E74-BCCE4A12F1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10711"/>
            <a:ext cx="10084676" cy="4821620"/>
          </a:xfrm>
        </p:spPr>
        <p:txBody>
          <a:bodyPr>
            <a:normAutofit fontScale="92500" lnSpcReduction="20000"/>
          </a:bodyPr>
          <a:lstStyle/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Родительный отрицания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РЯ используется очень активно, в ЧЯ он весьма редок и употребляется в устойчивых выражениях</a:t>
            </a:r>
            <a:r>
              <a:rPr lang="cs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при усилении отрицания (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není pochyb, nemám ani potuchy, celou noc jsem oka nezavřel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lvl="1"/>
            <a:r>
              <a:rPr lang="cs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Jména látková (hromadná) a abstrakta (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neměl mouky, odvahy, …, nemáte práva nás kritizovat; nebylo na to času</a:t>
            </a:r>
            <a:r>
              <a:rPr lang="cs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častější je v plurálu (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nemám slov; není dalších připomínek</a:t>
            </a:r>
            <a:r>
              <a:rPr lang="cs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U singulárových substantiv bývá tehdy, zastupují-li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druh (a je-li tedy možné pojetí partitivní):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není po něm ani stopy; neměl groše; ani slova ze sebe nevypravil</a:t>
            </a:r>
            <a:r>
              <a:rPr lang="cs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Kromě sféry široké partitivnosti se dochoval (a to i v nářečích) v rčeních, ve frazeologických obratech a spojeních: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neměl groše; chudoba cti netratí; opatrnosti nikdy nezbývá; nezamhouřil oka; není divu, že na to zapomněl</a:t>
            </a:r>
            <a:r>
              <a:rPr lang="cs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Běžný je v podmínkových infinitivních větách typu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nebýt tebe/matky, tak jsem to nedokázal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1"/>
            <a:r>
              <a:rPr lang="ru-RU" i="0" dirty="0">
                <a:latin typeface="Times New Roman"/>
                <a:ea typeface="Times New Roman"/>
              </a:rPr>
              <a:t>В РЯ род. п. отрицания соответствует им. п. субъекта (</a:t>
            </a:r>
            <a:r>
              <a:rPr lang="ru-RU" dirty="0">
                <a:latin typeface="Times New Roman"/>
                <a:ea typeface="Times New Roman"/>
              </a:rPr>
              <a:t>яблоки есть – яблок нет</a:t>
            </a:r>
            <a:r>
              <a:rPr lang="ru-RU" i="0" dirty="0">
                <a:latin typeface="Times New Roman"/>
                <a:ea typeface="Times New Roman"/>
              </a:rPr>
              <a:t>) и вин. п. прямого дополнения (</a:t>
            </a:r>
            <a:r>
              <a:rPr lang="ru-RU" dirty="0">
                <a:latin typeface="Times New Roman"/>
                <a:ea typeface="Times New Roman"/>
              </a:rPr>
              <a:t>вижу яблоки – не вижу яблок</a:t>
            </a:r>
            <a:r>
              <a:rPr lang="ru-RU" i="0" dirty="0">
                <a:latin typeface="Times New Roman"/>
                <a:ea typeface="Times New Roman"/>
              </a:rPr>
              <a:t>);</a:t>
            </a:r>
          </a:p>
          <a:p>
            <a:pPr lvl="1"/>
            <a:r>
              <a:rPr lang="ru-RU" i="0" dirty="0">
                <a:latin typeface="Times New Roman"/>
                <a:cs typeface="Times New Roman" panose="02020603050405020304" pitchFamily="18" charset="0"/>
              </a:rPr>
              <a:t>В РЯ выбор род. п. или вин. п. зависит от характера объекта: в ряде случаев обязателен род. п., в ряде случаев – вин. п., в остальных случаях допустимо использовать как род. п., так и вин. п. См.: </a:t>
            </a:r>
            <a:r>
              <a:rPr lang="cs-CZ" i="0" dirty="0">
                <a:latin typeface="Times New Roman"/>
                <a:cs typeface="Times New Roman" panose="02020603050405020304" pitchFamily="18" charset="0"/>
                <a:hlinkClick r:id="rId2"/>
              </a:rPr>
              <a:t>https://gramota.ru/biblioteka/spravochniki/pismovnik/kakoy-padezh-nuzhen-pri-otritsanii</a:t>
            </a:r>
            <a:r>
              <a:rPr lang="ru-RU" i="0" dirty="0">
                <a:latin typeface="Times New Roman"/>
                <a:cs typeface="Times New Roman" panose="02020603050405020304" pitchFamily="18" charset="0"/>
              </a:rPr>
              <a:t> </a:t>
            </a:r>
            <a:endParaRPr lang="cs-CZ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ru-RU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14010388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378CFD-DD09-E230-F2E7-1D45198A10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E2BAA6-FAD8-B2AC-9FCF-C0BFBA6C5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27386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Отрицание: ЧЯ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DC9A9B-7576-3E85-F058-94AD5C5258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10711"/>
            <a:ext cx="9601200" cy="4561489"/>
          </a:xfrm>
        </p:spPr>
        <p:txBody>
          <a:bodyPr>
            <a:normAutofit/>
          </a:bodyPr>
          <a:lstStyle/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Частное отрицание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РЯ встречается гораздо чаще, чем в ЧЯ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cs-CZ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РЯ, в отличие от ЧЯ, оно обязательно при противопоставлении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иду не в музей, а в библиотеку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 перед местоименными словами с обобщающим значением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каждый с этим сталкивался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lvl="1" fontAlgn="base">
              <a:lnSpc>
                <a:spcPct val="104000"/>
              </a:lnSpc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ЧЯ, в отличие от РЯ, не всегда различается полное и частное отрицание: отрицательная частица ставится в том и в другом случае чаще всего перед предикатом.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на Вас не сержусь.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Nezlobím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vás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Я не на Вас сержусь.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vás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nezlobím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 также нередки примеры синтаксических конструкций, аналогичных РЯ: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tím může zastrašit prvňáky, ne mě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k ní, ne domů k manželce, se uchýlil, když ode mě odešel!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kolo mi koupil ne tatínek, ale maminka. Ne vždy jsem tomu rozuměl. Ne každý umí malovat.</a:t>
            </a:r>
          </a:p>
          <a:p>
            <a:pPr lvl="1" fontAlgn="base">
              <a:lnSpc>
                <a:spcPct val="104000"/>
              </a:lnSpc>
            </a:pPr>
            <a:endParaRPr lang="ru-RU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ru-RU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32348379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3CB7A8-611E-AB5A-DE5C-A7ECA8505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CF967B-FB20-68D2-2D6F-6E13943C9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27386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Отрицание: ЧЯ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6B46FA7-4F68-13F4-D577-6079C34BB8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10711"/>
            <a:ext cx="9601200" cy="4561489"/>
          </a:xfrm>
        </p:spPr>
        <p:txBody>
          <a:bodyPr>
            <a:normAutofit/>
          </a:bodyPr>
          <a:lstStyle/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Двойное отрицание</a:t>
            </a:r>
            <a:r>
              <a:rPr lang="cs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отрицательного согласования – в его случае ЧЯ = РЯ</a:t>
            </a:r>
            <a:r>
              <a:rPr lang="cs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 РЯ, так и в ЧЯ, двойное отрицание выражает </a:t>
            </a:r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усиление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не мог не согласиться!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Nemohl jsem nesouhlasit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или </a:t>
            </a:r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смягчение, наличие «но»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она не была некрасива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ten dopis není nečitelný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lvl="1"/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РЯ</a:t>
            </a:r>
            <a:r>
              <a:rPr lang="cs-CZ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намного более распространено, чем в ЧЯ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они не вели себя неприлично –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chovali se docela slušně,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не мог не улыбнуться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musel jsem se usmát,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она посмотрела на него не без удивления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podívala se na něj s jistým údivem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ru-RU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ru-RU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7284626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D3EA97-B3E8-4345-7F3A-B30A3FA9BE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FFC919-A9DA-D5B2-0DD0-0BFA64BB0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27386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Отрицание: ЧЯ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902221C-1366-7F65-2606-3EF06F2319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10711"/>
            <a:ext cx="9601200" cy="4561489"/>
          </a:xfrm>
        </p:spPr>
        <p:txBody>
          <a:bodyPr>
            <a:normAutofit/>
          </a:bodyPr>
          <a:lstStyle/>
          <a:p>
            <a:r>
              <a:rPr lang="cs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Český </a:t>
            </a:r>
            <a:r>
              <a:rPr lang="cs-CZ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frustrativ</a:t>
            </a:r>
            <a:r>
              <a:rPr lang="cs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(ne a ne + infinitiv)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Já ne a ne usnout.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 ne a ne nastartovat.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Celou zimu ne a ne sněžit.</a:t>
            </a:r>
          </a:p>
          <a:p>
            <a:pPr lvl="1"/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r>
              <a:rPr lang="ru-RU" u="sng" dirty="0">
                <a:latin typeface="Times New Roman"/>
                <a:ea typeface="Times New Roman"/>
              </a:rPr>
              <a:t>Усилительная чешская частица </a:t>
            </a:r>
            <a:r>
              <a:rPr lang="cs-CZ" b="1" u="sng" dirty="0">
                <a:latin typeface="Times New Roman"/>
                <a:ea typeface="Times New Roman"/>
              </a:rPr>
              <a:t>ani</a:t>
            </a:r>
            <a:r>
              <a:rPr lang="cs-CZ" u="sng" dirty="0">
                <a:latin typeface="Times New Roman"/>
                <a:ea typeface="Times New Roman"/>
              </a:rPr>
              <a:t> </a:t>
            </a:r>
            <a:r>
              <a:rPr lang="ru-RU" u="sng" dirty="0">
                <a:latin typeface="Times New Roman"/>
                <a:ea typeface="Times New Roman"/>
              </a:rPr>
              <a:t>соответствует частицам </a:t>
            </a:r>
            <a:r>
              <a:rPr lang="ru-RU" b="1" u="sng" dirty="0">
                <a:latin typeface="Times New Roman"/>
                <a:ea typeface="Times New Roman"/>
              </a:rPr>
              <a:t>и, даже</a:t>
            </a:r>
            <a:r>
              <a:rPr lang="ru-RU" dirty="0">
                <a:latin typeface="Times New Roman"/>
                <a:ea typeface="Times New Roman"/>
              </a:rPr>
              <a:t>.</a:t>
            </a:r>
          </a:p>
          <a:p>
            <a:pPr marL="285750" indent="-285750" fontAlgn="base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i="1" dirty="0">
                <a:latin typeface="Times New Roman"/>
                <a:ea typeface="Times New Roman"/>
              </a:rPr>
              <a:t>Ani po padesátce není třeba házet flintu do žita a rezignovat na svůj vzhled.</a:t>
            </a:r>
          </a:p>
          <a:p>
            <a:pPr marL="285750" indent="-285750" fontAlgn="base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i="1" dirty="0">
                <a:latin typeface="Times New Roman"/>
                <a:ea typeface="Times New Roman"/>
              </a:rPr>
              <a:t>Ani ti nebrali ideologii vážně, používali ji jako zástěrku k vykonávání moci.</a:t>
            </a:r>
          </a:p>
          <a:p>
            <a:pPr marL="285750" indent="-285750" fontAlgn="base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i="1" dirty="0">
                <a:latin typeface="Times New Roman"/>
                <a:ea typeface="Times New Roman"/>
              </a:rPr>
              <a:t>Даже мы, будучи детьми, не знали об их существовании. </a:t>
            </a:r>
          </a:p>
          <a:p>
            <a:pPr marL="285750" indent="-285750" fontAlgn="base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i="1" dirty="0">
                <a:latin typeface="Times New Roman"/>
                <a:ea typeface="Times New Roman"/>
              </a:rPr>
              <a:t>Она и не думала задаваться вопросом, зачем я её расспрашиваю. </a:t>
            </a:r>
            <a:endParaRPr lang="cs-CZ" i="1" dirty="0">
              <a:latin typeface="Times New Roman"/>
              <a:ea typeface="Times New Roman"/>
            </a:endParaRPr>
          </a:p>
          <a:p>
            <a:pPr lvl="1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ru-RU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2701833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1F8B4A-E0D2-E140-F058-F13088E45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80241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C612D9-3444-8DFD-D5DB-DAF6577C88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66041"/>
            <a:ext cx="9832428" cy="4606159"/>
          </a:xfrm>
        </p:spPr>
        <p:txBody>
          <a:bodyPr>
            <a:normAutofit fontScale="85000" lnSpcReduction="20000"/>
          </a:bodyPr>
          <a:lstStyle/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Отрицание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выражение при помощи лексических, фразеологических, синтаксических и др. средств языка того, что связь, устанавливаемая между элементами высказывания, реально не существует (мыслится в речи как реально не существующая);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критерию «отрицание» языки можно условно разделить на </a:t>
            </a:r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полинегативные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 них возможно использование однократного, двойного и множественного отрицания) и </a:t>
            </a:r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мононегативные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(характеризуются моноотрицательностью);</a:t>
            </a:r>
          </a:p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Множественное отрицание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общий термин, обозначающий использование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чем одного отрицания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предложении;</a:t>
            </a:r>
          </a:p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Двойное отрицание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конструкция, при которой в одном предложении используются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две формы грамматического отрицания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(для того, чтобы придать предложению иной смысловой оттенок по сравнению с утверждением без отрицания);</a:t>
            </a:r>
            <a:r>
              <a:rPr lang="ru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быть выражено и только на уровне лексики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небезопасный, небескорыстный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отрицании </a:t>
            </a:r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местоимений и наречий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имеет место </a:t>
            </a:r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отрицательное согласование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negative concord) – 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явление, когда двойное или множественное отрицание в результате не дает утверждения, а выражает одно (семантическое) отрицание</a:t>
            </a:r>
            <a:endParaRPr lang="ru-CZ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CZ" b="1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Отрицательное согласование</a:t>
            </a:r>
            <a:r>
              <a:rPr lang="ru-CZ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negativní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cs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záporová/negační shoda</a:t>
            </a:r>
            <a:r>
              <a:rPr lang="ru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отрицание участника, маркированное одновременно на глаголе и на поляризованной единице (как правило, отрицательном местоимении)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никто не пришел, никогда не видел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cs-CZ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662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74FA8E-179A-1106-B15B-5C051C121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Лексическое и грамматическое отрицание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6D386A-487B-55E9-4601-C7AFC498B0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171700"/>
            <a:ext cx="9937531" cy="43447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Лексическое отрицание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реализуется посредством языковых единиц, центральным элементом значения которых является «отсутствие» качества, действия, признака и проч.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невежливый, негромко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=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slovní/lexikální zápor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nepřítel, nebezpečný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Грамматическое (синтаксическое) отрицание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служит для выражения отрицания на уровне словосочетаний и предложений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не едет в Прагу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= </a:t>
            </a:r>
            <a:r>
              <a:rPr lang="cs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mluvnický zápor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 dopis nedostal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грамматического отрицания: </a:t>
            </a:r>
          </a:p>
          <a:p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Изображение выглядит как текст, снимок экрана, Шрифт, линия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3FFD3580-8CB7-FEFE-7D81-D00A98BDA6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6036" y="5182037"/>
            <a:ext cx="7429500" cy="124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495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AAC73B-2D4B-EF3F-826A-F9F588D16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Отрицание в ЧЯ</a:t>
            </a:r>
          </a:p>
        </p:txBody>
      </p:sp>
      <p:pic>
        <p:nvPicPr>
          <p:cNvPr id="5" name="Объект 4" descr="Изображение выглядит как текст, чек, Шрифт, белый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7E297C4D-28FF-19AE-408F-642162F8FD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8097" y="1723927"/>
            <a:ext cx="9321235" cy="465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21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48D592-8892-3980-7C6F-79E606BA4E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53041D-4F0F-7A75-FC67-E267C1D13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Утвердительные и отрицательные предложения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A710715-D7D8-C425-7A4C-1B5A2D9C61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171700"/>
            <a:ext cx="9937531" cy="43447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соотнесенности предмета мысли и его признака предложения делятся на утвердительные и отрицательные.</a:t>
            </a:r>
          </a:p>
          <a:p>
            <a:endParaRPr lang="ru-RU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Утвердительными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называются предложения, в которых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утверждается связь между предметом речи и тем, что о нем высказывается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Отрицательными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называются предложения, в которых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отрицается</a:t>
            </a:r>
            <a:r>
              <a:rPr lang="cs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связь между предметом речи и тем, что о нем сообщается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!!! Многие конструкции, не имея в составе сказуемого частицы НЕ, выражают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отрицание, и, наоборот, при наличии в составе сказуемого частицы НЕ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могут выражать утверждение.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294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5AF431-E4C7-FEA0-CB84-1C789558E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Утвердительные и отрицательные предложения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D78B3A-D30B-5DDD-806C-EAD5D7201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5999"/>
            <a:ext cx="9601200" cy="4083269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AutoNum type="arabicParenR"/>
            </a:pP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предложения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отрицательная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(частица НЕ есть), а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утвердительное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Двойное отрицание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не мог не засмеяться = я засмеялся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усиленное утверждение;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Общий утвердительный смысл в высказываниях со следующими оттенками:</a:t>
            </a:r>
          </a:p>
          <a:p>
            <a:pPr lvl="2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Предположение/просьба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подскажете, сколько времени?);</a:t>
            </a:r>
          </a:p>
          <a:p>
            <a:pPr lvl="2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Обобщение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не боялся экзаменов?);</a:t>
            </a:r>
          </a:p>
          <a:p>
            <a:pPr lvl="2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Опасение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бы не завалить экзамен!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lvl="2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Одобрения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чем не жизнь!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lvl="2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Необходимость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мне не волноваться?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предложения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утвердительная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(нет частицы НЕ), а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отрицательное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отрицание формируется за счет интонации, порядка слов, эмоциональных частиц</a:t>
            </a:r>
          </a:p>
          <a:p>
            <a:pPr lvl="1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 уж мне понять вас! Как же, испугался я тебя! Я что, так и буду дожидаться вас здесь?!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25923834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A8B7FD-30A1-117D-1795-6A6AF958B8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ADF672-A916-C049-DC11-59A498299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27386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Предложения с отрицательным НЕТ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6128455-FC4B-E2ED-6548-83C72C15FE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07779"/>
            <a:ext cx="9601200" cy="4561489"/>
          </a:xfrm>
        </p:spPr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Чаще всего наличие НЕТ свидетельствует об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отрицательном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значении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Эксплицитное НЕТ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меня нет времени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Имплицитное НЕТ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улице никого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457200" indent="-457200">
              <a:buAutoNum type="arabicParenR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есть и исключения, когда в предложениях с НЕТ выражается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утверждение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НЕТ + наречие / прилагательное в сравнительной степени (лучше, хуже, смешнее, глупее и под.) + отрицательное местоимение ничего/никого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нет никого надежнее Васи = Вася – самый надежный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НЕТ + чтобы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нет чтобы помочь, сидит смотрит телевизор = вместо того чтобы помочь, он смотрит ТВ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НЕТ + ли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спроси, нет ли у него вопросов = спроси, есть ли у него вопросы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НЕТ + да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нет да позвонит = иногда звонит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ru-RU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33908209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407BF-39FD-0A65-ACF3-210FCA6FD6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3C4476-428E-38E7-84A6-13392D145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27386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Предложения с НИ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09BDA6-6614-F48F-73C5-7F31820EB4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33600"/>
            <a:ext cx="9601200" cy="4561489"/>
          </a:xfrm>
        </p:spPr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Усиление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отрицания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предложениях с отрицательным сказуемым, НЕТ, НЕЛЬЗЯ, НЕВОЗМОЖНО, выраженными эксплицитно или имплицитно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небе нет ни облачка; ни шороха, ни звука; нельзя ни позвонить, ни написать; они не получали ни газет, ни писем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457200" indent="-457200">
              <a:buFont typeface="Franklin Gothic Book" panose="020B0503020102020204" pitchFamily="34" charset="0"/>
              <a:buAutoNum type="arabicParenR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Усиление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случае сложноподчиненных конструкций с уступительной придаточной частью с частицей НИ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он ни старался, результат оставался таким 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457200" indent="-457200">
              <a:buAutoNum type="arabicParenR"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ru-RU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9162278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113EA-15B1-4268-B947-1F03B5CA6D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E30595-BC72-C78E-1CF8-C15A471FF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27386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Общее и частное отрицание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075F01-6581-0EA1-F56C-5347D9D4D1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33600"/>
            <a:ext cx="9601200" cy="4561489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общеотрицательных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предложениях отрицательная частица относится непосредственно к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сказуемому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не читал эту книгу; я не могу туда поехать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cs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mluvnický zápor větný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není pravda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частноотрицательных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предложениях отрицательная частица относится к какому-либо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другому члену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ездил не в Прагу; не вся группа собирается сдавать этот экзамен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cs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mluvnický zápor členský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stalo se to ne mou vinou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Предложение заключает в себе утверждение, однако ограниченное в том или ином отношении; </a:t>
            </a:r>
          </a:p>
          <a:p>
            <a:pPr lvl="1"/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Отрицаемому члену всегда может быть противопоставлен к</a:t>
            </a:r>
            <a:r>
              <a:rPr lang="cs-CZ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кой-то другой – утверждаемый;</a:t>
            </a:r>
          </a:p>
          <a:p>
            <a:pPr lvl="1"/>
            <a:r>
              <a:rPr lang="ru-RU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Частноотрицательные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предложения несут в себе </a:t>
            </a:r>
            <a:r>
              <a:rPr lang="ru-RU" b="1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утвердительное значение 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ездил не в Прагу = но куда-то все же ездил, не вся группа собралась = но кто-то собрался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lvl="1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ru-RU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827527763"/>
      </p:ext>
    </p:extLst>
  </p:cSld>
  <p:clrMapOvr>
    <a:masterClrMapping/>
  </p:clrMapOvr>
</p:sld>
</file>

<file path=ppt/theme/theme1.xml><?xml version="1.0" encoding="utf-8"?>
<a:theme xmlns:a="http://schemas.openxmlformats.org/drawingml/2006/main" name="Уголки">
  <a:themeElements>
    <a:clrScheme name="Оранжевый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Уголки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Уголки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D7AA1D6E-F3E9-4763-A3BC-84DF2E02F6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4681</TotalTime>
  <Words>1630</Words>
  <Application>Microsoft Macintosh PowerPoint</Application>
  <PresentationFormat>Широкоэкранный</PresentationFormat>
  <Paragraphs>107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Courier New</vt:lpstr>
      <vt:lpstr>Franklin Gothic Book</vt:lpstr>
      <vt:lpstr>Times New Roman</vt:lpstr>
      <vt:lpstr>Уголки</vt:lpstr>
      <vt:lpstr>ОТРИЦАНИЕ</vt:lpstr>
      <vt:lpstr>Основные понятия</vt:lpstr>
      <vt:lpstr>Лексическое и грамматическое отрицание</vt:lpstr>
      <vt:lpstr>Отрицание в ЧЯ</vt:lpstr>
      <vt:lpstr>Утвердительные и отрицательные предложения</vt:lpstr>
      <vt:lpstr>Утвердительные и отрицательные предложения</vt:lpstr>
      <vt:lpstr>Предложения с отрицательным НЕТ</vt:lpstr>
      <vt:lpstr>Предложения с НИ</vt:lpstr>
      <vt:lpstr>Общее и частное отрицание</vt:lpstr>
      <vt:lpstr>Двойное отрицание</vt:lpstr>
      <vt:lpstr>Отрицание: ЧЯ vs РЯ</vt:lpstr>
      <vt:lpstr>Отрицание: ЧЯ vs РЯ</vt:lpstr>
      <vt:lpstr>Отрицание: ЧЯ vs РЯ</vt:lpstr>
      <vt:lpstr>Отрицание: ЧЯ vs РЯ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MM</dc:creator>
  <cp:lastModifiedBy>MM</cp:lastModifiedBy>
  <cp:revision>12</cp:revision>
  <dcterms:created xsi:type="dcterms:W3CDTF">2026-02-27T16:32:04Z</dcterms:created>
  <dcterms:modified xsi:type="dcterms:W3CDTF">2026-03-02T22:33:08Z</dcterms:modified>
</cp:coreProperties>
</file>