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60" r:id="rId5"/>
    <p:sldId id="261" r:id="rId6"/>
    <p:sldId id="262" r:id="rId7"/>
    <p:sldId id="264" r:id="rId8"/>
    <p:sldId id="265" r:id="rId9"/>
    <p:sldId id="266" r:id="rId10"/>
    <p:sldId id="267" r:id="rId11"/>
    <p:sldId id="268" r:id="rId12"/>
    <p:sldId id="269" r:id="rId13"/>
    <p:sldId id="257" r:id="rId14"/>
    <p:sldId id="270" r:id="rId15"/>
    <p:sldId id="271" r:id="rId16"/>
    <p:sldId id="272" r:id="rId17"/>
    <p:sldId id="273" r:id="rId18"/>
    <p:sldId id="274" r:id="rId19"/>
    <p:sldId id="276" r:id="rId20"/>
    <p:sldId id="275" r:id="rId21"/>
    <p:sldId id="277" r:id="rId22"/>
    <p:sldId id="278" r:id="rId23"/>
    <p:sldId id="279" r:id="rId24"/>
    <p:sldId id="280" r:id="rId25"/>
    <p:sldId id="281" r:id="rId26"/>
    <p:sldId id="282" r:id="rId27"/>
    <p:sldId id="283" r:id="rId28"/>
    <p:sldId id="284" r:id="rId29"/>
    <p:sldId id="285" r:id="rId30"/>
    <p:sldId id="291" r:id="rId31"/>
    <p:sldId id="289" r:id="rId32"/>
    <p:sldId id="290" r:id="rId33"/>
    <p:sldId id="292" r:id="rId34"/>
    <p:sldId id="286" r:id="rId35"/>
    <p:sldId id="287" r:id="rId36"/>
    <p:sldId id="288" r:id="rId37"/>
    <p:sldId id="293" r:id="rId38"/>
    <p:sldId id="294" r:id="rId39"/>
    <p:sldId id="296" r:id="rId40"/>
    <p:sldId id="295" r:id="rId4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69" autoAdjust="0"/>
    <p:restoredTop sz="94660"/>
  </p:normalViewPr>
  <p:slideViewPr>
    <p:cSldViewPr snapToGrid="0">
      <p:cViewPr varScale="1">
        <p:scale>
          <a:sx n="110" d="100"/>
          <a:sy n="110" d="100"/>
        </p:scale>
        <p:origin x="1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C3699D9B-D949-415C-ABE6-166462C249E3}" type="datetimeFigureOut">
              <a:rPr lang="cs-CZ" smtClean="0"/>
              <a:t>17.11.2022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422843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699D9B-D949-415C-ABE6-166462C249E3}" type="datetimeFigureOut">
              <a:rPr lang="cs-CZ" smtClean="0"/>
              <a:t>17.11.2022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118480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699D9B-D949-415C-ABE6-166462C249E3}" type="datetimeFigureOut">
              <a:rPr lang="cs-CZ" smtClean="0"/>
              <a:t>17.11.2022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93435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699D9B-D949-415C-ABE6-166462C249E3}" type="datetimeFigureOut">
              <a:rPr lang="cs-CZ" smtClean="0"/>
              <a:t>17.11.2022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7551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C3699D9B-D949-415C-ABE6-166462C249E3}" type="datetimeFigureOut">
              <a:rPr lang="cs-CZ" smtClean="0"/>
              <a:t>17.11.2022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173153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3699D9B-D949-415C-ABE6-166462C249E3}" type="datetimeFigureOut">
              <a:rPr lang="cs-CZ" smtClean="0"/>
              <a:t>17.11.2022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54108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3699D9B-D949-415C-ABE6-166462C249E3}" type="datetimeFigureOut">
              <a:rPr lang="cs-CZ" smtClean="0"/>
              <a:t>17.11.2022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249379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3699D9B-D949-415C-ABE6-166462C249E3}" type="datetimeFigureOut">
              <a:rPr lang="cs-CZ" smtClean="0"/>
              <a:t>17.11.2022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206449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3699D9B-D949-415C-ABE6-166462C249E3}" type="datetimeFigureOut">
              <a:rPr lang="cs-CZ" smtClean="0"/>
              <a:t>17.11.2022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399461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C3699D9B-D949-415C-ABE6-166462C249E3}" type="datetimeFigureOut">
              <a:rPr lang="cs-CZ" smtClean="0"/>
              <a:t>17.11.2022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66720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C3699D9B-D949-415C-ABE6-166462C249E3}" type="datetimeFigureOut">
              <a:rPr lang="cs-CZ" smtClean="0"/>
              <a:t>17.11.2022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332265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99D9B-D949-415C-ABE6-166462C249E3}" type="datetimeFigureOut">
              <a:rPr lang="cs-CZ" smtClean="0"/>
              <a:t>17.11.2022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C322D-972D-4E17-AEFA-312874FCCD4C}" type="slidenum">
              <a:rPr lang="cs-CZ" smtClean="0"/>
              <a:t>‹#›</a:t>
            </a:fld>
            <a:endParaRPr lang="cs-CZ"/>
          </a:p>
        </p:txBody>
      </p:sp>
    </p:spTree>
    <p:extLst>
      <p:ext uri="{BB962C8B-B14F-4D97-AF65-F5344CB8AC3E}">
        <p14:creationId xmlns:p14="http://schemas.microsoft.com/office/powerpoint/2010/main" val="1477564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ceskatelevize.cz/ct24/sites/default/files/1817870-vaclavhavel_moc_bezmocnych_1978.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1232910"/>
          </a:xfrm>
        </p:spPr>
        <p:txBody>
          <a:bodyPr/>
          <a:lstStyle/>
          <a:p>
            <a:r>
              <a:rPr lang="cs-CZ" b="1" dirty="0"/>
              <a:t>Václav Havel</a:t>
            </a:r>
          </a:p>
        </p:txBody>
      </p:sp>
      <p:sp useBgFill="1">
        <p:nvSpPr>
          <p:cNvPr id="3" name="Podnadpis 2"/>
          <p:cNvSpPr>
            <a:spLocks noGrp="1"/>
          </p:cNvSpPr>
          <p:nvPr>
            <p:ph type="subTitle" idx="1"/>
          </p:nvPr>
        </p:nvSpPr>
        <p:spPr>
          <a:xfrm>
            <a:off x="1607128" y="2456873"/>
            <a:ext cx="9144000" cy="3971636"/>
          </a:xfrm>
        </p:spPr>
        <p:txBody>
          <a:bodyPr>
            <a:normAutofit/>
          </a:bodyPr>
          <a:lstStyle/>
          <a:p>
            <a:r>
              <a:rPr lang="cs-CZ" sz="6000" i="1" dirty="0"/>
              <a:t>Moc bezmocných</a:t>
            </a:r>
          </a:p>
          <a:p>
            <a:endParaRPr lang="cs-CZ" sz="6000" dirty="0"/>
          </a:p>
          <a:p>
            <a:endParaRPr lang="cs-CZ" sz="6000" dirty="0"/>
          </a:p>
          <a:p>
            <a:pPr lvl="0" eaLnBrk="0" fontAlgn="base" hangingPunct="0">
              <a:lnSpc>
                <a:spcPct val="100000"/>
              </a:lnSpc>
              <a:spcBef>
                <a:spcPct val="0"/>
              </a:spcBef>
              <a:spcAft>
                <a:spcPct val="0"/>
              </a:spcAft>
            </a:pPr>
            <a:r>
              <a:rPr kumimoji="0" lang="cs-CZ" altLang="cs-CZ" sz="33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Hrádeček, říjen 1978 </a:t>
            </a:r>
            <a:endParaRPr kumimoji="0" lang="cs-CZ" altLang="cs-CZ" sz="3300" i="0" u="none" strike="noStrike" cap="none" normalizeH="0" baseline="0" dirty="0">
              <a:ln>
                <a:noFill/>
              </a:ln>
              <a:solidFill>
                <a:schemeClr val="tx1"/>
              </a:solidFill>
              <a:effectLst/>
            </a:endParaRPr>
          </a:p>
          <a:p>
            <a:pPr lvl="0" eaLnBrk="0" fontAlgn="base" hangingPunct="0">
              <a:lnSpc>
                <a:spcPct val="100000"/>
              </a:lnSpc>
              <a:spcBef>
                <a:spcPct val="0"/>
              </a:spcBef>
              <a:spcAft>
                <a:spcPct val="0"/>
              </a:spcAft>
            </a:pPr>
            <a:r>
              <a:rPr kumimoji="0" lang="cs-CZ" altLang="cs-CZ" sz="33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Památce Jana Patočky</a:t>
            </a:r>
            <a:endParaRPr kumimoji="0" lang="cs-CZ" altLang="cs-CZ" sz="3300" i="0" u="none" strike="noStrike" cap="none" normalizeH="0" baseline="0" dirty="0">
              <a:ln>
                <a:noFill/>
              </a:ln>
              <a:solidFill>
                <a:schemeClr val="tx1"/>
              </a:solidFill>
              <a:effectLst/>
            </a:endParaRPr>
          </a:p>
          <a:p>
            <a:endParaRPr lang="cs-CZ" sz="6000" dirty="0"/>
          </a:p>
          <a:p>
            <a:endParaRPr lang="cs-CZ" sz="6000" dirty="0"/>
          </a:p>
        </p:txBody>
      </p:sp>
    </p:spTree>
    <p:extLst>
      <p:ext uri="{BB962C8B-B14F-4D97-AF65-F5344CB8AC3E}">
        <p14:creationId xmlns:p14="http://schemas.microsoft.com/office/powerpoint/2010/main" val="26286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009403" y="566639"/>
            <a:ext cx="1041564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 každém člověku je samozřejmě přítomen život ve svých bytostných intencích: v každém je kus tou­hy po vlastní lidské důstojnosti, mravní integritě, svobodné zkušenosti bytí, transcendenci „světa jsou­cen“; každý ale zároveň ve větší či menší míře je schopen smířit se s „životem ve lži“, každý se nějak propadá do profánního zvěcnění a účelovosti, v kaž­dém je kousek ochoty rozpustit se v anonymním davu a pohodlně s ním téct řečištěm </a:t>
            </a:r>
            <a:r>
              <a:rPr kumimoji="0" lang="cs-CZ" altLang="cs-CZ"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pseudoživota</a:t>
            </a:r>
            <a:r>
              <a:rPr kumimoji="0" lang="cs-CZ" altLang="cs-CZ"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cs-CZ" altLang="cs-CZ" sz="32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Dávno tu tedy nejde o konflikt dvou identit. </a:t>
            </a:r>
            <a:endParaRPr kumimoji="0" lang="cs-CZ" altLang="cs-CZ" sz="32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Jde o cosi horšího: o </a:t>
            </a:r>
            <a:r>
              <a:rPr kumimoji="0" lang="cs-CZ" altLang="cs-CZ"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krizi identity samé. </a:t>
            </a:r>
            <a:endParaRPr kumimoji="0" lang="cs-CZ" altLang="cs-CZ" sz="3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886314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5013" y="783771"/>
            <a:ext cx="11269683" cy="5878286"/>
          </a:xfrm>
        </p:spPr>
        <p:txBody>
          <a:bodyPr>
            <a:normAutofit/>
          </a:bodyPr>
          <a:lstStyle/>
          <a:p>
            <a:pPr marL="0" lvl="0" indent="0">
              <a:buNone/>
            </a:pPr>
            <a:r>
              <a:rPr lang="cs-CZ" altLang="cs-CZ" dirty="0">
                <a:latin typeface="Times New Roman" panose="02020603050405020304" pitchFamily="18" charset="0"/>
                <a:cs typeface="Times New Roman" panose="02020603050405020304" pitchFamily="18" charset="0"/>
              </a:rPr>
              <a:t>Velmi zjednodušeně by se dalo říci, že post-totalitní systém vyrostl na půdě </a:t>
            </a:r>
            <a:r>
              <a:rPr lang="cs-CZ" altLang="cs-CZ" i="1" dirty="0">
                <a:latin typeface="Times New Roman" panose="02020603050405020304" pitchFamily="18" charset="0"/>
                <a:cs typeface="Times New Roman" panose="02020603050405020304" pitchFamily="18" charset="0"/>
              </a:rPr>
              <a:t>historického setkání diktatury s konzumní společností</a:t>
            </a:r>
            <a:r>
              <a:rPr lang="cs-CZ" altLang="cs-CZ" dirty="0">
                <a:latin typeface="Times New Roman" panose="02020603050405020304" pitchFamily="18" charset="0"/>
                <a:cs typeface="Times New Roman" panose="02020603050405020304" pitchFamily="18" charset="0"/>
              </a:rPr>
              <a:t>: či nesouvisí snad tak obsáhlá adaptace na „život ve lži“ a tak snadné rozšíření společenské „samo-totality“ s obecnou ne­chutí konzumního člověka obětovat něco ze svých materiálních jistot své vlastní duchovní a mravní integritě? S jeho ochotou rezignovat na „vyšší smy­sl“ tváří v tvář </a:t>
            </a:r>
            <a:r>
              <a:rPr lang="cs-CZ" altLang="cs-CZ" dirty="0" err="1">
                <a:latin typeface="Times New Roman" panose="02020603050405020304" pitchFamily="18" charset="0"/>
                <a:cs typeface="Times New Roman" panose="02020603050405020304" pitchFamily="18" charset="0"/>
              </a:rPr>
              <a:t>zvnějšňujícím</a:t>
            </a:r>
            <a:r>
              <a:rPr lang="cs-CZ" altLang="cs-CZ" dirty="0">
                <a:latin typeface="Times New Roman" panose="02020603050405020304" pitchFamily="18" charset="0"/>
                <a:cs typeface="Times New Roman" panose="02020603050405020304" pitchFamily="18" charset="0"/>
              </a:rPr>
              <a:t> lákadlům moderní ci­vilizace? S jeho otevřeností svodům stádní bezsta­rostnosti? </a:t>
            </a:r>
          </a:p>
          <a:p>
            <a:pPr marL="0" lvl="0" indent="0">
              <a:buNone/>
            </a:pPr>
            <a:r>
              <a:rPr lang="cs-CZ" altLang="cs-CZ" b="1" dirty="0">
                <a:latin typeface="Times New Roman" panose="02020603050405020304" pitchFamily="18" charset="0"/>
                <a:cs typeface="Times New Roman" panose="02020603050405020304" pitchFamily="18" charset="0"/>
              </a:rPr>
              <a:t>A není nakonec šeď a pustota života v post-totalitním systému vlastně jen karikaturně vyhroce­ným obrazem moderního života vůbec a nejsme vlastně – byť vnějšími civilizačními parametry tak hluboko za ním – ve skutečnosti jakýmsi memen­tem Západu, odkrývajícím mu jeho latentní směřování? </a:t>
            </a:r>
            <a:endParaRPr lang="cs-CZ" altLang="cs-CZ" b="1" dirty="0"/>
          </a:p>
          <a:p>
            <a:endParaRPr lang="cs-CZ" b="1" dirty="0"/>
          </a:p>
        </p:txBody>
      </p:sp>
    </p:spTree>
    <p:extLst>
      <p:ext uri="{BB962C8B-B14F-4D97-AF65-F5344CB8AC3E}">
        <p14:creationId xmlns:p14="http://schemas.microsoft.com/office/powerpoint/2010/main" val="414234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400752"/>
            <a:ext cx="11685319" cy="489898"/>
          </a:xfrm>
        </p:spPr>
        <p:txBody>
          <a:bodyPr>
            <a:normAutofit fontScale="90000"/>
          </a:bodyPr>
          <a:lstStyle/>
          <a:p>
            <a:pPr algn="ctr"/>
            <a:br>
              <a:rPr lang="cs-CZ" b="1" dirty="0">
                <a:latin typeface="Times New Roman" panose="02020603050405020304" pitchFamily="18" charset="0"/>
                <a:cs typeface="Times New Roman" panose="02020603050405020304" pitchFamily="18" charset="0"/>
              </a:rPr>
            </a:br>
            <a:r>
              <a:rPr lang="cs-CZ" sz="4000" b="1" dirty="0">
                <a:latin typeface="Times New Roman" panose="02020603050405020304" pitchFamily="18" charset="0"/>
                <a:cs typeface="Times New Roman" panose="02020603050405020304" pitchFamily="18" charset="0"/>
              </a:rPr>
              <a:t>VII. </a:t>
            </a:r>
            <a:br>
              <a:rPr lang="cs-CZ" sz="4000" b="1" dirty="0"/>
            </a:br>
            <a:r>
              <a:rPr kumimoji="0" lang="cs-CZ" altLang="cs-CZ"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Představme si nyní, že se v našem zelináři jednoho dne cosi vzbouří…</a:t>
            </a:r>
            <a:br>
              <a:rPr kumimoji="0" lang="cs-CZ" altLang="cs-CZ"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lang="cs-CZ" sz="3600" b="1" dirty="0"/>
          </a:p>
        </p:txBody>
      </p:sp>
      <p:sp>
        <p:nvSpPr>
          <p:cNvPr id="4" name="Rectangle 1"/>
          <p:cNvSpPr>
            <a:spLocks noGrp="1" noChangeArrowheads="1"/>
          </p:cNvSpPr>
          <p:nvPr>
            <p:ph idx="1"/>
          </p:nvPr>
        </p:nvSpPr>
        <p:spPr bwMode="auto">
          <a:xfrm>
            <a:off x="201881" y="1356427"/>
            <a:ext cx="1168531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on přestane vyvěšovat hesla jen proto, aby se zalíbil; přestane chodit k volbám, o nichž ví, že žádnými volbami nejsou; na schůzích začne říkat, co si opravdu myslí, a nalezne v sobě do­konce sílu solidarizovat se s těmi, s nimiž mu jeho svědomí velí se solidarizovat. </a:t>
            </a: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Touto svou vzpourou zelinář vystoupí ze „života ve lži“; odmítne rituál a poruší „pravidla hry“; zno­vu nalezne svou potlačenou identitu a důstojnost; naplní svou svobodu. Jeho vzpoura bude pokusem o </a:t>
            </a:r>
            <a:r>
              <a:rPr kumimoji="0" lang="cs-CZ" altLang="cs-CZ"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život v pravdě. </a:t>
            </a: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lvl="0" algn="just">
              <a:lnSpc>
                <a:spcPct val="100000"/>
              </a:lnSpc>
              <a:buNone/>
            </a:pPr>
            <a:r>
              <a:rPr lang="cs-CZ" dirty="0">
                <a:latin typeface="Times New Roman" panose="02020603050405020304" pitchFamily="18" charset="0"/>
                <a:cs typeface="Times New Roman" panose="02020603050405020304" pitchFamily="18" charset="0"/>
              </a:rPr>
              <a:t>Jak tato síla působí? Jakým způsobem se pravda jako mocenský faktor uplatňuje? Jak se její moc - jakožto moc – může uskutečnit?</a:t>
            </a: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703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VII. (závěr)</a:t>
            </a:r>
            <a:br>
              <a:rPr lang="cs-CZ" b="1" dirty="0"/>
            </a:br>
            <a:endParaRPr lang="cs-CZ" dirty="0"/>
          </a:p>
        </p:txBody>
      </p:sp>
      <p:sp>
        <p:nvSpPr>
          <p:cNvPr id="3" name="Zástupný symbol pro obsah 2"/>
          <p:cNvSpPr>
            <a:spLocks noGrp="1"/>
          </p:cNvSpPr>
          <p:nvPr>
            <p:ph idx="1"/>
          </p:nvPr>
        </p:nvSpPr>
        <p:spPr>
          <a:xfrm>
            <a:off x="510640" y="1591294"/>
            <a:ext cx="11317184" cy="5023262"/>
          </a:xfrm>
        </p:spPr>
        <p:txBody>
          <a:bodyPr>
            <a:normAutofit/>
          </a:bodyPr>
          <a:lstStyle/>
          <a:p>
            <a:pPr marL="0" indent="0">
              <a:buNone/>
            </a:pPr>
            <a:endParaRPr lang="cs-CZ" b="1" dirty="0"/>
          </a:p>
          <a:p>
            <a:pPr marL="0" indent="0">
              <a:buNone/>
            </a:pPr>
            <a:r>
              <a:rPr lang="cs-CZ" dirty="0">
                <a:latin typeface="Times New Roman" panose="02020603050405020304" pitchFamily="18" charset="0"/>
                <a:cs typeface="Times New Roman" panose="02020603050405020304" pitchFamily="18" charset="0"/>
              </a:rPr>
              <a:t>… „Život v pravdě“ nemá tedy v post-totalitním systému jen dimenzi </a:t>
            </a:r>
            <a:r>
              <a:rPr lang="cs-CZ" b="1" dirty="0">
                <a:latin typeface="Times New Roman" panose="02020603050405020304" pitchFamily="18" charset="0"/>
                <a:cs typeface="Times New Roman" panose="02020603050405020304" pitchFamily="18" charset="0"/>
              </a:rPr>
              <a:t>existenciální</a:t>
            </a:r>
            <a:r>
              <a:rPr lang="cs-CZ" dirty="0">
                <a:latin typeface="Times New Roman" panose="02020603050405020304" pitchFamily="18" charset="0"/>
                <a:cs typeface="Times New Roman" panose="02020603050405020304" pitchFamily="18" charset="0"/>
              </a:rPr>
              <a:t> (vrací člověka k sobě samému), </a:t>
            </a:r>
            <a:r>
              <a:rPr lang="cs-CZ" b="1" dirty="0">
                <a:latin typeface="Times New Roman" panose="02020603050405020304" pitchFamily="18" charset="0"/>
                <a:cs typeface="Times New Roman" panose="02020603050405020304" pitchFamily="18" charset="0"/>
              </a:rPr>
              <a:t>noetickou</a:t>
            </a:r>
            <a:r>
              <a:rPr lang="cs-CZ" dirty="0">
                <a:latin typeface="Times New Roman" panose="02020603050405020304" pitchFamily="18" charset="0"/>
                <a:cs typeface="Times New Roman" panose="02020603050405020304" pitchFamily="18" charset="0"/>
              </a:rPr>
              <a:t> (odhaluje skutečnost, jaká je) a </a:t>
            </a:r>
            <a:r>
              <a:rPr lang="cs-CZ" b="1" dirty="0">
                <a:latin typeface="Times New Roman" panose="02020603050405020304" pitchFamily="18" charset="0"/>
                <a:cs typeface="Times New Roman" panose="02020603050405020304" pitchFamily="18" charset="0"/>
              </a:rPr>
              <a:t>mravní</a:t>
            </a:r>
            <a:r>
              <a:rPr lang="cs-CZ" dirty="0">
                <a:latin typeface="Times New Roman" panose="02020603050405020304" pitchFamily="18" charset="0"/>
                <a:cs typeface="Times New Roman" panose="02020603050405020304" pitchFamily="18" charset="0"/>
              </a:rPr>
              <a:t> (je příkladem). Má navíc i zřetelnou dimenzi </a:t>
            </a:r>
            <a:r>
              <a:rPr lang="cs-CZ" b="1" i="1" dirty="0">
                <a:latin typeface="Times New Roman" panose="02020603050405020304" pitchFamily="18" charset="0"/>
                <a:cs typeface="Times New Roman" panose="02020603050405020304" pitchFamily="18" charset="0"/>
              </a:rPr>
              <a:t>politickou</a:t>
            </a:r>
            <a:r>
              <a:rPr lang="cs-CZ" dirty="0">
                <a:latin typeface="Times New Roman" panose="02020603050405020304" pitchFamily="18" charset="0"/>
                <a:cs typeface="Times New Roman" panose="02020603050405020304" pitchFamily="18" charset="0"/>
              </a:rPr>
              <a:t>.</a:t>
            </a:r>
            <a:endParaRPr lang="cs-CZ" b="1" dirty="0">
              <a:latin typeface="Times New Roman" panose="02020603050405020304" pitchFamily="18" charset="0"/>
              <a:cs typeface="Times New Roman" panose="02020603050405020304" pitchFamily="18" charset="0"/>
            </a:endParaRPr>
          </a:p>
          <a:p>
            <a:pPr marL="0" indent="0">
              <a:buNone/>
            </a:pP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Pravda – v nejširším slova smyslu – má v posttotalitním systému zvláštní a v jiném kontextu neznámý dosah: daleko víc a hlavně jinak v něm hraje roli </a:t>
            </a:r>
            <a:r>
              <a:rPr lang="cs-CZ" i="1" dirty="0">
                <a:latin typeface="Times New Roman" panose="02020603050405020304" pitchFamily="18" charset="0"/>
                <a:cs typeface="Times New Roman" panose="02020603050405020304" pitchFamily="18" charset="0"/>
              </a:rPr>
              <a:t>mocenského faktoru</a:t>
            </a:r>
            <a:r>
              <a:rPr lang="cs-CZ" dirty="0">
                <a:latin typeface="Times New Roman" panose="02020603050405020304" pitchFamily="18" charset="0"/>
                <a:cs typeface="Times New Roman" panose="02020603050405020304" pitchFamily="18" charset="0"/>
              </a:rPr>
              <a:t> či přímo </a:t>
            </a:r>
            <a:r>
              <a:rPr lang="cs-CZ" i="1" dirty="0">
                <a:latin typeface="Times New Roman" panose="02020603050405020304" pitchFamily="18" charset="0"/>
                <a:cs typeface="Times New Roman" panose="02020603050405020304" pitchFamily="18" charset="0"/>
              </a:rPr>
              <a:t>politické síly</a:t>
            </a:r>
            <a:r>
              <a:rPr lang="cs-CZ" dirty="0">
                <a:latin typeface="Times New Roman" panose="02020603050405020304" pitchFamily="18" charset="0"/>
                <a:cs typeface="Times New Roman" panose="02020603050405020304" pitchFamily="18" charset="0"/>
              </a:rPr>
              <a:t>.</a:t>
            </a:r>
          </a:p>
          <a:p>
            <a:pPr marL="0" indent="0">
              <a:buNone/>
            </a:pPr>
            <a:endParaRPr lang="cs-CZ" dirty="0"/>
          </a:p>
        </p:txBody>
      </p:sp>
    </p:spTree>
    <p:extLst>
      <p:ext uri="{BB962C8B-B14F-4D97-AF65-F5344CB8AC3E}">
        <p14:creationId xmlns:p14="http://schemas.microsoft.com/office/powerpoint/2010/main" val="3956261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32402"/>
          </a:xfrm>
        </p:spPr>
        <p:txBody>
          <a:bodyPr>
            <a:normAutofit fontScale="90000"/>
          </a:bodyPr>
          <a:lstStyle/>
          <a:p>
            <a:pPr algn="ctr"/>
            <a:r>
              <a:rPr lang="cs-CZ" b="1" dirty="0">
                <a:latin typeface="Times New Roman" panose="02020603050405020304" pitchFamily="18" charset="0"/>
                <a:cs typeface="Times New Roman" panose="02020603050405020304" pitchFamily="18" charset="0"/>
              </a:rPr>
              <a:t>VIII.</a:t>
            </a:r>
          </a:p>
        </p:txBody>
      </p:sp>
      <p:sp>
        <p:nvSpPr>
          <p:cNvPr id="4" name="Rectangle 1"/>
          <p:cNvSpPr>
            <a:spLocks noGrp="1" noChangeArrowheads="1"/>
          </p:cNvSpPr>
          <p:nvPr>
            <p:ph idx="1"/>
          </p:nvPr>
        </p:nvSpPr>
        <p:spPr bwMode="auto">
          <a:xfrm>
            <a:off x="1" y="1185139"/>
            <a:ext cx="12192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Člověk je a může být odcizován sám sobě jen proto, že je v něm </a:t>
            </a:r>
            <a:r>
              <a:rPr kumimoji="0" lang="cs-CZ" altLang="cs-CZ"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 </a:t>
            </a: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odcizovat; terénem jeho znásilňování je jeho autentická existence; „život v pravdě“ je tedy vetkán přímo do struktury „života ve lži“ jako jeho potlačená alternativa, jako ta autentická intence, na kterou dává „život ve lži“ neautentickou odpověď. Jedině na tomto pozadí má „život ve lži“ smysl, existuje přece </a:t>
            </a:r>
            <a:r>
              <a:rPr kumimoji="0" lang="cs-CZ" altLang="cs-CZ"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kvůli </a:t>
            </a: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němu: svým „alibistickým“ </a:t>
            </a:r>
            <a:r>
              <a:rPr kumimoji="0" lang="cs-CZ" altLang="cs-CZ"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quasi­zakotvením</a:t>
            </a: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 „lidském řádu“ neodpovídá přece na nic jiného než na lidské směřování k pravdě. </a:t>
            </a:r>
            <a:endParaRPr kumimoji="0" lang="cs-CZ" altLang="cs-CZ" sz="24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Pod spořádaným povrchem „života ve lži“ dříme tedy </a:t>
            </a:r>
            <a:r>
              <a:rPr kumimoji="0" lang="cs-CZ" altLang="cs-CZ"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skrytá sféra </a:t>
            </a: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skutečných intencí života, jeho „skryté otevřenosti“ pravdě. </a:t>
            </a:r>
          </a:p>
          <a:p>
            <a:pPr marL="0" marR="0" lvl="0" indent="152400" algn="just" defTabSz="914400" rtl="0" eaLnBrk="0" fontAlgn="base" latinLnBrk="0" hangingPunct="0">
              <a:lnSpc>
                <a:spcPct val="100000"/>
              </a:lnSpc>
              <a:spcBef>
                <a:spcPct val="0"/>
              </a:spcBef>
              <a:spcAft>
                <a:spcPct val="0"/>
              </a:spcAft>
              <a:buClrTx/>
              <a:buSzTx/>
              <a:buFontTx/>
              <a:buNone/>
              <a:tabLst/>
            </a:pPr>
            <a:endParaRPr lang="cs-CZ" altLang="cs-CZ" sz="2400" dirty="0">
              <a:latin typeface="Times New Roman" panose="02020603050405020304" pitchFamily="18" charset="0"/>
              <a:cs typeface="Times New Roman" panose="02020603050405020304" pitchFamily="18" charset="0"/>
            </a:endParaRPr>
          </a:p>
          <a:p>
            <a:pPr marL="0" lvl="0" algn="just">
              <a:lnSpc>
                <a:spcPct val="100000"/>
              </a:lnSpc>
              <a:buNone/>
            </a:pPr>
            <a:r>
              <a:rPr lang="cs-CZ" sz="2400" dirty="0">
                <a:latin typeface="Times New Roman" panose="02020603050405020304" pitchFamily="18" charset="0"/>
                <a:cs typeface="Times New Roman" panose="02020603050405020304" pitchFamily="18" charset="0"/>
              </a:rPr>
              <a:t>Příkrov „života ve lži“ je z podivné materie: do­kud neprodyšně pokrývá celou společnost, zdá se být z kamene; avšak v okamžiku, kdy ho někdo na jediném místě prorazí, kdy jediný člověk zvolá „Král je nahý!“, kdy jediný hráč poruší pravidla hry a od­halí ji tím jako hru, všechno se náhle jeví v jiném světle a celý příkrov působí dojmem, že je z papíru a že se začne nezadržitelně trhat a rozpadat. </a:t>
            </a:r>
            <a:endPar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85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199" y="534390"/>
            <a:ext cx="11001499" cy="5949537"/>
          </a:xfrm>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Mluvím-li o „životě v pravdě“, nemyslím tím přirozeně pouze pojmovou reflexi, například nějaký protest nebo dopis, který napíše skupina intelektuálů. Může to být cokoliv, čím se člověk nebo skupina lidí vzbouří proti své manipulaci: od dopisu intelektuálů až po dělnickou stávku, od rockového koncer­tu až po studentskou demonstraci, od odepření účasti na volební komedii přes otevřený projev na nějakém oficiálním sjezdu až třebas po hladovku. </a:t>
            </a:r>
          </a:p>
          <a:p>
            <a:pPr marL="0" indent="0" algn="just">
              <a:buNone/>
            </a:pPr>
            <a:r>
              <a:rPr lang="cs-CZ" dirty="0">
                <a:latin typeface="Times New Roman" panose="02020603050405020304" pitchFamily="18" charset="0"/>
                <a:cs typeface="Times New Roman" panose="02020603050405020304" pitchFamily="18" charset="0"/>
              </a:rPr>
              <a:t>Jestli post-totalitní systém potlačuje intence života </a:t>
            </a:r>
            <a:r>
              <a:rPr lang="cs-CZ" i="1" dirty="0">
                <a:latin typeface="Times New Roman" panose="02020603050405020304" pitchFamily="18" charset="0"/>
                <a:cs typeface="Times New Roman" panose="02020603050405020304" pitchFamily="18" charset="0"/>
              </a:rPr>
              <a:t>komplexně </a:t>
            </a:r>
            <a:r>
              <a:rPr lang="cs-CZ" dirty="0">
                <a:latin typeface="Times New Roman" panose="02020603050405020304" pitchFamily="18" charset="0"/>
                <a:cs typeface="Times New Roman" panose="02020603050405020304" pitchFamily="18" charset="0"/>
              </a:rPr>
              <a:t>a na komplexní manipulaci všech životních projevů je založen, pak je zároveň každým svobod­ným životním projevem nepřímo politicky ohrožen, tedy i takovým projevem, kterému by v jiných společenských poměrech nikomu nenapadlo přisuzovat nějaký potenciální, natož explozivní politický význam. </a:t>
            </a:r>
          </a:p>
        </p:txBody>
      </p:sp>
    </p:spTree>
    <p:extLst>
      <p:ext uri="{BB962C8B-B14F-4D97-AF65-F5344CB8AC3E}">
        <p14:creationId xmlns:p14="http://schemas.microsoft.com/office/powerpoint/2010/main" val="821189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439387"/>
            <a:ext cx="11049000" cy="6056416"/>
          </a:xfrm>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Čím důkladněji post-totalitní systém znemožňuje na rovině faktické moci jakoukoli alternativní a na zákonitostech jeho „samopohybu“ nezávislou politi­ku, tím zřetelněji se těžiště jeho potenciálního poli­tického ohrožení přesouvá do oblasti existenciální a „před-politické“: „život v pravdě“ – aniž o to většinou přímo usiluje – se stává jediným přirozeným zázemím a východiskem všech aktivit, které působí proti směru „samopohybu“ systému. </a:t>
            </a: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r>
              <a:rPr lang="cs-CZ" dirty="0">
                <a:latin typeface="Times New Roman" panose="02020603050405020304" pitchFamily="18" charset="0"/>
                <a:cs typeface="Times New Roman" panose="02020603050405020304" pitchFamily="18" charset="0"/>
              </a:rPr>
              <a:t>A i když poslé­ze takové aktivity přerostou rámec </a:t>
            </a:r>
            <a:r>
              <a:rPr lang="cs-CZ" dirty="0" err="1">
                <a:latin typeface="Times New Roman" panose="02020603050405020304" pitchFamily="18" charset="0"/>
                <a:cs typeface="Times New Roman" panose="02020603050405020304" pitchFamily="18" charset="0"/>
              </a:rPr>
              <a:t>charakterizova­telný</a:t>
            </a:r>
            <a:r>
              <a:rPr lang="cs-CZ" dirty="0">
                <a:latin typeface="Times New Roman" panose="02020603050405020304" pitchFamily="18" charset="0"/>
                <a:cs typeface="Times New Roman" panose="02020603050405020304" pitchFamily="18" charset="0"/>
              </a:rPr>
              <a:t> jako pouhý „život v pravdě“, promění se v různé paralelní struktury, hnutí, instituce, začnou samy sebe reflektovat jako politikum, vykonávají reálný tlak na oficiální struktury a začínají de facto působit do jisté míry na rovině faktické moci, – vždycky v sobě nesou specifickou pečeť svého původu.</a:t>
            </a:r>
          </a:p>
        </p:txBody>
      </p:sp>
    </p:spTree>
    <p:extLst>
      <p:ext uri="{BB962C8B-B14F-4D97-AF65-F5344CB8AC3E}">
        <p14:creationId xmlns:p14="http://schemas.microsoft.com/office/powerpoint/2010/main" val="103585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51156"/>
          </a:xfrm>
        </p:spPr>
        <p:txBody>
          <a:bodyPr/>
          <a:lstStyle/>
          <a:p>
            <a:pPr algn="ctr"/>
            <a:r>
              <a:rPr lang="cs-CZ" b="1" dirty="0">
                <a:latin typeface="Times New Roman" panose="02020603050405020304" pitchFamily="18" charset="0"/>
                <a:cs typeface="Times New Roman" panose="02020603050405020304" pitchFamily="18" charset="0"/>
              </a:rPr>
              <a:t>IX. Politický význam mravnosti …</a:t>
            </a:r>
          </a:p>
        </p:txBody>
      </p:sp>
      <p:sp>
        <p:nvSpPr>
          <p:cNvPr id="3" name="Zástupný symbol pro obsah 2"/>
          <p:cNvSpPr>
            <a:spLocks noGrp="1"/>
          </p:cNvSpPr>
          <p:nvPr>
            <p:ph idx="1"/>
          </p:nvPr>
        </p:nvSpPr>
        <p:spPr>
          <a:xfrm>
            <a:off x="415636" y="1389413"/>
            <a:ext cx="10938164" cy="5153890"/>
          </a:xfrm>
        </p:spPr>
        <p:txBody>
          <a:bodyPr>
            <a:normAutofit/>
          </a:bodyPr>
          <a:lstStyle/>
          <a:p>
            <a:pPr marL="0" indent="0" algn="just">
              <a:buNone/>
            </a:pPr>
            <a:r>
              <a:rPr lang="cs-CZ" dirty="0"/>
              <a:t>Hluboká krize lidské identity, způsobovaná „ži­votem ve lži“ a tento život zpětně umožňující, má nepochybně svou </a:t>
            </a:r>
            <a:r>
              <a:rPr lang="cs-CZ" b="1" dirty="0"/>
              <a:t>mravní dimenzi</a:t>
            </a:r>
            <a:r>
              <a:rPr lang="cs-CZ" dirty="0"/>
              <a:t>: projevuje se – mimo jiné – jako hluboká </a:t>
            </a:r>
            <a:r>
              <a:rPr lang="cs-CZ" i="1" dirty="0"/>
              <a:t>mravní krize společnosti. </a:t>
            </a:r>
            <a:r>
              <a:rPr lang="cs-CZ" dirty="0"/>
              <a:t>Člověk propadlý konzumní stupnici hodnot, „rozpuštěný“ v amalgámu civilizační stádnosti a ne­zakotvený v řádu bytí pocitem vyšší odpovědnosti, než je odpovědnost k vlastnímu přežití, je člověkem </a:t>
            </a:r>
            <a:r>
              <a:rPr lang="cs-CZ" i="1" dirty="0"/>
              <a:t>demoralizovaným</a:t>
            </a:r>
            <a:r>
              <a:rPr lang="cs-CZ" dirty="0"/>
              <a:t>; o tuto jeho demoralizaci se sy­stém opírá, ji prohlubuje, jejím je společenským průmětem. (…)</a:t>
            </a:r>
          </a:p>
          <a:p>
            <a:pPr marL="0" indent="0" algn="just">
              <a:buNone/>
            </a:pPr>
            <a:endParaRPr lang="cs-CZ" dirty="0"/>
          </a:p>
          <a:p>
            <a:pPr marL="0" indent="0" algn="just">
              <a:buNone/>
            </a:pPr>
            <a:r>
              <a:rPr lang="cs-CZ" dirty="0"/>
              <a:t>Skutečně: onen zvláštní politický význam mrav­nosti v post-totalitním systému je úkazem v moderních politických dějinách přinejmenším neobvyk­lým, úkazem, který by mohl mít – jak se ještě poku­sím naznačit – dalekosáhlé důsledky. </a:t>
            </a:r>
          </a:p>
          <a:p>
            <a:pPr marL="0" indent="0" algn="just">
              <a:buNone/>
            </a:pPr>
            <a:endParaRPr lang="cs-CZ" dirty="0"/>
          </a:p>
        </p:txBody>
      </p:sp>
    </p:spTree>
    <p:extLst>
      <p:ext uri="{BB962C8B-B14F-4D97-AF65-F5344CB8AC3E}">
        <p14:creationId xmlns:p14="http://schemas.microsoft.com/office/powerpoint/2010/main" val="383157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63031"/>
          </a:xfrm>
        </p:spPr>
        <p:txBody>
          <a:bodyPr/>
          <a:lstStyle/>
          <a:p>
            <a:pPr algn="ctr"/>
            <a:r>
              <a:rPr lang="cs-CZ" b="1" dirty="0">
                <a:latin typeface="Times New Roman" panose="02020603050405020304" pitchFamily="18" charset="0"/>
                <a:cs typeface="Times New Roman" panose="02020603050405020304" pitchFamily="18" charset="0"/>
              </a:rPr>
              <a:t>X.</a:t>
            </a:r>
          </a:p>
        </p:txBody>
      </p:sp>
      <p:sp>
        <p:nvSpPr>
          <p:cNvPr id="3" name="Zástupný symbol pro obsah 2"/>
          <p:cNvSpPr>
            <a:spLocks noGrp="1"/>
          </p:cNvSpPr>
          <p:nvPr>
            <p:ph idx="1"/>
          </p:nvPr>
        </p:nvSpPr>
        <p:spPr>
          <a:xfrm>
            <a:off x="486888" y="1282535"/>
            <a:ext cx="10866912" cy="4894428"/>
          </a:xfrm>
        </p:spPr>
        <p:txBody>
          <a:bodyPr>
            <a:normAutofit/>
          </a:bodyPr>
          <a:lstStyle/>
          <a:p>
            <a:pPr marL="0" indent="0" algn="just">
              <a:buNone/>
            </a:pPr>
            <a:r>
              <a:rPr lang="cs-CZ" sz="3600" dirty="0">
                <a:latin typeface="Times New Roman" panose="02020603050405020304" pitchFamily="18" charset="0"/>
                <a:cs typeface="Times New Roman" panose="02020603050405020304" pitchFamily="18" charset="0"/>
              </a:rPr>
              <a:t>Nejdůležitější politickou událostí v Československu od nástupu Husákova vedení v roce 1969 bylo nepochybně </a:t>
            </a:r>
            <a:r>
              <a:rPr lang="cs-CZ" sz="3600" b="1" dirty="0">
                <a:latin typeface="Times New Roman" panose="02020603050405020304" pitchFamily="18" charset="0"/>
                <a:cs typeface="Times New Roman" panose="02020603050405020304" pitchFamily="18" charset="0"/>
              </a:rPr>
              <a:t>vystoupení Charty 77</a:t>
            </a:r>
            <a:r>
              <a:rPr lang="cs-CZ" sz="3600" dirty="0">
                <a:latin typeface="Times New Roman" panose="02020603050405020304" pitchFamily="18" charset="0"/>
                <a:cs typeface="Times New Roman" panose="02020603050405020304" pitchFamily="18" charset="0"/>
              </a:rPr>
              <a:t>. </a:t>
            </a:r>
          </a:p>
          <a:p>
            <a:pPr marL="0" indent="0" algn="just">
              <a:buNone/>
            </a:pPr>
            <a:r>
              <a:rPr lang="cs-CZ" sz="3600" dirty="0">
                <a:latin typeface="Times New Roman" panose="02020603050405020304" pitchFamily="18" charset="0"/>
                <a:cs typeface="Times New Roman" panose="02020603050405020304" pitchFamily="18" charset="0"/>
              </a:rPr>
              <a:t>Duchovní klima pro toto vystoupení však nepřipravila žádná bezprostředně politická událost: připravil ji soudní proces s mladými hudebníky kolem skupiny </a:t>
            </a:r>
            <a:r>
              <a:rPr lang="cs-CZ" sz="3600" dirty="0" err="1">
                <a:latin typeface="Times New Roman" panose="02020603050405020304" pitchFamily="18" charset="0"/>
                <a:cs typeface="Times New Roman" panose="02020603050405020304" pitchFamily="18" charset="0"/>
              </a:rPr>
              <a:t>The</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Plastic</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People</a:t>
            </a:r>
            <a:r>
              <a:rPr lang="cs-CZ" sz="3600" dirty="0">
                <a:latin typeface="Times New Roman" panose="02020603050405020304" pitchFamily="18" charset="0"/>
                <a:cs typeface="Times New Roman" panose="02020603050405020304" pitchFamily="18" charset="0"/>
              </a:rPr>
              <a:t> …</a:t>
            </a:r>
          </a:p>
          <a:p>
            <a:pPr marL="0" indent="0" algn="just">
              <a:buNone/>
            </a:pPr>
            <a:endParaRPr lang="cs-CZ" sz="3600" dirty="0"/>
          </a:p>
        </p:txBody>
      </p:sp>
    </p:spTree>
    <p:extLst>
      <p:ext uri="{BB962C8B-B14F-4D97-AF65-F5344CB8AC3E}">
        <p14:creationId xmlns:p14="http://schemas.microsoft.com/office/powerpoint/2010/main" val="3979002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4294967295"/>
          </p:nvPr>
        </p:nvSpPr>
        <p:spPr bwMode="auto">
          <a:xfrm>
            <a:off x="415637" y="627279"/>
            <a:ext cx="11150929"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Vznik Charty 77 ilustruje i onu zvláštní politic­kou váhu mravního aspektu, o níž jsem hovořil. Vždyť bez tohoto silného pocitu solidarity nejrozmanitějších seskupení si nelze vznik Charty 77 vůbec představit, stejně jako bez toho náhlého pocitu, že už nelze dál vyčkávat a že je třeba společně a na­hlas říci pravdu – bez ohledu na všechny sankce, které to přinese, a na neurčitost naděje, že se takový čin v dohledné době promění v nějaký hmatatelný výsledek. </a:t>
            </a:r>
            <a:r>
              <a:rPr kumimoji="0" lang="cs-CZ" altLang="cs-CZ"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„…Existují věci, pro které stojí za to trpět…,“ napsal Jan Patočka krátce před svou smrtí. Myslím, že chartisté to přijímají nejen jako jeho odkaz, ale i jako nejpřesnější vyjádření důvodu, proč dělají to, co dělají. (…)</a:t>
            </a: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8984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206433" y="1159909"/>
            <a:ext cx="2777888" cy="3996000"/>
          </a:xfrm>
          <a:prstGeom prst="rect">
            <a:avLst/>
          </a:prstGeom>
        </p:spPr>
      </p:pic>
      <p:pic>
        <p:nvPicPr>
          <p:cNvPr id="6" name="Obrázek 5"/>
          <p:cNvPicPr>
            <a:picLocks noChangeAspect="1"/>
          </p:cNvPicPr>
          <p:nvPr/>
        </p:nvPicPr>
        <p:blipFill>
          <a:blip r:embed="rId3"/>
          <a:stretch>
            <a:fillRect/>
          </a:stretch>
        </p:blipFill>
        <p:spPr>
          <a:xfrm>
            <a:off x="3687083" y="331768"/>
            <a:ext cx="3171825" cy="5229225"/>
          </a:xfrm>
          <a:prstGeom prst="rect">
            <a:avLst/>
          </a:prstGeom>
        </p:spPr>
      </p:pic>
      <p:pic>
        <p:nvPicPr>
          <p:cNvPr id="12" name="Obrázek 11"/>
          <p:cNvPicPr>
            <a:picLocks noChangeAspect="1"/>
          </p:cNvPicPr>
          <p:nvPr/>
        </p:nvPicPr>
        <p:blipFill>
          <a:blip r:embed="rId4"/>
          <a:stretch>
            <a:fillRect/>
          </a:stretch>
        </p:blipFill>
        <p:spPr>
          <a:xfrm>
            <a:off x="8490856" y="765086"/>
            <a:ext cx="2891283" cy="3564000"/>
          </a:xfrm>
          <a:prstGeom prst="rect">
            <a:avLst/>
          </a:prstGeom>
        </p:spPr>
      </p:pic>
      <p:sp>
        <p:nvSpPr>
          <p:cNvPr id="14" name="Obdélník 13"/>
          <p:cNvSpPr/>
          <p:nvPr/>
        </p:nvSpPr>
        <p:spPr>
          <a:xfrm>
            <a:off x="97972" y="6227336"/>
            <a:ext cx="8392884" cy="584775"/>
          </a:xfrm>
          <a:prstGeom prst="rect">
            <a:avLst/>
          </a:prstGeom>
        </p:spPr>
        <p:txBody>
          <a:bodyPr wrap="square">
            <a:spAutoFit/>
          </a:bodyPr>
          <a:lstStyle/>
          <a:p>
            <a:r>
              <a:rPr lang="pl-PL" sz="3200" dirty="0"/>
              <a:t>                                      Spisy 4, s. 224 – 330</a:t>
            </a:r>
            <a:endParaRPr lang="cs-CZ" sz="3200" dirty="0"/>
          </a:p>
        </p:txBody>
      </p:sp>
      <p:pic>
        <p:nvPicPr>
          <p:cNvPr id="15" name="Obrázek 14"/>
          <p:cNvPicPr>
            <a:picLocks noChangeAspect="1"/>
          </p:cNvPicPr>
          <p:nvPr/>
        </p:nvPicPr>
        <p:blipFill>
          <a:blip r:embed="rId5"/>
          <a:stretch>
            <a:fillRect/>
          </a:stretch>
        </p:blipFill>
        <p:spPr>
          <a:xfrm>
            <a:off x="4827721" y="1322165"/>
            <a:ext cx="2952750" cy="4572000"/>
          </a:xfrm>
          <a:prstGeom prst="rect">
            <a:avLst/>
          </a:prstGeom>
        </p:spPr>
      </p:pic>
    </p:spTree>
    <p:extLst>
      <p:ext uri="{BB962C8B-B14F-4D97-AF65-F5344CB8AC3E}">
        <p14:creationId xmlns:p14="http://schemas.microsoft.com/office/powerpoint/2010/main" val="2617897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74906"/>
          </a:xfrm>
        </p:spPr>
        <p:txBody>
          <a:bodyPr/>
          <a:lstStyle/>
          <a:p>
            <a:pPr algn="ctr"/>
            <a:r>
              <a:rPr lang="cs-CZ" b="1" dirty="0">
                <a:latin typeface="Times New Roman" panose="02020603050405020304" pitchFamily="18" charset="0"/>
                <a:cs typeface="Times New Roman" panose="02020603050405020304" pitchFamily="18" charset="0"/>
              </a:rPr>
              <a:t> XI.</a:t>
            </a:r>
          </a:p>
        </p:txBody>
      </p:sp>
      <p:sp>
        <p:nvSpPr>
          <p:cNvPr id="4" name="Rectangle 1"/>
          <p:cNvSpPr>
            <a:spLocks noGrp="1" noChangeArrowheads="1"/>
          </p:cNvSpPr>
          <p:nvPr>
            <p:ph idx="1"/>
          </p:nvPr>
        </p:nvSpPr>
        <p:spPr bwMode="auto">
          <a:xfrm>
            <a:off x="838200" y="1369805"/>
            <a:ext cx="10515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Ve společnostech post-totalitního systému je vyhu­ben všechen politický život v tradičním slova smys­lu; lidé nemají možnost se veřejně politicky proje­vovat, natož se politicky organizovat; mezeru, která takto vzniká, zcela zaplňuje ideologický rituál. Zá­jem lidí o politické věci přirozeně za této situace klesá a nezávislé politické myšlení a politická práce – pokud vůbec něco takového </a:t>
            </a:r>
            <a:r>
              <a:rPr kumimoji="0" lang="cs-CZ" altLang="cs-CZ"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vnějaké</a:t>
            </a: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podobě exis­tuje – se většině lidí zdají být čímsi nereálným, od­tažitým, jakousi samoúčelnou hrou, beznadějně vzdálenou jejich tvrdým každodenním starostem; čímsi snad sympatickým, ale zcela zbytečným, pro­tože na jedné straně úplně utopickým a na straně druhé neobyčejně nebezpečným vzhledem k ob­zvláštní tvrdosti, s níž jakýkoli náběh v tomto směru je společenskou mocí stíhán. </a:t>
            </a:r>
            <a:endParaRPr kumimoji="0" lang="cs-CZ" altLang="cs-CZ" sz="24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Přesto i v těchto společnostech samozřejmě </a:t>
            </a:r>
            <a:r>
              <a:rPr kumimoji="0" lang="cs-CZ" altLang="cs-CZ"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žijí jednotlivci a skupiny lidí, kteří se politiky jako své­ho životního poslání nevzdávají a tak či onak se pokoušejí nezávisle politicky myslet, projevovat a případně i organizovat, neboť právě to patří k je­jich „životu v pravdě“. </a:t>
            </a:r>
            <a:endParaRPr kumimoji="0" lang="cs-CZ" altLang="cs-CZ" sz="24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5596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760558"/>
          </a:xfrm>
        </p:spPr>
        <p:txBody>
          <a:bodyPr/>
          <a:lstStyle/>
          <a:p>
            <a:pPr lvl="0" algn="ctr"/>
            <a:r>
              <a:rPr lang="cs-CZ" altLang="cs-CZ" b="1" dirty="0">
                <a:latin typeface="Times New Roman" panose="02020603050405020304" pitchFamily="18" charset="0"/>
                <a:cs typeface="Times New Roman" panose="02020603050405020304" pitchFamily="18" charset="0"/>
              </a:rPr>
              <a:t>XII.</a:t>
            </a:r>
            <a:r>
              <a:rPr lang="cs-CZ" altLang="cs-CZ" dirty="0"/>
              <a:t> </a:t>
            </a:r>
            <a:r>
              <a:rPr lang="cs-CZ" altLang="cs-CZ" b="1" dirty="0">
                <a:latin typeface="Times New Roman" panose="02020603050405020304" pitchFamily="18" charset="0"/>
                <a:cs typeface="Times New Roman" panose="02020603050405020304" pitchFamily="18" charset="0"/>
              </a:rPr>
              <a:t>Opozice</a:t>
            </a:r>
            <a:endParaRPr lang="cs-CZ"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1472540" y="1330912"/>
            <a:ext cx="988126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Jedním z pojmů, který je trvalým zdrojem rozmani­tých nejasností především proto, že je do našich poměrů přenášen z poměrů docela jiných, je pojem </a:t>
            </a:r>
            <a:r>
              <a:rPr kumimoji="0" lang="cs-CZ" altLang="cs-CZ" sz="36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opozice.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sz="3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 to je ale vůbec „opozice“ v post-totalitním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sy­stému? </a:t>
            </a:r>
            <a:endParaRPr kumimoji="0" lang="cs-CZ" altLang="cs-CZ"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793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lgn="ctr"/>
            <a:r>
              <a:rPr lang="cs-CZ" altLang="cs-CZ" b="1" dirty="0">
                <a:latin typeface="Times New Roman" panose="02020603050405020304" pitchFamily="18" charset="0"/>
                <a:cs typeface="Times New Roman" panose="02020603050405020304" pitchFamily="18" charset="0"/>
              </a:rPr>
              <a:t>XIII. Disident</a:t>
            </a:r>
            <a:br>
              <a:rPr lang="cs-CZ" altLang="cs-CZ" dirty="0"/>
            </a:br>
            <a:endParaRPr lang="cs-CZ" dirty="0"/>
          </a:p>
        </p:txBody>
      </p:sp>
      <p:sp>
        <p:nvSpPr>
          <p:cNvPr id="4" name="Rectangle 1"/>
          <p:cNvSpPr>
            <a:spLocks noGrp="1" noChangeArrowheads="1"/>
          </p:cNvSpPr>
          <p:nvPr>
            <p:ph idx="1"/>
          </p:nvPr>
        </p:nvSpPr>
        <p:spPr bwMode="auto">
          <a:xfrm>
            <a:off x="629392" y="2107057"/>
            <a:ext cx="11562607"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Je-li pojem „opozice“ přenesen z demokratické společnosti do post-totalitního systému, aniž byl nej­prve domyšlen a ujednocen význam, v jakém bude v těchto tak odlišných poměrech užíván, pak pojem „disident“ byl naopak západní žurnalistikou vyvo­len a obecně přijat jako označení fenoménu pro post-totalitní systém specifického a v demokratické společnosti se téměř – aspoň v takové podobě – nevy­skytujícího. </a:t>
            </a:r>
            <a:endParaRPr kumimoji="0" lang="cs-CZ" altLang="cs-CZ" sz="32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Kdo to vlastně je „disident“? </a:t>
            </a:r>
            <a:endParaRPr kumimoji="0" lang="cs-CZ" altLang="cs-CZ" sz="3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24502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3143" y="380010"/>
            <a:ext cx="10700657" cy="581891"/>
          </a:xfrm>
        </p:spPr>
        <p:txBody>
          <a:bodyPr>
            <a:normAutofit fontScale="90000"/>
          </a:bodyPr>
          <a:lstStyle/>
          <a:p>
            <a:pPr lvl="0" algn="ctr"/>
            <a:br>
              <a:rPr lang="cs-CZ" altLang="cs-CZ" b="1" dirty="0">
                <a:latin typeface="Times New Roman" panose="02020603050405020304" pitchFamily="18" charset="0"/>
                <a:cs typeface="Times New Roman" panose="02020603050405020304" pitchFamily="18" charset="0"/>
              </a:rPr>
            </a:br>
            <a:r>
              <a:rPr lang="cs-CZ" altLang="cs-CZ" b="1" dirty="0">
                <a:latin typeface="Times New Roman" panose="02020603050405020304" pitchFamily="18" charset="0"/>
                <a:cs typeface="Times New Roman" panose="02020603050405020304" pitchFamily="18" charset="0"/>
              </a:rPr>
              <a:t>XIV.</a:t>
            </a:r>
            <a:br>
              <a:rPr lang="cs-CZ" altLang="cs-CZ" dirty="0"/>
            </a:br>
            <a:endParaRPr lang="cs-CZ" dirty="0"/>
          </a:p>
        </p:txBody>
      </p:sp>
      <p:sp>
        <p:nvSpPr>
          <p:cNvPr id="4" name="Rectangle 1"/>
          <p:cNvSpPr>
            <a:spLocks noGrp="1" noChangeArrowheads="1"/>
          </p:cNvSpPr>
          <p:nvPr>
            <p:ph idx="1"/>
          </p:nvPr>
        </p:nvSpPr>
        <p:spPr bwMode="auto">
          <a:xfrm>
            <a:off x="653143" y="1514588"/>
            <a:ext cx="1103217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 době, kdy Čechy i Slovensko byly pevnou součástí rakousko-uherské říše a kdy neexistovaly ani fak­tické, ani politické, ani psychologicko-sociální předpoklady pro to, aby naše národy hledaly svou iden­titu mimo rámec této říše, založil T. G. Masaryk český národní program na myšlence </a:t>
            </a:r>
            <a:r>
              <a:rPr kumimoji="0" lang="cs-CZ" altLang="cs-CZ"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„drobné práce“</a:t>
            </a: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tj. poctivé a odpovědné práce v rámci existujícího uspořádání v nejrůznějších oblastech života, směřující k povznesení národní tvořivosti a národní­ho sebevědomí. Zvláštní důraz tu padal přirozeně na prvek osvětový, výchovný, vzdělávací, mravní, humanitní. Jediné možné východisko k důstojnějšímu národnímu osudu spatřoval Masaryk v člověku, v tom, aby si vytvářel předpoklady především k vlastnímu důstojnějšímu osudu lidskému; výcho­diskem proměny postavení národa mu byla proměna člověka. </a:t>
            </a:r>
          </a:p>
          <a:p>
            <a:pPr marL="0" marR="0" lvl="0" indent="0" algn="just" defTabSz="914400" rtl="0" eaLnBrk="0" fontAlgn="base" latinLnBrk="0" hangingPunct="0">
              <a:lnSpc>
                <a:spcPct val="100000"/>
              </a:lnSpc>
              <a:spcBef>
                <a:spcPct val="0"/>
              </a:spcBef>
              <a:spcAft>
                <a:spcPct val="0"/>
              </a:spcAft>
              <a:buClrTx/>
              <a:buSzTx/>
              <a:buFontTx/>
              <a:buNone/>
              <a:tabLst/>
            </a:pPr>
            <a:r>
              <a:rPr lang="cs-CZ" altLang="cs-CZ" sz="2400" dirty="0">
                <a:latin typeface="Times New Roman" panose="02020603050405020304" pitchFamily="18" charset="0"/>
                <a:cs typeface="Times New Roman" panose="02020603050405020304" pitchFamily="18" charset="0"/>
              </a:rPr>
              <a:t>…</a:t>
            </a:r>
            <a:endParaRPr kumimoji="0" lang="cs-CZ" altLang="cs-CZ"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1035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85008" y="1030759"/>
            <a:ext cx="1151906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Když jsem byl v roce 1974 zaměstnán v pivovaře, byl mým šéfem jistý Š</a:t>
            </a: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člověk, který pivovar­nictví rozuměl, měl v sobě cosi jako pocit stavovské hrdosti a záleželo mu na tom, abychom v našem pivovaře vyráběli dobré pivo. Skoro všechen svůj čas trávil v pivovaře, neustále vymýšlel nějaká zlep­šení, trápil nás předpokladem, že všichni milujeme pivovarnictví jako on, stěží si lze prostě uprostřed socialistického šlendriánu představit konstruktivnějšího pracovníka. Vedení pivovaru, v němž byli lidé sice méně rozumějící svému oboru a méně do něho zamilovaní, ale zato politicky vlivnější, ne­jenže pivovar dál vedlo od deseti k pěti, nejenže na podněty Š. vůbec nereagovalo, ale navíc se proti Š. stále víc zatvrzovalo a všemožně mu mařilo jeho vlastní práci. Situace došla tak daleko, že </a:t>
            </a:r>
            <a:r>
              <a:rPr kumimoji="0" lang="cs-CZ" altLang="cs-CZ"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Šovi</a:t>
            </a: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ne­zbylo než napsat obsáhlý dopis nadřízenému ředitelství, v němž se pokusil rozebrat všechny nepořádky v pivovaře, vysvětlit po pravdě, proč je nej­horší v kraji, a ukázat na skutečné viníky. Jeho hlas mohl být vyslyšen: politicky mocný, ale pivu nerozumějící, intrikařící a dělníky pohrdající ředitel mohl být vyměněn, poměry v pivovaře se mohly na základě iniciativy Š. změnit k lepšímu. Kdyby se to bývalo stalo, byl by to zajisté příklad úspěšného do­vršení „drobné práce“. Bohužel se však stal pravý opak: ředitel pivovaru – jako člen okresního výboru strany – měl své dobré známé nahoře a postaral se o takový výsledek, jaký potřeboval: </a:t>
            </a:r>
            <a:r>
              <a:rPr kumimoji="0" lang="cs-CZ" altLang="cs-CZ"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Šova</a:t>
            </a: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analýza byla nazvána „hanopisem“, Š. byl označen za poli­tického škůdce, byl z našeho pivovaru vyhozen a přeřazen do jiného, na nekvalifikovanou práci. „Drobná práce“ narazila na strop: na post-totalitní systém. Š. se vymkl, porušil hru, „vydělil se“ tím, že říkal pravdu, a skončil jako „</a:t>
            </a:r>
            <a:r>
              <a:rPr kumimoji="0" lang="cs-CZ" altLang="cs-CZ"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podobčan</a:t>
            </a: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 cejchem nepřítele, který už může říkat cokoliv a nikdy nemůže být – z principu – vyslyšen. Stal se „disiden­tem“ Východočeských pivovarů. </a:t>
            </a:r>
            <a:endParaRPr kumimoji="0" lang="cs-CZ" altLang="cs-CZ"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039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XV.</a:t>
            </a:r>
          </a:p>
        </p:txBody>
      </p:sp>
      <p:sp>
        <p:nvSpPr>
          <p:cNvPr id="3" name="Zástupný symbol pro obsah 2"/>
          <p:cNvSpPr>
            <a:spLocks noGrp="1"/>
          </p:cNvSpPr>
          <p:nvPr>
            <p:ph idx="1"/>
          </p:nvPr>
        </p:nvSpPr>
        <p:spPr>
          <a:xfrm>
            <a:off x="475013" y="1825625"/>
            <a:ext cx="11186555" cy="4351338"/>
          </a:xfrm>
        </p:spPr>
        <p:txBody>
          <a:bodyPr>
            <a:normAutofit lnSpcReduction="10000"/>
          </a:bodyPr>
          <a:lstStyle/>
          <a:p>
            <a:pPr marL="0" indent="0" algn="just">
              <a:buNone/>
            </a:pPr>
            <a:r>
              <a:rPr lang="cs-CZ" dirty="0"/>
              <a:t>Pokus našeho zelináře o „život v pravdě“ se může omezit na to, že zelinář určité věci prostě </a:t>
            </a:r>
            <a:r>
              <a:rPr lang="cs-CZ" i="1" dirty="0"/>
              <a:t>nedělá</a:t>
            </a:r>
            <a:r>
              <a:rPr lang="cs-CZ" dirty="0"/>
              <a:t>: nedává za okna vlajky jen proto, aby ho domovník neudal; nechodí k volbám, které nepovažuje za vol­by; neskrývá před svými nadřízenými své názory. Jeho pokus tedy může zůstat u „pouhého“ odepření vyhovět některým nárokům systému (což není ovšem málo!). </a:t>
            </a:r>
          </a:p>
          <a:p>
            <a:pPr marL="0" indent="0" algn="just">
              <a:buNone/>
            </a:pPr>
            <a:r>
              <a:rPr lang="cs-CZ" dirty="0"/>
              <a:t>Může však přerůst v něco víc: zelinář může začít něco konkrétního </a:t>
            </a:r>
            <a:r>
              <a:rPr lang="cs-CZ" i="1" dirty="0"/>
              <a:t>dělat</a:t>
            </a:r>
            <a:r>
              <a:rPr lang="cs-CZ" dirty="0"/>
              <a:t>, něco, co přesahuje bezprostřední osobní ochranu proti manipula­ci a v čem se objektivizuje jeho znovunalezená „vyš­ší odpovědnost“: může například organizovat své spolupracovníky ke společným vystoupením na obranu jejich zájmů; psát různým institucím a upozorňovat je na bezpráví a nepořádky ve svém okolí; shánět si neoficiální literaturu, opisovat ji a půjčovat dalším přátelům. </a:t>
            </a:r>
          </a:p>
        </p:txBody>
      </p:sp>
    </p:spTree>
    <p:extLst>
      <p:ext uri="{BB962C8B-B14F-4D97-AF65-F5344CB8AC3E}">
        <p14:creationId xmlns:p14="http://schemas.microsoft.com/office/powerpoint/2010/main" val="2817992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96884" y="510639"/>
            <a:ext cx="11768446" cy="6044540"/>
          </a:xfrm>
        </p:spPr>
        <p:txBody>
          <a:bodyPr>
            <a:normAutofit fontScale="25000" lnSpcReduction="20000"/>
          </a:bodyPr>
          <a:lstStyle/>
          <a:p>
            <a:pPr marL="0" indent="0">
              <a:buNone/>
            </a:pPr>
            <a:r>
              <a:rPr lang="cs-CZ" dirty="0"/>
              <a:t>(…)</a:t>
            </a:r>
          </a:p>
          <a:p>
            <a:pPr marL="0" indent="0">
              <a:lnSpc>
                <a:spcPct val="120000"/>
              </a:lnSpc>
              <a:buNone/>
            </a:pPr>
            <a:r>
              <a:rPr lang="cs-CZ" sz="9800" dirty="0">
                <a:latin typeface="Times New Roman" panose="02020603050405020304" pitchFamily="18" charset="0"/>
                <a:cs typeface="Times New Roman" panose="02020603050405020304" pitchFamily="18" charset="0"/>
              </a:rPr>
              <a:t>Tato hranice, na níž „život v pravdě“ přestává být „jen“ negací „života ve lži“ a začíná určitým způsobem sám sebe tvořivě </a:t>
            </a:r>
            <a:r>
              <a:rPr lang="cs-CZ" sz="9800" i="1" dirty="0">
                <a:latin typeface="Times New Roman" panose="02020603050405020304" pitchFamily="18" charset="0"/>
                <a:cs typeface="Times New Roman" panose="02020603050405020304" pitchFamily="18" charset="0"/>
              </a:rPr>
              <a:t>artikulovat, </a:t>
            </a:r>
            <a:r>
              <a:rPr lang="cs-CZ" sz="9800" dirty="0">
                <a:latin typeface="Times New Roman" panose="02020603050405020304" pitchFamily="18" charset="0"/>
                <a:cs typeface="Times New Roman" panose="02020603050405020304" pitchFamily="18" charset="0"/>
              </a:rPr>
              <a:t>je místem, kde se začíná rodit něco, co by se dalo nazvat </a:t>
            </a:r>
            <a:r>
              <a:rPr lang="cs-CZ" sz="9800" i="1" dirty="0">
                <a:latin typeface="Times New Roman" panose="02020603050405020304" pitchFamily="18" charset="0"/>
                <a:cs typeface="Times New Roman" panose="02020603050405020304" pitchFamily="18" charset="0"/>
              </a:rPr>
              <a:t>„nezávislým duchovním, sociálním a politickým životem společnosti“</a:t>
            </a:r>
            <a:r>
              <a:rPr lang="cs-CZ" sz="9800" dirty="0">
                <a:latin typeface="Times New Roman" panose="02020603050405020304" pitchFamily="18" charset="0"/>
                <a:cs typeface="Times New Roman" panose="02020603050405020304" pitchFamily="18" charset="0"/>
              </a:rPr>
              <a:t>. </a:t>
            </a:r>
          </a:p>
          <a:p>
            <a:pPr marL="0" indent="0">
              <a:lnSpc>
                <a:spcPct val="120000"/>
              </a:lnSpc>
              <a:buNone/>
            </a:pPr>
            <a:r>
              <a:rPr lang="cs-CZ" sz="11200" dirty="0">
                <a:latin typeface="Times New Roman" panose="02020603050405020304" pitchFamily="18" charset="0"/>
                <a:cs typeface="Times New Roman" panose="02020603050405020304" pitchFamily="18" charset="0"/>
              </a:rPr>
              <a:t>(…)</a:t>
            </a:r>
          </a:p>
          <a:p>
            <a:pPr marL="0" indent="0">
              <a:lnSpc>
                <a:spcPct val="120000"/>
              </a:lnSpc>
              <a:buNone/>
            </a:pPr>
            <a:endParaRPr lang="cs-CZ" sz="11200" dirty="0">
              <a:latin typeface="Times New Roman" panose="02020603050405020304" pitchFamily="18" charset="0"/>
              <a:cs typeface="Times New Roman" panose="02020603050405020304" pitchFamily="18" charset="0"/>
            </a:endParaRPr>
          </a:p>
          <a:p>
            <a:pPr marL="0" indent="0">
              <a:lnSpc>
                <a:spcPct val="120000"/>
              </a:lnSpc>
              <a:buNone/>
            </a:pPr>
            <a:r>
              <a:rPr lang="cs-CZ" sz="9600" dirty="0">
                <a:latin typeface="Times New Roman" panose="02020603050405020304" pitchFamily="18" charset="0"/>
                <a:cs typeface="Times New Roman" panose="02020603050405020304" pitchFamily="18" charset="0"/>
              </a:rPr>
              <a:t>Prvním zjištěním v tomto směru tedy je, že vý­chozí, nejdůležitější a vše ostatní předurčující sfé­rou jejich snažení je prostě snaha </a:t>
            </a:r>
            <a:r>
              <a:rPr lang="cs-CZ" sz="9600" i="1" dirty="0">
                <a:latin typeface="Times New Roman" panose="02020603050405020304" pitchFamily="18" charset="0"/>
                <a:cs typeface="Times New Roman" panose="02020603050405020304" pitchFamily="18" charset="0"/>
              </a:rPr>
              <a:t>vytvářet a pod­porovat „nezávislý život společnosti“ </a:t>
            </a:r>
            <a:r>
              <a:rPr lang="cs-CZ" sz="9600" dirty="0">
                <a:latin typeface="Times New Roman" panose="02020603050405020304" pitchFamily="18" charset="0"/>
                <a:cs typeface="Times New Roman" panose="02020603050405020304" pitchFamily="18" charset="0"/>
              </a:rPr>
              <a:t>jako „arti­kulovaný“ výraz „života v pravdě“, tedy souvisle a cílevědomě – „artikulovaně“ – </a:t>
            </a:r>
            <a:r>
              <a:rPr lang="cs-CZ" sz="9600" i="1" dirty="0">
                <a:latin typeface="Times New Roman" panose="02020603050405020304" pitchFamily="18" charset="0"/>
                <a:cs typeface="Times New Roman" panose="02020603050405020304" pitchFamily="18" charset="0"/>
              </a:rPr>
              <a:t>sloužit pravdě </a:t>
            </a:r>
            <a:r>
              <a:rPr lang="cs-CZ" sz="9600" dirty="0">
                <a:latin typeface="Times New Roman" panose="02020603050405020304" pitchFamily="18" charset="0"/>
                <a:cs typeface="Times New Roman" panose="02020603050405020304" pitchFamily="18" charset="0"/>
              </a:rPr>
              <a:t>a tuto službu organizovat. Je to ostatně přirozené: je-li „život v pravdě“ elementárním východiskem každé snahy člověka čelit odcizujícímu tlaku systému, je-li to jediný smysluplný základ každého nezávislého politického působení a je-li to posléze i nejvlastnější existenciální zdroj „disidentského“ posto­je, pak si lze stěží představit, že by se i objektivizo­vaná „disidentská“ práce mohla opírat o jinou zá­kladnu, než je služba pravdě a pravdivému životu a snaha otevírat prostor skutečným intencím života. </a:t>
            </a:r>
          </a:p>
        </p:txBody>
      </p:sp>
    </p:spTree>
    <p:extLst>
      <p:ext uri="{BB962C8B-B14F-4D97-AF65-F5344CB8AC3E}">
        <p14:creationId xmlns:p14="http://schemas.microsoft.com/office/powerpoint/2010/main" val="166626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93767"/>
            <a:ext cx="10515600" cy="961901"/>
          </a:xfrm>
        </p:spPr>
        <p:txBody>
          <a:bodyPr>
            <a:normAutofit fontScale="90000"/>
          </a:bodyPr>
          <a:lstStyle/>
          <a:p>
            <a:pPr lvl="0" algn="ctr"/>
            <a:r>
              <a:rPr lang="cs-CZ" altLang="cs-CZ" b="1" dirty="0">
                <a:latin typeface="Times New Roman" panose="02020603050405020304" pitchFamily="18" charset="0"/>
                <a:cs typeface="Times New Roman" panose="02020603050405020304" pitchFamily="18" charset="0"/>
              </a:rPr>
              <a:t>XVI. Obranný charakter disidentských hnutí</a:t>
            </a:r>
            <a:br>
              <a:rPr lang="cs-CZ" altLang="cs-CZ" dirty="0"/>
            </a:br>
            <a:endParaRPr lang="cs-CZ" dirty="0"/>
          </a:p>
        </p:txBody>
      </p:sp>
      <p:sp>
        <p:nvSpPr>
          <p:cNvPr id="4" name="Rectangle 1"/>
          <p:cNvSpPr>
            <a:spLocks noGrp="1" noChangeArrowheads="1"/>
          </p:cNvSpPr>
          <p:nvPr>
            <p:ph idx="1"/>
          </p:nvPr>
        </p:nvSpPr>
        <p:spPr bwMode="auto">
          <a:xfrm>
            <a:off x="510640" y="1585250"/>
            <a:ext cx="1084316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Post-totalitní systém podniká globální </a:t>
            </a:r>
            <a:r>
              <a:rPr kumimoji="0" lang="cs-CZ" altLang="cs-CZ"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útok </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 člověka, který proti němu stojí sám, opuštěný, izolo­vaný. Je proto docela přirozené, že všechna „disi­dentská hnutí“ mají výrazně </a:t>
            </a:r>
            <a:r>
              <a:rPr kumimoji="0" lang="cs-CZ" altLang="cs-CZ"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obranný charakter</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brá­ní člověka a skutečné intence života proti intencím systému. </a:t>
            </a:r>
          </a:p>
          <a:p>
            <a:pPr marL="0" marR="0" lvl="0" indent="0" algn="just" defTabSz="914400" rtl="0" eaLnBrk="0" fontAlgn="base" latinLnBrk="0" hangingPunct="0">
              <a:lnSpc>
                <a:spcPct val="100000"/>
              </a:lnSpc>
              <a:spcBef>
                <a:spcPct val="0"/>
              </a:spcBef>
              <a:spcAft>
                <a:spcPct val="0"/>
              </a:spcAft>
              <a:buClrTx/>
              <a:buSzTx/>
              <a:buFontTx/>
              <a:buNone/>
              <a:tabLst/>
            </a:pPr>
            <a:r>
              <a:rPr lang="cs-CZ" altLang="cs-CZ" dirty="0">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pPr>
            <a:r>
              <a:rPr lang="cs-CZ" dirty="0"/>
              <a:t>Celkově tedy: v tom, v čem asi leckdo, kdo je příliš v zajetí tradiční politické optiky, spatřuje mi­nus „disidentských hnutí“ – totiž v jejich obranném charakteru –, vidím naopak jejich největší plus. Je to podle mého názoru něco, čím překonávají přesně tu politiku, z jejíhož hlediska se může zdát jejich program tak nedostatečný. </a:t>
            </a:r>
            <a:endParaRPr kumimoji="0" lang="cs-CZ" altLang="cs-CZ"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2392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34283"/>
          </a:xfrm>
        </p:spPr>
        <p:txBody>
          <a:bodyPr/>
          <a:lstStyle/>
          <a:p>
            <a:pPr algn="ctr"/>
            <a:r>
              <a:rPr lang="cs-CZ" b="1" dirty="0">
                <a:latin typeface="Times New Roman" panose="02020603050405020304" pitchFamily="18" charset="0"/>
                <a:cs typeface="Times New Roman" panose="02020603050405020304" pitchFamily="18" charset="0"/>
              </a:rPr>
              <a:t>XVII.</a:t>
            </a:r>
          </a:p>
        </p:txBody>
      </p:sp>
      <p:sp>
        <p:nvSpPr>
          <p:cNvPr id="4" name="Rectangle 1"/>
          <p:cNvSpPr>
            <a:spLocks noGrp="1" noChangeArrowheads="1"/>
          </p:cNvSpPr>
          <p:nvPr>
            <p:ph idx="1"/>
          </p:nvPr>
        </p:nvSpPr>
        <p:spPr bwMode="auto">
          <a:xfrm>
            <a:off x="154379" y="1113616"/>
            <a:ext cx="1203762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Obrana člověka má u „disidentských hnutí“ sovětského bloku především </a:t>
            </a:r>
            <a:r>
              <a:rPr kumimoji="0" lang="cs-CZ" altLang="cs-CZ"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podobu obrany </a:t>
            </a:r>
            <a:r>
              <a:rPr kumimoji="0" lang="cs-CZ" altLang="cs-CZ"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lidských a občanských práv</a:t>
            </a:r>
            <a:r>
              <a:rPr kumimoji="0" lang="cs-CZ" altLang="cs-CZ"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jak jsou zakotvena v různých oficiálních dokumentech </a:t>
            </a: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(Všeobecná deklarace lid­ských práv, Mezinárodní pakty o lidských právech, Závěrečný akt helsinské konference, ústavy jednot­livých států). Tato hnutí brání všechny, kdo jsou za naplňování těchto práv stíháni, sama je svou prací naplňují, znovu a znovu se dožadují, aby byla státní mocí respektována, a poukazují na všechny sféry života, kde jsou porušována. </a:t>
            </a:r>
            <a:endParaRPr kumimoji="0" lang="cs-CZ" altLang="cs-CZ" sz="24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Jejich práce je tedy založena na </a:t>
            </a:r>
            <a:r>
              <a:rPr kumimoji="0" lang="cs-CZ" altLang="cs-CZ"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principu legality</a:t>
            </a: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vystupují veřejně, otevřeně, a nejenže trvají na tom, že jejich působení je v souladu se zákonem, ale do­držování zákonů si dokonce před sebe kladou jako jeden z hlavních cílů svého úsilí. Tento princip le­gality – jako základní východisko a rámec jejich práce – je jim přitom na celé ploše sovětského bloku společný (jednotlivé skupiny se na tom nemusely vzájemně domlouvat). </a:t>
            </a:r>
            <a:endParaRPr kumimoji="0" lang="cs-CZ" altLang="cs-CZ" sz="24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Tato okolnost nás staví před důležitou otázku: proč v poměrech vyznačujících se tak rozsáhlou mo­censkou svévolí je tak spontánně a univerzálně přijímán právě princip </a:t>
            </a:r>
            <a:r>
              <a:rPr kumimoji="0" lang="cs-CZ" altLang="cs-CZ"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legality</a:t>
            </a: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cs-CZ" altLang="cs-CZ"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092750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1257" y="365125"/>
            <a:ext cx="11804073" cy="584901"/>
          </a:xfrm>
        </p:spPr>
        <p:txBody>
          <a:bodyPr>
            <a:normAutofit fontScale="90000"/>
          </a:bodyPr>
          <a:lstStyle/>
          <a:p>
            <a:pPr algn="ctr"/>
            <a:r>
              <a:rPr lang="cs-CZ" b="1" dirty="0">
                <a:latin typeface="Times New Roman" panose="02020603050405020304" pitchFamily="18" charset="0"/>
                <a:cs typeface="Times New Roman" panose="02020603050405020304" pitchFamily="18" charset="0"/>
              </a:rPr>
              <a:t>  </a:t>
            </a:r>
            <a:br>
              <a:rPr lang="cs-CZ" b="1" dirty="0">
                <a:latin typeface="Times New Roman" panose="02020603050405020304" pitchFamily="18" charset="0"/>
                <a:cs typeface="Times New Roman" panose="02020603050405020304" pitchFamily="18" charset="0"/>
              </a:rPr>
            </a:br>
            <a:br>
              <a:rPr lang="cs-CZ" b="1" dirty="0">
                <a:latin typeface="Times New Roman" panose="02020603050405020304" pitchFamily="18" charset="0"/>
                <a:cs typeface="Times New Roman" panose="02020603050405020304" pitchFamily="18" charset="0"/>
              </a:rPr>
            </a:br>
            <a:r>
              <a:rPr lang="cs-CZ" b="1" dirty="0">
                <a:latin typeface="Times New Roman" panose="02020603050405020304" pitchFamily="18" charset="0"/>
                <a:cs typeface="Times New Roman" panose="02020603050405020304" pitchFamily="18" charset="0"/>
              </a:rPr>
              <a:t>XVIII. Paralelní struktury, koncepce druhé kultury, paralelní polis…</a:t>
            </a:r>
            <a:br>
              <a:rPr lang="cs-CZ" b="1" dirty="0">
                <a:latin typeface="Times New Roman" panose="02020603050405020304" pitchFamily="18" charset="0"/>
                <a:cs typeface="Times New Roman" panose="02020603050405020304" pitchFamily="18" charset="0"/>
              </a:rPr>
            </a:br>
            <a:endParaRPr lang="cs-CZ"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581891" y="1238136"/>
            <a:ext cx="1090154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Je-li základní rovinou práce „disidentských hnu­tí“ </a:t>
            </a:r>
            <a:r>
              <a:rPr kumimoji="0" lang="cs-CZ" altLang="cs-CZ"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služba pravdě</a:t>
            </a: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tj. skutečným intencím života, přerůstá-li tato služba nutně v </a:t>
            </a:r>
            <a:r>
              <a:rPr kumimoji="0" lang="cs-CZ" altLang="cs-CZ"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obranu člověka </a:t>
            </a: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je</a:t>
            </a:r>
            <a:r>
              <a:rPr kumimoji="0" lang="cs-CZ" altLang="cs-CZ"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 práva na svobodný a pravdivý život (v obranu lidských práv a v boj za respektování zákonů), pak další – a zatím, zdá se, nejvyzrálejší – fází této cesty je to, co Václav Benda formuloval jako rozvoj „para­</a:t>
            </a: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lelních struktur“. </a:t>
            </a:r>
          </a:p>
          <a:p>
            <a:pPr marL="0" marR="0" lvl="0" indent="0" algn="just" defTabSz="914400" rtl="0" eaLnBrk="0" fontAlgn="base" latinLnBrk="0" hangingPunct="0">
              <a:lnSpc>
                <a:spcPct val="100000"/>
              </a:lnSpc>
              <a:spcBef>
                <a:spcPct val="0"/>
              </a:spcBef>
              <a:spcAft>
                <a:spcPct val="0"/>
              </a:spcAft>
              <a:buClrTx/>
              <a:buSzTx/>
              <a:buFontTx/>
              <a:buNone/>
              <a:tabLst/>
            </a:pPr>
            <a:r>
              <a:rPr lang="cs-CZ" altLang="cs-CZ" sz="2000" dirty="0">
                <a:latin typeface="Times New Roman" panose="02020603050405020304" pitchFamily="18" charset="0"/>
                <a:cs typeface="Times New Roman" panose="02020603050405020304" pitchFamily="18" charset="0"/>
              </a:rPr>
              <a:t>O jaké struktury jde? </a:t>
            </a:r>
            <a:r>
              <a:rPr lang="cs-CZ" altLang="cs-CZ" sz="2000" dirty="0"/>
              <a:t> --- </a:t>
            </a:r>
            <a:r>
              <a:rPr lang="cs-CZ" altLang="cs-CZ" sz="2000" dirty="0">
                <a:latin typeface="Times New Roman" panose="02020603050405020304" pitchFamily="18" charset="0"/>
                <a:cs typeface="Times New Roman" panose="02020603050405020304" pitchFamily="18" charset="0"/>
              </a:rPr>
              <a:t>Ivan Jirous u nás poprvé rozvinul a prakticky uplatnil koncepci „druhé kultury“, a i když měl původně na mysli především oblast nekonformní rockové hudby a jen některé literární, výtvarné či „akční“ projevy, nekonformním hudebním skupi­nám blízké, rozšířilo se užití tohoto pojmu záhy na celou oblast nezávislé a potlačené kultury, tedy ne­jen na umění a jeho rozmanité proudy, ale i na hu­manitní vědy a filozofickou reflexi. Tato „druhá kultura“ si docela přirozeně vytváří své elementární organizační formy: „samizdatové“ edice a časopisy, soukromá představení a koncerty, semináře, výsta­vy apod. (V Polsku je toto všechno nepoměrně rozvinutější: existuje nezávislé nakladatelství, daleko víc časopisů, včetně politických, „tisk“ není odká­zán na pouhý strojopis atd. atd.; v Sovětském svazu má zase „samizdat“ delší tradici a zřejmě docela jiné formy.)  (…)</a:t>
            </a:r>
          </a:p>
          <a:p>
            <a:pPr marL="0" lvl="0" indent="0" algn="just" eaLnBrk="0" fontAlgn="base" hangingPunct="0">
              <a:lnSpc>
                <a:spcPct val="100000"/>
              </a:lnSpc>
              <a:spcBef>
                <a:spcPct val="0"/>
              </a:spcBef>
              <a:spcAft>
                <a:spcPct val="0"/>
              </a:spcAft>
              <a:buNone/>
            </a:pPr>
            <a:r>
              <a:rPr lang="cs-CZ" sz="2000" dirty="0"/>
              <a:t>Čili: „paralelní polis“ ukazuje dál a má smysl jedině jako akt </a:t>
            </a:r>
            <a:r>
              <a:rPr lang="cs-CZ" sz="2000" i="1" dirty="0"/>
              <a:t>prohloubení odpovědnosti k celku a za celek</a:t>
            </a:r>
            <a:r>
              <a:rPr lang="cs-CZ" sz="2000" dirty="0"/>
              <a:t>, jako nalezení nejpříhodnějšího </a:t>
            </a:r>
            <a:r>
              <a:rPr lang="cs-CZ" sz="2000" i="1" dirty="0"/>
              <a:t>stanoviště to­hoto prohlubování</a:t>
            </a:r>
            <a:r>
              <a:rPr lang="cs-CZ" sz="2000" dirty="0"/>
              <a:t>, nikoli tedy jako únik od ní a z ní. </a:t>
            </a:r>
            <a:endParaRPr kumimoji="0" lang="cs-CZ" altLang="cs-CZ"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19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pPr algn="ctr"/>
            <a:r>
              <a:rPr lang="cs-CZ" sz="4000" b="1" dirty="0">
                <a:latin typeface="Times New Roman" panose="02020603050405020304" pitchFamily="18" charset="0"/>
                <a:cs typeface="Times New Roman" panose="02020603050405020304" pitchFamily="18" charset="0"/>
              </a:rPr>
              <a:t>I. </a:t>
            </a:r>
            <a:r>
              <a:rPr lang="cs-CZ" altLang="cs-CZ" sz="4000" b="1" dirty="0">
                <a:latin typeface="Times New Roman" panose="02020603050405020304" pitchFamily="18" charset="0"/>
                <a:cs typeface="Times New Roman" panose="02020603050405020304" pitchFamily="18" charset="0"/>
              </a:rPr>
              <a:t>Východní Evropou obchází strašidlo…</a:t>
            </a:r>
            <a:endParaRPr lang="cs-CZ" sz="4000"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4294967295"/>
          </p:nvPr>
        </p:nvSpPr>
        <p:spPr bwMode="auto">
          <a:xfrm>
            <a:off x="979055" y="1492915"/>
            <a:ext cx="1016923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kterému na Západě říkají „disidentství“. </a:t>
            </a:r>
            <a:endParaRPr kumimoji="0" lang="cs-CZ" altLang="cs-CZ" sz="20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Toto strašidlo nespadlo z nebe. Je přirozeným projevem a nevyhnutelným důsledkem současné historické fáze systému, jímž obchází. Zrodila ho totiž situace, kdy tento systém už dávno není a z ti­sícerých důvodů už nemůže být založen na čisté a brutální mocenské svévoli, vylučující jakýkoliv nekonformní projev, kdy je ale na druhé straně už do té míry politicky statický, že téměř znemožňuje, aby se takový projev natrvalo uplatňoval v prostředí jeho oficiálních struktur. </a:t>
            </a:r>
            <a:endParaRPr kumimoji="0" lang="cs-CZ" altLang="cs-CZ" sz="20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Kdo vlastně tito takzvaní „disidenti“ jsou? Z čeho jejich postoj vyrůstá a jaký má smysl? V čem je smysl oněch „nezávislých iniciativ“, v nichž se „disi­denti“ spojují, a jaké mají tyto iniciativy reálné šan­ce? Je na místě užívat v souvislosti s jejich působením pojmu „opozice“? Pokud ano, čím taková „opo­zice“ – v rámci tohoto systému – vlastně je, jak působí, jakou roli ve společnosti sehrává, v co doufá a v co může doufat? Je vůbec v silách a možnostech „disidentů“ – jako lidí, kteří jsou vně všech mocen­ských struktur a v postavení jakýchsi „</a:t>
            </a:r>
            <a:r>
              <a:rPr kumimoji="0" lang="cs-CZ" altLang="cs-CZ"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podobčanů</a:t>
            </a: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nějak na společnost a společenský systém působit? Mohou vůbec něco změnit? </a:t>
            </a:r>
            <a:endParaRPr kumimoji="0" lang="cs-CZ" altLang="cs-CZ" sz="20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Myslím, že úvaha o těchto otázkách – jako úvaha o možnostech „bezmocných“ – nemůže dost dobře začít jinak než úvahou o </a:t>
            </a:r>
            <a:r>
              <a:rPr kumimoji="0" lang="cs-CZ" altLang="cs-CZ"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povaze moci </a:t>
            </a: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 poměrech, kde tito „bezmocní“ působí. </a:t>
            </a:r>
            <a:b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cs-CZ" altLang="cs-CZ"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664393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365125"/>
            <a:ext cx="11025249" cy="1325563"/>
          </a:xfrm>
        </p:spPr>
        <p:txBody>
          <a:bodyPr>
            <a:normAutofit fontScale="90000"/>
          </a:bodyPr>
          <a:lstStyle/>
          <a:p>
            <a:pPr algn="ctr"/>
            <a:r>
              <a:rPr lang="cs-CZ" b="1" dirty="0">
                <a:latin typeface="Times New Roman" panose="02020603050405020304" pitchFamily="18" charset="0"/>
                <a:cs typeface="Times New Roman" panose="02020603050405020304" pitchFamily="18" charset="0"/>
              </a:rPr>
              <a:t>XIX. … jakými způsoby se </a:t>
            </a:r>
            <a:r>
              <a:rPr lang="cs-CZ" b="1" i="1" dirty="0">
                <a:latin typeface="Times New Roman" panose="02020603050405020304" pitchFamily="18" charset="0"/>
                <a:cs typeface="Times New Roman" panose="02020603050405020304" pitchFamily="18" charset="0"/>
              </a:rPr>
              <a:t>může </a:t>
            </a:r>
            <a:r>
              <a:rPr lang="cs-CZ" b="1" dirty="0">
                <a:latin typeface="Times New Roman" panose="02020603050405020304" pitchFamily="18" charset="0"/>
                <a:cs typeface="Times New Roman" panose="02020603050405020304" pitchFamily="18" charset="0"/>
              </a:rPr>
              <a:t>prakticky realizovat …  „odpovědnost k celku a za celek“</a:t>
            </a:r>
            <a:br>
              <a:rPr lang="cs-CZ" b="1" dirty="0">
                <a:latin typeface="Times New Roman" panose="02020603050405020304" pitchFamily="18" charset="0"/>
                <a:cs typeface="Times New Roman" panose="02020603050405020304" pitchFamily="18" charset="0"/>
              </a:rPr>
            </a:br>
            <a:endParaRPr lang="cs-CZ" b="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95004" y="1377538"/>
            <a:ext cx="11934700" cy="5167559"/>
          </a:xfrm>
        </p:spPr>
        <p:txBody>
          <a:bodyPr>
            <a:normAutofit fontScale="92500" lnSpcReduction="10000"/>
          </a:bodyPr>
          <a:lstStyle/>
          <a:p>
            <a:pPr marL="0" indent="0">
              <a:buNone/>
            </a:pPr>
            <a:r>
              <a:rPr lang="cs-CZ" dirty="0">
                <a:latin typeface="Times New Roman" panose="02020603050405020304" pitchFamily="18" charset="0"/>
                <a:cs typeface="Times New Roman" panose="02020603050405020304" pitchFamily="18" charset="0"/>
              </a:rPr>
              <a:t>Výchozím bodem působení těchto hnutí směrem „ven“ je …  vždycky a především </a:t>
            </a:r>
            <a:r>
              <a:rPr lang="cs-CZ" i="1" dirty="0">
                <a:latin typeface="Times New Roman" panose="02020603050405020304" pitchFamily="18" charset="0"/>
                <a:cs typeface="Times New Roman" panose="02020603050405020304" pitchFamily="18" charset="0"/>
              </a:rPr>
              <a:t>působení na společnost </a:t>
            </a:r>
            <a:r>
              <a:rPr lang="cs-CZ" dirty="0">
                <a:latin typeface="Times New Roman" panose="02020603050405020304" pitchFamily="18" charset="0"/>
                <a:cs typeface="Times New Roman" panose="02020603050405020304" pitchFamily="18" charset="0"/>
              </a:rPr>
              <a:t>(nikoli tedy přímo a ihned na mocenskou strukturu jako takovou): nezávislé ini­ciativy oslovují „skrytou sféru“; demonstrují „život v pravdě“ jako lidskou a společenskou alternativu a probojovávají mu prostor; pomáhají – byť přirozeně nepřímo – povznášet občanské sebevědomí; roz­bíjejí svět „zdání“ a demaskují pravou povahu moci.</a:t>
            </a:r>
          </a:p>
          <a:p>
            <a:pPr marL="0" lvl="0" indent="152400" algn="just" eaLnBrk="0" fontAlgn="base" hangingPunct="0">
              <a:lnSpc>
                <a:spcPct val="100000"/>
              </a:lnSpc>
              <a:spcBef>
                <a:spcPct val="0"/>
              </a:spcBef>
              <a:spcAft>
                <a:spcPct val="0"/>
              </a:spcAft>
              <a:buNone/>
            </a:pPr>
            <a:r>
              <a:rPr lang="cs-CZ" altLang="cs-CZ" dirty="0">
                <a:latin typeface="Times New Roman" panose="02020603050405020304" pitchFamily="18" charset="0"/>
                <a:cs typeface="Times New Roman" panose="02020603050405020304" pitchFamily="18" charset="0"/>
              </a:rPr>
              <a:t>Na mocenskou strukturu jako takovou působí te­dy tato hnutí vždy jen </a:t>
            </a:r>
            <a:r>
              <a:rPr lang="cs-CZ" altLang="cs-CZ" i="1" dirty="0">
                <a:latin typeface="Times New Roman" panose="02020603050405020304" pitchFamily="18" charset="0"/>
                <a:cs typeface="Times New Roman" panose="02020603050405020304" pitchFamily="18" charset="0"/>
              </a:rPr>
              <a:t>nepřímo</a:t>
            </a:r>
            <a:r>
              <a:rPr lang="cs-CZ" altLang="cs-CZ" dirty="0">
                <a:latin typeface="Times New Roman" panose="02020603050405020304" pitchFamily="18" charset="0"/>
                <a:cs typeface="Times New Roman" panose="02020603050405020304" pitchFamily="18" charset="0"/>
              </a:rPr>
              <a:t>. (…)</a:t>
            </a:r>
          </a:p>
          <a:p>
            <a:pPr marL="0" lvl="0" indent="152400" algn="just" eaLnBrk="0" fontAlgn="base" hangingPunct="0">
              <a:lnSpc>
                <a:spcPct val="100000"/>
              </a:lnSpc>
              <a:spcBef>
                <a:spcPct val="0"/>
              </a:spcBef>
              <a:spcAft>
                <a:spcPct val="0"/>
              </a:spcAft>
              <a:buNone/>
            </a:pPr>
            <a:r>
              <a:rPr lang="cs-CZ" altLang="cs-CZ" dirty="0">
                <a:latin typeface="Times New Roman" panose="02020603050405020304" pitchFamily="18" charset="0"/>
                <a:cs typeface="Times New Roman" panose="02020603050405020304" pitchFamily="18" charset="0"/>
              </a:rPr>
              <a:t>Jeden ze způsobů takového působení (…): nepřímé posilování právního vědomí a právní odpovědnosti. To je ovšem jen speciální případ něčeho nepoměrně širšího – </a:t>
            </a:r>
            <a:r>
              <a:rPr lang="cs-CZ" altLang="cs-CZ" i="1" dirty="0">
                <a:latin typeface="Times New Roman" panose="02020603050405020304" pitchFamily="18" charset="0"/>
                <a:cs typeface="Times New Roman" panose="02020603050405020304" pitchFamily="18" charset="0"/>
              </a:rPr>
              <a:t>nepřímého tla­ku </a:t>
            </a:r>
            <a:r>
              <a:rPr lang="cs-CZ" altLang="cs-CZ" dirty="0">
                <a:latin typeface="Times New Roman" panose="02020603050405020304" pitchFamily="18" charset="0"/>
                <a:cs typeface="Times New Roman" panose="02020603050405020304" pitchFamily="18" charset="0"/>
              </a:rPr>
              <a:t>„života v pravdě“: svobodného myšlení, alterna­tivních hodnot a „alternativního chování“, nezávis­lé společenské seberealizace. Na tento tlak mocen­ská struktura – ať chce, nebo nechce – musí vždycky do jisté míry reagovat. Její odpověď má vždycky ovšem dvě dimenze: </a:t>
            </a:r>
            <a:r>
              <a:rPr lang="cs-CZ" altLang="cs-CZ" i="1" dirty="0">
                <a:latin typeface="Times New Roman" panose="02020603050405020304" pitchFamily="18" charset="0"/>
                <a:cs typeface="Times New Roman" panose="02020603050405020304" pitchFamily="18" charset="0"/>
              </a:rPr>
              <a:t>represi </a:t>
            </a:r>
            <a:r>
              <a:rPr lang="cs-CZ" altLang="cs-CZ" dirty="0">
                <a:latin typeface="Times New Roman" panose="02020603050405020304" pitchFamily="18" charset="0"/>
                <a:cs typeface="Times New Roman" panose="02020603050405020304" pitchFamily="18" charset="0"/>
              </a:rPr>
              <a:t>a </a:t>
            </a:r>
            <a:r>
              <a:rPr lang="cs-CZ" altLang="cs-CZ" i="1" dirty="0">
                <a:latin typeface="Times New Roman" panose="02020603050405020304" pitchFamily="18" charset="0"/>
                <a:cs typeface="Times New Roman" panose="02020603050405020304" pitchFamily="18" charset="0"/>
              </a:rPr>
              <a:t>adaptaci</a:t>
            </a:r>
            <a:r>
              <a:rPr lang="cs-CZ" altLang="cs-CZ" dirty="0">
                <a:latin typeface="Times New Roman" panose="02020603050405020304" pitchFamily="18" charset="0"/>
                <a:cs typeface="Times New Roman" panose="02020603050405020304" pitchFamily="18" charset="0"/>
              </a:rPr>
              <a:t>; jednou se víc vyjevuje ta, podruhé ona.</a:t>
            </a:r>
            <a:endParaRPr kumimoji="0" lang="cs-CZ" altLang="cs-CZ"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1392937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08652"/>
          </a:xfrm>
        </p:spPr>
        <p:txBody>
          <a:bodyPr>
            <a:normAutofit fontScale="90000"/>
          </a:bodyPr>
          <a:lstStyle/>
          <a:p>
            <a:pPr algn="ctr"/>
            <a:r>
              <a:rPr lang="cs-CZ" b="1" dirty="0">
                <a:latin typeface="Times New Roman" panose="02020603050405020304" pitchFamily="18" charset="0"/>
                <a:cs typeface="Times New Roman" panose="02020603050405020304" pitchFamily="18" charset="0"/>
              </a:rPr>
              <a:t>XX.</a:t>
            </a:r>
          </a:p>
        </p:txBody>
      </p:sp>
      <p:sp>
        <p:nvSpPr>
          <p:cNvPr id="4" name="Rectangle 1"/>
          <p:cNvSpPr>
            <a:spLocks noGrp="1" noChangeArrowheads="1"/>
          </p:cNvSpPr>
          <p:nvPr>
            <p:ph idx="1"/>
          </p:nvPr>
        </p:nvSpPr>
        <p:spPr bwMode="auto">
          <a:xfrm>
            <a:off x="296884" y="1612620"/>
            <a:ext cx="11410702"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Specifika post-totalitních poměrů, s jejich absencí „normální“ politiky a nedohledností jakékoli šance na důsažnější politickou změnu, má jeden pozitivní aspekt: nutí nás zkoumat naši situaci na pozadí jejích hlubších souvislostí a uvažovat o naší budouc­nosti v kontextu dlouhodobějších a globálnějších vyhlídek světa, jehož jsme součástí. Nutnost trvale zakoušet, že nejvlastnější konfrontace člověka a sy­stému probíhá nepoměrně hlouběji než na rovině nějaké bezprostřední politiky, předurčuje přitom – zdá se– i směr takového uvažování. </a:t>
            </a:r>
            <a:endParaRPr kumimoji="0" lang="cs-CZ" altLang="cs-CZ" sz="24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Naše pozornost se tak nevyhnutelně obrací k tomu nejpodstatnějšímu: ke </a:t>
            </a:r>
            <a:r>
              <a:rPr kumimoji="0" lang="cs-CZ" altLang="cs-CZ"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krizi soudobé technické civilizace jako celku</a:t>
            </a: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 té krizi, kterou </a:t>
            </a:r>
            <a:r>
              <a:rPr kumimoji="0" lang="cs-CZ" altLang="cs-CZ"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Heidegger</a:t>
            </a: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popisuje jako bezradnost člověka tváří v tvář planetár­ní moci techniky.</a:t>
            </a: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079449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27512" y="510639"/>
            <a:ext cx="11764488" cy="6673932"/>
          </a:xfrm>
        </p:spPr>
        <p:txBody>
          <a:bodyPr>
            <a:normAutofit fontScale="77500" lnSpcReduction="20000"/>
          </a:bodyPr>
          <a:lstStyle/>
          <a:p>
            <a:pPr marL="0" lvl="0" indent="152400" algn="just" eaLnBrk="0" fontAlgn="base" hangingPunct="0">
              <a:lnSpc>
                <a:spcPct val="100000"/>
              </a:lnSpc>
              <a:spcBef>
                <a:spcPct val="0"/>
              </a:spcBef>
              <a:spcAft>
                <a:spcPct val="0"/>
              </a:spcAft>
              <a:buNone/>
            </a:pPr>
            <a:r>
              <a:rPr lang="cs-CZ" altLang="cs-CZ" dirty="0">
                <a:latin typeface="Times New Roman" panose="02020603050405020304" pitchFamily="18" charset="0"/>
                <a:cs typeface="Times New Roman" panose="02020603050405020304" pitchFamily="18" charset="0"/>
              </a:rPr>
              <a:t>Zdá se, že perspektivu, v jejímž směru různí mys­litelé a různá hnutí cítí ono neznámé východisko, by bylo možno nejobecněji charakterizovat jako </a:t>
            </a:r>
            <a:r>
              <a:rPr lang="cs-CZ" altLang="cs-CZ" b="1" dirty="0">
                <a:latin typeface="Times New Roman" panose="02020603050405020304" pitchFamily="18" charset="0"/>
                <a:cs typeface="Times New Roman" panose="02020603050405020304" pitchFamily="18" charset="0"/>
              </a:rPr>
              <a:t>per­spektivu nějaké obsáhlé </a:t>
            </a:r>
            <a:r>
              <a:rPr lang="cs-CZ" altLang="cs-CZ" b="1" i="1" dirty="0">
                <a:latin typeface="Times New Roman" panose="02020603050405020304" pitchFamily="18" charset="0"/>
                <a:cs typeface="Times New Roman" panose="02020603050405020304" pitchFamily="18" charset="0"/>
              </a:rPr>
              <a:t>„existenciální revoluce“</a:t>
            </a:r>
            <a:r>
              <a:rPr lang="cs-CZ" altLang="cs-CZ" i="1"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Sdílím tuto orientaci a sdílím i názor, že východisko nelze hledat v nějakém „technickém grifu“, tj. vnějškovém projektu té či oné změny nebo revoluce pou­ze filozofické, pouze sociální, pouze technologické, či dokonce jen politické. To všechno jsou oblasti, kam ona „existenciální revoluce“ může a musí svý­mi konsekvencemi dolehnout; jejím nejvlastnějším prostorem však může být jedině lidská existence v nejhlubším slova smyslu. Teprve odtud může přerůstat v nějakou celkovou mravní – a nakonec ovšem i politickou – rekonstrukci společnosti. </a:t>
            </a:r>
            <a:endParaRPr lang="cs-CZ" altLang="cs-CZ" dirty="0"/>
          </a:p>
          <a:p>
            <a:pPr marL="0" lvl="0" indent="152400" algn="just" eaLnBrk="0" fontAlgn="base" hangingPunct="0">
              <a:lnSpc>
                <a:spcPct val="100000"/>
              </a:lnSpc>
              <a:spcBef>
                <a:spcPct val="0"/>
              </a:spcBef>
              <a:spcAft>
                <a:spcPct val="0"/>
              </a:spcAft>
              <a:buNone/>
            </a:pPr>
            <a:r>
              <a:rPr lang="cs-CZ" altLang="cs-CZ" dirty="0">
                <a:latin typeface="Times New Roman" panose="02020603050405020304" pitchFamily="18" charset="0"/>
                <a:cs typeface="Times New Roman" panose="02020603050405020304" pitchFamily="18" charset="0"/>
              </a:rPr>
              <a:t>To, co nazýváme konzumní a industriální (či post­industriální) společností, co </a:t>
            </a:r>
            <a:r>
              <a:rPr lang="cs-CZ" altLang="cs-CZ" dirty="0" err="1">
                <a:latin typeface="Times New Roman" panose="02020603050405020304" pitchFamily="18" charset="0"/>
                <a:cs typeface="Times New Roman" panose="02020603050405020304" pitchFamily="18" charset="0"/>
              </a:rPr>
              <a:t>Ortega</a:t>
            </a:r>
            <a:r>
              <a:rPr lang="cs-CZ" altLang="cs-CZ" dirty="0">
                <a:latin typeface="Times New Roman" panose="02020603050405020304" pitchFamily="18" charset="0"/>
                <a:cs typeface="Times New Roman" panose="02020603050405020304" pitchFamily="18" charset="0"/>
              </a:rPr>
              <a:t> y </a:t>
            </a:r>
            <a:r>
              <a:rPr lang="cs-CZ" altLang="cs-CZ" dirty="0" err="1">
                <a:latin typeface="Times New Roman" panose="02020603050405020304" pitchFamily="18" charset="0"/>
                <a:cs typeface="Times New Roman" panose="02020603050405020304" pitchFamily="18" charset="0"/>
              </a:rPr>
              <a:t>Gasset</a:t>
            </a:r>
            <a:r>
              <a:rPr lang="cs-CZ" altLang="cs-CZ" dirty="0">
                <a:latin typeface="Times New Roman" panose="02020603050405020304" pitchFamily="18" charset="0"/>
                <a:cs typeface="Times New Roman" panose="02020603050405020304" pitchFamily="18" charset="0"/>
              </a:rPr>
              <a:t> rozuměl kdysi svou „vzpourou davů“, všechna myšlen­ková, mravní, politická a sociální bída dnešního světa jsou asi jen různé aspekty hlubinné krize, v níž se ocitá dnešní člověk, vlečený globálním „samo­pohybem“ technické civilizace. </a:t>
            </a:r>
            <a:endParaRPr lang="cs-CZ" altLang="cs-CZ" dirty="0"/>
          </a:p>
          <a:p>
            <a:pPr marL="0" lvl="0" indent="152400" algn="just" eaLnBrk="0" fontAlgn="base" hangingPunct="0">
              <a:lnSpc>
                <a:spcPct val="100000"/>
              </a:lnSpc>
              <a:spcBef>
                <a:spcPct val="0"/>
              </a:spcBef>
              <a:spcAft>
                <a:spcPct val="0"/>
              </a:spcAft>
              <a:buNone/>
            </a:pPr>
            <a:r>
              <a:rPr lang="cs-CZ" altLang="cs-CZ" b="1" dirty="0">
                <a:latin typeface="Times New Roman" panose="02020603050405020304" pitchFamily="18" charset="0"/>
                <a:cs typeface="Times New Roman" panose="02020603050405020304" pitchFamily="18" charset="0"/>
              </a:rPr>
              <a:t>Post-totalitní systém je jen jednou – obzvlášť dras­tickou a o to jasněji svůj pravý původ dosvědčující – tváří této celkové neschopnosti moderního člověka být „pánem své vlastní situace“; „samopohyb“ toho­to systému je určitou speciální a extrémní verzí glo­bálního „samopohybu“ technické civilizace; lidské selhání, které zrcadlí, je jen jednou z variant celko­vého selhání moderního člověka. </a:t>
            </a:r>
            <a:endParaRPr lang="cs-CZ" altLang="cs-CZ" b="1" dirty="0"/>
          </a:p>
          <a:p>
            <a:pPr marL="0" lvl="0" indent="152400" algn="just" eaLnBrk="0" fontAlgn="base" hangingPunct="0">
              <a:lnSpc>
                <a:spcPct val="100000"/>
              </a:lnSpc>
              <a:spcBef>
                <a:spcPct val="0"/>
              </a:spcBef>
              <a:spcAft>
                <a:spcPct val="0"/>
              </a:spcAft>
              <a:buNone/>
            </a:pPr>
            <a:r>
              <a:rPr lang="cs-CZ" altLang="cs-CZ" dirty="0">
                <a:latin typeface="Times New Roman" panose="02020603050405020304" pitchFamily="18" charset="0"/>
                <a:cs typeface="Times New Roman" panose="02020603050405020304" pitchFamily="18" charset="0"/>
              </a:rPr>
              <a:t>Planetární krize lidského postavení prostupuje ovšem západní svět stejně jako svět náš, pouze v něm nabývá jiných společenských a politických podob. </a:t>
            </a:r>
            <a:r>
              <a:rPr lang="cs-CZ" altLang="cs-CZ" dirty="0" err="1">
                <a:latin typeface="Times New Roman" panose="02020603050405020304" pitchFamily="18" charset="0"/>
                <a:cs typeface="Times New Roman" panose="02020603050405020304" pitchFamily="18" charset="0"/>
              </a:rPr>
              <a:t>Heidegger</a:t>
            </a:r>
            <a:r>
              <a:rPr lang="cs-CZ" altLang="cs-CZ" dirty="0">
                <a:latin typeface="Times New Roman" panose="02020603050405020304" pitchFamily="18" charset="0"/>
                <a:cs typeface="Times New Roman" panose="02020603050405020304" pitchFamily="18" charset="0"/>
              </a:rPr>
              <a:t> výslovně mluví o </a:t>
            </a:r>
            <a:r>
              <a:rPr lang="cs-CZ" altLang="cs-CZ" b="1" i="1" dirty="0">
                <a:latin typeface="Times New Roman" panose="02020603050405020304" pitchFamily="18" charset="0"/>
                <a:cs typeface="Times New Roman" panose="02020603050405020304" pitchFamily="18" charset="0"/>
              </a:rPr>
              <a:t>krizi demokracie. </a:t>
            </a:r>
            <a:r>
              <a:rPr lang="cs-CZ" altLang="cs-CZ" b="1" dirty="0">
                <a:latin typeface="Times New Roman" panose="02020603050405020304" pitchFamily="18" charset="0"/>
                <a:cs typeface="Times New Roman" panose="02020603050405020304" pitchFamily="18" charset="0"/>
              </a:rPr>
              <a:t>Nic skutečně nenasvědčuje tomu, že by západní demo­kracie – tj. demokracie tradičního parlamentního typu – otevírala nějaké hlubší východisko.</a:t>
            </a:r>
            <a:r>
              <a:rPr lang="cs-CZ" altLang="cs-CZ" dirty="0">
                <a:latin typeface="Times New Roman" panose="02020603050405020304" pitchFamily="18" charset="0"/>
                <a:cs typeface="Times New Roman" panose="02020603050405020304" pitchFamily="18" charset="0"/>
              </a:rPr>
              <a:t> Dalo by se dokonce říct, že oč více je v ní ve srovnání s na­ším světem prostoru pro skutečné intence života, o to lépe jen před člověkem krizovou situaci skrývá a o to hlouběji ho do ní ponořuje. </a:t>
            </a:r>
            <a:endParaRPr kumimoji="0" lang="cs-CZ" altLang="cs-CZ" sz="4000" b="0" i="0" u="none" strike="noStrike" cap="none" normalizeH="0" baseline="0" dirty="0">
              <a:ln>
                <a:noFill/>
              </a:ln>
              <a:solidFill>
                <a:schemeClr val="tx1"/>
              </a:solidFill>
              <a:effectLst/>
              <a:latin typeface="Arial" panose="020B0604020202020204" pitchFamily="34" charset="0"/>
            </a:endParaRPr>
          </a:p>
          <a:p>
            <a:pPr marL="0" indent="0">
              <a:buNone/>
            </a:pPr>
            <a:endParaRPr lang="cs-CZ" dirty="0"/>
          </a:p>
        </p:txBody>
      </p:sp>
    </p:spTree>
    <p:extLst>
      <p:ext uri="{BB962C8B-B14F-4D97-AF65-F5344CB8AC3E}">
        <p14:creationId xmlns:p14="http://schemas.microsoft.com/office/powerpoint/2010/main" val="3861419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199" y="166255"/>
            <a:ext cx="10882745" cy="6531428"/>
          </a:xfrm>
        </p:spPr>
        <p:txBody>
          <a:bodyPr>
            <a:normAutofit/>
          </a:bodyPr>
          <a:lstStyle/>
          <a:p>
            <a:pPr marL="0" indent="0" algn="just">
              <a:buNone/>
            </a:pPr>
            <a:r>
              <a:rPr lang="cs-CZ" dirty="0"/>
              <a:t>Za této situace jsou jen dvě možnosti: buď bude systém dál a dál rozvíjet (totiž: bude </a:t>
            </a:r>
            <a:r>
              <a:rPr lang="cs-CZ" i="1" dirty="0"/>
              <a:t>moci </a:t>
            </a:r>
            <a:r>
              <a:rPr lang="cs-CZ" dirty="0"/>
              <a:t>rozvíjet) své „post-totalitní prvky“, začne se nezadržitelně přibližovat nějaké orwellovsky úděsné vidině světa ab­solutní manipulace a všechny artikulovanější pro­jevy „života v pravdě“ definitivně udusí; </a:t>
            </a:r>
          </a:p>
          <a:p>
            <a:pPr marL="0" indent="0" algn="just">
              <a:buNone/>
            </a:pPr>
            <a:r>
              <a:rPr lang="cs-CZ" dirty="0"/>
              <a:t>anebo se bude „nezávislý život společnosti“ („paralelní po­lis“), včetně „disidentského hnutí“, pomalu, ale jistě proměňovat ve stále důležitější společenský feno­mén, stále zřetelněji zrcadlící reálná společenská napětí a stále důrazněji vstupující do života společnosti jako její reálná součást, ovlivňující – ať už tak, či onak – obecnou situaci.</a:t>
            </a:r>
          </a:p>
          <a:p>
            <a:pPr marL="0" indent="0" algn="just">
              <a:buNone/>
            </a:pPr>
            <a:endParaRPr lang="cs-CZ" dirty="0"/>
          </a:p>
          <a:p>
            <a:pPr marL="0" indent="0" algn="just">
              <a:buNone/>
            </a:pPr>
            <a:r>
              <a:rPr lang="cs-CZ" dirty="0"/>
              <a:t> Samozřejmě vždycky jen jako jeden z faktorů, působící na pozadí všech faktorů ostatních, v souvislosti s nimi a způsobem to­muto pozadí adekvátním. </a:t>
            </a:r>
          </a:p>
        </p:txBody>
      </p:sp>
    </p:spTree>
    <p:extLst>
      <p:ext uri="{BB962C8B-B14F-4D97-AF65-F5344CB8AC3E}">
        <p14:creationId xmlns:p14="http://schemas.microsoft.com/office/powerpoint/2010/main" val="3383354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XXI.</a:t>
            </a:r>
          </a:p>
        </p:txBody>
      </p:sp>
      <p:sp>
        <p:nvSpPr>
          <p:cNvPr id="4" name="Rectangle 1"/>
          <p:cNvSpPr>
            <a:spLocks noGrp="1" noChangeArrowheads="1"/>
          </p:cNvSpPr>
          <p:nvPr>
            <p:ph idx="1"/>
          </p:nvPr>
        </p:nvSpPr>
        <p:spPr bwMode="auto">
          <a:xfrm>
            <a:off x="522514" y="1736421"/>
            <a:ext cx="1073529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Perspektiva „existenciální revoluce“ je – co do svých důsledků – především perspektivou </a:t>
            </a:r>
            <a:r>
              <a:rPr kumimoji="0" lang="cs-CZ" altLang="cs-CZ"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mravní rekonstituce společnosti</a:t>
            </a: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znamená radikální obno­vy autentického vztahu člověka k tomu, co jsem na­zval „lidským řádem“ (a co nemůže být suplováno žádným řádem politickým). Nová zkušenost bytí; obnovené zakotvení v univerzu; nově uchopená „vyšší odpovědnost“; znovu nalezený vnitřní vztah k druhému člověku a k lidské pospolitosti – to je zřejmě směr, o který půjde. </a:t>
            </a:r>
            <a:endParaRPr kumimoji="0" lang="cs-CZ" altLang="cs-CZ"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88058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700644"/>
            <a:ext cx="10515600" cy="5476319"/>
          </a:xfrm>
        </p:spPr>
        <p:txBody>
          <a:bodyPr>
            <a:normAutofit fontScale="92500" lnSpcReduction="10000"/>
          </a:bodyPr>
          <a:lstStyle/>
          <a:p>
            <a:pPr marL="0" lvl="0" algn="just">
              <a:lnSpc>
                <a:spcPct val="100000"/>
              </a:lnSpc>
              <a:buNone/>
            </a:pPr>
            <a:r>
              <a:rPr lang="cs-CZ" altLang="cs-CZ" dirty="0">
                <a:latin typeface="Times New Roman" panose="02020603050405020304" pitchFamily="18" charset="0"/>
                <a:cs typeface="Times New Roman" panose="02020603050405020304" pitchFamily="18" charset="0"/>
              </a:rPr>
              <a:t>A politické důsledky? </a:t>
            </a:r>
            <a:endParaRPr lang="cs-CZ" altLang="cs-CZ" i="1" dirty="0">
              <a:latin typeface="Times New Roman" panose="02020603050405020304" pitchFamily="18" charset="0"/>
              <a:cs typeface="Times New Roman" panose="02020603050405020304" pitchFamily="18" charset="0"/>
            </a:endParaRPr>
          </a:p>
          <a:p>
            <a:pPr marL="0" lvl="0" algn="just">
              <a:lnSpc>
                <a:spcPct val="100000"/>
              </a:lnSpc>
              <a:buNone/>
            </a:pPr>
            <a:r>
              <a:rPr lang="cs-CZ" altLang="cs-CZ" dirty="0">
                <a:latin typeface="Times New Roman" panose="02020603050405020304" pitchFamily="18" charset="0"/>
                <a:cs typeface="Times New Roman" panose="02020603050405020304" pitchFamily="18" charset="0"/>
              </a:rPr>
              <a:t>Nejspíš by asi mohly být v konstituci takových struktur, které víc než z té či oné formalizace poli­tických vztahů a záruk budou vycházet z jejich no­vého </a:t>
            </a:r>
            <a:r>
              <a:rPr lang="cs-CZ" altLang="cs-CZ" i="1" dirty="0">
                <a:latin typeface="Times New Roman" panose="02020603050405020304" pitchFamily="18" charset="0"/>
                <a:cs typeface="Times New Roman" panose="02020603050405020304" pitchFamily="18" charset="0"/>
              </a:rPr>
              <a:t>„ducha“</a:t>
            </a:r>
            <a:r>
              <a:rPr lang="cs-CZ" altLang="cs-CZ" dirty="0">
                <a:latin typeface="Times New Roman" panose="02020603050405020304" pitchFamily="18" charset="0"/>
                <a:cs typeface="Times New Roman" panose="02020603050405020304" pitchFamily="18" charset="0"/>
              </a:rPr>
              <a:t>, to znamená především z jejich </a:t>
            </a:r>
            <a:r>
              <a:rPr lang="cs-CZ" altLang="cs-CZ" i="1" dirty="0">
                <a:latin typeface="Times New Roman" panose="02020603050405020304" pitchFamily="18" charset="0"/>
                <a:cs typeface="Times New Roman" panose="02020603050405020304" pitchFamily="18" charset="0"/>
              </a:rPr>
              <a:t>lidské­ho obsahu. </a:t>
            </a:r>
            <a:r>
              <a:rPr lang="cs-CZ" altLang="cs-CZ" dirty="0">
                <a:latin typeface="Times New Roman" panose="02020603050405020304" pitchFamily="18" charset="0"/>
                <a:cs typeface="Times New Roman" panose="02020603050405020304" pitchFamily="18" charset="0"/>
              </a:rPr>
              <a:t>Jde tedy o rehabilitaci takových hodnot, jako je důvěra, otevřenost, odpovědnost, solidarita, láska. Věřím ve struktury neorientované k „technic­ké“ stránce výkonu moci, ale ke </a:t>
            </a:r>
            <a:r>
              <a:rPr lang="cs-CZ" altLang="cs-CZ" i="1" dirty="0">
                <a:latin typeface="Times New Roman" panose="02020603050405020304" pitchFamily="18" charset="0"/>
                <a:cs typeface="Times New Roman" panose="02020603050405020304" pitchFamily="18" charset="0"/>
              </a:rPr>
              <a:t>smyslu </a:t>
            </a:r>
            <a:r>
              <a:rPr lang="cs-CZ" altLang="cs-CZ" dirty="0">
                <a:latin typeface="Times New Roman" panose="02020603050405020304" pitchFamily="18" charset="0"/>
                <a:cs typeface="Times New Roman" panose="02020603050405020304" pitchFamily="18" charset="0"/>
              </a:rPr>
              <a:t>tohoto výko­nu; ve struktury tmelené víc společně sdíleným po­citem smysluplnosti určitých komunit než společně sdílenými ambicemi směrem „ven“. Mohou a musí to být struktury </a:t>
            </a:r>
            <a:r>
              <a:rPr lang="cs-CZ" altLang="cs-CZ" i="1" dirty="0">
                <a:latin typeface="Times New Roman" panose="02020603050405020304" pitchFamily="18" charset="0"/>
                <a:cs typeface="Times New Roman" panose="02020603050405020304" pitchFamily="18" charset="0"/>
              </a:rPr>
              <a:t>otevřené, dynamické </a:t>
            </a:r>
            <a:r>
              <a:rPr lang="cs-CZ" altLang="cs-CZ" dirty="0">
                <a:latin typeface="Times New Roman" panose="02020603050405020304" pitchFamily="18" charset="0"/>
                <a:cs typeface="Times New Roman" panose="02020603050405020304" pitchFamily="18" charset="0"/>
              </a:rPr>
              <a:t>a </a:t>
            </a:r>
            <a:r>
              <a:rPr lang="cs-CZ" altLang="cs-CZ" i="1" dirty="0">
                <a:latin typeface="Times New Roman" panose="02020603050405020304" pitchFamily="18" charset="0"/>
                <a:cs typeface="Times New Roman" panose="02020603050405020304" pitchFamily="18" charset="0"/>
              </a:rPr>
              <a:t>malé</a:t>
            </a:r>
            <a:r>
              <a:rPr lang="cs-CZ" altLang="cs-CZ" dirty="0">
                <a:latin typeface="Times New Roman" panose="02020603050405020304" pitchFamily="18" charset="0"/>
                <a:cs typeface="Times New Roman" panose="02020603050405020304" pitchFamily="18" charset="0"/>
              </a:rPr>
              <a:t>; nad jis­tou hranicí nemohou už ony „lidské vazby“, jako je osobní důvěra a osobní odpovědnost, fungovat (po­ukazuje na to </a:t>
            </a:r>
            <a:r>
              <a:rPr lang="cs-CZ" altLang="cs-CZ" dirty="0" err="1">
                <a:latin typeface="Times New Roman" panose="02020603050405020304" pitchFamily="18" charset="0"/>
                <a:cs typeface="Times New Roman" panose="02020603050405020304" pitchFamily="18" charset="0"/>
              </a:rPr>
              <a:t>Goldsmith</a:t>
            </a:r>
            <a:r>
              <a:rPr lang="cs-CZ" altLang="cs-CZ" dirty="0">
                <a:latin typeface="Times New Roman" panose="02020603050405020304" pitchFamily="18" charset="0"/>
                <a:cs typeface="Times New Roman" panose="02020603050405020304" pitchFamily="18" charset="0"/>
              </a:rPr>
              <a:t>). Musí to být struktury, které ze své podstaty neomezují vznikání struktur jiných; jakákoli kumulace moci (jeden z projevů „samopohybu“) by jim měla být bytostně cizí. Struk­tury nikoli jako orgány či instituce, ale jako </a:t>
            </a:r>
            <a:r>
              <a:rPr lang="cs-CZ" altLang="cs-CZ" i="1" dirty="0">
                <a:latin typeface="Times New Roman" panose="02020603050405020304" pitchFamily="18" charset="0"/>
                <a:cs typeface="Times New Roman" panose="02020603050405020304" pitchFamily="18" charset="0"/>
              </a:rPr>
              <a:t>společenství.</a:t>
            </a:r>
            <a:endParaRPr lang="cs-CZ" altLang="cs-CZ" dirty="0"/>
          </a:p>
          <a:p>
            <a:pPr marL="0" indent="0">
              <a:buNone/>
            </a:pPr>
            <a:endParaRPr lang="cs-CZ" dirty="0"/>
          </a:p>
        </p:txBody>
      </p:sp>
    </p:spTree>
    <p:extLst>
      <p:ext uri="{BB962C8B-B14F-4D97-AF65-F5344CB8AC3E}">
        <p14:creationId xmlns:p14="http://schemas.microsoft.com/office/powerpoint/2010/main" val="3173527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XXII.</a:t>
            </a:r>
          </a:p>
        </p:txBody>
      </p:sp>
      <p:sp>
        <p:nvSpPr>
          <p:cNvPr id="4" name="Rectangle 1"/>
          <p:cNvSpPr>
            <a:spLocks noGrp="1" noChangeArrowheads="1"/>
          </p:cNvSpPr>
          <p:nvPr>
            <p:ph idx="1"/>
          </p:nvPr>
        </p:nvSpPr>
        <p:spPr bwMode="auto">
          <a:xfrm>
            <a:off x="176150" y="1455817"/>
            <a:ext cx="11839699"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Nepřipomíná vize „post-demokratické“ struktury některými svými prvky strukturu „disidentských“ skupin či některých nezávislých občanských ini­ciativ, jak je ze svého okolí známe? Nevznikají snad v těchto malých společenstvích – stmelovaných tisí­cerými společně sdílenými útrapami – některé z oněch zvláštních „lidsky obsažných“ politických vztahů a vazeb, o nichž byla v předchozím náčrtu řeč? Nespojuje tato společenství (a skutečně jde víc o </a:t>
            </a:r>
            <a:r>
              <a:rPr kumimoji="0" lang="cs-CZ" altLang="cs-CZ"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společenství </a:t>
            </a: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než o organizace) – působící bez šan­cí na vnější a přímý úspěch, a žijící tedy především ze společného pocitu hlubší smysluplnosti vlastní práce – přesně ta atmosféra, v níž mohou být zfor­malizované a </a:t>
            </a:r>
            <a:r>
              <a:rPr kumimoji="0" lang="cs-CZ" altLang="cs-CZ"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zritualizované</a:t>
            </a:r>
            <a:r>
              <a:rPr kumimoji="0" lang="cs-CZ" altLang="cs-CZ"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vazby nahrazovány živým pocitem solidárnosti a bratrství? Nevznikají na pozadí všech společně sdílených překážek přesně ty „post-demokratické“ vztahy bezprostřední osobní důvěry a na ní založené neformální pravo­moci jedinců? Nevznikají snad, nežijí a nezanikají tyto skupiny pod tlakem konkrétních a autentických potřeb, aniž by byly zatíženy balastem vyprázdněné tradice? Není jejich pokus o artikulovaný „život v pravdě“ a obnovený pocit „vyšší odpovědnosti“ uprostřed zlhostejnělé společnosti opravdu znám­kou jakési počínající mravní rekonstituce? </a:t>
            </a:r>
            <a:endParaRPr kumimoji="0" lang="cs-CZ" altLang="cs-CZ" sz="20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52006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3761" y="581891"/>
            <a:ext cx="11661569" cy="5878286"/>
          </a:xfrm>
        </p:spPr>
        <p:txBody>
          <a:bodyPr>
            <a:normAutofit/>
          </a:bodyPr>
          <a:lstStyle/>
          <a:p>
            <a:pPr marL="0" indent="0">
              <a:buNone/>
            </a:pPr>
            <a:r>
              <a:rPr lang="cs-CZ" altLang="cs-CZ" dirty="0">
                <a:latin typeface="Times New Roman" panose="02020603050405020304" pitchFamily="18" charset="0"/>
                <a:cs typeface="Times New Roman" panose="02020603050405020304" pitchFamily="18" charset="0"/>
              </a:rPr>
              <a:t>Jinými slovy: nejsou tato neformální, nebyrokra­tická, dynamická a otevřená společenství – celá tato „paralelní polis“ – jakýmsi zárodečným předobrazem či symbolickým </a:t>
            </a:r>
            <a:r>
              <a:rPr lang="cs-CZ" altLang="cs-CZ" dirty="0" err="1">
                <a:latin typeface="Times New Roman" panose="02020603050405020304" pitchFamily="18" charset="0"/>
                <a:cs typeface="Times New Roman" panose="02020603050405020304" pitchFamily="18" charset="0"/>
              </a:rPr>
              <a:t>mikromodelem</a:t>
            </a:r>
            <a:r>
              <a:rPr lang="cs-CZ" altLang="cs-CZ" dirty="0">
                <a:latin typeface="Times New Roman" panose="02020603050405020304" pitchFamily="18" charset="0"/>
                <a:cs typeface="Times New Roman" panose="02020603050405020304" pitchFamily="18" charset="0"/>
              </a:rPr>
              <a:t> oněch smysluplnějších „post-demokratických“ politických struk­tur, které by mohly zakládat lepší uspořádání společnosti?</a:t>
            </a:r>
          </a:p>
          <a:p>
            <a:pPr marL="0" indent="0">
              <a:buNone/>
            </a:pPr>
            <a:endParaRPr lang="cs-CZ" dirty="0">
              <a:latin typeface="Times New Roman" panose="02020603050405020304" pitchFamily="18" charset="0"/>
              <a:cs typeface="Times New Roman" panose="02020603050405020304" pitchFamily="18" charset="0"/>
            </a:endParaRPr>
          </a:p>
          <a:p>
            <a:pPr marL="0" indent="0">
              <a:buNone/>
            </a:pPr>
            <a:r>
              <a:rPr lang="cs-CZ" dirty="0"/>
              <a:t>Vím z tisíceré osobní zkušenosti, jak pouhá okol­nost společného </a:t>
            </a:r>
            <a:r>
              <a:rPr lang="cs-CZ" dirty="0" err="1"/>
              <a:t>signatářství</a:t>
            </a:r>
            <a:r>
              <a:rPr lang="cs-CZ" dirty="0"/>
              <a:t> Charty 77 dokáže mezi lidmi, kteří se dosud neznali nebo kteří se znali jen povrchně, okamžitě založit hlubší a otevřenější vztah a vyvolat náhlý a silný pocit smysluplné po­spolitosti, tedy něco, co by jim jen vzácně mohla umožnit třebas i dlouhodobá spolupráce v nějaké apatické oficiální struktuře. Jako by samo vědomí společně přijatého úkolu a společně sdílené zkuše­nosti proměňovalo lidi a klima jejich soužití a jako by i jejich veřejné práci dávalo jakousi jinde vzác­nou lidštější dimenzi.</a:t>
            </a:r>
          </a:p>
        </p:txBody>
      </p:sp>
    </p:spTree>
    <p:extLst>
      <p:ext uri="{BB962C8B-B14F-4D97-AF65-F5344CB8AC3E}">
        <p14:creationId xmlns:p14="http://schemas.microsoft.com/office/powerpoint/2010/main" val="1662463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a:t>
            </a:r>
          </a:p>
        </p:txBody>
      </p:sp>
      <p:sp>
        <p:nvSpPr>
          <p:cNvPr id="4" name="Rectangle 1"/>
          <p:cNvSpPr>
            <a:spLocks noGrp="1" noChangeArrowheads="1"/>
          </p:cNvSpPr>
          <p:nvPr>
            <p:ph idx="1"/>
          </p:nvPr>
        </p:nvSpPr>
        <p:spPr bwMode="auto">
          <a:xfrm>
            <a:off x="273132" y="187612"/>
            <a:ext cx="1130530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152400" algn="just" defTabSz="914400" rtl="0" eaLnBrk="0" fontAlgn="base" latinLnBrk="0" hangingPunct="0">
              <a:lnSpc>
                <a:spcPct val="100000"/>
              </a:lnSpc>
              <a:spcBef>
                <a:spcPct val="0"/>
              </a:spcBef>
              <a:spcAft>
                <a:spcPct val="0"/>
              </a:spcAft>
              <a:buClrTx/>
              <a:buSzTx/>
              <a:buFontTx/>
              <a:buNone/>
              <a:tabLst/>
            </a:pPr>
            <a:endParaRPr lang="cs-CZ" altLang="cs-CZ" sz="2400" dirty="0">
              <a:latin typeface="Times New Roman" panose="02020603050405020304" pitchFamily="18" charset="0"/>
              <a:cs typeface="Times New Roman" panose="02020603050405020304"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endParaRPr lang="cs-CZ" altLang="cs-CZ" sz="2400" dirty="0">
              <a:latin typeface="Times New Roman" panose="02020603050405020304" pitchFamily="18" charset="0"/>
              <a:cs typeface="Times New Roman" panose="02020603050405020304"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Přesto si myslím, že na pozadí všech předchozích úvah o post-totalitních poměrech a o postavení a vnitřní konstituci rozvíjejících se pokusů bránit v těchto poměrech člověka a jeho identitu byly na místě otázky, které jsem položil. Jako nic víc a nic míň než impuls k věcné reflexi vlastní zkušenosti a k zamyšlení, zda některé prvky této zkušenosti – aniž si to sami uvědomujeme – nepoukazují skutečně kamsi dál, za její hranice, a zda tedy přímo zde, v našem každodenním životě, nejsou zakódovány určité výzvy, tiše očekávající okamžik, kdy budou přečteny a pochopeny. </a:t>
            </a: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sz="24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 totiž vůbec otázka, zda „světlejší budoucnost“ je opravdu a vždy jen záležitostí nějakého vzdálené­ho „tam“. Co když je to naopak něco, co je už dávno zde, – a jenom naše slepota a slabost nám brání to kolem sebe a v sobě vidět a rozvíjet? </a:t>
            </a:r>
            <a:endParaRPr kumimoji="0" lang="cs-CZ" altLang="cs-CZ"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583133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pPr marL="0" indent="0">
              <a:buNone/>
            </a:pPr>
            <a:r>
              <a:rPr lang="cs-CZ" dirty="0">
                <a:hlinkClick r:id="rId2"/>
              </a:rPr>
              <a:t>http://www.ceskatelevize.cz/ct24/sites/default/files/1817870-vaclavhavel_moc_bezmocnych_1978.pdf</a:t>
            </a:r>
            <a:endParaRPr lang="cs-CZ" dirty="0"/>
          </a:p>
          <a:p>
            <a:pPr marL="0" indent="0">
              <a:buNone/>
            </a:pPr>
            <a:endParaRPr lang="cs-CZ" dirty="0"/>
          </a:p>
          <a:p>
            <a:pPr marL="0" indent="0">
              <a:buNone/>
            </a:pPr>
            <a:r>
              <a:rPr lang="cs-CZ" dirty="0"/>
              <a:t>http://vaclavhavel.cz/showtrans.php?cat=eseje&amp;val=2_eseje.html&amp;typ=html</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311220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II. Diktatura?</a:t>
            </a:r>
          </a:p>
        </p:txBody>
      </p:sp>
      <p:sp>
        <p:nvSpPr>
          <p:cNvPr id="6" name="Rectangle 1"/>
          <p:cNvSpPr>
            <a:spLocks noGrp="1" noChangeArrowheads="1"/>
          </p:cNvSpPr>
          <p:nvPr>
            <p:ph idx="1"/>
          </p:nvPr>
        </p:nvSpPr>
        <p:spPr bwMode="auto">
          <a:xfrm>
            <a:off x="581891" y="2176162"/>
            <a:ext cx="1031701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Náš systém bývá nejčastěji charakterizován jako </a:t>
            </a:r>
            <a:r>
              <a:rPr kumimoji="0" lang="cs-CZ" altLang="cs-CZ" sz="3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dik­tatura</a:t>
            </a:r>
            <a:r>
              <a:rPr kumimoji="0" lang="cs-CZ" altLang="cs-CZ"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totiž diktatura politické byrokracie nad nive­lizovanou společností. </a:t>
            </a:r>
            <a:endParaRPr kumimoji="0" lang="cs-CZ" altLang="cs-CZ" sz="32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Obávám se, že už samo toto označení – byť jinak jakkoli pochopitelné – skutečnou povahu moci v tomto systému spíš zatemňuje než osvětluje. </a:t>
            </a:r>
            <a:endParaRPr kumimoji="0" lang="cs-CZ" altLang="cs-CZ" sz="32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 se nám totiž pod tímto pojmem vybavuje? (…)</a:t>
            </a:r>
            <a:endParaRPr kumimoji="0" lang="cs-CZ" altLang="cs-CZ" sz="3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21271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3735127" y="1017321"/>
            <a:ext cx="3753880" cy="5400000"/>
          </a:xfrm>
          <a:prstGeom prst="rect">
            <a:avLst/>
          </a:prstGeom>
        </p:spPr>
      </p:pic>
      <p:pic>
        <p:nvPicPr>
          <p:cNvPr id="5" name="Obrázek 4"/>
          <p:cNvPicPr>
            <a:picLocks noChangeAspect="1"/>
          </p:cNvPicPr>
          <p:nvPr/>
        </p:nvPicPr>
        <p:blipFill>
          <a:blip r:embed="rId3"/>
          <a:stretch>
            <a:fillRect/>
          </a:stretch>
        </p:blipFill>
        <p:spPr>
          <a:xfrm>
            <a:off x="7958098" y="376053"/>
            <a:ext cx="3672771" cy="5400000"/>
          </a:xfrm>
          <a:prstGeom prst="rect">
            <a:avLst/>
          </a:prstGeom>
        </p:spPr>
      </p:pic>
      <p:pic>
        <p:nvPicPr>
          <p:cNvPr id="6" name="Obrázek 5"/>
          <p:cNvPicPr>
            <a:picLocks noChangeAspect="1"/>
          </p:cNvPicPr>
          <p:nvPr/>
        </p:nvPicPr>
        <p:blipFill>
          <a:blip r:embed="rId4"/>
          <a:stretch>
            <a:fillRect/>
          </a:stretch>
        </p:blipFill>
        <p:spPr>
          <a:xfrm>
            <a:off x="9908947" y="3618000"/>
            <a:ext cx="2156067" cy="3240000"/>
          </a:xfrm>
          <a:prstGeom prst="rect">
            <a:avLst/>
          </a:prstGeom>
        </p:spPr>
      </p:pic>
      <p:pic>
        <p:nvPicPr>
          <p:cNvPr id="7" name="Obrázek 6"/>
          <p:cNvPicPr>
            <a:picLocks noChangeAspect="1"/>
          </p:cNvPicPr>
          <p:nvPr/>
        </p:nvPicPr>
        <p:blipFill>
          <a:blip r:embed="rId5"/>
          <a:stretch>
            <a:fillRect/>
          </a:stretch>
        </p:blipFill>
        <p:spPr>
          <a:xfrm>
            <a:off x="237116" y="197924"/>
            <a:ext cx="3063866" cy="4680000"/>
          </a:xfrm>
          <a:prstGeom prst="rect">
            <a:avLst/>
          </a:prstGeom>
        </p:spPr>
      </p:pic>
    </p:spTree>
    <p:extLst>
      <p:ext uri="{BB962C8B-B14F-4D97-AF65-F5344CB8AC3E}">
        <p14:creationId xmlns:p14="http://schemas.microsoft.com/office/powerpoint/2010/main" val="168577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838200" y="406400"/>
            <a:ext cx="10515600" cy="794327"/>
          </a:xfrm>
        </p:spPr>
        <p:txBody>
          <a:bodyPr>
            <a:normAutofit fontScale="90000"/>
          </a:bodyPr>
          <a:lstStyle/>
          <a:p>
            <a:pPr lvl="0" algn="ctr"/>
            <a:br>
              <a:rPr kumimoji="0" lang="cs-CZ" altLang="cs-CZ"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lang="cs-CZ" altLang="cs-CZ" sz="3600" b="1" dirty="0">
                <a:latin typeface="Times New Roman" panose="02020603050405020304" pitchFamily="18" charset="0"/>
                <a:cs typeface="Times New Roman" panose="02020603050405020304" pitchFamily="18" charset="0"/>
              </a:rPr>
            </a:br>
            <a:r>
              <a:rPr kumimoji="0" lang="cs-CZ" altLang="cs-CZ"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III. Vedoucí obchodu se zeleninou …</a:t>
            </a:r>
            <a:br>
              <a:rPr kumimoji="0" lang="cs-CZ" altLang="cs-CZ"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kumimoji="0" lang="cs-CZ" altLang="cs-CZ" sz="3600" b="1" i="0" u="none" strike="noStrike" cap="none" normalizeH="0" baseline="0" dirty="0">
                <a:ln>
                  <a:noFill/>
                </a:ln>
                <a:solidFill>
                  <a:schemeClr val="tx1"/>
                </a:solidFill>
                <a:effectLst/>
              </a:rPr>
            </a:br>
            <a:endParaRPr lang="cs-CZ" sz="3600" b="1" dirty="0"/>
          </a:p>
        </p:txBody>
      </p:sp>
      <p:sp>
        <p:nvSpPr>
          <p:cNvPr id="6" name="Rectangle 2"/>
          <p:cNvSpPr>
            <a:spLocks noGrp="1" noChangeArrowheads="1"/>
          </p:cNvSpPr>
          <p:nvPr>
            <p:ph idx="1"/>
          </p:nvPr>
        </p:nvSpPr>
        <p:spPr bwMode="auto">
          <a:xfrm>
            <a:off x="544945" y="1369806"/>
            <a:ext cx="1080885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08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0813"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umístil do výkladu mezi cibuli a mrkev heslo „Proletáři všech zemí, spojte se!“</a:t>
            </a:r>
            <a:endParaRPr kumimoji="0" lang="cs-CZ" altLang="cs-CZ" b="0" i="0" u="none" strike="noStrike" cap="none" normalizeH="0" baseline="0" dirty="0">
              <a:ln>
                <a:noFill/>
              </a:ln>
              <a:solidFill>
                <a:schemeClr val="tx1"/>
              </a:solidFill>
              <a:effectLst/>
            </a:endParaRPr>
          </a:p>
          <a:p>
            <a:pPr marL="0" marR="0" lvl="0" indent="150813"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Proč to udělal? Co tím chtěl sdělit světu? Je skutečně osobně zapálen pro myšlenku spojení proletářů všech zemí? </a:t>
            </a:r>
          </a:p>
          <a:p>
            <a:pPr marL="0" marR="0" lvl="0" indent="150813"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Jde jeho zapálení tak daleko, že cítí neodolatelnou potřebu se svým ideálem seznámit veřejnost? Uvažoval opravdu někdy aspoň chvilku o tom, jak by se takové spojení mělo uskutečnit a co by znamenalo? (…)</a:t>
            </a:r>
          </a:p>
          <a:p>
            <a:pPr marL="0" lvl="0" algn="ctr">
              <a:lnSpc>
                <a:spcPct val="100000"/>
              </a:lnSpc>
              <a:buNone/>
            </a:pPr>
            <a:endParaRPr lang="cs-CZ" altLang="cs-CZ" b="1" dirty="0">
              <a:latin typeface="Times New Roman" panose="02020603050405020304" pitchFamily="18" charset="0"/>
              <a:cs typeface="Times New Roman" panose="02020603050405020304" pitchFamily="18" charset="0"/>
            </a:endParaRPr>
          </a:p>
          <a:p>
            <a:pPr marL="0" lvl="0" algn="ctr">
              <a:lnSpc>
                <a:spcPct val="100000"/>
              </a:lnSpc>
              <a:buNone/>
            </a:pPr>
            <a:r>
              <a:rPr lang="cs-CZ" altLang="cs-CZ" b="1" dirty="0">
                <a:latin typeface="Times New Roman" panose="02020603050405020304" pitchFamily="18" charset="0"/>
                <a:cs typeface="Times New Roman" panose="02020603050405020304" pitchFamily="18" charset="0"/>
              </a:rPr>
              <a:t>Ideologie</a:t>
            </a:r>
            <a:endParaRPr lang="cs-CZ" dirty="0">
              <a:latin typeface="Times New Roman" panose="02020603050405020304" pitchFamily="18" charset="0"/>
              <a:cs typeface="Times New Roman" panose="02020603050405020304" pitchFamily="18" charset="0"/>
            </a:endParaRPr>
          </a:p>
          <a:p>
            <a:pPr marL="0" lvl="0" algn="just">
              <a:lnSpc>
                <a:spcPct val="100000"/>
              </a:lnSpc>
              <a:buNone/>
            </a:pPr>
            <a:r>
              <a:rPr lang="cs-CZ" dirty="0">
                <a:latin typeface="Times New Roman" panose="02020603050405020304" pitchFamily="18" charset="0"/>
                <a:cs typeface="Times New Roman" panose="02020603050405020304" pitchFamily="18" charset="0"/>
              </a:rPr>
              <a:t>… Výchozí – onou „alibistickou“ – funkcí ideologie je tedy dávat člověku jako oběti i jako opoře post-totalitního systému iluzi, že je v souladu s lidským řádem a s řádem univerza.</a:t>
            </a:r>
            <a:endParaRPr kumimoji="0" lang="cs-CZ" altLang="cs-CZ"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27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200" b="1" dirty="0">
                <a:latin typeface="Times New Roman" panose="02020603050405020304" pitchFamily="18" charset="0"/>
                <a:cs typeface="Times New Roman" panose="02020603050405020304" pitchFamily="18" charset="0"/>
              </a:rPr>
              <a:t>IV. Samopohyb systému</a:t>
            </a:r>
          </a:p>
        </p:txBody>
      </p:sp>
      <p:sp>
        <p:nvSpPr>
          <p:cNvPr id="3" name="Zástupný symbol pro obsah 2"/>
          <p:cNvSpPr>
            <a:spLocks noGrp="1"/>
          </p:cNvSpPr>
          <p:nvPr>
            <p:ph idx="1"/>
          </p:nvPr>
        </p:nvSpPr>
        <p:spPr>
          <a:xfrm>
            <a:off x="443345" y="1616363"/>
            <a:ext cx="11351491" cy="4590473"/>
          </a:xfrm>
        </p:spPr>
        <p:txBody>
          <a:bodyPr>
            <a:normAutofit fontScale="92500" lnSpcReduction="20000"/>
          </a:bodyPr>
          <a:lstStyle/>
          <a:p>
            <a:pPr marL="0" indent="0" algn="just">
              <a:buNone/>
            </a:pPr>
            <a:r>
              <a:rPr lang="cs-CZ" dirty="0">
                <a:latin typeface="Times New Roman" panose="02020603050405020304" pitchFamily="18" charset="0"/>
                <a:cs typeface="Times New Roman" panose="02020603050405020304" pitchFamily="18" charset="0"/>
              </a:rPr>
              <a:t>Mezi intencemi post-totalitního systému a intence­mi života zeje propast: zatímco život směřuje ze své podstaty k pluralitě, k pestrobarevnosti, k nezávislé </a:t>
            </a:r>
            <a:r>
              <a:rPr lang="cs-CZ" dirty="0" err="1">
                <a:latin typeface="Times New Roman" panose="02020603050405020304" pitchFamily="18" charset="0"/>
                <a:cs typeface="Times New Roman" panose="02020603050405020304" pitchFamily="18" charset="0"/>
              </a:rPr>
              <a:t>sebekonstituci</a:t>
            </a:r>
            <a:r>
              <a:rPr lang="cs-CZ" dirty="0">
                <a:latin typeface="Times New Roman" panose="02020603050405020304" pitchFamily="18" charset="0"/>
                <a:cs typeface="Times New Roman" panose="02020603050405020304" pitchFamily="18" charset="0"/>
              </a:rPr>
              <a:t> a </a:t>
            </a:r>
            <a:r>
              <a:rPr lang="cs-CZ" dirty="0" err="1">
                <a:latin typeface="Times New Roman" panose="02020603050405020304" pitchFamily="18" charset="0"/>
                <a:cs typeface="Times New Roman" panose="02020603050405020304" pitchFamily="18" charset="0"/>
              </a:rPr>
              <a:t>sebeorganizaci</a:t>
            </a:r>
            <a:r>
              <a:rPr lang="cs-CZ" dirty="0">
                <a:latin typeface="Times New Roman" panose="02020603050405020304" pitchFamily="18" charset="0"/>
                <a:cs typeface="Times New Roman" panose="02020603050405020304" pitchFamily="18" charset="0"/>
              </a:rPr>
              <a:t>, prostě k naplnění své svobody, post-totalitní systém vyžaduje naopak monolitičnost, uniformitu, disciplínu: zatímco život chce vytvářet stále nové „nepravděpodobné“ struk­tury, post-totalitní systém mu vnucuje naopak „nejpravděpodobnější stavy“.</a:t>
            </a:r>
          </a:p>
          <a:p>
            <a:pPr marL="0" indent="0" algn="just">
              <a:buNone/>
            </a:pPr>
            <a:r>
              <a:rPr lang="cs-CZ" dirty="0">
                <a:latin typeface="Times New Roman" panose="02020603050405020304" pitchFamily="18" charset="0"/>
                <a:cs typeface="Times New Roman" panose="02020603050405020304" pitchFamily="18" charset="0"/>
              </a:rPr>
              <a:t>(…)</a:t>
            </a:r>
          </a:p>
          <a:p>
            <a:pPr marL="0" indent="0" algn="just">
              <a:buNone/>
            </a:pPr>
            <a:r>
              <a:rPr lang="cs-CZ" dirty="0">
                <a:latin typeface="Times New Roman" panose="02020603050405020304" pitchFamily="18" charset="0"/>
                <a:cs typeface="Times New Roman" panose="02020603050405020304" pitchFamily="18" charset="0"/>
              </a:rPr>
              <a:t>Lze tedy říci, že vnitřním cílem post-totalitního systému není, jak se to obvykle při prvním pohledu jeví, pouhé zachová­ní moci v rukách vládnoucí skupiny; tato sebezá­chovná snaha jako sociální fenomén je podřízena čemusi „vyššímu“: jakémusi slepému </a:t>
            </a:r>
            <a:r>
              <a:rPr lang="cs-CZ" i="1" dirty="0">
                <a:latin typeface="Times New Roman" panose="02020603050405020304" pitchFamily="18" charset="0"/>
                <a:cs typeface="Times New Roman" panose="02020603050405020304" pitchFamily="18" charset="0"/>
              </a:rPr>
              <a:t>samopohybu </a:t>
            </a:r>
            <a:r>
              <a:rPr lang="cs-CZ" dirty="0">
                <a:latin typeface="Times New Roman" panose="02020603050405020304" pitchFamily="18" charset="0"/>
                <a:cs typeface="Times New Roman" panose="02020603050405020304" pitchFamily="18" charset="0"/>
              </a:rPr>
              <a:t>systému. Člověk – ať už má jakékoli místo v mocen­ské hierarchii – není pro tento systém něčím „o sobě“, ale jen tím, kdo má tento „samopohyb“ nést a kdo mu má sloužit: proto i jeho touha po moci se může trvale uplatňovat jen potud, pokud je její směřování identické se „samopohybem“.</a:t>
            </a:r>
          </a:p>
        </p:txBody>
      </p:sp>
    </p:spTree>
    <p:extLst>
      <p:ext uri="{BB962C8B-B14F-4D97-AF65-F5344CB8AC3E}">
        <p14:creationId xmlns:p14="http://schemas.microsoft.com/office/powerpoint/2010/main" val="286720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84666"/>
            <a:ext cx="10515600" cy="555564"/>
          </a:xfrm>
        </p:spPr>
        <p:txBody>
          <a:bodyPr>
            <a:normAutofit fontScale="90000"/>
          </a:bodyPr>
          <a:lstStyle/>
          <a:p>
            <a:pPr algn="ctr"/>
            <a:r>
              <a:rPr lang="cs-CZ" b="1" dirty="0">
                <a:latin typeface="Times New Roman" panose="02020603050405020304" pitchFamily="18" charset="0"/>
                <a:cs typeface="Times New Roman" panose="02020603050405020304" pitchFamily="18" charset="0"/>
              </a:rPr>
              <a:t>V.</a:t>
            </a:r>
          </a:p>
        </p:txBody>
      </p:sp>
      <p:sp>
        <p:nvSpPr>
          <p:cNvPr id="3" name="Zástupný symbol pro obsah 2"/>
          <p:cNvSpPr>
            <a:spLocks noGrp="1"/>
          </p:cNvSpPr>
          <p:nvPr>
            <p:ph idx="1"/>
          </p:nvPr>
        </p:nvSpPr>
        <p:spPr>
          <a:xfrm>
            <a:off x="337457" y="740230"/>
            <a:ext cx="11636829" cy="5932713"/>
          </a:xfrm>
        </p:spPr>
        <p:txBody>
          <a:bodyPr>
            <a:normAutofit lnSpcReduction="10000"/>
          </a:bodyPr>
          <a:lstStyle/>
          <a:p>
            <a:pPr marL="0" indent="0">
              <a:buNone/>
            </a:pPr>
            <a:r>
              <a:rPr lang="cs-CZ" sz="2400" dirty="0">
                <a:latin typeface="Times New Roman" panose="02020603050405020304" pitchFamily="18" charset="0"/>
                <a:cs typeface="Times New Roman" panose="02020603050405020304" pitchFamily="18" charset="0"/>
              </a:rPr>
              <a:t>Je-li ideologie původně „mostem“ mezi systémem a člověkem „jakožto člověkem“, pak ve chvíli, kdy člověk na tento most vstoupí, stává se zároveň mos­tem mezi systémem a člověkem </a:t>
            </a:r>
            <a:r>
              <a:rPr lang="cs-CZ" sz="2400" i="1" dirty="0">
                <a:latin typeface="Times New Roman" panose="02020603050405020304" pitchFamily="18" charset="0"/>
                <a:cs typeface="Times New Roman" panose="02020603050405020304" pitchFamily="18" charset="0"/>
              </a:rPr>
              <a:t>jakožto jeho součástí. </a:t>
            </a:r>
            <a:r>
              <a:rPr lang="cs-CZ" sz="2400" dirty="0">
                <a:latin typeface="Times New Roman" panose="02020603050405020304" pitchFamily="18" charset="0"/>
                <a:cs typeface="Times New Roman" panose="02020603050405020304" pitchFamily="18" charset="0"/>
              </a:rPr>
              <a:t>Pomáhá-li tedy ideologie původně – svým působením „ven“ – konstituovat moc jako její psycholo­gické „alibi“, pak od okamžiku, kdy je přijata, ji konstituuje zároveň i „dovnitř“ jako její přímá slož­ka: začíná fungovat jako hlavní nástroj </a:t>
            </a:r>
            <a:r>
              <a:rPr lang="cs-CZ" sz="2400" i="1" dirty="0">
                <a:latin typeface="Times New Roman" panose="02020603050405020304" pitchFamily="18" charset="0"/>
                <a:cs typeface="Times New Roman" panose="02020603050405020304" pitchFamily="18" charset="0"/>
              </a:rPr>
              <a:t>rituální </a:t>
            </a:r>
            <a:r>
              <a:rPr lang="cs-CZ" sz="2400" i="1" dirty="0" err="1">
                <a:latin typeface="Times New Roman" panose="02020603050405020304" pitchFamily="18" charset="0"/>
                <a:cs typeface="Times New Roman" panose="02020603050405020304" pitchFamily="18" charset="0"/>
              </a:rPr>
              <a:t>vnitromocenské</a:t>
            </a:r>
            <a:r>
              <a:rPr lang="cs-CZ" sz="2400" i="1" dirty="0">
                <a:latin typeface="Times New Roman" panose="02020603050405020304" pitchFamily="18" charset="0"/>
                <a:cs typeface="Times New Roman" panose="02020603050405020304" pitchFamily="18" charset="0"/>
              </a:rPr>
              <a:t> komunikace</a:t>
            </a:r>
            <a:r>
              <a:rPr lang="cs-CZ" sz="2400" dirty="0">
                <a:latin typeface="Times New Roman" panose="02020603050405020304" pitchFamily="18" charset="0"/>
                <a:cs typeface="Times New Roman" panose="02020603050405020304" pitchFamily="18" charset="0"/>
              </a:rPr>
              <a:t>. (…)</a:t>
            </a:r>
          </a:p>
          <a:p>
            <a:pPr marL="0" indent="152400" algn="just" eaLnBrk="0" fontAlgn="base" hangingPunct="0">
              <a:lnSpc>
                <a:spcPct val="100000"/>
              </a:lnSpc>
              <a:spcBef>
                <a:spcPct val="0"/>
              </a:spcBef>
              <a:spcAft>
                <a:spcPct val="0"/>
              </a:spcAft>
              <a:buNone/>
            </a:pPr>
            <a:r>
              <a:rPr lang="cs-CZ" sz="2400" dirty="0">
                <a:latin typeface="Times New Roman" panose="02020603050405020304" pitchFamily="18" charset="0"/>
                <a:cs typeface="Times New Roman" panose="02020603050405020304" pitchFamily="18" charset="0"/>
              </a:rPr>
              <a:t>Tento „diktát rituálu“ vede ovšem k tomu, že moc se zřetelně </a:t>
            </a:r>
            <a:r>
              <a:rPr lang="cs-CZ" sz="2400" i="1" dirty="0">
                <a:latin typeface="Times New Roman" panose="02020603050405020304" pitchFamily="18" charset="0"/>
                <a:cs typeface="Times New Roman" panose="02020603050405020304" pitchFamily="18" charset="0"/>
              </a:rPr>
              <a:t>anonymizuje</a:t>
            </a:r>
            <a:r>
              <a:rPr lang="cs-CZ" sz="2400" dirty="0">
                <a:latin typeface="Times New Roman" panose="02020603050405020304" pitchFamily="18" charset="0"/>
                <a:cs typeface="Times New Roman" panose="02020603050405020304" pitchFamily="18" charset="0"/>
              </a:rPr>
              <a:t>; člověk se téměř rozpouští v rituálu, nechává se jím unášet a mnohdy se zdá, jako by to byl rituál sám, co vynáší lidi z přítmí na světlo moci: anebo není snad pro post-totalitní sy­stém charakteristické, že na všech úrovních mocen­ské hierarchie jsou individuality stále víc vytěsňovány lidmi bez tváře, loutkami, uniformovanými sluhy rituálu a mocenské rutiny? (…)</a:t>
            </a:r>
          </a:p>
          <a:p>
            <a:pPr marL="0" lvl="0" indent="152400" algn="just" eaLnBrk="0" fontAlgn="base" hangingPunct="0">
              <a:lnSpc>
                <a:spcPct val="100000"/>
              </a:lnSpc>
              <a:spcBef>
                <a:spcPct val="0"/>
              </a:spcBef>
              <a:spcAft>
                <a:spcPct val="0"/>
              </a:spcAft>
              <a:buNone/>
            </a:pPr>
            <a:r>
              <a:rPr lang="cs-CZ" altLang="cs-CZ" sz="2400" dirty="0">
                <a:latin typeface="Times New Roman" panose="02020603050405020304" pitchFamily="18" charset="0"/>
                <a:cs typeface="Times New Roman" panose="02020603050405020304" pitchFamily="18" charset="0"/>
              </a:rPr>
              <a:t>Lze tedy říct, že ideologie – jako nástroj </a:t>
            </a:r>
            <a:r>
              <a:rPr lang="cs-CZ" altLang="cs-CZ" sz="2400" dirty="0" err="1">
                <a:latin typeface="Times New Roman" panose="02020603050405020304" pitchFamily="18" charset="0"/>
                <a:cs typeface="Times New Roman" panose="02020603050405020304" pitchFamily="18" charset="0"/>
              </a:rPr>
              <a:t>vnitro­mocenské</a:t>
            </a:r>
            <a:r>
              <a:rPr lang="cs-CZ" altLang="cs-CZ" sz="2400" dirty="0">
                <a:latin typeface="Times New Roman" panose="02020603050405020304" pitchFamily="18" charset="0"/>
                <a:cs typeface="Times New Roman" panose="02020603050405020304" pitchFamily="18" charset="0"/>
              </a:rPr>
              <a:t> komunikace, zajišťující mocenské struktuře vnitřní soudržnost – je v post-totalitním systé­mu něčím, co </a:t>
            </a:r>
            <a:r>
              <a:rPr lang="cs-CZ" altLang="cs-CZ" sz="2400" i="1" dirty="0">
                <a:latin typeface="Times New Roman" panose="02020603050405020304" pitchFamily="18" charset="0"/>
                <a:cs typeface="Times New Roman" panose="02020603050405020304" pitchFamily="18" charset="0"/>
              </a:rPr>
              <a:t>přesahuje „fyzickou“ stránku moci</a:t>
            </a:r>
            <a:r>
              <a:rPr lang="cs-CZ" altLang="cs-CZ" sz="2400" dirty="0">
                <a:latin typeface="Times New Roman" panose="02020603050405020304" pitchFamily="18" charset="0"/>
                <a:cs typeface="Times New Roman" panose="02020603050405020304" pitchFamily="18" charset="0"/>
              </a:rPr>
              <a:t>, co si ji do značné míry podmaňuje, a co tudíž zajišťuje i její kontinuitu. </a:t>
            </a:r>
          </a:p>
          <a:p>
            <a:pPr marL="0" lvl="0" indent="152400" algn="just" eaLnBrk="0" fontAlgn="base" hangingPunct="0">
              <a:lnSpc>
                <a:spcPct val="100000"/>
              </a:lnSpc>
              <a:spcBef>
                <a:spcPct val="0"/>
              </a:spcBef>
              <a:spcAft>
                <a:spcPct val="0"/>
              </a:spcAft>
              <a:buNone/>
            </a:pPr>
            <a:r>
              <a:rPr lang="cs-CZ" altLang="cs-CZ" sz="2400" dirty="0">
                <a:latin typeface="Times New Roman" panose="02020603050405020304" pitchFamily="18" charset="0"/>
                <a:cs typeface="Times New Roman" panose="02020603050405020304" pitchFamily="18" charset="0"/>
              </a:rPr>
              <a:t>Je to jeden z pilířů vnější stability tohoto systému. </a:t>
            </a:r>
          </a:p>
          <a:p>
            <a:pPr marL="0" lvl="0" indent="152400" algn="just" eaLnBrk="0" fontAlgn="base" hangingPunct="0">
              <a:lnSpc>
                <a:spcPct val="100000"/>
              </a:lnSpc>
              <a:spcBef>
                <a:spcPct val="0"/>
              </a:spcBef>
              <a:spcAft>
                <a:spcPct val="0"/>
              </a:spcAft>
              <a:buNone/>
            </a:pPr>
            <a:endParaRPr lang="cs-CZ" altLang="cs-CZ" sz="2400" dirty="0">
              <a:latin typeface="Times New Roman" panose="02020603050405020304" pitchFamily="18" charset="0"/>
              <a:cs typeface="Times New Roman" panose="02020603050405020304" pitchFamily="18" charset="0"/>
            </a:endParaRPr>
          </a:p>
          <a:p>
            <a:pPr marL="0" lvl="0" indent="152400" algn="just" eaLnBrk="0" fontAlgn="base" hangingPunct="0">
              <a:lnSpc>
                <a:spcPct val="100000"/>
              </a:lnSpc>
              <a:spcBef>
                <a:spcPct val="0"/>
              </a:spcBef>
              <a:spcAft>
                <a:spcPct val="0"/>
              </a:spcAft>
              <a:buNone/>
            </a:pPr>
            <a:r>
              <a:rPr lang="cs-CZ" sz="2400" dirty="0">
                <a:latin typeface="Times New Roman" panose="02020603050405020304" pitchFamily="18" charset="0"/>
                <a:cs typeface="Times New Roman" panose="02020603050405020304" pitchFamily="18" charset="0"/>
              </a:rPr>
              <a:t>Tento pilíř však stojí na vratkém základě: totiž na lži. </a:t>
            </a:r>
            <a:r>
              <a:rPr lang="cs-CZ" sz="2400" b="1" dirty="0">
                <a:latin typeface="Times New Roman" panose="02020603050405020304" pitchFamily="18" charset="0"/>
                <a:cs typeface="Times New Roman" panose="02020603050405020304" pitchFamily="18" charset="0"/>
              </a:rPr>
              <a:t>Osvědčuje se proto jen potud, pokud je člověk ochoten žít ve lži. </a:t>
            </a:r>
            <a:endParaRPr kumimoji="0" lang="cs-CZ" altLang="cs-CZ"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indent="0">
              <a:buNone/>
            </a:pPr>
            <a:endParaRPr lang="cs-CZ" dirty="0"/>
          </a:p>
          <a:p>
            <a:pPr marL="0" indent="0">
              <a:buNone/>
            </a:pPr>
            <a:endParaRPr lang="cs-CZ" dirty="0"/>
          </a:p>
          <a:p>
            <a:pPr marL="0" indent="0">
              <a:buNone/>
            </a:pPr>
            <a:endParaRPr lang="cs-CZ" i="1" dirty="0"/>
          </a:p>
          <a:p>
            <a:pPr marL="0" indent="0">
              <a:buNone/>
            </a:pPr>
            <a:endParaRPr lang="cs-CZ" i="1" dirty="0"/>
          </a:p>
          <a:p>
            <a:pPr marL="0" indent="0">
              <a:buNone/>
            </a:pPr>
            <a:endParaRPr lang="cs-CZ" i="1" dirty="0"/>
          </a:p>
          <a:p>
            <a:pPr marL="0" indent="0">
              <a:buNone/>
            </a:pPr>
            <a:endParaRPr lang="cs-CZ" dirty="0"/>
          </a:p>
        </p:txBody>
      </p:sp>
    </p:spTree>
    <p:extLst>
      <p:ext uri="{BB962C8B-B14F-4D97-AF65-F5344CB8AC3E}">
        <p14:creationId xmlns:p14="http://schemas.microsoft.com/office/powerpoint/2010/main" val="25832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VI.</a:t>
            </a:r>
          </a:p>
        </p:txBody>
      </p:sp>
      <p:sp>
        <p:nvSpPr>
          <p:cNvPr id="4" name="Rectangle 1"/>
          <p:cNvSpPr>
            <a:spLocks noGrp="1" noChangeArrowheads="1"/>
          </p:cNvSpPr>
          <p:nvPr>
            <p:ph idx="1"/>
          </p:nvPr>
        </p:nvSpPr>
        <p:spPr bwMode="auto">
          <a:xfrm>
            <a:off x="838200" y="1246694"/>
            <a:ext cx="10515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Požadavek, aby se zelinář vyjádřil veřejně, se zdá být nesmyslný. Nesmyslný ale není. Lidé jeho heslo sice nevnímají, nevnímají ho však jen proto, že ta­ková hesla jsou i v jiných výkladech, na oknech, na střechách, na elektrických sloupech, prostě všude; že tedy tvoří cosi jako </a:t>
            </a:r>
            <a:r>
              <a:rPr kumimoji="0" lang="cs-CZ" altLang="cs-CZ"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panoráma jejich každoden­nosti. </a:t>
            </a: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Toto panoráma – jako celek – si ovšem uvědomují velmi dobře. A čím jiným je zelinářovo heslo než malou součástkou tohoto velkého panorámatu? </a:t>
            </a:r>
            <a:endParaRPr kumimoji="0" lang="cs-CZ" altLang="cs-CZ" sz="2400" b="0" i="0" u="none" strike="noStrike" cap="none" normalizeH="0" baseline="0" dirty="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Důvodem, proč zelinář musel dát heslo do výkla­du, není tedy naděje, že je někdo bude číst nebo že někoho o něčem přesvědčí, ale něco jiného: aby spo­lu s tisíci jiných hesel tvořilo právě ono panorá­ma, o němž všichni dobře vědí. Panoráma, které má ovšem také svůj skrytý význam: připomíná člověku, kde žije a co je od něho očekáváno; sděluje mu, co dělají všichni ostatní, a naznačuje mu, co má dělat i on, nechce-li se vyřadit, upadnout do izolace, „vydělit se ze společnosti“, porušit „pravidla hry“ a risko­vat tím ztrátu svého „klidu“ a svého „bezpečí“. </a:t>
            </a:r>
          </a:p>
          <a:p>
            <a:pPr marL="0" marR="0" lvl="0" indent="152400" algn="just" defTabSz="914400" rtl="0" eaLnBrk="0" fontAlgn="base" latinLnBrk="0" hangingPunct="0">
              <a:lnSpc>
                <a:spcPct val="100000"/>
              </a:lnSpc>
              <a:spcBef>
                <a:spcPct val="0"/>
              </a:spcBef>
              <a:spcAft>
                <a:spcPct val="0"/>
              </a:spcAft>
              <a:buClrTx/>
              <a:buSzTx/>
              <a:buFontTx/>
              <a:buNone/>
              <a:tabLst/>
            </a:pPr>
            <a:endParaRPr lang="cs-CZ" altLang="cs-CZ" sz="2000" dirty="0">
              <a:latin typeface="Times New Roman" panose="02020603050405020304" pitchFamily="18" charset="0"/>
              <a:cs typeface="Times New Roman" panose="02020603050405020304"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544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199" y="478970"/>
            <a:ext cx="10853057" cy="5889173"/>
          </a:xfrm>
        </p:spPr>
        <p:txBody>
          <a:bodyPr>
            <a:normAutofit fontScale="92500" lnSpcReduction="10000"/>
          </a:bodyPr>
          <a:lstStyle/>
          <a:p>
            <a:pPr marL="0" indent="0" algn="just">
              <a:buNone/>
            </a:pPr>
            <a:r>
              <a:rPr lang="cs-CZ" dirty="0"/>
              <a:t>Je-li celé okresní město polepeno hesly, která ni­kdo nečte, je to tedy jednak určité osobní sdělení okresního tajemníka krajskému tajemníkovi, zároveň je to však i cosi víc: malý příklad principu </a:t>
            </a:r>
            <a:r>
              <a:rPr lang="cs-CZ" i="1" dirty="0"/>
              <a:t>společenské „</a:t>
            </a:r>
            <a:r>
              <a:rPr lang="cs-CZ" i="1" dirty="0" err="1"/>
              <a:t>samototality</a:t>
            </a:r>
            <a:r>
              <a:rPr lang="cs-CZ" i="1" dirty="0"/>
              <a:t>“</a:t>
            </a:r>
            <a:r>
              <a:rPr lang="cs-CZ" dirty="0"/>
              <a:t>: patří k podstatě post-totalitního systému, že vtahuje do mocenské struktury každého člověka, nikoli ovšem proto, aby v ní reali­zoval svou lidskou identitu, ale proto, aby se jí zřekl ve prospěch „identity systému“, totiž aby byl spolu­nositelem jeho celkového „samopohybu“, sluhou jeho samoúčelu, aby participoval na odpovědnosti za něj a byl do něj zavlečen a s ním zapleten jako Faust s Mefistofelem. </a:t>
            </a:r>
          </a:p>
          <a:p>
            <a:pPr marL="0" indent="0" algn="just">
              <a:buNone/>
            </a:pPr>
            <a:r>
              <a:rPr lang="cs-CZ" dirty="0"/>
              <a:t>Ale nejen to: aby touto svou zapleteností spolutvořil obecnou normu a vykoná­val nátlak na své spoluobčany. Ale nejen to: aby se v této své zapletenosti zabydlil, aby se s ní identifi­koval jako s něčím samozřejmým a nezbytným a aby mohl posléze – sám za sebe – eventuální nezaple­tení reflektovat jako abnormalitu, jako drzost, jako útok na sebe sama, jako ono „vydělení ze společnosti“. Zavlékaje takto všechny do své mocenské struktury, dělá z nich post-totalitní systém nástroje vzájemné totality, oné „samo-totality“ společnosti. </a:t>
            </a:r>
          </a:p>
        </p:txBody>
      </p:sp>
    </p:spTree>
    <p:extLst>
      <p:ext uri="{BB962C8B-B14F-4D97-AF65-F5344CB8AC3E}">
        <p14:creationId xmlns:p14="http://schemas.microsoft.com/office/powerpoint/2010/main" val="96304707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6136</Words>
  <Application>Microsoft Office PowerPoint</Application>
  <PresentationFormat>Širokoúhlá obrazovka</PresentationFormat>
  <Paragraphs>151</Paragraphs>
  <Slides>40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40</vt:i4>
      </vt:variant>
    </vt:vector>
  </HeadingPairs>
  <TitlesOfParts>
    <vt:vector size="45" baseType="lpstr">
      <vt:lpstr>Arial</vt:lpstr>
      <vt:lpstr>Calibri</vt:lpstr>
      <vt:lpstr>Calibri Light</vt:lpstr>
      <vt:lpstr>Times New Roman</vt:lpstr>
      <vt:lpstr>Motiv Office</vt:lpstr>
      <vt:lpstr>Václav Havel</vt:lpstr>
      <vt:lpstr>Prezentace aplikace PowerPoint</vt:lpstr>
      <vt:lpstr>I. Východní Evropou obchází strašidlo…</vt:lpstr>
      <vt:lpstr>II. Diktatura?</vt:lpstr>
      <vt:lpstr>  III. Vedoucí obchodu se zeleninou …  </vt:lpstr>
      <vt:lpstr>IV. Samopohyb systému</vt:lpstr>
      <vt:lpstr>V.</vt:lpstr>
      <vt:lpstr>VI.</vt:lpstr>
      <vt:lpstr>Prezentace aplikace PowerPoint</vt:lpstr>
      <vt:lpstr>Prezentace aplikace PowerPoint</vt:lpstr>
      <vt:lpstr>Prezentace aplikace PowerPoint</vt:lpstr>
      <vt:lpstr> VII.  Představme si nyní, že se v našem zelináři jednoho dne cosi vzbouří… </vt:lpstr>
      <vt:lpstr>VII. (závěr) </vt:lpstr>
      <vt:lpstr>VIII.</vt:lpstr>
      <vt:lpstr>Prezentace aplikace PowerPoint</vt:lpstr>
      <vt:lpstr>Prezentace aplikace PowerPoint</vt:lpstr>
      <vt:lpstr>IX. Politický význam mravnosti …</vt:lpstr>
      <vt:lpstr>X.</vt:lpstr>
      <vt:lpstr>Prezentace aplikace PowerPoint</vt:lpstr>
      <vt:lpstr> XI.</vt:lpstr>
      <vt:lpstr>XII. Opozice</vt:lpstr>
      <vt:lpstr>XIII. Disident </vt:lpstr>
      <vt:lpstr> XIV. </vt:lpstr>
      <vt:lpstr>Prezentace aplikace PowerPoint</vt:lpstr>
      <vt:lpstr>XV.</vt:lpstr>
      <vt:lpstr>Prezentace aplikace PowerPoint</vt:lpstr>
      <vt:lpstr>XVI. Obranný charakter disidentských hnutí </vt:lpstr>
      <vt:lpstr>XVII.</vt:lpstr>
      <vt:lpstr>    XVIII. Paralelní struktury, koncepce druhé kultury, paralelní polis… </vt:lpstr>
      <vt:lpstr>XIX. … jakými způsoby se může prakticky realizovat …  „odpovědnost k celku a za celek“ </vt:lpstr>
      <vt:lpstr>XX.</vt:lpstr>
      <vt:lpstr>Prezentace aplikace PowerPoint</vt:lpstr>
      <vt:lpstr>Prezentace aplikace PowerPoint</vt:lpstr>
      <vt:lpstr>XXI.</vt:lpstr>
      <vt:lpstr>Prezentace aplikace PowerPoint</vt:lpstr>
      <vt:lpstr>XXII.</vt:lpstr>
      <vt:lpstr>Prezentace aplikace PowerPoint</vt:lpstr>
      <vt:lpstr>(Závěr)</vt:lpstr>
      <vt:lpstr>Prezentace aplikace PowerPoint</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Václav Havel</dc:title>
  <dc:creator>Irena Vaňková</dc:creator>
  <cp:lastModifiedBy>Lenovo Allinone</cp:lastModifiedBy>
  <cp:revision>20</cp:revision>
  <dcterms:created xsi:type="dcterms:W3CDTF">2017-04-14T19:24:00Z</dcterms:created>
  <dcterms:modified xsi:type="dcterms:W3CDTF">2022-11-17T13:17:15Z</dcterms:modified>
</cp:coreProperties>
</file>