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6BD31-1082-AB38-A370-AFA52E54C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Nederlandse</a:t>
            </a:r>
            <a:r>
              <a:rPr lang="cs-CZ" dirty="0"/>
              <a:t> </a:t>
            </a:r>
            <a:r>
              <a:rPr lang="cs-CZ" dirty="0" err="1"/>
              <a:t>woordvolgorde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7C4261-E8C4-F2A2-62C9-49B248D838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Syntax van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nederlands</a:t>
            </a:r>
            <a:r>
              <a:rPr lang="cs-CZ" dirty="0"/>
              <a:t> in </a:t>
            </a:r>
            <a:r>
              <a:rPr lang="cs-CZ" dirty="0" err="1"/>
              <a:t>praktijk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06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Flag of the Netherlands - Wikipedia">
            <a:extLst>
              <a:ext uri="{FF2B5EF4-FFF2-40B4-BE49-F238E27FC236}">
                <a16:creationId xmlns:a16="http://schemas.microsoft.com/office/drawing/2014/main" id="{4F6D6F4A-F5EA-82A7-A22F-BA16363560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7" r="13342" b="-6"/>
          <a:stretch/>
        </p:blipFill>
        <p:spPr bwMode="auto">
          <a:xfrm>
            <a:off x="4650909" y="10"/>
            <a:ext cx="754109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513E29-6623-53C9-4132-920E7657D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ALgemeen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53693D-5B46-4A31-8AF1-02F441E8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GERMAANSE TAAL – „VERB FINAL“</a:t>
            </a:r>
          </a:p>
          <a:p>
            <a:r>
              <a:rPr lang="cs-CZ" dirty="0">
                <a:solidFill>
                  <a:schemeClr val="bg1"/>
                </a:solidFill>
              </a:rPr>
              <a:t>     -</a:t>
            </a:r>
            <a:r>
              <a:rPr lang="cs-CZ" dirty="0" err="1">
                <a:solidFill>
                  <a:schemeClr val="bg1"/>
                </a:solidFill>
              </a:rPr>
              <a:t>typologisch</a:t>
            </a:r>
            <a:r>
              <a:rPr lang="cs-CZ" dirty="0">
                <a:solidFill>
                  <a:schemeClr val="bg1"/>
                </a:solidFill>
              </a:rPr>
              <a:t> SOV </a:t>
            </a:r>
          </a:p>
          <a:p>
            <a:r>
              <a:rPr lang="cs-CZ" dirty="0">
                <a:solidFill>
                  <a:schemeClr val="bg1"/>
                </a:solidFill>
              </a:rPr>
              <a:t>     -</a:t>
            </a:r>
            <a:r>
              <a:rPr lang="cs-CZ" dirty="0" err="1">
                <a:solidFill>
                  <a:schemeClr val="bg1"/>
                </a:solidFill>
              </a:rPr>
              <a:t>vaste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woordvolgorde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TEMA EERST</a:t>
            </a:r>
          </a:p>
          <a:p>
            <a:r>
              <a:rPr lang="cs-CZ" dirty="0">
                <a:solidFill>
                  <a:schemeClr val="bg1"/>
                </a:solidFill>
              </a:rPr>
              <a:t>NEVENSCHIKKING EN ONDERSCHIKKING VAN ZINNEN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(</a:t>
            </a:r>
            <a:r>
              <a:rPr lang="cs-CZ" dirty="0" err="1">
                <a:solidFill>
                  <a:schemeClr val="bg1"/>
                </a:solidFill>
              </a:rPr>
              <a:t>hoofdzin</a:t>
            </a:r>
            <a:r>
              <a:rPr lang="cs-CZ" dirty="0">
                <a:solidFill>
                  <a:schemeClr val="bg1"/>
                </a:solidFill>
              </a:rPr>
              <a:t> x </a:t>
            </a:r>
            <a:r>
              <a:rPr lang="cs-CZ" dirty="0" err="1">
                <a:solidFill>
                  <a:schemeClr val="bg1"/>
                </a:solidFill>
              </a:rPr>
              <a:t>bijzin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AutoShape 4" descr="upload.wikimedia.org/wikipedia/commons/2/20/Fla...">
            <a:extLst>
              <a:ext uri="{FF2B5EF4-FFF2-40B4-BE49-F238E27FC236}">
                <a16:creationId xmlns:a16="http://schemas.microsoft.com/office/drawing/2014/main" id="{8A9D716A-52F4-A557-E6F1-8A6E0BAD7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4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0D6A65-3080-89EC-6E54-276FFCD28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Strenge</a:t>
            </a:r>
            <a:r>
              <a:rPr lang="cs-CZ" dirty="0"/>
              <a:t> SOV </a:t>
            </a:r>
            <a:r>
              <a:rPr lang="cs-CZ" dirty="0" err="1"/>
              <a:t>taal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FF0D07-549E-0C8B-8AC8-EDFDDB0DC3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SUBTYPE  VAN SOV – SV</a:t>
            </a:r>
            <a:r>
              <a:rPr lang="cs-CZ" baseline="-25000" dirty="0"/>
              <a:t>2</a:t>
            </a:r>
            <a:r>
              <a:rPr lang="cs-CZ" dirty="0"/>
              <a:t>OV</a:t>
            </a:r>
          </a:p>
          <a:p>
            <a:r>
              <a:rPr lang="cs-CZ" dirty="0"/>
              <a:t>       - V</a:t>
            </a:r>
            <a:r>
              <a:rPr lang="cs-CZ" baseline="-25000" dirty="0"/>
              <a:t>2</a:t>
            </a:r>
            <a:r>
              <a:rPr lang="cs-CZ" dirty="0"/>
              <a:t> = PV (</a:t>
            </a:r>
            <a:r>
              <a:rPr lang="cs-CZ" dirty="0" err="1"/>
              <a:t>persoonsvorm</a:t>
            </a:r>
            <a:r>
              <a:rPr lang="cs-CZ" dirty="0"/>
              <a:t>, </a:t>
            </a:r>
            <a:r>
              <a:rPr lang="cs-CZ" dirty="0" err="1"/>
              <a:t>finiete</a:t>
            </a:r>
            <a:r>
              <a:rPr lang="cs-CZ" dirty="0"/>
              <a:t> </a:t>
            </a:r>
            <a:r>
              <a:rPr lang="cs-CZ" dirty="0" err="1"/>
              <a:t>werkwoord</a:t>
            </a:r>
            <a:r>
              <a:rPr lang="cs-CZ" dirty="0"/>
              <a:t>)</a:t>
            </a:r>
          </a:p>
          <a:p>
            <a:r>
              <a:rPr lang="cs-CZ" dirty="0"/>
              <a:t>SV</a:t>
            </a:r>
            <a:r>
              <a:rPr lang="cs-CZ" baseline="-25000" dirty="0"/>
              <a:t>(2)</a:t>
            </a:r>
            <a:r>
              <a:rPr lang="cs-CZ" dirty="0"/>
              <a:t>O IN NEUTRALE HOOFDZINNEN</a:t>
            </a:r>
          </a:p>
          <a:p>
            <a:r>
              <a:rPr lang="cs-CZ" dirty="0"/>
              <a:t>      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zit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thuis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>
                <a:solidFill>
                  <a:srgbClr val="FF0000"/>
                </a:solidFill>
              </a:rPr>
              <a:t>       </a:t>
            </a:r>
            <a:r>
              <a:rPr lang="cs-CZ" i="1" dirty="0" err="1">
                <a:solidFill>
                  <a:srgbClr val="FF0000"/>
                </a:solidFill>
              </a:rPr>
              <a:t>Mijn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hond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eet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alleen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oliebollen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endParaRPr lang="cs-CZ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AD6FAD-52B7-FC85-B1BF-A78F541F2D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SOV IN BIJZINNEN</a:t>
            </a:r>
          </a:p>
          <a:p>
            <a:r>
              <a:rPr lang="cs-CZ" dirty="0"/>
              <a:t>     </a:t>
            </a:r>
            <a:r>
              <a:rPr lang="cs-CZ" i="1" dirty="0">
                <a:solidFill>
                  <a:srgbClr val="FF0000"/>
                </a:solidFill>
              </a:rPr>
              <a:t>…, dat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vandaag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kom</a:t>
            </a:r>
            <a:r>
              <a:rPr lang="cs-CZ" b="1" i="1" u="sng" dirty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>
                <a:solidFill>
                  <a:srgbClr val="FF0000"/>
                </a:solidFill>
              </a:rPr>
              <a:t>     …, </a:t>
            </a:r>
            <a:r>
              <a:rPr lang="cs-CZ" i="1" dirty="0" err="1">
                <a:solidFill>
                  <a:srgbClr val="FF0000"/>
                </a:solidFill>
              </a:rPr>
              <a:t>die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heerlijk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smaakte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/>
              <a:t>SV</a:t>
            </a:r>
            <a:r>
              <a:rPr lang="cs-CZ" baseline="-25000" dirty="0"/>
              <a:t>2</a:t>
            </a:r>
            <a:r>
              <a:rPr lang="cs-CZ" dirty="0"/>
              <a:t>OV IN ZINNEN MET EEN </a:t>
            </a:r>
            <a:r>
              <a:rPr lang="cs-CZ" dirty="0">
                <a:solidFill>
                  <a:srgbClr val="92D050"/>
                </a:solidFill>
              </a:rPr>
              <a:t>MODAAL</a:t>
            </a:r>
            <a:r>
              <a:rPr lang="cs-CZ" dirty="0"/>
              <a:t> OF </a:t>
            </a:r>
            <a:r>
              <a:rPr lang="cs-CZ" dirty="0">
                <a:solidFill>
                  <a:srgbClr val="FFC000"/>
                </a:solidFill>
              </a:rPr>
              <a:t>HULPWERKWOORD</a:t>
            </a:r>
          </a:p>
          <a:p>
            <a:r>
              <a:rPr lang="cs-CZ" dirty="0"/>
              <a:t>     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92D050"/>
                </a:solidFill>
              </a:rPr>
              <a:t>zal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mijn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brieven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sturen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>
                <a:solidFill>
                  <a:srgbClr val="FF0000"/>
                </a:solidFill>
              </a:rPr>
              <a:t>     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C000"/>
                </a:solidFill>
              </a:rPr>
              <a:t>ben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er</a:t>
            </a:r>
            <a:r>
              <a:rPr lang="cs-CZ" i="1" dirty="0">
                <a:solidFill>
                  <a:srgbClr val="FF0000"/>
                </a:solidFill>
              </a:rPr>
              <a:t> al </a:t>
            </a:r>
            <a:r>
              <a:rPr lang="cs-CZ" i="1" u="sng" dirty="0" err="1">
                <a:solidFill>
                  <a:srgbClr val="FF0000"/>
                </a:solidFill>
              </a:rPr>
              <a:t>gegaan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>
                <a:solidFill>
                  <a:srgbClr val="FF0000"/>
                </a:solidFill>
              </a:rPr>
              <a:t>      Ze </a:t>
            </a:r>
            <a:r>
              <a:rPr lang="cs-CZ" i="1" dirty="0" err="1">
                <a:solidFill>
                  <a:srgbClr val="FFC000"/>
                </a:solidFill>
              </a:rPr>
              <a:t>hebben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verkocht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i="1" dirty="0"/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9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F6B64-7EB8-2866-B951-934690D4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EERSTE ZINSPOSITIE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51C81-AAA4-CC11-A48B-1889984EFC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BIJNA ALLE ZINSDELEN KUNNEN AAN HET BEGIN VAN EEN ZIN STAAN ALS ZE </a:t>
            </a:r>
            <a:r>
              <a:rPr lang="cs-CZ" dirty="0">
                <a:solidFill>
                  <a:srgbClr val="FF0000"/>
                </a:solidFill>
              </a:rPr>
              <a:t>BEKLEMTOOND </a:t>
            </a:r>
            <a:r>
              <a:rPr lang="cs-CZ" dirty="0">
                <a:solidFill>
                  <a:schemeClr val="tx1"/>
                </a:solidFill>
              </a:rPr>
              <a:t>ZIJN</a:t>
            </a:r>
          </a:p>
          <a:p>
            <a:r>
              <a:rPr lang="cs-CZ" dirty="0" err="1"/>
              <a:t>Alleen</a:t>
            </a:r>
            <a:r>
              <a:rPr lang="cs-CZ" dirty="0"/>
              <a:t> </a:t>
            </a:r>
            <a:r>
              <a:rPr lang="cs-CZ" dirty="0" err="1"/>
              <a:t>sommige</a:t>
            </a:r>
            <a:r>
              <a:rPr lang="cs-CZ" dirty="0"/>
              <a:t> </a:t>
            </a:r>
            <a:r>
              <a:rPr lang="cs-CZ" dirty="0" err="1"/>
              <a:t>woorden</a:t>
            </a:r>
            <a:r>
              <a:rPr lang="cs-CZ" dirty="0"/>
              <a:t> en </a:t>
            </a:r>
            <a:r>
              <a:rPr lang="cs-CZ" dirty="0" err="1"/>
              <a:t>woordgroepen</a:t>
            </a:r>
            <a:r>
              <a:rPr lang="cs-CZ" dirty="0"/>
              <a:t> </a:t>
            </a:r>
            <a:r>
              <a:rPr lang="cs-CZ" dirty="0" err="1"/>
              <a:t>kunnen</a:t>
            </a:r>
            <a:r>
              <a:rPr lang="cs-CZ" dirty="0"/>
              <a:t> op de </a:t>
            </a:r>
            <a:r>
              <a:rPr lang="cs-CZ" dirty="0" err="1"/>
              <a:t>eerste</a:t>
            </a:r>
            <a:r>
              <a:rPr lang="cs-CZ" dirty="0"/>
              <a:t> </a:t>
            </a:r>
            <a:r>
              <a:rPr lang="cs-CZ" dirty="0" err="1"/>
              <a:t>zinspositie</a:t>
            </a:r>
            <a:r>
              <a:rPr lang="cs-CZ" dirty="0"/>
              <a:t> </a:t>
            </a:r>
            <a:r>
              <a:rPr lang="cs-CZ" dirty="0" err="1"/>
              <a:t>onbeklemtoond</a:t>
            </a:r>
            <a:r>
              <a:rPr lang="cs-CZ" dirty="0"/>
              <a:t> </a:t>
            </a:r>
            <a:r>
              <a:rPr lang="cs-CZ" dirty="0" err="1"/>
              <a:t>staan</a:t>
            </a:r>
            <a:endParaRPr lang="cs-CZ" dirty="0"/>
          </a:p>
          <a:p>
            <a:r>
              <a:rPr lang="cs-CZ" dirty="0"/>
              <a:t>   </a:t>
            </a:r>
            <a:r>
              <a:rPr lang="cs-CZ" b="1" i="1" dirty="0" err="1">
                <a:solidFill>
                  <a:srgbClr val="FF0000"/>
                </a:solidFill>
              </a:rPr>
              <a:t>Gedáán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dat </a:t>
            </a:r>
            <a:r>
              <a:rPr lang="cs-CZ" i="1" dirty="0" err="1">
                <a:solidFill>
                  <a:srgbClr val="FF0000"/>
                </a:solidFill>
              </a:rPr>
              <a:t>wel</a:t>
            </a:r>
            <a:r>
              <a:rPr lang="cs-CZ" i="1" dirty="0">
                <a:solidFill>
                  <a:srgbClr val="FF0000"/>
                </a:solidFill>
              </a:rPr>
              <a:t>, maar…</a:t>
            </a:r>
          </a:p>
          <a:p>
            <a:r>
              <a:rPr lang="cs-CZ" i="1" dirty="0">
                <a:solidFill>
                  <a:srgbClr val="FF0000"/>
                </a:solidFill>
              </a:rPr>
              <a:t>   </a:t>
            </a:r>
            <a:r>
              <a:rPr lang="cs-CZ" b="1" i="1" dirty="0" err="1">
                <a:solidFill>
                  <a:srgbClr val="FF0000"/>
                </a:solidFill>
              </a:rPr>
              <a:t>Stérven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zullen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misschien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morgen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1B1201-1C9D-5186-5D53-A0A598CBF9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ONDERWERP OP HET EERSTE PLAATS MOET OFWEL </a:t>
            </a:r>
            <a:r>
              <a:rPr lang="cs-CZ" dirty="0">
                <a:solidFill>
                  <a:srgbClr val="7030A0"/>
                </a:solidFill>
              </a:rPr>
              <a:t>BEPAALDE</a:t>
            </a:r>
            <a:r>
              <a:rPr lang="cs-CZ" dirty="0">
                <a:solidFill>
                  <a:schemeClr val="tx1"/>
                </a:solidFill>
              </a:rPr>
              <a:t> OF </a:t>
            </a:r>
            <a:r>
              <a:rPr lang="cs-CZ" dirty="0">
                <a:solidFill>
                  <a:srgbClr val="FFC000"/>
                </a:solidFill>
              </a:rPr>
              <a:t>GENERIEKE</a:t>
            </a:r>
            <a:r>
              <a:rPr lang="cs-CZ" dirty="0">
                <a:solidFill>
                  <a:schemeClr val="tx1"/>
                </a:solidFill>
              </a:rPr>
              <a:t> REFERENTIE HEBBEN</a:t>
            </a:r>
          </a:p>
          <a:p>
            <a:r>
              <a:rPr lang="cs-CZ" dirty="0">
                <a:solidFill>
                  <a:schemeClr val="tx1"/>
                </a:solidFill>
              </a:rPr>
              <a:t>        </a:t>
            </a:r>
            <a:r>
              <a:rPr lang="cs-CZ" i="1" dirty="0" err="1">
                <a:solidFill>
                  <a:srgbClr val="7030A0"/>
                </a:solidFill>
              </a:rPr>
              <a:t>Mijn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err="1">
                <a:solidFill>
                  <a:srgbClr val="7030A0"/>
                </a:solidFill>
              </a:rPr>
              <a:t>moeder</a:t>
            </a:r>
            <a:r>
              <a:rPr lang="cs-CZ" i="1" dirty="0">
                <a:solidFill>
                  <a:srgbClr val="7030A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gek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>
                <a:solidFill>
                  <a:srgbClr val="FF0000"/>
                </a:solidFill>
              </a:rPr>
              <a:t>        </a:t>
            </a:r>
            <a:r>
              <a:rPr lang="cs-CZ" i="1" dirty="0" err="1">
                <a:solidFill>
                  <a:srgbClr val="FFC000"/>
                </a:solidFill>
              </a:rPr>
              <a:t>Olifanten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hebben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lange</a:t>
            </a:r>
            <a:r>
              <a:rPr lang="cs-CZ" i="1" dirty="0">
                <a:solidFill>
                  <a:srgbClr val="FF0000"/>
                </a:solidFill>
              </a:rPr>
              <a:t> neuzen.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13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F9D52-B418-F1F5-FFE6-FA667801B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Wat</a:t>
            </a:r>
            <a:r>
              <a:rPr lang="cs-CZ" dirty="0"/>
              <a:t> </a:t>
            </a:r>
            <a:r>
              <a:rPr lang="cs-CZ" dirty="0" err="1"/>
              <a:t>onbeklemtoond</a:t>
            </a:r>
            <a:r>
              <a:rPr lang="cs-CZ" dirty="0"/>
              <a:t> op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begin</a:t>
            </a:r>
            <a:r>
              <a:rPr lang="cs-CZ" dirty="0"/>
              <a:t> </a:t>
            </a:r>
            <a:r>
              <a:rPr lang="cs-CZ" dirty="0" err="1"/>
              <a:t>mag</a:t>
            </a:r>
            <a:r>
              <a:rPr lang="cs-CZ" dirty="0"/>
              <a:t> </a:t>
            </a:r>
            <a:r>
              <a:rPr lang="cs-CZ" dirty="0" err="1"/>
              <a:t>staan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51AC34-3D27-2C6A-C7A4-718DD90778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BEPAALDE CONSTITUENTEN (</a:t>
            </a:r>
            <a:r>
              <a:rPr lang="cs-CZ" dirty="0" err="1"/>
              <a:t>wat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uit</a:t>
            </a:r>
            <a:r>
              <a:rPr lang="cs-CZ" dirty="0"/>
              <a:t> </a:t>
            </a:r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cs-CZ" dirty="0" err="1"/>
              <a:t>kennen</a:t>
            </a:r>
            <a:r>
              <a:rPr lang="cs-CZ" dirty="0"/>
              <a:t>)</a:t>
            </a:r>
          </a:p>
          <a:p>
            <a:r>
              <a:rPr lang="cs-CZ" dirty="0"/>
              <a:t>    -</a:t>
            </a:r>
            <a:r>
              <a:rPr lang="cs-CZ" dirty="0" err="1"/>
              <a:t>onderwerp</a:t>
            </a:r>
            <a:endParaRPr lang="cs-CZ" dirty="0"/>
          </a:p>
          <a:p>
            <a:r>
              <a:rPr lang="cs-CZ" dirty="0"/>
              <a:t>    -</a:t>
            </a:r>
            <a:r>
              <a:rPr lang="cs-CZ" dirty="0" err="1"/>
              <a:t>lijdend</a:t>
            </a:r>
            <a:r>
              <a:rPr lang="cs-CZ" dirty="0"/>
              <a:t> </a:t>
            </a:r>
            <a:r>
              <a:rPr lang="cs-CZ" dirty="0" err="1"/>
              <a:t>voorwerp</a:t>
            </a:r>
            <a:endParaRPr lang="cs-CZ" dirty="0"/>
          </a:p>
          <a:p>
            <a:r>
              <a:rPr lang="cs-CZ" dirty="0"/>
              <a:t>    -</a:t>
            </a:r>
            <a:r>
              <a:rPr lang="cs-CZ" dirty="0" err="1"/>
              <a:t>voorsetselvoorwerp</a:t>
            </a:r>
            <a:endParaRPr lang="cs-CZ" dirty="0"/>
          </a:p>
          <a:p>
            <a:r>
              <a:rPr lang="cs-CZ" dirty="0"/>
              <a:t>     </a:t>
            </a:r>
            <a:r>
              <a:rPr lang="cs-CZ" b="1" i="1" dirty="0">
                <a:solidFill>
                  <a:srgbClr val="FF0000"/>
                </a:solidFill>
              </a:rPr>
              <a:t>De </a:t>
            </a:r>
            <a:r>
              <a:rPr lang="cs-CZ" b="1" i="1" dirty="0" err="1">
                <a:solidFill>
                  <a:srgbClr val="FF0000"/>
                </a:solidFill>
              </a:rPr>
              <a:t>leeuw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jaagt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zebra.</a:t>
            </a:r>
          </a:p>
          <a:p>
            <a:r>
              <a:rPr lang="cs-CZ" dirty="0"/>
              <a:t>     </a:t>
            </a:r>
            <a:r>
              <a:rPr lang="cs-CZ" b="1" i="1" dirty="0">
                <a:solidFill>
                  <a:srgbClr val="FF0000"/>
                </a:solidFill>
              </a:rPr>
              <a:t>De auto </a:t>
            </a:r>
            <a:r>
              <a:rPr lang="cs-CZ" i="1" dirty="0" err="1">
                <a:solidFill>
                  <a:srgbClr val="FF0000"/>
                </a:solidFill>
              </a:rPr>
              <a:t>hebben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nog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gekocht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/>
              <a:t>ONBEPAALDE NAAMWOORDEN MET SPECIFIEKE OF GENERIEKE REFERENTIE</a:t>
            </a:r>
          </a:p>
          <a:p>
            <a:r>
              <a:rPr lang="cs-CZ" dirty="0"/>
              <a:t>     </a:t>
            </a:r>
            <a:r>
              <a:rPr lang="cs-CZ" b="1" i="1" dirty="0" err="1">
                <a:solidFill>
                  <a:srgbClr val="FF0000"/>
                </a:solidFill>
              </a:rPr>
              <a:t>Kinderen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hebben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minder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ervaring</a:t>
            </a:r>
            <a:r>
              <a:rPr lang="cs-CZ" i="1" dirty="0">
                <a:solidFill>
                  <a:srgbClr val="FF0000"/>
                </a:solidFill>
              </a:rPr>
              <a:t> dan </a:t>
            </a:r>
            <a:r>
              <a:rPr lang="cs-CZ" i="1" dirty="0" err="1">
                <a:solidFill>
                  <a:srgbClr val="FF0000"/>
                </a:solidFill>
              </a:rPr>
              <a:t>volwassenen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D35622-9109-8ED1-D279-C89AFE8116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BEPALINGEN (</a:t>
            </a:r>
            <a:r>
              <a:rPr lang="cs-CZ" dirty="0" err="1"/>
              <a:t>plaats</a:t>
            </a:r>
            <a:r>
              <a:rPr lang="cs-CZ" dirty="0"/>
              <a:t>, </a:t>
            </a:r>
            <a:r>
              <a:rPr lang="cs-CZ" dirty="0" err="1"/>
              <a:t>tijd</a:t>
            </a:r>
            <a:r>
              <a:rPr lang="cs-CZ" dirty="0"/>
              <a:t>,…)</a:t>
            </a:r>
          </a:p>
          <a:p>
            <a:r>
              <a:rPr lang="cs-CZ" dirty="0"/>
              <a:t>    </a:t>
            </a:r>
            <a:r>
              <a:rPr lang="cs-CZ" b="1" i="1" dirty="0" err="1">
                <a:solidFill>
                  <a:srgbClr val="FF0000"/>
                </a:solidFill>
              </a:rPr>
              <a:t>Morgen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gaan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zwemmen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/>
              <a:t>ZINSVERBINDENDE ELEMENTEN</a:t>
            </a:r>
          </a:p>
          <a:p>
            <a:r>
              <a:rPr lang="cs-CZ" dirty="0"/>
              <a:t>    </a:t>
            </a:r>
            <a:r>
              <a:rPr lang="cs-CZ" b="1" i="1" dirty="0">
                <a:solidFill>
                  <a:srgbClr val="FF0000"/>
                </a:solidFill>
              </a:rPr>
              <a:t>Ten </a:t>
            </a:r>
            <a:r>
              <a:rPr lang="cs-CZ" b="1" i="1" dirty="0" err="1">
                <a:solidFill>
                  <a:srgbClr val="FF0000"/>
                </a:solidFill>
              </a:rPr>
              <a:t>eerste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zou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mezelf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graag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voorstellen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/>
              <a:t>MODALE BEPALINGEN</a:t>
            </a:r>
          </a:p>
          <a:p>
            <a:r>
              <a:rPr lang="cs-CZ" dirty="0"/>
              <a:t>     </a:t>
            </a:r>
            <a:r>
              <a:rPr lang="cs-CZ" b="1" i="1" dirty="0" err="1">
                <a:solidFill>
                  <a:srgbClr val="FF0000"/>
                </a:solidFill>
              </a:rPr>
              <a:t>Helaas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was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toen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slecht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8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45A5C-31E5-82DE-9AEE-EFA852D9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Wat</a:t>
            </a:r>
            <a:r>
              <a:rPr lang="cs-CZ" dirty="0"/>
              <a:t> </a:t>
            </a:r>
            <a:r>
              <a:rPr lang="cs-CZ" dirty="0" err="1"/>
              <a:t>mag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 </a:t>
            </a:r>
            <a:r>
              <a:rPr lang="cs-CZ" dirty="0" err="1"/>
              <a:t>staan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6E2AC-DEDF-C2C4-D4AD-F3F6085BD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5" y="2638044"/>
            <a:ext cx="4271771" cy="3101982"/>
          </a:xfrm>
        </p:spPr>
        <p:txBody>
          <a:bodyPr/>
          <a:lstStyle/>
          <a:p>
            <a:r>
              <a:rPr lang="cs-CZ" dirty="0"/>
              <a:t>ONBEKLEMTOONDE VARIANTEN (</a:t>
            </a:r>
            <a:r>
              <a:rPr lang="cs-CZ" dirty="0" err="1"/>
              <a:t>behalve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onderwerp</a:t>
            </a:r>
            <a:r>
              <a:rPr lang="cs-CZ" dirty="0"/>
              <a:t>)</a:t>
            </a:r>
          </a:p>
          <a:p>
            <a:r>
              <a:rPr lang="cs-CZ" dirty="0"/>
              <a:t>TWEEDE DEEL VAN VOORNAAMWOORDELIJKE BIJWOORD (</a:t>
            </a:r>
            <a:r>
              <a:rPr lang="cs-CZ" dirty="0" err="1"/>
              <a:t>er</a:t>
            </a:r>
            <a:r>
              <a:rPr lang="cs-CZ" b="1" dirty="0" err="1"/>
              <a:t>op</a:t>
            </a:r>
            <a:r>
              <a:rPr lang="cs-CZ" dirty="0"/>
              <a:t>, </a:t>
            </a:r>
            <a:r>
              <a:rPr lang="cs-CZ" dirty="0" err="1"/>
              <a:t>er</a:t>
            </a:r>
            <a:r>
              <a:rPr lang="cs-CZ" b="1" dirty="0" err="1"/>
              <a:t>aan</a:t>
            </a:r>
            <a:r>
              <a:rPr lang="cs-CZ" dirty="0"/>
              <a:t>, </a:t>
            </a:r>
            <a:r>
              <a:rPr lang="cs-CZ" dirty="0" err="1"/>
              <a:t>er</a:t>
            </a:r>
            <a:r>
              <a:rPr lang="cs-CZ" b="1" dirty="0" err="1"/>
              <a:t>van</a:t>
            </a:r>
            <a:r>
              <a:rPr lang="cs-CZ" dirty="0"/>
              <a:t>,…)</a:t>
            </a:r>
          </a:p>
          <a:p>
            <a:r>
              <a:rPr lang="cs-CZ" dirty="0"/>
              <a:t>GEVOLG ZINNEN (dat, </a:t>
            </a:r>
            <a:r>
              <a:rPr lang="cs-CZ" dirty="0" err="1"/>
              <a:t>zodat</a:t>
            </a:r>
            <a:r>
              <a:rPr lang="cs-CZ" dirty="0"/>
              <a:t>,…)</a:t>
            </a:r>
          </a:p>
          <a:p>
            <a:r>
              <a:rPr lang="cs-CZ" dirty="0"/>
              <a:t>VERGELIJKENDE BIJZINNEN (</a:t>
            </a:r>
            <a:r>
              <a:rPr lang="cs-CZ" dirty="0" err="1"/>
              <a:t>als</a:t>
            </a:r>
            <a:r>
              <a:rPr lang="cs-CZ" dirty="0"/>
              <a:t>, </a:t>
            </a:r>
            <a:r>
              <a:rPr lang="cs-CZ" dirty="0" err="1"/>
              <a:t>alsof</a:t>
            </a:r>
            <a:r>
              <a:rPr lang="cs-CZ" dirty="0"/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746100-C51B-D7DA-51FA-B8BC81B812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B32D0-589B-56EB-9227-AAE29311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midden</a:t>
            </a:r>
            <a:r>
              <a:rPr lang="cs-CZ" dirty="0"/>
              <a:t> + </a:t>
            </a:r>
            <a:r>
              <a:rPr lang="cs-CZ" dirty="0" err="1"/>
              <a:t>einde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83EA5C-911D-7693-6F46-57DE9288C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913114" cy="38580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WAT MAG ER IN HET MIDDEN STAAN?</a:t>
            </a:r>
          </a:p>
          <a:p>
            <a:r>
              <a:rPr lang="cs-CZ" dirty="0"/>
              <a:t>  -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voorwerp</a:t>
            </a:r>
            <a:endParaRPr lang="cs-CZ" dirty="0"/>
          </a:p>
          <a:p>
            <a:r>
              <a:rPr lang="cs-CZ" dirty="0"/>
              <a:t>      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zag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hem</a:t>
            </a:r>
            <a:r>
              <a:rPr lang="cs-CZ" i="1" dirty="0">
                <a:solidFill>
                  <a:srgbClr val="FF0000"/>
                </a:solidFill>
              </a:rPr>
              <a:t> in de </a:t>
            </a:r>
            <a:r>
              <a:rPr lang="cs-CZ" i="1" dirty="0" err="1">
                <a:solidFill>
                  <a:srgbClr val="FF0000"/>
                </a:solidFill>
              </a:rPr>
              <a:t>keuken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staan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/>
              <a:t>  -</a:t>
            </a:r>
            <a:r>
              <a:rPr lang="cs-CZ" dirty="0" err="1"/>
              <a:t>sheidbare</a:t>
            </a:r>
            <a:r>
              <a:rPr lang="cs-CZ" dirty="0"/>
              <a:t> </a:t>
            </a:r>
            <a:r>
              <a:rPr lang="cs-CZ" dirty="0" err="1"/>
              <a:t>partikels</a:t>
            </a:r>
            <a:r>
              <a:rPr lang="cs-CZ" dirty="0"/>
              <a:t> (</a:t>
            </a:r>
            <a:r>
              <a:rPr lang="cs-CZ" dirty="0" err="1"/>
              <a:t>scheidbare</a:t>
            </a:r>
            <a:r>
              <a:rPr lang="cs-CZ" dirty="0"/>
              <a:t> </a:t>
            </a:r>
            <a:r>
              <a:rPr lang="cs-CZ" dirty="0" err="1"/>
              <a:t>voorzetsels</a:t>
            </a:r>
            <a:r>
              <a:rPr lang="cs-CZ" dirty="0"/>
              <a:t>)</a:t>
            </a:r>
          </a:p>
          <a:p>
            <a:r>
              <a:rPr lang="cs-CZ" dirty="0"/>
              <a:t>       </a:t>
            </a:r>
            <a:r>
              <a:rPr lang="cs-CZ" i="1" dirty="0">
                <a:solidFill>
                  <a:srgbClr val="FF0000"/>
                </a:solidFill>
              </a:rPr>
              <a:t>Er </a:t>
            </a:r>
            <a:r>
              <a:rPr lang="cs-CZ" i="1" dirty="0" err="1">
                <a:solidFill>
                  <a:srgbClr val="FF0000"/>
                </a:solidFill>
              </a:rPr>
              <a:t>staat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man </a:t>
            </a:r>
            <a:r>
              <a:rPr lang="cs-CZ" b="1" i="1" dirty="0">
                <a:solidFill>
                  <a:srgbClr val="FF0000"/>
                </a:solidFill>
              </a:rPr>
              <a:t>op</a:t>
            </a:r>
            <a:r>
              <a:rPr lang="cs-CZ" i="1" dirty="0">
                <a:solidFill>
                  <a:srgbClr val="FF0000"/>
                </a:solidFill>
              </a:rPr>
              <a:t> de </a:t>
            </a:r>
            <a:r>
              <a:rPr lang="cs-CZ" i="1" dirty="0" err="1">
                <a:solidFill>
                  <a:srgbClr val="FF0000"/>
                </a:solidFill>
              </a:rPr>
              <a:t>pad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>
                <a:solidFill>
                  <a:srgbClr val="FF0000"/>
                </a:solidFill>
              </a:rPr>
              <a:t>       ‘S </a:t>
            </a:r>
            <a:r>
              <a:rPr lang="cs-CZ" i="1" dirty="0" err="1">
                <a:solidFill>
                  <a:srgbClr val="FF0000"/>
                </a:solidFill>
              </a:rPr>
              <a:t>morgens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slecht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op</a:t>
            </a:r>
            <a:r>
              <a:rPr lang="cs-CZ" i="1" dirty="0" err="1">
                <a:solidFill>
                  <a:srgbClr val="FF0000"/>
                </a:solidFill>
              </a:rPr>
              <a:t>gestaan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/>
              <a:t>  - </a:t>
            </a:r>
            <a:r>
              <a:rPr lang="cs-CZ" dirty="0" err="1"/>
              <a:t>naamwoordelijke</a:t>
            </a:r>
            <a:r>
              <a:rPr lang="cs-CZ" dirty="0"/>
              <a:t> </a:t>
            </a:r>
            <a:r>
              <a:rPr lang="cs-CZ" dirty="0" err="1"/>
              <a:t>deel</a:t>
            </a:r>
            <a:endParaRPr lang="cs-CZ" dirty="0"/>
          </a:p>
          <a:p>
            <a:r>
              <a:rPr lang="cs-CZ" dirty="0"/>
              <a:t>       </a:t>
            </a:r>
            <a:r>
              <a:rPr lang="cs-CZ" i="1" dirty="0">
                <a:solidFill>
                  <a:srgbClr val="FF0000"/>
                </a:solidFill>
              </a:rPr>
              <a:t>Ze </a:t>
            </a:r>
            <a:r>
              <a:rPr lang="cs-CZ" i="1" dirty="0" err="1">
                <a:solidFill>
                  <a:srgbClr val="FF0000"/>
                </a:solidFill>
              </a:rPr>
              <a:t>leek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op </a:t>
            </a:r>
            <a:r>
              <a:rPr lang="cs-CZ" b="1" i="1" dirty="0" err="1">
                <a:solidFill>
                  <a:srgbClr val="FF0000"/>
                </a:solidFill>
              </a:rPr>
              <a:t>een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actrice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/>
              <a:t>  - </a:t>
            </a:r>
            <a:r>
              <a:rPr lang="cs-CZ" dirty="0" err="1"/>
              <a:t>vaste</a:t>
            </a:r>
            <a:r>
              <a:rPr lang="cs-CZ" dirty="0"/>
              <a:t> </a:t>
            </a:r>
            <a:r>
              <a:rPr lang="cs-CZ" dirty="0" err="1"/>
              <a:t>uitdrukkingen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deel</a:t>
            </a:r>
            <a:r>
              <a:rPr lang="cs-CZ" dirty="0"/>
              <a:t> van </a:t>
            </a:r>
            <a:r>
              <a:rPr lang="cs-CZ" dirty="0" err="1"/>
              <a:t>gezegde</a:t>
            </a:r>
            <a:endParaRPr lang="cs-CZ" dirty="0"/>
          </a:p>
          <a:p>
            <a:r>
              <a:rPr lang="cs-CZ" dirty="0"/>
              <a:t>        </a:t>
            </a:r>
            <a:r>
              <a:rPr lang="cs-CZ" i="1" dirty="0" err="1">
                <a:solidFill>
                  <a:srgbClr val="FF0000"/>
                </a:solidFill>
              </a:rPr>
              <a:t>Jij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gaat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aan</a:t>
            </a:r>
            <a:r>
              <a:rPr lang="cs-CZ" b="1" i="1" dirty="0">
                <a:solidFill>
                  <a:srgbClr val="FF0000"/>
                </a:solidFill>
              </a:rPr>
              <a:t> de </a:t>
            </a:r>
            <a:r>
              <a:rPr lang="cs-CZ" b="1" i="1" dirty="0" err="1">
                <a:solidFill>
                  <a:srgbClr val="FF0000"/>
                </a:solidFill>
              </a:rPr>
              <a:t>slag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>
                <a:solidFill>
                  <a:schemeClr val="tx1"/>
                </a:solidFill>
              </a:rPr>
              <a:t>  - </a:t>
            </a:r>
            <a:r>
              <a:rPr lang="cs-CZ" dirty="0" err="1">
                <a:solidFill>
                  <a:schemeClr val="tx1"/>
                </a:solidFill>
              </a:rPr>
              <a:t>Verbale</a:t>
            </a:r>
            <a:r>
              <a:rPr lang="cs-CZ" dirty="0">
                <a:solidFill>
                  <a:schemeClr val="tx1"/>
                </a:solidFill>
              </a:rPr>
              <a:t> rest (VR)</a:t>
            </a:r>
          </a:p>
        </p:txBody>
      </p:sp>
    </p:spTree>
    <p:extLst>
      <p:ext uri="{BB962C8B-B14F-4D97-AF65-F5344CB8AC3E}">
        <p14:creationId xmlns:p14="http://schemas.microsoft.com/office/powerpoint/2010/main" val="96029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71866-0DD5-EA1E-D4C3-5C595F6C0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Werkwoordelijke</a:t>
            </a:r>
            <a:r>
              <a:rPr lang="cs-CZ" dirty="0"/>
              <a:t> </a:t>
            </a:r>
            <a:r>
              <a:rPr lang="cs-CZ" dirty="0" err="1"/>
              <a:t>eindgroep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839FBC-4E8D-A4C1-B513-20CEE1EE83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Werkwoordelijke</a:t>
            </a:r>
            <a:r>
              <a:rPr lang="cs-CZ" dirty="0"/>
              <a:t> </a:t>
            </a:r>
            <a:r>
              <a:rPr lang="cs-CZ" dirty="0" err="1"/>
              <a:t>eindgroep</a:t>
            </a:r>
            <a:r>
              <a:rPr lang="cs-CZ" dirty="0"/>
              <a:t> (WWEG) = PV + </a:t>
            </a:r>
            <a:r>
              <a:rPr lang="cs-CZ" dirty="0" err="1"/>
              <a:t>Verbale</a:t>
            </a:r>
            <a:r>
              <a:rPr lang="cs-CZ" dirty="0"/>
              <a:t> rest (VR)</a:t>
            </a:r>
          </a:p>
          <a:p>
            <a:pPr marL="0" indent="0">
              <a:buNone/>
            </a:pPr>
            <a:r>
              <a:rPr lang="cs-CZ" dirty="0"/>
              <a:t>1.  </a:t>
            </a:r>
            <a:r>
              <a:rPr lang="cs-CZ" dirty="0" err="1">
                <a:solidFill>
                  <a:srgbClr val="FFC000"/>
                </a:solidFill>
              </a:rPr>
              <a:t>Voltooid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deelwoord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+ </a:t>
            </a:r>
            <a:r>
              <a:rPr lang="cs-CZ" dirty="0" err="1">
                <a:solidFill>
                  <a:srgbClr val="00B0F0"/>
                </a:solidFill>
              </a:rPr>
              <a:t>hulpwerkwoord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- </a:t>
            </a:r>
            <a:r>
              <a:rPr lang="cs-CZ" dirty="0" err="1"/>
              <a:t>volgorde</a:t>
            </a:r>
            <a:r>
              <a:rPr lang="cs-CZ" dirty="0"/>
              <a:t> </a:t>
            </a:r>
            <a:r>
              <a:rPr lang="cs-CZ" dirty="0" err="1"/>
              <a:t>mag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 </a:t>
            </a:r>
            <a:r>
              <a:rPr lang="cs-CZ" dirty="0" err="1"/>
              <a:t>uit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cs-CZ" i="1" dirty="0">
                <a:solidFill>
                  <a:srgbClr val="FF0000"/>
                </a:solidFill>
              </a:rPr>
              <a:t>…,dat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hem </a:t>
            </a:r>
            <a:r>
              <a:rPr lang="cs-CZ" i="1" dirty="0" err="1">
                <a:solidFill>
                  <a:srgbClr val="FFC000"/>
                </a:solidFill>
              </a:rPr>
              <a:t>geslaan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00B0F0"/>
                </a:solidFill>
              </a:rPr>
              <a:t>heb</a:t>
            </a:r>
            <a:r>
              <a:rPr lang="cs-CZ" i="1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        </a:t>
            </a:r>
            <a:r>
              <a:rPr lang="cs-CZ" i="1" dirty="0">
                <a:solidFill>
                  <a:srgbClr val="FF0000"/>
                </a:solidFill>
              </a:rPr>
              <a:t>…, dat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hem </a:t>
            </a:r>
            <a:r>
              <a:rPr lang="cs-CZ" i="1" dirty="0" err="1">
                <a:solidFill>
                  <a:srgbClr val="00B0F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C000"/>
                </a:solidFill>
              </a:rPr>
              <a:t>geslaan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i="1" dirty="0">
              <a:solidFill>
                <a:srgbClr val="00B0F0"/>
              </a:solidFill>
            </a:endParaRPr>
          </a:p>
          <a:p>
            <a:pPr marL="342900" indent="-342900">
              <a:buAutoNum type="arabicPeriod" startAt="2"/>
            </a:pPr>
            <a:r>
              <a:rPr lang="cs-CZ" dirty="0" err="1">
                <a:solidFill>
                  <a:srgbClr val="FFC000"/>
                </a:solidFill>
              </a:rPr>
              <a:t>Voltooid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delwoord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+ </a:t>
            </a:r>
            <a:r>
              <a:rPr lang="cs-CZ" dirty="0">
                <a:solidFill>
                  <a:srgbClr val="92D050"/>
                </a:solidFill>
              </a:rPr>
              <a:t>2-3 </a:t>
            </a:r>
            <a:r>
              <a:rPr lang="cs-CZ" dirty="0" err="1">
                <a:solidFill>
                  <a:srgbClr val="92D050"/>
                </a:solidFill>
              </a:rPr>
              <a:t>hulwerkwoorden</a:t>
            </a:r>
            <a:endParaRPr lang="cs-CZ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dirty="0"/>
              <a:t>      -</a:t>
            </a:r>
            <a:r>
              <a:rPr lang="cs-CZ" dirty="0" err="1"/>
              <a:t>Deelwoord</a:t>
            </a:r>
            <a:r>
              <a:rPr lang="cs-CZ" dirty="0"/>
              <a:t> </a:t>
            </a:r>
            <a:r>
              <a:rPr lang="cs-CZ" dirty="0" err="1"/>
              <a:t>moet</a:t>
            </a:r>
            <a:r>
              <a:rPr lang="cs-CZ" dirty="0"/>
              <a:t> </a:t>
            </a:r>
            <a:r>
              <a:rPr lang="cs-CZ" dirty="0" err="1"/>
              <a:t>ofwel</a:t>
            </a:r>
            <a:r>
              <a:rPr lang="cs-CZ" dirty="0"/>
              <a:t> </a:t>
            </a:r>
            <a:r>
              <a:rPr lang="cs-CZ" dirty="0" err="1"/>
              <a:t>aan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begin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aan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einde</a:t>
            </a:r>
            <a:r>
              <a:rPr lang="cs-CZ" dirty="0"/>
              <a:t> van de WWEG </a:t>
            </a:r>
            <a:r>
              <a:rPr lang="cs-CZ" dirty="0" err="1"/>
              <a:t>staan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</a:t>
            </a:r>
            <a:r>
              <a:rPr lang="cs-CZ" i="1" dirty="0">
                <a:solidFill>
                  <a:srgbClr val="FF0000"/>
                </a:solidFill>
              </a:rPr>
              <a:t>…, </a:t>
            </a:r>
            <a:r>
              <a:rPr lang="cs-CZ" i="1" dirty="0" err="1">
                <a:solidFill>
                  <a:srgbClr val="FF0000"/>
                </a:solidFill>
              </a:rPr>
              <a:t>omdat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92D050"/>
                </a:solidFill>
              </a:rPr>
              <a:t>moest</a:t>
            </a:r>
            <a:r>
              <a:rPr lang="cs-CZ" i="1" dirty="0">
                <a:solidFill>
                  <a:srgbClr val="92D050"/>
                </a:solidFill>
              </a:rPr>
              <a:t> </a:t>
            </a:r>
            <a:r>
              <a:rPr lang="cs-CZ" i="1" dirty="0" err="1">
                <a:solidFill>
                  <a:srgbClr val="92D050"/>
                </a:solidFill>
              </a:rPr>
              <a:t>worden</a:t>
            </a:r>
            <a:r>
              <a:rPr lang="cs-CZ" i="1" dirty="0">
                <a:solidFill>
                  <a:srgbClr val="92D050"/>
                </a:solidFill>
              </a:rPr>
              <a:t> </a:t>
            </a:r>
            <a:r>
              <a:rPr lang="cs-CZ" i="1" dirty="0" err="1">
                <a:solidFill>
                  <a:srgbClr val="FFC000"/>
                </a:solidFill>
              </a:rPr>
              <a:t>geslaan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/>
              <a:t>         </a:t>
            </a:r>
            <a:r>
              <a:rPr lang="cs-CZ" i="1" dirty="0">
                <a:solidFill>
                  <a:srgbClr val="FF0000"/>
                </a:solidFill>
              </a:rPr>
              <a:t>…, </a:t>
            </a:r>
            <a:r>
              <a:rPr lang="cs-CZ" i="1" dirty="0" err="1">
                <a:solidFill>
                  <a:srgbClr val="FF0000"/>
                </a:solidFill>
              </a:rPr>
              <a:t>omdat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C000"/>
                </a:solidFill>
              </a:rPr>
              <a:t>geslaan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92D050"/>
                </a:solidFill>
              </a:rPr>
              <a:t>moest</a:t>
            </a:r>
            <a:r>
              <a:rPr lang="cs-CZ" i="1" dirty="0">
                <a:solidFill>
                  <a:srgbClr val="92D050"/>
                </a:solidFill>
              </a:rPr>
              <a:t> </a:t>
            </a:r>
            <a:r>
              <a:rPr lang="cs-CZ" i="1" dirty="0" err="1">
                <a:solidFill>
                  <a:srgbClr val="92D050"/>
                </a:solidFill>
              </a:rPr>
              <a:t>worden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i="1" dirty="0"/>
          </a:p>
          <a:p>
            <a:pPr marL="342900" indent="-342900">
              <a:buAutoNum type="arabicPeriod" startAt="3"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25B898-C496-F447-BB23-61D8BCD699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AutoNum type="arabicPeriod" startAt="3"/>
            </a:pPr>
            <a:r>
              <a:rPr lang="cs-CZ" dirty="0">
                <a:highlight>
                  <a:srgbClr val="FF00FF"/>
                </a:highlight>
              </a:rPr>
              <a:t>PV</a:t>
            </a:r>
            <a:r>
              <a:rPr lang="cs-CZ" dirty="0"/>
              <a:t> + </a:t>
            </a:r>
            <a:r>
              <a:rPr lang="cs-CZ" dirty="0" err="1">
                <a:solidFill>
                  <a:srgbClr val="00B050"/>
                </a:solidFill>
              </a:rPr>
              <a:t>Infinitiev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/>
              <a:t>      - </a:t>
            </a:r>
            <a:r>
              <a:rPr lang="cs-CZ" dirty="0" err="1"/>
              <a:t>Als</a:t>
            </a:r>
            <a:r>
              <a:rPr lang="cs-CZ" dirty="0"/>
              <a:t> PV </a:t>
            </a:r>
            <a:r>
              <a:rPr lang="cs-CZ" dirty="0" err="1"/>
              <a:t>modaal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– </a:t>
            </a:r>
            <a:r>
              <a:rPr lang="cs-CZ" dirty="0" err="1"/>
              <a:t>volgorde</a:t>
            </a:r>
            <a:r>
              <a:rPr lang="cs-CZ" dirty="0"/>
              <a:t> </a:t>
            </a:r>
            <a:r>
              <a:rPr lang="cs-CZ" dirty="0" err="1"/>
              <a:t>mag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 </a:t>
            </a:r>
            <a:r>
              <a:rPr lang="cs-CZ" dirty="0" err="1"/>
              <a:t>uit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- </a:t>
            </a:r>
            <a:r>
              <a:rPr lang="cs-CZ" dirty="0" err="1"/>
              <a:t>Als</a:t>
            </a:r>
            <a:r>
              <a:rPr lang="cs-CZ" dirty="0"/>
              <a:t> PV </a:t>
            </a:r>
            <a:r>
              <a:rPr lang="cs-CZ" dirty="0" err="1"/>
              <a:t>niet</a:t>
            </a:r>
            <a:r>
              <a:rPr lang="cs-CZ" dirty="0"/>
              <a:t> </a:t>
            </a:r>
            <a:r>
              <a:rPr lang="cs-CZ" dirty="0" err="1"/>
              <a:t>modaal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, PV </a:t>
            </a:r>
            <a:r>
              <a:rPr lang="cs-CZ" dirty="0" err="1"/>
              <a:t>staat</a:t>
            </a:r>
            <a:r>
              <a:rPr lang="cs-CZ" dirty="0"/>
              <a:t> </a:t>
            </a:r>
            <a:r>
              <a:rPr lang="cs-CZ" dirty="0" err="1"/>
              <a:t>altijd</a:t>
            </a:r>
            <a:r>
              <a:rPr lang="cs-CZ" dirty="0"/>
              <a:t> op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eerste</a:t>
            </a:r>
            <a:r>
              <a:rPr lang="cs-CZ" dirty="0"/>
              <a:t> </a:t>
            </a:r>
            <a:r>
              <a:rPr lang="cs-CZ" dirty="0" err="1"/>
              <a:t>plek</a:t>
            </a:r>
            <a:r>
              <a:rPr lang="cs-CZ" dirty="0"/>
              <a:t> in WWEG</a:t>
            </a:r>
          </a:p>
          <a:p>
            <a:pPr marL="0" indent="0">
              <a:buNone/>
            </a:pPr>
            <a:r>
              <a:rPr lang="cs-CZ" dirty="0"/>
              <a:t>         </a:t>
            </a:r>
            <a:r>
              <a:rPr lang="cs-CZ" i="1" dirty="0">
                <a:solidFill>
                  <a:srgbClr val="FF0000"/>
                </a:solidFill>
              </a:rPr>
              <a:t>…, dat </a:t>
            </a:r>
            <a:r>
              <a:rPr lang="cs-CZ" i="1" dirty="0" err="1">
                <a:solidFill>
                  <a:srgbClr val="FF0000"/>
                </a:solidFill>
              </a:rPr>
              <a:t>jullie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  <a:highlight>
                  <a:srgbClr val="FF00FF"/>
                </a:highlight>
              </a:rPr>
              <a:t>willen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gaan</a:t>
            </a:r>
            <a:r>
              <a:rPr lang="cs-CZ" i="1" dirty="0">
                <a:solidFill>
                  <a:srgbClr val="FF0000"/>
                </a:solidFill>
              </a:rPr>
              <a:t> / …, dat </a:t>
            </a:r>
            <a:r>
              <a:rPr lang="cs-CZ" i="1" dirty="0" err="1">
                <a:solidFill>
                  <a:srgbClr val="FF0000"/>
                </a:solidFill>
              </a:rPr>
              <a:t>jullie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gaan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  <a:highlight>
                  <a:srgbClr val="FF00FF"/>
                </a:highlight>
              </a:rPr>
              <a:t>willen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         …, </a:t>
            </a:r>
            <a:r>
              <a:rPr lang="cs-CZ" i="1" dirty="0" err="1">
                <a:solidFill>
                  <a:srgbClr val="FF0000"/>
                </a:solidFill>
              </a:rPr>
              <a:t>als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ons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  <a:highlight>
                  <a:srgbClr val="FF00FF"/>
                </a:highlight>
              </a:rPr>
              <a:t>luistert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zingen</a:t>
            </a:r>
            <a:r>
              <a:rPr lang="cs-CZ" i="1" dirty="0">
                <a:solidFill>
                  <a:srgbClr val="00B050"/>
                </a:solidFill>
              </a:rPr>
              <a:t>.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/>
              <a:t>4. </a:t>
            </a:r>
            <a:r>
              <a:rPr lang="cs-CZ" dirty="0" err="1"/>
              <a:t>Scheidbare</a:t>
            </a:r>
            <a:r>
              <a:rPr lang="cs-CZ" dirty="0"/>
              <a:t> </a:t>
            </a:r>
            <a:r>
              <a:rPr lang="cs-CZ" dirty="0" err="1"/>
              <a:t>werkwoorden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- </a:t>
            </a:r>
            <a:r>
              <a:rPr lang="cs-CZ" dirty="0" err="1">
                <a:solidFill>
                  <a:srgbClr val="7030A0"/>
                </a:solidFill>
              </a:rPr>
              <a:t>sheidbare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voorzetsel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/>
              <a:t>staat</a:t>
            </a:r>
            <a:r>
              <a:rPr lang="cs-CZ" dirty="0"/>
              <a:t> </a:t>
            </a:r>
            <a:r>
              <a:rPr lang="cs-CZ" dirty="0" err="1"/>
              <a:t>ofwel</a:t>
            </a:r>
            <a:r>
              <a:rPr lang="cs-CZ" dirty="0"/>
              <a:t> </a:t>
            </a:r>
            <a:r>
              <a:rPr lang="cs-CZ" dirty="0" err="1"/>
              <a:t>voor</a:t>
            </a:r>
            <a:r>
              <a:rPr lang="cs-CZ" dirty="0"/>
              <a:t> de WWEG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splitst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 van de </a:t>
            </a:r>
            <a:r>
              <a:rPr lang="cs-CZ" dirty="0" err="1"/>
              <a:t>werkwoord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</a:t>
            </a:r>
            <a:r>
              <a:rPr lang="cs-CZ" i="1" dirty="0">
                <a:solidFill>
                  <a:srgbClr val="FF0000"/>
                </a:solidFill>
              </a:rPr>
              <a:t>…, </a:t>
            </a:r>
            <a:r>
              <a:rPr lang="cs-CZ" i="1" dirty="0" err="1">
                <a:solidFill>
                  <a:srgbClr val="FF0000"/>
                </a:solidFill>
              </a:rPr>
              <a:t>of</a:t>
            </a:r>
            <a:r>
              <a:rPr lang="cs-CZ" i="1" dirty="0">
                <a:solidFill>
                  <a:srgbClr val="FF0000"/>
                </a:solidFill>
              </a:rPr>
              <a:t> je </a:t>
            </a:r>
            <a:r>
              <a:rPr lang="cs-CZ" i="1" dirty="0" err="1">
                <a:solidFill>
                  <a:srgbClr val="7030A0"/>
                </a:solidFill>
              </a:rPr>
              <a:t>mee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zou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kunnen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spelen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         …, </a:t>
            </a:r>
            <a:r>
              <a:rPr lang="cs-CZ" i="1" dirty="0" err="1">
                <a:solidFill>
                  <a:srgbClr val="FF0000"/>
                </a:solidFill>
              </a:rPr>
              <a:t>of</a:t>
            </a:r>
            <a:r>
              <a:rPr lang="cs-CZ" i="1" dirty="0">
                <a:solidFill>
                  <a:srgbClr val="FF0000"/>
                </a:solidFill>
              </a:rPr>
              <a:t> je </a:t>
            </a:r>
            <a:r>
              <a:rPr lang="cs-CZ" i="1" dirty="0" err="1">
                <a:solidFill>
                  <a:srgbClr val="FF0000"/>
                </a:solidFill>
              </a:rPr>
              <a:t>zou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kunnen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7030A0"/>
                </a:solidFill>
              </a:rPr>
              <a:t>mee</a:t>
            </a:r>
            <a:r>
              <a:rPr lang="cs-CZ" i="1" dirty="0" err="1">
                <a:solidFill>
                  <a:srgbClr val="FF0000"/>
                </a:solidFill>
              </a:rPr>
              <a:t>spelen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71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6D66A-AB38-0C3B-3BAC-A8D5362FA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bronnen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5F9AF-0CD2-1057-87E8-DE2A1A63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REZKOVÁ, Iva: </a:t>
            </a:r>
            <a:r>
              <a:rPr lang="cs-CZ" dirty="0" err="1"/>
              <a:t>Nederlandse</a:t>
            </a:r>
            <a:r>
              <a:rPr lang="cs-CZ" dirty="0"/>
              <a:t> </a:t>
            </a:r>
            <a:r>
              <a:rPr lang="cs-CZ" dirty="0" err="1"/>
              <a:t>volgorde</a:t>
            </a:r>
            <a:r>
              <a:rPr lang="cs-CZ" dirty="0"/>
              <a:t> – </a:t>
            </a:r>
            <a:r>
              <a:rPr lang="cs-CZ" dirty="0" err="1"/>
              <a:t>zinsplaatsen</a:t>
            </a:r>
            <a:r>
              <a:rPr lang="cs-CZ" dirty="0"/>
              <a:t>; výukový materiál pro UK</a:t>
            </a:r>
          </a:p>
        </p:txBody>
      </p:sp>
    </p:spTree>
    <p:extLst>
      <p:ext uri="{BB962C8B-B14F-4D97-AF65-F5344CB8AC3E}">
        <p14:creationId xmlns:p14="http://schemas.microsoft.com/office/powerpoint/2010/main" val="985987969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184</TotalTime>
  <Words>582</Words>
  <Application>Microsoft Office PowerPoint</Application>
  <PresentationFormat>Širokoúhlá obrazovka</PresentationFormat>
  <Paragraphs>83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Nederlandse woordvolgorde</vt:lpstr>
      <vt:lpstr>ALgemeen</vt:lpstr>
      <vt:lpstr>Strenge SOV taal?</vt:lpstr>
      <vt:lpstr>EERSTE ZINSPOSITIE</vt:lpstr>
      <vt:lpstr>Wat onbeklemtoond op het begin mag staan</vt:lpstr>
      <vt:lpstr>Wat mag er niet staan</vt:lpstr>
      <vt:lpstr>Het midden + einde</vt:lpstr>
      <vt:lpstr>Werkwoordelijke eindgroep</vt:lpstr>
      <vt:lpstr>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Nederlandse woordvolgorde</dc:title>
  <dc:creator>Blabol, Jáchym</dc:creator>
  <cp:lastModifiedBy>Rezková, Iva</cp:lastModifiedBy>
  <cp:revision>15</cp:revision>
  <dcterms:created xsi:type="dcterms:W3CDTF">2022-10-10T12:24:02Z</dcterms:created>
  <dcterms:modified xsi:type="dcterms:W3CDTF">2022-11-02T14:08:50Z</dcterms:modified>
</cp:coreProperties>
</file>