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669088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8BAD-8D18-4B68-9A39-107ED4AAFFF1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A0CC-EF52-4CC2-A3D7-DE8089D14F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BAD-8D18-4B68-9A39-107ED4AAFFF1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A0CC-EF52-4CC2-A3D7-DE8089D14F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7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8. hodina</a:t>
            </a:r>
            <a:br>
              <a:rPr lang="cs-CZ" altLang="cs-CZ"/>
            </a:br>
            <a:r>
              <a:rPr lang="cs-CZ" altLang="cs-CZ" sz="2400"/>
              <a:t>(čtvrtek 6. 4. 2017)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>
                <a:solidFill>
                  <a:srgbClr val="0000FF"/>
                </a:solidFill>
              </a:rPr>
              <a:t>Ad 1. Manipulace s trváním slabiky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>
                <a:solidFill>
                  <a:srgbClr val="0000FF"/>
                </a:solidFill>
              </a:rPr>
              <a:t>Ad 2. Manipulace s výškou hlasu (F0) </a:t>
            </a:r>
            <a:r>
              <a:rPr lang="cs-CZ" altLang="cs-CZ" sz="4000" b="1">
                <a:solidFill>
                  <a:srgbClr val="990099"/>
                </a:solidFill>
                <a:sym typeface="Symbol" panose="05050102010706020507" pitchFamily="18" charset="2"/>
              </a:rPr>
              <a:t>	</a:t>
            </a:r>
            <a:endParaRPr lang="cs-CZ" altLang="cs-CZ" sz="2800" b="1">
              <a:solidFill>
                <a:srgbClr val="FF3300"/>
              </a:solidFill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3300"/>
                </a:solidFill>
              </a:rPr>
              <a:t>Problém s F0 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/>
              <a:t>Jak 4 čínské tóny využívají </a:t>
            </a:r>
            <a:br>
              <a:rPr lang="cs-CZ" altLang="cs-CZ" sz="3500"/>
            </a:br>
            <a:r>
              <a:rPr lang="cs-CZ" altLang="cs-CZ" sz="3500" b="1"/>
              <a:t>změn výšky hlasu ve slabice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Tón a přízvuk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>
                <a:solidFill>
                  <a:schemeClr val="tx1"/>
                </a:solidFill>
              </a:rPr>
              <a:t>Fonetické soužití tónu </a:t>
            </a:r>
            <a:br>
              <a:rPr lang="cs-CZ" altLang="cs-CZ" sz="3300" b="1">
                <a:solidFill>
                  <a:schemeClr val="tx1"/>
                </a:solidFill>
              </a:rPr>
            </a:br>
            <a:r>
              <a:rPr lang="cs-CZ" altLang="cs-CZ" sz="3300" b="1">
                <a:solidFill>
                  <a:schemeClr val="tx1"/>
                </a:solidFill>
              </a:rPr>
              <a:t>s přízvukem / ne-přízvukem v čínštině: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Půdu obýval nejdřív jen Tón: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...ale pak se do domečku přistěhoval přízvuk: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9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>
                <a:solidFill>
                  <a:srgbClr val="0000FF"/>
                </a:solidFill>
              </a:rPr>
              <a:t>...a obydlel půdu i kousek přízemí.</a:t>
            </a:r>
            <a:r>
              <a:rPr lang="cs-CZ" altLang="cs-CZ" sz="3800" b="1">
                <a:solidFill>
                  <a:srgbClr val="0000FF"/>
                </a:solidFill>
              </a:rPr>
              <a:t> </a:t>
            </a:r>
            <a:br>
              <a:rPr lang="cs-CZ" altLang="cs-CZ" sz="3800" b="1">
                <a:solidFill>
                  <a:srgbClr val="0000FF"/>
                </a:solidFill>
              </a:rPr>
            </a:br>
            <a:r>
              <a:rPr lang="cs-CZ" altLang="cs-CZ" sz="4000" b="1">
                <a:solidFill>
                  <a:srgbClr val="0000FF"/>
                </a:solidFill>
              </a:rPr>
              <a:t>Naučili se spolu vycházet...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>
                <a:solidFill>
                  <a:srgbClr val="0000FF"/>
                </a:solidFill>
              </a:rPr>
              <a:t>Jak je to soužití možné?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Čínština - jazyk tónový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/>
              <a:t>Základní poučka </a:t>
            </a:r>
            <a:br>
              <a:rPr lang="cs-CZ" altLang="cs-CZ" sz="3000" b="1"/>
            </a:br>
            <a:r>
              <a:rPr lang="cs-CZ" altLang="cs-CZ" sz="3000" b="1"/>
              <a:t>pro fonetický vztah tónu a přízvuku: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Přízvučné čínské slabiky</a:t>
            </a:r>
            <a:r>
              <a:rPr lang="cs-CZ" altLang="cs-CZ" sz="4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Nepřízvučné čínské slabiky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0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Modifikace tónového „čtverce“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Co lze s čtvercem dělat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neboli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Co to dělá s tóny?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200" b="1"/>
              <a:t>Co se přesně děje s tónovými křivkami při oslabování tónů?</a:t>
            </a:r>
            <a:br>
              <a:rPr lang="cs-CZ" altLang="cs-CZ" sz="2200" b="1"/>
            </a:br>
            <a:r>
              <a:rPr lang="cs-CZ" altLang="cs-CZ" sz="2200"/>
              <a:t>Princip je podobný jako vyfukování balónku s nějakým obrázkem: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Aplikováno na tóny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9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POZOR, není to ale tak jednoduché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Přízvuk a ne-přízvuk plní v čínštině důležité funkce!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příklady: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3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Zkuste zdůraznit jednotlivá slova věty: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3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YD 8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VZTAH TÓNU A PŘÍZVUKU </a:t>
            </a:r>
            <a:br>
              <a:rPr lang="cs-CZ" altLang="cs-CZ" sz="2800" b="1"/>
            </a:br>
            <a:r>
              <a:rPr lang="cs-CZ" altLang="cs-CZ" sz="2800" b="1"/>
              <a:t>Má dva aspekty: fonetický a fonologický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chemeClr val="tx1"/>
                </a:solidFill>
              </a:rPr>
              <a:t>ad a) Fonologický aspekt: </a:t>
            </a:r>
            <a:br>
              <a:rPr lang="cs-CZ" altLang="cs-CZ" sz="3400" b="1">
                <a:solidFill>
                  <a:schemeClr val="tx1"/>
                </a:solidFill>
              </a:rPr>
            </a:br>
            <a:r>
              <a:rPr lang="cs-CZ" altLang="cs-CZ" sz="3400" b="1">
                <a:solidFill>
                  <a:schemeClr val="tx1"/>
                </a:solidFill>
              </a:rPr>
              <a:t>Vztah lexikálního tónu a přízvuku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9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>
                <a:solidFill>
                  <a:schemeClr val="tx1"/>
                </a:solidFill>
              </a:rPr>
              <a:t>pokračování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200"/>
              <a:t>S</a:t>
            </a:r>
            <a:r>
              <a:rPr lang="cs-CZ" altLang="zh-CN" sz="3200" noProof="1"/>
              <a:t>ouvislost lex</a:t>
            </a:r>
            <a:r>
              <a:rPr lang="cs-CZ" altLang="zh-CN" sz="3200"/>
              <a:t>ikál</a:t>
            </a:r>
            <a:r>
              <a:rPr lang="cs-CZ" altLang="zh-CN" sz="3200" noProof="1"/>
              <a:t>. tónu</a:t>
            </a:r>
            <a:r>
              <a:rPr lang="cs-CZ" altLang="zh-CN" sz="3200"/>
              <a:t> </a:t>
            </a:r>
            <a:r>
              <a:rPr lang="cs-CZ" altLang="zh-CN" sz="3200" noProof="1"/>
              <a:t>se slovním druhem:</a:t>
            </a:r>
            <a:endParaRPr lang="cs-CZ" altLang="cs-CZ" sz="32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chemeClr val="tx1"/>
                </a:solidFill>
              </a:rPr>
              <a:t>ad b) Fonetický aspekt: </a:t>
            </a:r>
            <a:br>
              <a:rPr lang="cs-CZ" altLang="cs-CZ" sz="3400" b="1">
                <a:solidFill>
                  <a:schemeClr val="tx1"/>
                </a:solidFill>
              </a:rPr>
            </a:br>
            <a:r>
              <a:rPr lang="cs-CZ" altLang="cs-CZ" sz="3400" b="1">
                <a:solidFill>
                  <a:schemeClr val="tx1"/>
                </a:solidFill>
              </a:rPr>
              <a:t>jak se přízvuk realizuje skrze tón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300" b="1"/>
              <a:t>Přízvuk / ne-přízvuk se v hovorové čínštině </a:t>
            </a:r>
            <a:br>
              <a:rPr lang="cs-CZ" altLang="cs-CZ" sz="2300" b="1"/>
            </a:br>
            <a:r>
              <a:rPr lang="cs-CZ" altLang="cs-CZ" sz="2300" b="1"/>
              <a:t>vyjadřují pomocí těchto prostředků: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0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Předvádění na obrazovce (4:3)</PresentationFormat>
  <Paragraphs>32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等线 Light</vt:lpstr>
      <vt:lpstr>Arial</vt:lpstr>
      <vt:lpstr>Calibri</vt:lpstr>
      <vt:lpstr>Calibri Light</vt:lpstr>
      <vt:lpstr>Symbol</vt:lpstr>
      <vt:lpstr>Motiv Office</vt:lpstr>
      <vt:lpstr>8. hodina (čtvrtek 6. 4. 2017)</vt:lpstr>
      <vt:lpstr>Čínština - jazyk tónový</vt:lpstr>
      <vt:lpstr>Přízvuk a ne-přízvuk plní v čínštině důležité funkce!</vt:lpstr>
      <vt:lpstr>VZTAH TÓNU A PŘÍZVUKU  Má dva aspekty: fonetický a fonologický</vt:lpstr>
      <vt:lpstr>ad a) Fonologický aspekt:  Vztah lexikálního tónu a přízvuku</vt:lpstr>
      <vt:lpstr>pokračování</vt:lpstr>
      <vt:lpstr>Souvislost lexikál. tónu se slovním druhem:</vt:lpstr>
      <vt:lpstr>ad b) Fonetický aspekt:  jak se přízvuk realizuje skrze tón</vt:lpstr>
      <vt:lpstr>Přízvuk / ne-přízvuk se v hovorové čínštině  vyjadřují pomocí těchto prostředků:</vt:lpstr>
      <vt:lpstr>Ad 1. Manipulace s trváním slabiky</vt:lpstr>
      <vt:lpstr>Ad 2. Manipulace s výškou hlasu (F0)  </vt:lpstr>
      <vt:lpstr>Problém s F0 :</vt:lpstr>
      <vt:lpstr>Jak 4 čínské tóny využívají  změn výšky hlasu ve slabice</vt:lpstr>
      <vt:lpstr>Tón a přízvuk</vt:lpstr>
      <vt:lpstr>Fonetické soužití tónu  s přízvukem / ne-přízvukem v čínštině:</vt:lpstr>
      <vt:lpstr>Půdu obýval nejdřív jen Tón:</vt:lpstr>
      <vt:lpstr>...ale pak se do domečku přistěhoval přízvuk:</vt:lpstr>
      <vt:lpstr>...a obydlel půdu i kousek přízemí.  Naučili se spolu vycházet...</vt:lpstr>
      <vt:lpstr>Jak je to soužití možné?</vt:lpstr>
      <vt:lpstr>Základní poučka  pro fonetický vztah tónu a přízvuku:</vt:lpstr>
      <vt:lpstr>Přízvučné čínské slabiky </vt:lpstr>
      <vt:lpstr>Nepřízvučné čínské slabiky</vt:lpstr>
      <vt:lpstr>Modifikace tónového „čtverce“</vt:lpstr>
      <vt:lpstr>Co lze s čtvercem dělat</vt:lpstr>
      <vt:lpstr>neboli</vt:lpstr>
      <vt:lpstr>Co to dělá s tóny?</vt:lpstr>
      <vt:lpstr>Co se přesně děje s tónovými křivkami při oslabování tónů? Princip je podobný jako vyfukování balónku s nějakým obrázkem:</vt:lpstr>
      <vt:lpstr>Aplikováno na tóny</vt:lpstr>
      <vt:lpstr>POZOR, není to ale tak jednoduché</vt:lpstr>
      <vt:lpstr>příklady:</vt:lpstr>
      <vt:lpstr>Zkuste zdůraznit jednotlivá slova věty:</vt:lpstr>
      <vt:lpstr>YD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hodina (čtvrtek 6. 4. 2017)</dc:title>
  <dc:creator>Vladimír Liščák</dc:creator>
  <cp:lastModifiedBy>Vladimír Liščák</cp:lastModifiedBy>
  <cp:revision>1</cp:revision>
  <dcterms:created xsi:type="dcterms:W3CDTF">2017-04-11T11:26:25Z</dcterms:created>
  <dcterms:modified xsi:type="dcterms:W3CDTF">2017-04-11T11:26:26Z</dcterms:modified>
</cp:coreProperties>
</file>