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256" r:id="rId2"/>
    <p:sldId id="294" r:id="rId3"/>
    <p:sldId id="267" r:id="rId4"/>
    <p:sldId id="293" r:id="rId5"/>
    <p:sldId id="269" r:id="rId6"/>
    <p:sldId id="271" r:id="rId7"/>
    <p:sldId id="278" r:id="rId8"/>
    <p:sldId id="275" r:id="rId9"/>
    <p:sldId id="276" r:id="rId10"/>
    <p:sldId id="290" r:id="rId11"/>
    <p:sldId id="282" r:id="rId12"/>
    <p:sldId id="283" r:id="rId13"/>
    <p:sldId id="295" r:id="rId14"/>
    <p:sldId id="284" r:id="rId15"/>
    <p:sldId id="285" r:id="rId16"/>
    <p:sldId id="286" r:id="rId17"/>
    <p:sldId id="287" r:id="rId18"/>
    <p:sldId id="288" r:id="rId19"/>
    <p:sldId id="279" r:id="rId20"/>
    <p:sldId id="289" r:id="rId21"/>
    <p:sldId id="296" r:id="rId22"/>
    <p:sldId id="292" r:id="rId23"/>
    <p:sldId id="274" r:id="rId24"/>
    <p:sldId id="273" r:id="rId25"/>
    <p:sldId id="272" r:id="rId26"/>
    <p:sldId id="268" r:id="rId27"/>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78" autoAdjust="0"/>
    <p:restoredTop sz="95071" autoAdjust="0"/>
  </p:normalViewPr>
  <p:slideViewPr>
    <p:cSldViewPr snapToGrid="0">
      <p:cViewPr varScale="1">
        <p:scale>
          <a:sx n="79" d="100"/>
          <a:sy n="79" d="100"/>
        </p:scale>
        <p:origin x="811" y="67"/>
      </p:cViewPr>
      <p:guideLst/>
    </p:cSldViewPr>
  </p:slideViewPr>
  <p:outlineViewPr>
    <p:cViewPr>
      <p:scale>
        <a:sx n="33" d="100"/>
        <a:sy n="33" d="100"/>
      </p:scale>
      <p:origin x="0" y="-885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en-US" dirty="0"/>
          </a:p>
        </p:txBody>
      </p:sp>
      <p:sp>
        <p:nvSpPr>
          <p:cNvPr id="4" name="Date Placeholder 3"/>
          <p:cNvSpPr>
            <a:spLocks noGrp="1"/>
          </p:cNvSpPr>
          <p:nvPr>
            <p:ph type="dt" sz="half" idx="10"/>
          </p:nvPr>
        </p:nvSpPr>
        <p:spPr/>
        <p:txBody>
          <a:bodyPr/>
          <a:lstStyle/>
          <a:p>
            <a:fld id="{3093CD90-ABFB-477A-B4C1-AB391929EDD9}" type="datetimeFigureOut">
              <a:rPr lang="cs-CZ" smtClean="0"/>
              <a:t>25.10.2023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88BEE9F-A00E-4CCD-9B47-888961B6A5A8}" type="slidenum">
              <a:rPr lang="cs-CZ" smtClean="0"/>
              <a:t>‹#›</a:t>
            </a:fld>
            <a:endParaRPr lang="cs-CZ"/>
          </a:p>
        </p:txBody>
      </p:sp>
    </p:spTree>
    <p:extLst>
      <p:ext uri="{BB962C8B-B14F-4D97-AF65-F5344CB8AC3E}">
        <p14:creationId xmlns:p14="http://schemas.microsoft.com/office/powerpoint/2010/main" val="2015678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3093CD90-ABFB-477A-B4C1-AB391929EDD9}" type="datetimeFigureOut">
              <a:rPr lang="cs-CZ" smtClean="0"/>
              <a:t>25.10.2023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88BEE9F-A00E-4CCD-9B47-888961B6A5A8}" type="slidenum">
              <a:rPr lang="cs-CZ" smtClean="0"/>
              <a:t>‹#›</a:t>
            </a:fld>
            <a:endParaRPr lang="cs-CZ"/>
          </a:p>
        </p:txBody>
      </p:sp>
    </p:spTree>
    <p:extLst>
      <p:ext uri="{BB962C8B-B14F-4D97-AF65-F5344CB8AC3E}">
        <p14:creationId xmlns:p14="http://schemas.microsoft.com/office/powerpoint/2010/main" val="2286483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3093CD90-ABFB-477A-B4C1-AB391929EDD9}" type="datetimeFigureOut">
              <a:rPr lang="cs-CZ" smtClean="0"/>
              <a:t>25.10.2023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88BEE9F-A00E-4CCD-9B47-888961B6A5A8}" type="slidenum">
              <a:rPr lang="cs-CZ" smtClean="0"/>
              <a:t>‹#›</a:t>
            </a:fld>
            <a:endParaRPr lang="cs-CZ"/>
          </a:p>
        </p:txBody>
      </p:sp>
    </p:spTree>
    <p:extLst>
      <p:ext uri="{BB962C8B-B14F-4D97-AF65-F5344CB8AC3E}">
        <p14:creationId xmlns:p14="http://schemas.microsoft.com/office/powerpoint/2010/main" val="451039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3093CD90-ABFB-477A-B4C1-AB391929EDD9}" type="datetimeFigureOut">
              <a:rPr lang="cs-CZ" smtClean="0"/>
              <a:t>25.10.2023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88BEE9F-A00E-4CCD-9B47-888961B6A5A8}" type="slidenum">
              <a:rPr lang="cs-CZ" smtClean="0"/>
              <a:t>‹#›</a:t>
            </a:fld>
            <a:endParaRPr lang="cs-CZ"/>
          </a:p>
        </p:txBody>
      </p:sp>
    </p:spTree>
    <p:extLst>
      <p:ext uri="{BB962C8B-B14F-4D97-AF65-F5344CB8AC3E}">
        <p14:creationId xmlns:p14="http://schemas.microsoft.com/office/powerpoint/2010/main" val="772930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3093CD90-ABFB-477A-B4C1-AB391929EDD9}" type="datetimeFigureOut">
              <a:rPr lang="cs-CZ" smtClean="0"/>
              <a:t>25.10.2023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88BEE9F-A00E-4CCD-9B47-888961B6A5A8}" type="slidenum">
              <a:rPr lang="cs-CZ" smtClean="0"/>
              <a:t>‹#›</a:t>
            </a:fld>
            <a:endParaRPr lang="cs-CZ"/>
          </a:p>
        </p:txBody>
      </p:sp>
    </p:spTree>
    <p:extLst>
      <p:ext uri="{BB962C8B-B14F-4D97-AF65-F5344CB8AC3E}">
        <p14:creationId xmlns:p14="http://schemas.microsoft.com/office/powerpoint/2010/main" val="1593551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3093CD90-ABFB-477A-B4C1-AB391929EDD9}" type="datetimeFigureOut">
              <a:rPr lang="cs-CZ" smtClean="0"/>
              <a:t>25.10.2023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188BEE9F-A00E-4CCD-9B47-888961B6A5A8}" type="slidenum">
              <a:rPr lang="cs-CZ" smtClean="0"/>
              <a:t>‹#›</a:t>
            </a:fld>
            <a:endParaRPr lang="cs-CZ"/>
          </a:p>
        </p:txBody>
      </p:sp>
    </p:spTree>
    <p:extLst>
      <p:ext uri="{BB962C8B-B14F-4D97-AF65-F5344CB8AC3E}">
        <p14:creationId xmlns:p14="http://schemas.microsoft.com/office/powerpoint/2010/main" val="4148173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cs-CZ" smtClean="0"/>
              <a:t>Kliknutím lze upravit styl.</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Content Placeholder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Content Placeholder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3093CD90-ABFB-477A-B4C1-AB391929EDD9}" type="datetimeFigureOut">
              <a:rPr lang="cs-CZ" smtClean="0"/>
              <a:t>25.10.2023</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188BEE9F-A00E-4CCD-9B47-888961B6A5A8}" type="slidenum">
              <a:rPr lang="cs-CZ" smtClean="0"/>
              <a:t>‹#›</a:t>
            </a:fld>
            <a:endParaRPr lang="cs-CZ"/>
          </a:p>
        </p:txBody>
      </p:sp>
    </p:spTree>
    <p:extLst>
      <p:ext uri="{BB962C8B-B14F-4D97-AF65-F5344CB8AC3E}">
        <p14:creationId xmlns:p14="http://schemas.microsoft.com/office/powerpoint/2010/main" val="4226051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3093CD90-ABFB-477A-B4C1-AB391929EDD9}" type="datetimeFigureOut">
              <a:rPr lang="cs-CZ" smtClean="0"/>
              <a:t>25.10.2023</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188BEE9F-A00E-4CCD-9B47-888961B6A5A8}" type="slidenum">
              <a:rPr lang="cs-CZ" smtClean="0"/>
              <a:t>‹#›</a:t>
            </a:fld>
            <a:endParaRPr lang="cs-CZ"/>
          </a:p>
        </p:txBody>
      </p:sp>
    </p:spTree>
    <p:extLst>
      <p:ext uri="{BB962C8B-B14F-4D97-AF65-F5344CB8AC3E}">
        <p14:creationId xmlns:p14="http://schemas.microsoft.com/office/powerpoint/2010/main" val="3434541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93CD90-ABFB-477A-B4C1-AB391929EDD9}" type="datetimeFigureOut">
              <a:rPr lang="cs-CZ" smtClean="0"/>
              <a:t>25.10.2023</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188BEE9F-A00E-4CCD-9B47-888961B6A5A8}" type="slidenum">
              <a:rPr lang="cs-CZ" smtClean="0"/>
              <a:t>‹#›</a:t>
            </a:fld>
            <a:endParaRPr lang="cs-CZ"/>
          </a:p>
        </p:txBody>
      </p:sp>
    </p:spTree>
    <p:extLst>
      <p:ext uri="{BB962C8B-B14F-4D97-AF65-F5344CB8AC3E}">
        <p14:creationId xmlns:p14="http://schemas.microsoft.com/office/powerpoint/2010/main" val="2767456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3093CD90-ABFB-477A-B4C1-AB391929EDD9}" type="datetimeFigureOut">
              <a:rPr lang="cs-CZ" smtClean="0"/>
              <a:t>25.10.2023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188BEE9F-A00E-4CCD-9B47-888961B6A5A8}" type="slidenum">
              <a:rPr lang="cs-CZ" smtClean="0"/>
              <a:t>‹#›</a:t>
            </a:fld>
            <a:endParaRPr lang="cs-CZ"/>
          </a:p>
        </p:txBody>
      </p:sp>
    </p:spTree>
    <p:extLst>
      <p:ext uri="{BB962C8B-B14F-4D97-AF65-F5344CB8AC3E}">
        <p14:creationId xmlns:p14="http://schemas.microsoft.com/office/powerpoint/2010/main" val="653815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3093CD90-ABFB-477A-B4C1-AB391929EDD9}" type="datetimeFigureOut">
              <a:rPr lang="cs-CZ" smtClean="0"/>
              <a:t>25.10.2023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188BEE9F-A00E-4CCD-9B47-888961B6A5A8}" type="slidenum">
              <a:rPr lang="cs-CZ" smtClean="0"/>
              <a:t>‹#›</a:t>
            </a:fld>
            <a:endParaRPr lang="cs-CZ"/>
          </a:p>
        </p:txBody>
      </p:sp>
    </p:spTree>
    <p:extLst>
      <p:ext uri="{BB962C8B-B14F-4D97-AF65-F5344CB8AC3E}">
        <p14:creationId xmlns:p14="http://schemas.microsoft.com/office/powerpoint/2010/main" val="7199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93CD90-ABFB-477A-B4C1-AB391929EDD9}" type="datetimeFigureOut">
              <a:rPr lang="cs-CZ" smtClean="0"/>
              <a:t>25.10.2023</a:t>
            </a:fld>
            <a:endParaRPr lang="cs-CZ"/>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8BEE9F-A00E-4CCD-9B47-888961B6A5A8}" type="slidenum">
              <a:rPr lang="cs-CZ" smtClean="0"/>
              <a:t>‹#›</a:t>
            </a:fld>
            <a:endParaRPr lang="cs-CZ"/>
          </a:p>
        </p:txBody>
      </p:sp>
    </p:spTree>
    <p:extLst>
      <p:ext uri="{BB962C8B-B14F-4D97-AF65-F5344CB8AC3E}">
        <p14:creationId xmlns:p14="http://schemas.microsoft.com/office/powerpoint/2010/main" val="2054778135"/>
      </p:ext>
    </p:extLst>
  </p:cSld>
  <p:clrMap bg1="dk1" tx1="lt1" bg2="dk2" tx2="lt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ct24.cz/gallerywindow.php?at_id=125333&amp;mm_id=194860"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youtube.com/watch?v=cEhk5qCAAVA&amp;t=23s"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SOCIÁLNÍ PROBLÉMY </a:t>
            </a:r>
            <a:endParaRPr lang="cs-CZ" dirty="0"/>
          </a:p>
        </p:txBody>
      </p:sp>
      <p:sp>
        <p:nvSpPr>
          <p:cNvPr id="3" name="Podnadpis 2"/>
          <p:cNvSpPr>
            <a:spLocks noGrp="1"/>
          </p:cNvSpPr>
          <p:nvPr>
            <p:ph type="subTitle" idx="1"/>
          </p:nvPr>
        </p:nvSpPr>
        <p:spPr/>
        <p:txBody>
          <a:bodyPr/>
          <a:lstStyle/>
          <a:p>
            <a:r>
              <a:rPr lang="cs-CZ" dirty="0" smtClean="0"/>
              <a:t>IV.: Jak definovat sociální problém? Vědecky nebo jinak? A jak je řešit?</a:t>
            </a:r>
            <a:endParaRPr lang="cs-CZ" dirty="0"/>
          </a:p>
          <a:p>
            <a:endParaRPr lang="cs-CZ" dirty="0"/>
          </a:p>
        </p:txBody>
      </p:sp>
    </p:spTree>
    <p:extLst>
      <p:ext uri="{BB962C8B-B14F-4D97-AF65-F5344CB8AC3E}">
        <p14:creationId xmlns:p14="http://schemas.microsoft.com/office/powerpoint/2010/main" val="1142150790"/>
      </p:ext>
    </p:extLst>
  </p:cSld>
  <p:clrMapOvr>
    <a:masterClrMapping/>
  </p:clrMapOvr>
  <mc:AlternateContent xmlns:mc="http://schemas.openxmlformats.org/markup-compatibility/2006" xmlns:p14="http://schemas.microsoft.com/office/powerpoint/2010/main">
    <mc:Choice Requires="p14">
      <p:transition spd="slow" p14:dur="2000" advTm="18038"/>
    </mc:Choice>
    <mc:Fallback xmlns="">
      <p:transition spd="slow" advTm="18038"/>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724766"/>
          </a:xfrm>
        </p:spPr>
        <p:txBody>
          <a:bodyPr/>
          <a:lstStyle/>
          <a:p>
            <a:r>
              <a:rPr lang="cs-CZ" dirty="0" smtClean="0"/>
              <a:t>Shoda?</a:t>
            </a:r>
            <a:endParaRPr lang="cs-CZ" dirty="0"/>
          </a:p>
        </p:txBody>
      </p:sp>
      <p:sp>
        <p:nvSpPr>
          <p:cNvPr id="3" name="Zástupný symbol pro obsah 2"/>
          <p:cNvSpPr>
            <a:spLocks noGrp="1"/>
          </p:cNvSpPr>
          <p:nvPr>
            <p:ph idx="1"/>
          </p:nvPr>
        </p:nvSpPr>
        <p:spPr>
          <a:xfrm>
            <a:off x="838200" y="1274618"/>
            <a:ext cx="10515600" cy="4902345"/>
          </a:xfrm>
        </p:spPr>
        <p:txBody>
          <a:bodyPr>
            <a:normAutofit lnSpcReduction="10000"/>
          </a:bodyPr>
          <a:lstStyle/>
          <a:p>
            <a:pPr marL="0" indent="0">
              <a:buNone/>
            </a:pPr>
            <a:r>
              <a:rPr lang="cs-CZ" dirty="0" smtClean="0"/>
              <a:t>O něco věší shoda je v tom, co je problémové, než proč a jak je to problémové.</a:t>
            </a:r>
          </a:p>
          <a:p>
            <a:pPr marL="0" indent="0">
              <a:buNone/>
            </a:pPr>
            <a:endParaRPr lang="cs-CZ" dirty="0"/>
          </a:p>
          <a:p>
            <a:pPr marL="0" indent="0">
              <a:buNone/>
            </a:pPr>
            <a:endParaRPr lang="cs-CZ" dirty="0" smtClean="0"/>
          </a:p>
          <a:p>
            <a:pPr marL="0" indent="0">
              <a:buNone/>
            </a:pPr>
            <a:r>
              <a:rPr lang="cs-CZ" dirty="0">
                <a:solidFill>
                  <a:schemeClr val="accent5">
                    <a:lumMod val="60000"/>
                    <a:lumOff val="40000"/>
                  </a:schemeClr>
                </a:solidFill>
                <a:sym typeface="Wingdings" panose="05000000000000000000" pitchFamily="2" charset="2"/>
              </a:rPr>
              <a:t>Jaký </a:t>
            </a:r>
            <a:r>
              <a:rPr lang="cs-CZ" dirty="0" smtClean="0">
                <a:solidFill>
                  <a:schemeClr val="accent5">
                    <a:lumMod val="60000"/>
                    <a:lumOff val="40000"/>
                  </a:schemeClr>
                </a:solidFill>
                <a:sym typeface="Wingdings" panose="05000000000000000000" pitchFamily="2" charset="2"/>
              </a:rPr>
              <a:t>byl počáteční pohled na sociální problémy?</a:t>
            </a:r>
          </a:p>
          <a:p>
            <a:pPr marL="0" indent="0">
              <a:buNone/>
            </a:pPr>
            <a:r>
              <a:rPr lang="cs-CZ" i="1" dirty="0" smtClean="0">
                <a:solidFill>
                  <a:schemeClr val="accent5">
                    <a:lumMod val="60000"/>
                    <a:lumOff val="40000"/>
                  </a:schemeClr>
                </a:solidFill>
                <a:sym typeface="Wingdings" panose="05000000000000000000" pitchFamily="2" charset="2"/>
              </a:rPr>
              <a:t>Jak</a:t>
            </a:r>
            <a:r>
              <a:rPr lang="cs-CZ" i="1" dirty="0" smtClean="0">
                <a:solidFill>
                  <a:schemeClr val="accent5">
                    <a:lumMod val="60000"/>
                    <a:lumOff val="40000"/>
                  </a:schemeClr>
                </a:solidFill>
                <a:sym typeface="Wingdings" panose="05000000000000000000" pitchFamily="2" charset="2"/>
              </a:rPr>
              <a:t>?</a:t>
            </a:r>
          </a:p>
          <a:p>
            <a:pPr marL="0" indent="0">
              <a:buNone/>
            </a:pPr>
            <a:r>
              <a:rPr lang="cs-CZ" i="1" dirty="0" smtClean="0">
                <a:solidFill>
                  <a:schemeClr val="accent5">
                    <a:lumMod val="60000"/>
                    <a:lumOff val="40000"/>
                  </a:schemeClr>
                </a:solidFill>
                <a:sym typeface="Wingdings" panose="05000000000000000000" pitchFamily="2" charset="2"/>
              </a:rPr>
              <a:t>Na co se sociologie zaměřovala?</a:t>
            </a:r>
            <a:endParaRPr lang="cs-CZ" i="1" dirty="0">
              <a:solidFill>
                <a:schemeClr val="accent5">
                  <a:lumMod val="60000"/>
                  <a:lumOff val="40000"/>
                </a:schemeClr>
              </a:solidFill>
              <a:sym typeface="Wingdings" panose="05000000000000000000" pitchFamily="2" charset="2"/>
            </a:endParaRPr>
          </a:p>
          <a:p>
            <a:pPr marL="0" indent="0">
              <a:buNone/>
            </a:pPr>
            <a:endParaRPr lang="cs-CZ" dirty="0">
              <a:solidFill>
                <a:schemeClr val="accent5">
                  <a:lumMod val="60000"/>
                  <a:lumOff val="40000"/>
                </a:schemeClr>
              </a:solidFill>
              <a:sym typeface="Wingdings" panose="05000000000000000000" pitchFamily="2" charset="2"/>
            </a:endParaRPr>
          </a:p>
          <a:p>
            <a:pPr marL="0" indent="0">
              <a:buNone/>
            </a:pPr>
            <a:endParaRPr lang="cs-CZ" dirty="0" smtClean="0">
              <a:solidFill>
                <a:schemeClr val="accent5">
                  <a:lumMod val="60000"/>
                  <a:lumOff val="40000"/>
                </a:schemeClr>
              </a:solidFill>
              <a:sym typeface="Wingdings" panose="05000000000000000000" pitchFamily="2" charset="2"/>
            </a:endParaRPr>
          </a:p>
          <a:p>
            <a:pPr marL="0" indent="0">
              <a:buNone/>
            </a:pPr>
            <a:r>
              <a:rPr lang="cs-CZ" dirty="0" smtClean="0">
                <a:solidFill>
                  <a:schemeClr val="accent5">
                    <a:lumMod val="60000"/>
                    <a:lumOff val="40000"/>
                  </a:schemeClr>
                </a:solidFill>
                <a:sym typeface="Wingdings" panose="05000000000000000000" pitchFamily="2" charset="2"/>
              </a:rPr>
              <a:t>A </a:t>
            </a:r>
            <a:r>
              <a:rPr lang="cs-CZ" dirty="0">
                <a:solidFill>
                  <a:schemeClr val="accent5">
                    <a:lumMod val="60000"/>
                    <a:lumOff val="40000"/>
                  </a:schemeClr>
                </a:solidFill>
                <a:sym typeface="Wingdings" panose="05000000000000000000" pitchFamily="2" charset="2"/>
              </a:rPr>
              <a:t>jak to ovlivňuje současnost?</a:t>
            </a:r>
            <a:endParaRPr lang="cs-CZ" dirty="0"/>
          </a:p>
        </p:txBody>
      </p:sp>
    </p:spTree>
    <p:extLst>
      <p:ext uri="{BB962C8B-B14F-4D97-AF65-F5344CB8AC3E}">
        <p14:creationId xmlns:p14="http://schemas.microsoft.com/office/powerpoint/2010/main" val="3238040485"/>
      </p:ext>
    </p:extLst>
  </p:cSld>
  <p:clrMapOvr>
    <a:masterClrMapping/>
  </p:clrMapOvr>
  <mc:AlternateContent xmlns:mc="http://schemas.openxmlformats.org/markup-compatibility/2006" xmlns:p14="http://schemas.microsoft.com/office/powerpoint/2010/main">
    <mc:Choice Requires="p14">
      <p:transition spd="slow" p14:dur="2000" advTm="41196"/>
    </mc:Choice>
    <mc:Fallback xmlns="">
      <p:transition spd="slow" advTm="41196"/>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597912"/>
          </a:xfrm>
        </p:spPr>
        <p:txBody>
          <a:bodyPr>
            <a:normAutofit fontScale="90000"/>
          </a:bodyPr>
          <a:lstStyle/>
          <a:p>
            <a:r>
              <a:rPr lang="cs-CZ" b="1" dirty="0" smtClean="0">
                <a:solidFill>
                  <a:schemeClr val="accent1">
                    <a:lumMod val="60000"/>
                    <a:lumOff val="40000"/>
                  </a:schemeClr>
                </a:solidFill>
              </a:rPr>
              <a:t>Soc. problémy </a:t>
            </a:r>
            <a:r>
              <a:rPr lang="cs-CZ" b="1" dirty="0" smtClean="0">
                <a:solidFill>
                  <a:schemeClr val="accent1">
                    <a:lumMod val="60000"/>
                    <a:lumOff val="40000"/>
                  </a:schemeClr>
                </a:solidFill>
              </a:rPr>
              <a:t>jako ZLO: </a:t>
            </a:r>
            <a:r>
              <a:rPr lang="cs-CZ" b="1" dirty="0" smtClean="0">
                <a:solidFill>
                  <a:srgbClr val="FF0000"/>
                </a:solidFill>
              </a:rPr>
              <a:t>teorie sociální </a:t>
            </a:r>
            <a:r>
              <a:rPr lang="cs-CZ" b="1" dirty="0" smtClean="0">
                <a:solidFill>
                  <a:srgbClr val="FF0000"/>
                </a:solidFill>
              </a:rPr>
              <a:t>patologie</a:t>
            </a:r>
            <a:endParaRPr lang="cs-CZ" b="1" dirty="0">
              <a:solidFill>
                <a:srgbClr val="FF0000"/>
              </a:solidFill>
            </a:endParaRPr>
          </a:p>
        </p:txBody>
      </p:sp>
      <p:sp>
        <p:nvSpPr>
          <p:cNvPr id="3" name="Zástupný symbol pro obsah 2"/>
          <p:cNvSpPr>
            <a:spLocks noGrp="1"/>
          </p:cNvSpPr>
          <p:nvPr>
            <p:ph idx="1"/>
          </p:nvPr>
        </p:nvSpPr>
        <p:spPr>
          <a:xfrm>
            <a:off x="838200" y="1481959"/>
            <a:ext cx="10515600" cy="5181488"/>
          </a:xfrm>
        </p:spPr>
        <p:txBody>
          <a:bodyPr>
            <a:normAutofit/>
          </a:bodyPr>
          <a:lstStyle/>
          <a:p>
            <a:pPr>
              <a:defRPr/>
            </a:pPr>
            <a:r>
              <a:rPr lang="cs-CZ" dirty="0" smtClean="0"/>
              <a:t>Období 19/20. století a dále, opět snaha vidět to „vědecky“, exaktně, odoperovat problémy (např. H. Spencer)</a:t>
            </a:r>
          </a:p>
          <a:p>
            <a:pPr>
              <a:defRPr/>
            </a:pPr>
            <a:r>
              <a:rPr lang="cs-CZ" dirty="0" smtClean="0"/>
              <a:t>SP </a:t>
            </a:r>
            <a:r>
              <a:rPr lang="cs-CZ" dirty="0"/>
              <a:t>škodí zdravému vývoji </a:t>
            </a:r>
            <a:r>
              <a:rPr lang="cs-CZ" dirty="0" smtClean="0"/>
              <a:t>společnosti</a:t>
            </a:r>
          </a:p>
          <a:p>
            <a:pPr>
              <a:defRPr/>
            </a:pPr>
            <a:r>
              <a:rPr lang="cs-CZ" dirty="0" smtClean="0"/>
              <a:t>SP </a:t>
            </a:r>
            <a:r>
              <a:rPr lang="cs-CZ" dirty="0"/>
              <a:t>= choroby společenského organismu 	</a:t>
            </a:r>
            <a:r>
              <a:rPr lang="cs-CZ" dirty="0"/>
              <a:t>(špatné podmínky produkují špatné lidi a vice </a:t>
            </a:r>
            <a:r>
              <a:rPr lang="cs-CZ" dirty="0" smtClean="0"/>
              <a:t>versa)</a:t>
            </a:r>
            <a:endParaRPr lang="cs-CZ" dirty="0"/>
          </a:p>
          <a:p>
            <a:pPr>
              <a:defRPr/>
            </a:pPr>
            <a:r>
              <a:rPr lang="cs-CZ" dirty="0" smtClean="0"/>
              <a:t> </a:t>
            </a:r>
            <a:r>
              <a:rPr lang="cs-CZ" dirty="0"/>
              <a:t>SP jako patologické jevy způsobené  </a:t>
            </a:r>
            <a:r>
              <a:rPr lang="cs-CZ" dirty="0" smtClean="0"/>
              <a:t>patologickými </a:t>
            </a:r>
            <a:r>
              <a:rPr lang="cs-CZ" dirty="0"/>
              <a:t>příčinami – „Zlo plodí zlo</a:t>
            </a:r>
            <a:r>
              <a:rPr lang="cs-CZ" dirty="0" smtClean="0"/>
              <a:t>!“</a:t>
            </a:r>
          </a:p>
          <a:p>
            <a:pPr>
              <a:defRPr/>
            </a:pPr>
            <a:r>
              <a:rPr lang="cs-CZ" dirty="0" smtClean="0"/>
              <a:t>SP </a:t>
            </a:r>
            <a:r>
              <a:rPr lang="cs-CZ" dirty="0"/>
              <a:t>= odsouzeníhodné, nemorální  jevy </a:t>
            </a:r>
            <a:r>
              <a:rPr lang="cs-CZ" dirty="0" smtClean="0"/>
              <a:t>odporující </a:t>
            </a:r>
            <a:r>
              <a:rPr lang="cs-CZ" dirty="0"/>
              <a:t>	uznávaným hodnotám – nejde jen </a:t>
            </a:r>
            <a:r>
              <a:rPr lang="cs-CZ" dirty="0" smtClean="0"/>
              <a:t>o „</a:t>
            </a:r>
            <a:r>
              <a:rPr lang="cs-CZ" dirty="0"/>
              <a:t>nežádoucí jevy</a:t>
            </a:r>
            <a:r>
              <a:rPr lang="cs-CZ" dirty="0" smtClean="0"/>
              <a:t>“ ale o </a:t>
            </a:r>
            <a:r>
              <a:rPr lang="cs-CZ" dirty="0" smtClean="0">
                <a:solidFill>
                  <a:schemeClr val="accent5">
                    <a:lumMod val="40000"/>
                    <a:lumOff val="60000"/>
                  </a:schemeClr>
                </a:solidFill>
              </a:rPr>
              <a:t>ZLO</a:t>
            </a:r>
            <a:endParaRPr lang="cs-CZ" dirty="0">
              <a:solidFill>
                <a:schemeClr val="accent5">
                  <a:lumMod val="40000"/>
                  <a:lumOff val="60000"/>
                </a:schemeClr>
              </a:solidFill>
            </a:endParaRPr>
          </a:p>
          <a:p>
            <a:pPr>
              <a:defRPr/>
            </a:pPr>
            <a:r>
              <a:rPr lang="cs-CZ" dirty="0" smtClean="0"/>
              <a:t>příklady : </a:t>
            </a:r>
            <a:r>
              <a:rPr lang="cs-CZ" dirty="0"/>
              <a:t>kriminalita, prostituce, alkoholismus, narkomanie, </a:t>
            </a:r>
            <a:r>
              <a:rPr lang="cs-CZ" dirty="0" smtClean="0"/>
              <a:t>vandalství</a:t>
            </a:r>
            <a:r>
              <a:rPr lang="cs-CZ" dirty="0"/>
              <a:t>, </a:t>
            </a:r>
            <a:r>
              <a:rPr lang="cs-CZ" dirty="0" smtClean="0"/>
              <a:t>…</a:t>
            </a:r>
            <a:endParaRPr lang="cs-CZ" dirty="0"/>
          </a:p>
          <a:p>
            <a:endParaRPr lang="cs-CZ" dirty="0"/>
          </a:p>
        </p:txBody>
      </p:sp>
    </p:spTree>
    <p:extLst>
      <p:ext uri="{BB962C8B-B14F-4D97-AF65-F5344CB8AC3E}">
        <p14:creationId xmlns:p14="http://schemas.microsoft.com/office/powerpoint/2010/main" val="1764720814"/>
      </p:ext>
    </p:extLst>
  </p:cSld>
  <p:clrMapOvr>
    <a:masterClrMapping/>
  </p:clrMapOvr>
  <mc:AlternateContent xmlns:mc="http://schemas.openxmlformats.org/markup-compatibility/2006" xmlns:p14="http://schemas.microsoft.com/office/powerpoint/2010/main">
    <mc:Choice Requires="p14">
      <p:transition spd="slow" p14:dur="2000" advTm="104898"/>
    </mc:Choice>
    <mc:Fallback xmlns="">
      <p:transition spd="slow" advTm="104898"/>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SP jako ZLO: </a:t>
            </a:r>
            <a:r>
              <a:rPr lang="cs-CZ" dirty="0"/>
              <a:t>sociální </a:t>
            </a:r>
            <a:r>
              <a:rPr lang="cs-CZ" dirty="0" smtClean="0"/>
              <a:t>patologie II.</a:t>
            </a:r>
            <a:endParaRPr lang="cs-CZ" dirty="0"/>
          </a:p>
        </p:txBody>
      </p:sp>
      <p:sp>
        <p:nvSpPr>
          <p:cNvPr id="3" name="Zástupný symbol pro obsah 2"/>
          <p:cNvSpPr>
            <a:spLocks noGrp="1"/>
          </p:cNvSpPr>
          <p:nvPr>
            <p:ph idx="1"/>
          </p:nvPr>
        </p:nvSpPr>
        <p:spPr/>
        <p:txBody>
          <a:bodyPr>
            <a:normAutofit/>
          </a:bodyPr>
          <a:lstStyle/>
          <a:p>
            <a:r>
              <a:rPr lang="cs-CZ" sz="3000" dirty="0" smtClean="0"/>
              <a:t>Individuální patologie x institucionální patologie</a:t>
            </a:r>
          </a:p>
          <a:p>
            <a:endParaRPr lang="cs-CZ" sz="3000" dirty="0" smtClean="0"/>
          </a:p>
          <a:p>
            <a:r>
              <a:rPr lang="cs-CZ" sz="3000" dirty="0" smtClean="0"/>
              <a:t>V pozadí dualismus (dobro x zlo)</a:t>
            </a:r>
          </a:p>
          <a:p>
            <a:pPr marL="0" indent="0">
              <a:buNone/>
            </a:pPr>
            <a:endParaRPr lang="cs-CZ" sz="3000" dirty="0">
              <a:solidFill>
                <a:schemeClr val="accent2">
                  <a:lumMod val="60000"/>
                  <a:lumOff val="40000"/>
                </a:schemeClr>
              </a:solidFill>
            </a:endParaRPr>
          </a:p>
          <a:p>
            <a:pPr marL="0" indent="0">
              <a:buNone/>
            </a:pPr>
            <a:r>
              <a:rPr lang="cs-CZ" sz="3000" i="1" dirty="0" smtClean="0">
                <a:solidFill>
                  <a:schemeClr val="accent2">
                    <a:lumMod val="60000"/>
                    <a:lumOff val="40000"/>
                  </a:schemeClr>
                </a:solidFill>
              </a:rPr>
              <a:t>Jak bude tento pohled řešit sociální problémy? </a:t>
            </a:r>
            <a:endParaRPr lang="cs-CZ" sz="3000" i="1" dirty="0" smtClean="0"/>
          </a:p>
          <a:p>
            <a:pPr marL="0" indent="0">
              <a:buNone/>
            </a:pPr>
            <a:endParaRPr lang="cs-CZ" dirty="0" smtClean="0"/>
          </a:p>
          <a:p>
            <a:pPr marL="0" indent="0">
              <a:buNone/>
            </a:pPr>
            <a:endParaRPr lang="cs-CZ" dirty="0"/>
          </a:p>
        </p:txBody>
      </p:sp>
    </p:spTree>
    <p:extLst>
      <p:ext uri="{BB962C8B-B14F-4D97-AF65-F5344CB8AC3E}">
        <p14:creationId xmlns:p14="http://schemas.microsoft.com/office/powerpoint/2010/main" val="1911156886"/>
      </p:ext>
    </p:extLst>
  </p:cSld>
  <p:clrMapOvr>
    <a:masterClrMapping/>
  </p:clrMapOvr>
  <mc:AlternateContent xmlns:mc="http://schemas.openxmlformats.org/markup-compatibility/2006" xmlns:p14="http://schemas.microsoft.com/office/powerpoint/2010/main">
    <mc:Choice Requires="p14">
      <p:transition spd="slow" p14:dur="2000" advTm="261473"/>
    </mc:Choice>
    <mc:Fallback xmlns="">
      <p:transition spd="slow" advTm="261473"/>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SP jako </a:t>
            </a:r>
            <a:r>
              <a:rPr lang="cs-CZ" dirty="0" smtClean="0"/>
              <a:t>ZLO: </a:t>
            </a:r>
            <a:r>
              <a:rPr lang="cs-CZ" dirty="0">
                <a:solidFill>
                  <a:schemeClr val="accent2">
                    <a:lumMod val="60000"/>
                    <a:lumOff val="40000"/>
                  </a:schemeClr>
                </a:solidFill>
              </a:rPr>
              <a:t>Řešení</a:t>
            </a:r>
            <a:endParaRPr lang="cs-CZ" dirty="0"/>
          </a:p>
        </p:txBody>
      </p:sp>
      <p:sp>
        <p:nvSpPr>
          <p:cNvPr id="3" name="Zástupný symbol pro obsah 2"/>
          <p:cNvSpPr>
            <a:spLocks noGrp="1"/>
          </p:cNvSpPr>
          <p:nvPr>
            <p:ph idx="1"/>
          </p:nvPr>
        </p:nvSpPr>
        <p:spPr/>
        <p:txBody>
          <a:bodyPr/>
          <a:lstStyle/>
          <a:p>
            <a:pPr marL="0" indent="0">
              <a:buNone/>
            </a:pPr>
            <a:r>
              <a:rPr lang="cs-CZ" sz="3000" dirty="0">
                <a:solidFill>
                  <a:schemeClr val="accent2">
                    <a:lumMod val="60000"/>
                    <a:lumOff val="40000"/>
                  </a:schemeClr>
                </a:solidFill>
              </a:rPr>
              <a:t>Řešení je léčba nemoci </a:t>
            </a:r>
            <a:r>
              <a:rPr lang="cs-CZ" sz="3000" dirty="0"/>
              <a:t>(pozor zlo se šíří)</a:t>
            </a:r>
          </a:p>
          <a:p>
            <a:pPr lvl="1" algn="just">
              <a:defRPr/>
            </a:pPr>
            <a:r>
              <a:rPr lang="cs-CZ" sz="2600" dirty="0">
                <a:cs typeface="Arial" charset="0"/>
              </a:rPr>
              <a:t>změnou jednotlivců (či méně institucí) vyléčíme celou společnost!</a:t>
            </a:r>
          </a:p>
          <a:p>
            <a:pPr lvl="1" algn="just">
              <a:defRPr/>
            </a:pPr>
            <a:r>
              <a:rPr lang="cs-CZ" sz="2600" dirty="0">
                <a:cs typeface="Arial" charset="0"/>
              </a:rPr>
              <a:t>návrat ke starým hodnotám</a:t>
            </a:r>
          </a:p>
          <a:p>
            <a:pPr lvl="1" algn="just">
              <a:defRPr/>
            </a:pPr>
            <a:r>
              <a:rPr lang="cs-CZ" sz="2600" dirty="0">
                <a:cs typeface="Arial" charset="0"/>
              </a:rPr>
              <a:t>tvrdé tresty, izolace </a:t>
            </a:r>
          </a:p>
          <a:p>
            <a:pPr lvl="1" algn="just">
              <a:defRPr/>
            </a:pPr>
            <a:r>
              <a:rPr lang="cs-CZ" sz="2600" dirty="0">
                <a:cs typeface="Arial" charset="0"/>
              </a:rPr>
              <a:t>morální převýchova </a:t>
            </a:r>
            <a:endParaRPr lang="cs-CZ" sz="2600" dirty="0"/>
          </a:p>
          <a:p>
            <a:pPr lvl="1" algn="just">
              <a:defRPr/>
            </a:pPr>
            <a:r>
              <a:rPr lang="cs-CZ" sz="2600" dirty="0">
                <a:cs typeface="Arial" charset="0"/>
              </a:rPr>
              <a:t>radikální řešení (násilná resocializace např. odebírání dětí, eugenika např.  sterilizace - zabránit degeneraci populace, zákazy: alkoholu, kouření </a:t>
            </a:r>
            <a:r>
              <a:rPr lang="cs-CZ" sz="2600" dirty="0" smtClean="0">
                <a:cs typeface="Arial" charset="0"/>
              </a:rPr>
              <a:t>…)</a:t>
            </a:r>
          </a:p>
          <a:p>
            <a:pPr lvl="1" algn="just">
              <a:defRPr/>
            </a:pPr>
            <a:endParaRPr lang="cs-CZ" sz="2600" dirty="0">
              <a:cs typeface="Arial" charset="0"/>
            </a:endParaRPr>
          </a:p>
          <a:p>
            <a:pPr marL="457200" lvl="1" indent="0" algn="just">
              <a:buNone/>
              <a:defRPr/>
            </a:pPr>
            <a:endParaRPr lang="en-GB" sz="2600" dirty="0">
              <a:cs typeface="Arial" charset="0"/>
            </a:endParaRPr>
          </a:p>
          <a:p>
            <a:endParaRPr lang="cs-CZ" dirty="0"/>
          </a:p>
        </p:txBody>
      </p:sp>
    </p:spTree>
    <p:extLst>
      <p:ext uri="{BB962C8B-B14F-4D97-AF65-F5344CB8AC3E}">
        <p14:creationId xmlns:p14="http://schemas.microsoft.com/office/powerpoint/2010/main" val="10990684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b="1" dirty="0" smtClean="0"/>
              <a:t>Skutečně je tento pohled minulostí? (korupce = nemoc)</a:t>
            </a:r>
            <a:endParaRPr lang="cs-CZ" sz="3600" b="1" dirty="0"/>
          </a:p>
        </p:txBody>
      </p:sp>
      <p:pic>
        <p:nvPicPr>
          <p:cNvPr id="4" name="obrázek 3" descr="Korupce">
            <a:hlinkClick r:id="rId2"/>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749972" y="1589248"/>
            <a:ext cx="8499024" cy="47169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97763477"/>
      </p:ext>
    </p:extLst>
  </p:cSld>
  <p:clrMapOvr>
    <a:masterClrMapping/>
  </p:clrMapOvr>
  <mc:AlternateContent xmlns:mc="http://schemas.openxmlformats.org/markup-compatibility/2006" xmlns:p14="http://schemas.microsoft.com/office/powerpoint/2010/main">
    <mc:Choice Requires="p14">
      <p:transition spd="slow" p14:dur="2000" advTm="48575"/>
    </mc:Choice>
    <mc:Fallback xmlns="">
      <p:transition spd="slow" advTm="48575"/>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1040981"/>
          </a:xfrm>
        </p:spPr>
        <p:txBody>
          <a:bodyPr/>
          <a:lstStyle/>
          <a:p>
            <a:r>
              <a:rPr lang="cs-CZ" dirty="0" smtClean="0"/>
              <a:t>Pochyby a kritika</a:t>
            </a:r>
            <a:endParaRPr lang="cs-CZ" dirty="0"/>
          </a:p>
        </p:txBody>
      </p:sp>
      <p:sp>
        <p:nvSpPr>
          <p:cNvPr id="3" name="Zástupný symbol pro obsah 2"/>
          <p:cNvSpPr>
            <a:spLocks noGrp="1"/>
          </p:cNvSpPr>
          <p:nvPr>
            <p:ph idx="1"/>
          </p:nvPr>
        </p:nvSpPr>
        <p:spPr>
          <a:xfrm>
            <a:off x="838200" y="1481959"/>
            <a:ext cx="10515600" cy="4695004"/>
          </a:xfrm>
        </p:spPr>
        <p:txBody>
          <a:bodyPr>
            <a:normAutofit fontScale="62500" lnSpcReduction="20000"/>
          </a:bodyPr>
          <a:lstStyle/>
          <a:p>
            <a:pPr marL="457200" indent="-457200">
              <a:buFontTx/>
              <a:buChar char="-"/>
              <a:defRPr/>
            </a:pPr>
            <a:r>
              <a:rPr lang="cs-CZ" sz="3200" dirty="0"/>
              <a:t>Uznávaná hodnota: fyzické zdraví</a:t>
            </a:r>
          </a:p>
          <a:p>
            <a:pPr marL="457200" indent="-457200">
              <a:buFontTx/>
              <a:buChar char="-"/>
              <a:defRPr/>
            </a:pPr>
            <a:r>
              <a:rPr lang="cs-CZ" sz="3200" dirty="0"/>
              <a:t>Patologie = nemoc, obezita anebo podvýživa</a:t>
            </a:r>
          </a:p>
          <a:p>
            <a:pPr marL="457200" indent="-457200">
              <a:buFontTx/>
              <a:buChar char="-"/>
              <a:defRPr/>
            </a:pPr>
            <a:endParaRPr lang="cs-CZ" sz="3200" dirty="0"/>
          </a:p>
          <a:p>
            <a:pPr marL="457200" indent="-457200">
              <a:buFontTx/>
              <a:buChar char="-"/>
              <a:defRPr/>
            </a:pPr>
            <a:r>
              <a:rPr lang="cs-CZ" sz="3200" dirty="0"/>
              <a:t>Uznávaná hodnota: zdravá </a:t>
            </a:r>
            <a:r>
              <a:rPr lang="cs-CZ" sz="3200" dirty="0" smtClean="0"/>
              <a:t>ekonomika</a:t>
            </a:r>
            <a:endParaRPr lang="cs-CZ" sz="3200" dirty="0"/>
          </a:p>
          <a:p>
            <a:pPr marL="457200" indent="-457200">
              <a:buFontTx/>
              <a:buChar char="-"/>
              <a:defRPr/>
            </a:pPr>
            <a:r>
              <a:rPr lang="cs-CZ" sz="3200" dirty="0"/>
              <a:t>Patologie = vysoká inflace či nezaměstnanost</a:t>
            </a:r>
          </a:p>
          <a:p>
            <a:pPr marL="457200" indent="-457200">
              <a:buFontTx/>
              <a:buChar char="-"/>
              <a:defRPr/>
            </a:pPr>
            <a:endParaRPr lang="cs-CZ" sz="3200" dirty="0"/>
          </a:p>
          <a:p>
            <a:pPr marL="457200" indent="-457200">
              <a:buFontTx/>
              <a:buChar char="-"/>
              <a:defRPr/>
            </a:pPr>
            <a:r>
              <a:rPr lang="cs-CZ" sz="3200" dirty="0"/>
              <a:t>Existuje vždy objektivní kritérium soc. zdraví?</a:t>
            </a:r>
          </a:p>
          <a:p>
            <a:pPr marL="457200" indent="-457200">
              <a:buFontTx/>
              <a:buChar char="-"/>
              <a:defRPr/>
            </a:pPr>
            <a:r>
              <a:rPr lang="cs-CZ" sz="3200" dirty="0"/>
              <a:t>Např. uznávaná hodnota: důstojné stáří?</a:t>
            </a:r>
          </a:p>
          <a:p>
            <a:pPr marL="457200" indent="-457200">
              <a:buFontTx/>
              <a:buChar char="-"/>
              <a:defRPr/>
            </a:pPr>
            <a:endParaRPr lang="cs-CZ" sz="3200" dirty="0"/>
          </a:p>
          <a:p>
            <a:pPr marL="457200" indent="-457200">
              <a:buFontTx/>
              <a:buChar char="-"/>
              <a:defRPr/>
            </a:pPr>
            <a:r>
              <a:rPr lang="cs-CZ" sz="3200" dirty="0"/>
              <a:t>Kdo určí hranici?</a:t>
            </a:r>
          </a:p>
          <a:p>
            <a:pPr marL="457200" indent="-457200">
              <a:buFontTx/>
              <a:buChar char="-"/>
              <a:defRPr/>
            </a:pPr>
            <a:r>
              <a:rPr lang="cs-CZ" sz="3200" dirty="0"/>
              <a:t>Ten komu se podaří přesvědčit ostatní</a:t>
            </a:r>
            <a:r>
              <a:rPr lang="cs-CZ" sz="3200" dirty="0" smtClean="0"/>
              <a:t>?!</a:t>
            </a:r>
          </a:p>
          <a:p>
            <a:pPr marL="457200" indent="-457200">
              <a:buFontTx/>
              <a:buChar char="-"/>
              <a:defRPr/>
            </a:pPr>
            <a:r>
              <a:rPr lang="cs-CZ" sz="3200" dirty="0" smtClean="0"/>
              <a:t>Kdo vnáší hodnoty?</a:t>
            </a:r>
          </a:p>
          <a:p>
            <a:pPr marL="0" indent="0">
              <a:buNone/>
              <a:defRPr/>
            </a:pPr>
            <a:r>
              <a:rPr lang="cs-CZ" sz="3200" dirty="0" smtClean="0"/>
              <a:t>        </a:t>
            </a:r>
            <a:r>
              <a:rPr lang="cs-CZ" sz="3200" dirty="0" smtClean="0">
                <a:solidFill>
                  <a:schemeClr val="accent1">
                    <a:lumMod val="60000"/>
                    <a:lumOff val="40000"/>
                  </a:schemeClr>
                </a:solidFill>
              </a:rPr>
              <a:t>x</a:t>
            </a:r>
            <a:r>
              <a:rPr lang="cs-CZ" sz="3200" dirty="0" smtClean="0"/>
              <a:t> </a:t>
            </a:r>
            <a:r>
              <a:rPr lang="cs-CZ" sz="3200" dirty="0" smtClean="0">
                <a:solidFill>
                  <a:schemeClr val="accent1">
                    <a:lumMod val="60000"/>
                    <a:lumOff val="40000"/>
                  </a:schemeClr>
                </a:solidFill>
              </a:rPr>
              <a:t>mnoho dalších pohledů</a:t>
            </a:r>
            <a:r>
              <a:rPr lang="cs-CZ" sz="3200" dirty="0" smtClean="0"/>
              <a:t>: SP </a:t>
            </a:r>
            <a:r>
              <a:rPr lang="cs-CZ" sz="3200" dirty="0"/>
              <a:t>ne jako důsledek </a:t>
            </a:r>
            <a:r>
              <a:rPr lang="cs-CZ" sz="3200" dirty="0" smtClean="0"/>
              <a:t>sociální patologie</a:t>
            </a:r>
            <a:r>
              <a:rPr lang="cs-CZ" sz="3200" dirty="0"/>
              <a:t>, ale jako </a:t>
            </a:r>
            <a:r>
              <a:rPr lang="cs-CZ" sz="3200" dirty="0" smtClean="0">
                <a:solidFill>
                  <a:schemeClr val="accent5">
                    <a:lumMod val="40000"/>
                    <a:lumOff val="60000"/>
                  </a:schemeClr>
                </a:solidFill>
              </a:rPr>
              <a:t>nezamýšlené </a:t>
            </a:r>
            <a:r>
              <a:rPr lang="cs-CZ" sz="3200" dirty="0">
                <a:solidFill>
                  <a:schemeClr val="accent5">
                    <a:lumMod val="40000"/>
                    <a:lumOff val="60000"/>
                  </a:schemeClr>
                </a:solidFill>
              </a:rPr>
              <a:t>důsledky sledování obecně </a:t>
            </a:r>
            <a:r>
              <a:rPr lang="cs-CZ" sz="3200" dirty="0" smtClean="0">
                <a:solidFill>
                  <a:schemeClr val="accent5">
                    <a:lumMod val="40000"/>
                    <a:lumOff val="60000"/>
                  </a:schemeClr>
                </a:solidFill>
              </a:rPr>
              <a:t>akceptovaných </a:t>
            </a:r>
            <a:r>
              <a:rPr lang="cs-CZ" sz="3200" dirty="0">
                <a:solidFill>
                  <a:schemeClr val="accent5">
                    <a:lumMod val="40000"/>
                    <a:lumOff val="60000"/>
                  </a:schemeClr>
                </a:solidFill>
              </a:rPr>
              <a:t>cílů</a:t>
            </a:r>
            <a:r>
              <a:rPr lang="cs-CZ" sz="3200" dirty="0"/>
              <a:t> (U. Beck: „Riziková společnost“ 1986 </a:t>
            </a:r>
            <a:r>
              <a:rPr lang="cs-CZ" sz="3200" dirty="0" smtClean="0"/>
              <a:t>/2011</a:t>
            </a:r>
            <a:r>
              <a:rPr lang="cs-CZ" sz="3200" dirty="0"/>
              <a:t>) </a:t>
            </a:r>
          </a:p>
          <a:p>
            <a:pPr marL="457200" indent="-457200">
              <a:buFontTx/>
              <a:buChar char="-"/>
              <a:defRPr/>
            </a:pPr>
            <a:endParaRPr lang="cs-CZ" dirty="0"/>
          </a:p>
          <a:p>
            <a:endParaRPr lang="cs-CZ" dirty="0"/>
          </a:p>
        </p:txBody>
      </p:sp>
    </p:spTree>
    <p:extLst>
      <p:ext uri="{BB962C8B-B14F-4D97-AF65-F5344CB8AC3E}">
        <p14:creationId xmlns:p14="http://schemas.microsoft.com/office/powerpoint/2010/main" val="401212015"/>
      </p:ext>
    </p:extLst>
  </p:cSld>
  <p:clrMapOvr>
    <a:masterClrMapping/>
  </p:clrMapOvr>
  <mc:AlternateContent xmlns:mc="http://schemas.openxmlformats.org/markup-compatibility/2006" xmlns:p14="http://schemas.microsoft.com/office/powerpoint/2010/main">
    <mc:Choice Requires="p14">
      <p:transition spd="slow" p14:dur="2000" advTm="154326"/>
    </mc:Choice>
    <mc:Fallback xmlns="">
      <p:transition spd="slow" advTm="154326"/>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Jak byste vnímali řešení nezaměstnanosti z pohledu teorie sociální patologie? </a:t>
            </a:r>
            <a:endParaRPr lang="cs-CZ" dirty="0"/>
          </a:p>
        </p:txBody>
      </p:sp>
      <p:sp>
        <p:nvSpPr>
          <p:cNvPr id="3" name="Zástupný symbol pro obsah 2"/>
          <p:cNvSpPr>
            <a:spLocks noGrp="1"/>
          </p:cNvSpPr>
          <p:nvPr>
            <p:ph idx="1"/>
          </p:nvPr>
        </p:nvSpPr>
        <p:spPr/>
        <p:txBody>
          <a:bodyPr/>
          <a:lstStyle/>
          <a:p>
            <a:pPr marL="0" indent="0">
              <a:buNone/>
            </a:pPr>
            <a:r>
              <a:rPr lang="cs-CZ" dirty="0" smtClean="0"/>
              <a:t>?</a:t>
            </a:r>
          </a:p>
          <a:p>
            <a:pPr marL="0" indent="0">
              <a:buNone/>
            </a:pPr>
            <a:endParaRPr lang="cs-CZ" dirty="0"/>
          </a:p>
          <a:p>
            <a:pPr marL="0" indent="0">
              <a:buNone/>
            </a:pPr>
            <a:r>
              <a:rPr lang="cs-CZ" dirty="0" smtClean="0"/>
              <a:t>Buďte vyhrocení </a:t>
            </a:r>
            <a:r>
              <a:rPr lang="cs-CZ" dirty="0" smtClean="0">
                <a:sym typeface="Wingdings" panose="05000000000000000000" pitchFamily="2" charset="2"/>
              </a:rPr>
              <a:t></a:t>
            </a:r>
            <a:r>
              <a:rPr lang="cs-CZ" dirty="0" smtClean="0"/>
              <a:t> </a:t>
            </a:r>
            <a:endParaRPr lang="cs-CZ" dirty="0"/>
          </a:p>
        </p:txBody>
      </p:sp>
    </p:spTree>
    <p:extLst>
      <p:ext uri="{BB962C8B-B14F-4D97-AF65-F5344CB8AC3E}">
        <p14:creationId xmlns:p14="http://schemas.microsoft.com/office/powerpoint/2010/main" val="2237488974"/>
      </p:ext>
    </p:extLst>
  </p:cSld>
  <p:clrMapOvr>
    <a:masterClrMapping/>
  </p:clrMapOvr>
  <mc:AlternateContent xmlns:mc="http://schemas.openxmlformats.org/markup-compatibility/2006" xmlns:p14="http://schemas.microsoft.com/office/powerpoint/2010/main">
    <mc:Choice Requires="p14">
      <p:transition spd="slow" p14:dur="2000" advTm="78431"/>
    </mc:Choice>
    <mc:Fallback xmlns="">
      <p:transition spd="slow" advTm="78431"/>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Řešení </a:t>
            </a:r>
            <a:r>
              <a:rPr lang="cs-CZ" dirty="0"/>
              <a:t>nezaměstnanosti z pohledu teorie sociální </a:t>
            </a:r>
            <a:r>
              <a:rPr lang="cs-CZ" dirty="0" smtClean="0"/>
              <a:t>patologie I</a:t>
            </a:r>
            <a:endParaRPr lang="cs-CZ" dirty="0"/>
          </a:p>
        </p:txBody>
      </p:sp>
      <p:sp>
        <p:nvSpPr>
          <p:cNvPr id="3" name="Zástupný symbol pro obsah 2"/>
          <p:cNvSpPr>
            <a:spLocks noGrp="1"/>
          </p:cNvSpPr>
          <p:nvPr>
            <p:ph idx="1"/>
          </p:nvPr>
        </p:nvSpPr>
        <p:spPr/>
        <p:txBody>
          <a:bodyPr>
            <a:normAutofit/>
          </a:bodyPr>
          <a:lstStyle/>
          <a:p>
            <a:pPr marL="0" indent="0">
              <a:lnSpc>
                <a:spcPct val="80000"/>
              </a:lnSpc>
              <a:buNone/>
              <a:defRPr/>
            </a:pPr>
            <a:r>
              <a:rPr lang="cs-CZ" sz="3200" b="1" dirty="0">
                <a:solidFill>
                  <a:schemeClr val="accent4">
                    <a:lumMod val="60000"/>
                    <a:lumOff val="40000"/>
                  </a:schemeClr>
                </a:solidFill>
              </a:rPr>
              <a:t>Příčiny vzniku SP nezaměstnanost:</a:t>
            </a:r>
          </a:p>
          <a:p>
            <a:pPr>
              <a:lnSpc>
                <a:spcPct val="80000"/>
              </a:lnSpc>
              <a:buFont typeface="Wingdings" panose="05000000000000000000" pitchFamily="2" charset="2"/>
              <a:buChar char="q"/>
              <a:defRPr/>
            </a:pPr>
            <a:r>
              <a:rPr lang="cs-CZ" b="1" dirty="0"/>
              <a:t> </a:t>
            </a:r>
            <a:r>
              <a:rPr lang="cs-CZ" dirty="0"/>
              <a:t>Patologie = </a:t>
            </a:r>
            <a:r>
              <a:rPr lang="cs-CZ" b="1" dirty="0">
                <a:solidFill>
                  <a:schemeClr val="accent2">
                    <a:lumMod val="60000"/>
                    <a:lumOff val="40000"/>
                  </a:schemeClr>
                </a:solidFill>
              </a:rPr>
              <a:t>líní </a:t>
            </a:r>
            <a:r>
              <a:rPr lang="cs-CZ" b="1" dirty="0" smtClean="0">
                <a:solidFill>
                  <a:schemeClr val="accent2">
                    <a:lumMod val="60000"/>
                    <a:lumOff val="40000"/>
                  </a:schemeClr>
                </a:solidFill>
              </a:rPr>
              <a:t>jedinci</a:t>
            </a:r>
            <a:endParaRPr lang="cs-CZ" dirty="0">
              <a:solidFill>
                <a:schemeClr val="accent2">
                  <a:lumMod val="60000"/>
                  <a:lumOff val="40000"/>
                </a:schemeClr>
              </a:solidFill>
            </a:endParaRPr>
          </a:p>
          <a:p>
            <a:pPr>
              <a:lnSpc>
                <a:spcPct val="80000"/>
              </a:lnSpc>
              <a:buFont typeface="Wingdings" panose="05000000000000000000" pitchFamily="2" charset="2"/>
              <a:buChar char="q"/>
              <a:defRPr/>
            </a:pPr>
            <a:r>
              <a:rPr lang="cs-CZ" dirty="0" smtClean="0"/>
              <a:t> </a:t>
            </a:r>
            <a:r>
              <a:rPr lang="cs-CZ" b="1" dirty="0">
                <a:solidFill>
                  <a:schemeClr val="accent2">
                    <a:lumMod val="60000"/>
                    <a:lumOff val="40000"/>
                  </a:schemeClr>
                </a:solidFill>
              </a:rPr>
              <a:t>Kultura lumpenproletariátu </a:t>
            </a:r>
            <a:r>
              <a:rPr lang="cs-CZ" dirty="0"/>
              <a:t>- osobují si právo žít na úkor </a:t>
            </a:r>
            <a:r>
              <a:rPr lang="cs-CZ" dirty="0" smtClean="0"/>
              <a:t>ostatních</a:t>
            </a:r>
            <a:r>
              <a:rPr lang="cs-CZ" dirty="0"/>
              <a:t>, žijí z dávek - parasitismus. </a:t>
            </a:r>
          </a:p>
          <a:p>
            <a:pPr>
              <a:lnSpc>
                <a:spcPct val="80000"/>
              </a:lnSpc>
              <a:defRPr/>
            </a:pPr>
            <a:endParaRPr lang="cs-CZ" sz="1050" dirty="0"/>
          </a:p>
          <a:p>
            <a:pPr>
              <a:lnSpc>
                <a:spcPct val="80000"/>
              </a:lnSpc>
              <a:buFont typeface="Wingdings" panose="05000000000000000000" pitchFamily="2" charset="2"/>
              <a:buChar char="v"/>
              <a:defRPr/>
            </a:pPr>
            <a:r>
              <a:rPr lang="cs-CZ" dirty="0"/>
              <a:t> </a:t>
            </a:r>
            <a:r>
              <a:rPr lang="cs-CZ" b="1" dirty="0">
                <a:solidFill>
                  <a:schemeClr val="accent5">
                    <a:lumMod val="60000"/>
                    <a:lumOff val="40000"/>
                  </a:schemeClr>
                </a:solidFill>
              </a:rPr>
              <a:t>Chorobná touha kapitalistů </a:t>
            </a:r>
            <a:r>
              <a:rPr lang="cs-CZ" dirty="0"/>
              <a:t>po co nejvyšších ziscích, </a:t>
            </a:r>
            <a:r>
              <a:rPr lang="cs-CZ" dirty="0" smtClean="0"/>
              <a:t>nezodpovědnost </a:t>
            </a:r>
            <a:r>
              <a:rPr lang="cs-CZ" dirty="0"/>
              <a:t>za soc. exkluzi, odmítají princip </a:t>
            </a:r>
            <a:r>
              <a:rPr lang="cs-CZ" dirty="0" smtClean="0"/>
              <a:t>solidarity </a:t>
            </a:r>
            <a:r>
              <a:rPr lang="cs-CZ" dirty="0"/>
              <a:t>a spravedlivého dělení bohatství. </a:t>
            </a:r>
          </a:p>
          <a:p>
            <a:pPr>
              <a:lnSpc>
                <a:spcPct val="80000"/>
              </a:lnSpc>
              <a:buFont typeface="Wingdings" panose="05000000000000000000" pitchFamily="2" charset="2"/>
              <a:buChar char="v"/>
              <a:defRPr/>
            </a:pPr>
            <a:r>
              <a:rPr lang="cs-CZ" b="1" dirty="0"/>
              <a:t> </a:t>
            </a:r>
            <a:r>
              <a:rPr lang="cs-CZ" b="1" dirty="0">
                <a:solidFill>
                  <a:schemeClr val="accent5">
                    <a:lumMod val="60000"/>
                    <a:lumOff val="40000"/>
                  </a:schemeClr>
                </a:solidFill>
              </a:rPr>
              <a:t>Nezodpovědnost </a:t>
            </a:r>
            <a:r>
              <a:rPr lang="cs-CZ" dirty="0">
                <a:solidFill>
                  <a:schemeClr val="accent5">
                    <a:lumMod val="60000"/>
                    <a:lumOff val="40000"/>
                  </a:schemeClr>
                </a:solidFill>
              </a:rPr>
              <a:t>- </a:t>
            </a:r>
            <a:r>
              <a:rPr lang="cs-CZ" dirty="0"/>
              <a:t>přenášejí sociální a ekologické </a:t>
            </a:r>
            <a:r>
              <a:rPr lang="cs-CZ" dirty="0" smtClean="0"/>
              <a:t>důsledky </a:t>
            </a:r>
            <a:r>
              <a:rPr lang="cs-CZ" dirty="0"/>
              <a:t>jejich podnikání na celou společnost.</a:t>
            </a:r>
          </a:p>
          <a:p>
            <a:pPr>
              <a:lnSpc>
                <a:spcPct val="80000"/>
              </a:lnSpc>
              <a:buFontTx/>
              <a:buChar char="-"/>
              <a:defRPr/>
            </a:pPr>
            <a:endParaRPr lang="cs-CZ" sz="1050" dirty="0"/>
          </a:p>
          <a:p>
            <a:endParaRPr lang="cs-CZ" dirty="0"/>
          </a:p>
        </p:txBody>
      </p:sp>
    </p:spTree>
    <p:extLst>
      <p:ext uri="{BB962C8B-B14F-4D97-AF65-F5344CB8AC3E}">
        <p14:creationId xmlns:p14="http://schemas.microsoft.com/office/powerpoint/2010/main" val="3480890267"/>
      </p:ext>
    </p:extLst>
  </p:cSld>
  <p:clrMapOvr>
    <a:masterClrMapping/>
  </p:clrMapOvr>
  <mc:AlternateContent xmlns:mc="http://schemas.openxmlformats.org/markup-compatibility/2006" xmlns:p14="http://schemas.microsoft.com/office/powerpoint/2010/main">
    <mc:Choice Requires="p14">
      <p:transition spd="slow" p14:dur="2000" advTm="87231"/>
    </mc:Choice>
    <mc:Fallback xmlns="">
      <p:transition spd="slow" advTm="87231"/>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Řešení </a:t>
            </a:r>
            <a:r>
              <a:rPr lang="cs-CZ" dirty="0"/>
              <a:t>nezaměstnanosti z pohledu teorie sociální patologie </a:t>
            </a:r>
            <a:r>
              <a:rPr lang="cs-CZ" dirty="0" smtClean="0"/>
              <a:t>II.</a:t>
            </a:r>
            <a:endParaRPr lang="cs-CZ" dirty="0"/>
          </a:p>
        </p:txBody>
      </p:sp>
      <p:sp>
        <p:nvSpPr>
          <p:cNvPr id="3" name="Zástupný symbol pro obsah 2"/>
          <p:cNvSpPr>
            <a:spLocks noGrp="1"/>
          </p:cNvSpPr>
          <p:nvPr>
            <p:ph idx="1"/>
          </p:nvPr>
        </p:nvSpPr>
        <p:spPr/>
        <p:txBody>
          <a:bodyPr/>
          <a:lstStyle/>
          <a:p>
            <a:pPr>
              <a:spcBef>
                <a:spcPct val="0"/>
              </a:spcBef>
              <a:buFont typeface="Wingdings" panose="05000000000000000000" pitchFamily="2" charset="2"/>
              <a:buChar char="q"/>
              <a:defRPr/>
            </a:pPr>
            <a:r>
              <a:rPr lang="cs-CZ" dirty="0"/>
              <a:t>Zavedení </a:t>
            </a:r>
            <a:r>
              <a:rPr lang="cs-CZ" dirty="0">
                <a:solidFill>
                  <a:schemeClr val="accent2">
                    <a:lumMod val="60000"/>
                    <a:lumOff val="40000"/>
                  </a:schemeClr>
                </a:solidFill>
              </a:rPr>
              <a:t>pracovní povinnosti </a:t>
            </a:r>
            <a:r>
              <a:rPr lang="cs-CZ" dirty="0"/>
              <a:t>– „Kdo </a:t>
            </a:r>
            <a:r>
              <a:rPr lang="cs-CZ" dirty="0" smtClean="0"/>
              <a:t>nepracuje</a:t>
            </a:r>
            <a:r>
              <a:rPr lang="cs-CZ" dirty="0"/>
              <a:t>, ať nejí!“ (příživnictví)</a:t>
            </a:r>
          </a:p>
          <a:p>
            <a:pPr>
              <a:spcBef>
                <a:spcPct val="0"/>
              </a:spcBef>
              <a:buFont typeface="Wingdings" panose="05000000000000000000" pitchFamily="2" charset="2"/>
              <a:buChar char="q"/>
              <a:defRPr/>
            </a:pPr>
            <a:r>
              <a:rPr lang="cs-CZ" dirty="0"/>
              <a:t> Zintenzivnění sociální </a:t>
            </a:r>
            <a:r>
              <a:rPr lang="cs-CZ" dirty="0">
                <a:solidFill>
                  <a:schemeClr val="accent2">
                    <a:lumMod val="60000"/>
                    <a:lumOff val="40000"/>
                  </a:schemeClr>
                </a:solidFill>
              </a:rPr>
              <a:t>kontroly a represe </a:t>
            </a:r>
            <a:r>
              <a:rPr lang="cs-CZ" dirty="0"/>
              <a:t>- </a:t>
            </a:r>
            <a:r>
              <a:rPr lang="cs-CZ" dirty="0" smtClean="0"/>
              <a:t>trestání </a:t>
            </a:r>
            <a:r>
              <a:rPr lang="cs-CZ" dirty="0"/>
              <a:t>a převýchova těch, co se vyhýbají </a:t>
            </a:r>
            <a:r>
              <a:rPr lang="cs-CZ" dirty="0" smtClean="0"/>
              <a:t>práci </a:t>
            </a:r>
            <a:r>
              <a:rPr lang="cs-CZ" dirty="0"/>
              <a:t>(vězení, vystěhování …).</a:t>
            </a:r>
          </a:p>
          <a:p>
            <a:pPr>
              <a:spcBef>
                <a:spcPct val="0"/>
              </a:spcBef>
              <a:buFont typeface="Wingdings" panose="05000000000000000000" pitchFamily="2" charset="2"/>
              <a:buChar char="q"/>
              <a:defRPr/>
            </a:pPr>
            <a:r>
              <a:rPr lang="cs-CZ" dirty="0"/>
              <a:t> </a:t>
            </a:r>
            <a:r>
              <a:rPr lang="cs-CZ" dirty="0">
                <a:solidFill>
                  <a:schemeClr val="accent2">
                    <a:lumMod val="60000"/>
                    <a:lumOff val="40000"/>
                  </a:schemeClr>
                </a:solidFill>
              </a:rPr>
              <a:t>Zákaz</a:t>
            </a:r>
            <a:r>
              <a:rPr lang="cs-CZ" dirty="0"/>
              <a:t> „bezpracných“ zisků! </a:t>
            </a:r>
            <a:r>
              <a:rPr lang="cs-CZ" sz="2400" dirty="0"/>
              <a:t>(šmelina, </a:t>
            </a:r>
            <a:r>
              <a:rPr lang="cs-CZ" sz="2400" dirty="0" err="1"/>
              <a:t>wechsel</a:t>
            </a:r>
            <a:r>
              <a:rPr lang="cs-CZ" sz="2400" dirty="0" smtClean="0"/>
              <a:t>…)</a:t>
            </a:r>
          </a:p>
          <a:p>
            <a:pPr marL="0" indent="0">
              <a:spcBef>
                <a:spcPct val="0"/>
              </a:spcBef>
              <a:buNone/>
              <a:defRPr/>
            </a:pPr>
            <a:endParaRPr lang="cs-CZ" sz="2400" dirty="0"/>
          </a:p>
          <a:p>
            <a:pPr>
              <a:spcBef>
                <a:spcPct val="0"/>
              </a:spcBef>
              <a:buFont typeface="Wingdings" panose="05000000000000000000" pitchFamily="2" charset="2"/>
              <a:buChar char="v"/>
              <a:defRPr/>
            </a:pPr>
            <a:r>
              <a:rPr lang="cs-CZ" dirty="0"/>
              <a:t> </a:t>
            </a:r>
            <a:r>
              <a:rPr lang="cs-CZ" dirty="0">
                <a:solidFill>
                  <a:schemeClr val="accent5">
                    <a:lumMod val="60000"/>
                    <a:lumOff val="40000"/>
                  </a:schemeClr>
                </a:solidFill>
              </a:rPr>
              <a:t>Podřízení ekonomiky státu </a:t>
            </a:r>
            <a:r>
              <a:rPr lang="cs-CZ" dirty="0"/>
              <a:t>– regulace cen či </a:t>
            </a:r>
            <a:r>
              <a:rPr lang="cs-CZ" dirty="0" smtClean="0"/>
              <a:t>odměn manažerů (zisku </a:t>
            </a:r>
            <a:r>
              <a:rPr lang="cs-CZ" dirty="0"/>
              <a:t>kapitalistů)</a:t>
            </a:r>
          </a:p>
          <a:p>
            <a:pPr>
              <a:spcBef>
                <a:spcPct val="0"/>
              </a:spcBef>
              <a:buFontTx/>
              <a:buChar char="-"/>
              <a:defRPr/>
            </a:pPr>
            <a:endParaRPr lang="cs-CZ" sz="1200" dirty="0"/>
          </a:p>
          <a:p>
            <a:pPr>
              <a:spcBef>
                <a:spcPct val="0"/>
              </a:spcBef>
              <a:buFont typeface="Wingdings" panose="05000000000000000000" pitchFamily="2" charset="2"/>
              <a:buChar char="v"/>
              <a:defRPr/>
            </a:pPr>
            <a:r>
              <a:rPr lang="cs-CZ" dirty="0" smtClean="0"/>
              <a:t>Extrémní případ - revoluce </a:t>
            </a:r>
            <a:r>
              <a:rPr lang="cs-CZ" dirty="0"/>
              <a:t>– </a:t>
            </a:r>
            <a:r>
              <a:rPr lang="cs-CZ" dirty="0">
                <a:solidFill>
                  <a:schemeClr val="accent5">
                    <a:lumMod val="60000"/>
                    <a:lumOff val="40000"/>
                  </a:schemeClr>
                </a:solidFill>
              </a:rPr>
              <a:t>svržení nadvlády kapitalistů </a:t>
            </a:r>
            <a:r>
              <a:rPr lang="cs-CZ" dirty="0"/>
              <a:t>a </a:t>
            </a:r>
            <a:r>
              <a:rPr lang="cs-CZ" dirty="0" smtClean="0"/>
              <a:t>nastolení </a:t>
            </a:r>
            <a:r>
              <a:rPr lang="cs-CZ" dirty="0"/>
              <a:t>vlády (diktatury) proletariátu</a:t>
            </a:r>
          </a:p>
          <a:p>
            <a:endParaRPr lang="cs-CZ" dirty="0"/>
          </a:p>
        </p:txBody>
      </p:sp>
    </p:spTree>
    <p:extLst>
      <p:ext uri="{BB962C8B-B14F-4D97-AF65-F5344CB8AC3E}">
        <p14:creationId xmlns:p14="http://schemas.microsoft.com/office/powerpoint/2010/main" val="1940401132"/>
      </p:ext>
    </p:extLst>
  </p:cSld>
  <p:clrMapOvr>
    <a:masterClrMapping/>
  </p:clrMapOvr>
  <mc:AlternateContent xmlns:mc="http://schemas.openxmlformats.org/markup-compatibility/2006" xmlns:p14="http://schemas.microsoft.com/office/powerpoint/2010/main">
    <mc:Choice Requires="p14">
      <p:transition spd="slow" p14:dur="2000" advTm="96672"/>
    </mc:Choice>
    <mc:Fallback xmlns="">
      <p:transition spd="slow" advTm="96672"/>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Řešení sociálních problémů…není snadné a vyvěrá z toho, co vidíme jako příčiny</a:t>
            </a:r>
            <a:endParaRPr lang="cs-CZ" dirty="0"/>
          </a:p>
        </p:txBody>
      </p:sp>
      <p:pic>
        <p:nvPicPr>
          <p:cNvPr id="4" name="Zástupný symbol pro obsah 3"/>
          <p:cNvPicPr>
            <a:picLocks noGrp="1" noChangeAspect="1"/>
          </p:cNvPicPr>
          <p:nvPr>
            <p:ph idx="1"/>
          </p:nvPr>
        </p:nvPicPr>
        <p:blipFill>
          <a:blip r:embed="rId2"/>
          <a:stretch>
            <a:fillRect/>
          </a:stretch>
        </p:blipFill>
        <p:spPr>
          <a:xfrm>
            <a:off x="2380593" y="1949213"/>
            <a:ext cx="6290441" cy="4688709"/>
          </a:xfrm>
          <a:prstGeom prst="rect">
            <a:avLst/>
          </a:prstGeom>
        </p:spPr>
      </p:pic>
    </p:spTree>
    <p:extLst>
      <p:ext uri="{BB962C8B-B14F-4D97-AF65-F5344CB8AC3E}">
        <p14:creationId xmlns:p14="http://schemas.microsoft.com/office/powerpoint/2010/main" val="4132299974"/>
      </p:ext>
    </p:extLst>
  </p:cSld>
  <p:clrMapOvr>
    <a:masterClrMapping/>
  </p:clrMapOvr>
  <mc:AlternateContent xmlns:mc="http://schemas.openxmlformats.org/markup-compatibility/2006" xmlns:p14="http://schemas.microsoft.com/office/powerpoint/2010/main">
    <mc:Choice Requires="p14">
      <p:transition spd="slow" p14:dur="2000" advTm="48174"/>
    </mc:Choice>
    <mc:Fallback xmlns="">
      <p:transition spd="slow" advTm="48174"/>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Repete</a:t>
            </a:r>
            <a:r>
              <a:rPr lang="cs-CZ" smtClean="0"/>
              <a:t>…</a:t>
            </a:r>
            <a:endParaRPr lang="cs-CZ" dirty="0"/>
          </a:p>
        </p:txBody>
      </p:sp>
      <p:sp>
        <p:nvSpPr>
          <p:cNvPr id="3" name="Zástupný symbol pro obsah 2"/>
          <p:cNvSpPr>
            <a:spLocks noGrp="1"/>
          </p:cNvSpPr>
          <p:nvPr>
            <p:ph idx="1"/>
          </p:nvPr>
        </p:nvSpPr>
        <p:spPr/>
        <p:txBody>
          <a:bodyPr/>
          <a:lstStyle/>
          <a:p>
            <a:r>
              <a:rPr lang="cs-CZ" dirty="0" smtClean="0"/>
              <a:t>Domácí násilí</a:t>
            </a:r>
          </a:p>
          <a:p>
            <a:r>
              <a:rPr lang="cs-CZ" dirty="0" smtClean="0"/>
              <a:t>Četba namísto zkoušky (pozor na termín zapsání se do tabulky)</a:t>
            </a:r>
          </a:p>
          <a:p>
            <a:r>
              <a:rPr lang="cs-CZ" dirty="0" smtClean="0"/>
              <a:t>Tabulka (porovnání)</a:t>
            </a:r>
          </a:p>
          <a:p>
            <a:r>
              <a:rPr lang="cs-CZ" dirty="0" smtClean="0"/>
              <a:t>Kniha Slepé skvrny</a:t>
            </a:r>
          </a:p>
          <a:p>
            <a:endParaRPr lang="cs-CZ" dirty="0"/>
          </a:p>
          <a:p>
            <a:r>
              <a:rPr lang="cs-CZ" dirty="0" smtClean="0"/>
              <a:t>Procvičujme teoretické perspektivy</a:t>
            </a:r>
            <a:r>
              <a:rPr lang="cs-CZ" dirty="0" smtClean="0"/>
              <a:t>…</a:t>
            </a:r>
          </a:p>
          <a:p>
            <a:pPr marL="0" indent="0">
              <a:buNone/>
            </a:pPr>
            <a:endParaRPr lang="cs-CZ" dirty="0"/>
          </a:p>
          <a:p>
            <a:pPr marL="0" indent="0">
              <a:buNone/>
            </a:pPr>
            <a:r>
              <a:rPr lang="cs-CZ" i="1" dirty="0" smtClean="0"/>
              <a:t>+ Co je to latentní funkce, co manifestní?</a:t>
            </a:r>
            <a:endParaRPr lang="cs-CZ" i="1" dirty="0" smtClean="0"/>
          </a:p>
          <a:p>
            <a:endParaRPr lang="cs-CZ" dirty="0"/>
          </a:p>
        </p:txBody>
      </p:sp>
    </p:spTree>
    <p:extLst>
      <p:ext uri="{BB962C8B-B14F-4D97-AF65-F5344CB8AC3E}">
        <p14:creationId xmlns:p14="http://schemas.microsoft.com/office/powerpoint/2010/main" val="26281584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551793"/>
            <a:ext cx="10515600" cy="1273832"/>
          </a:xfrm>
        </p:spPr>
        <p:txBody>
          <a:bodyPr>
            <a:normAutofit fontScale="90000"/>
          </a:bodyPr>
          <a:lstStyle/>
          <a:p>
            <a:r>
              <a:rPr lang="cs-CZ" dirty="0" smtClean="0">
                <a:solidFill>
                  <a:schemeClr val="accent1">
                    <a:lumMod val="60000"/>
                    <a:lumOff val="40000"/>
                  </a:schemeClr>
                </a:solidFill>
              </a:rPr>
              <a:t>Strom problému </a:t>
            </a:r>
            <a:r>
              <a:rPr lang="cs-CZ" sz="2700" dirty="0" smtClean="0">
                <a:solidFill>
                  <a:schemeClr val="accent1">
                    <a:lumMod val="60000"/>
                    <a:lumOff val="40000"/>
                  </a:schemeClr>
                </a:solidFill>
              </a:rPr>
              <a:t>- </a:t>
            </a:r>
            <a:r>
              <a:rPr lang="cs-CZ" sz="2700" dirty="0">
                <a:solidFill>
                  <a:schemeClr val="accent1">
                    <a:lumMod val="60000"/>
                    <a:lumOff val="40000"/>
                  </a:schemeClr>
                </a:solidFill>
              </a:rPr>
              <a:t>analytická metoda, která slouží k zpřesnění a popsání </a:t>
            </a:r>
            <a:r>
              <a:rPr lang="cs-CZ" sz="2700" dirty="0" smtClean="0">
                <a:solidFill>
                  <a:schemeClr val="accent1">
                    <a:lumMod val="60000"/>
                    <a:lumOff val="40000"/>
                  </a:schemeClr>
                </a:solidFill>
              </a:rPr>
              <a:t>problému. </a:t>
            </a:r>
            <a:r>
              <a:rPr lang="cs-CZ" dirty="0" smtClean="0">
                <a:solidFill>
                  <a:schemeClr val="accent1">
                    <a:lumMod val="60000"/>
                    <a:lumOff val="40000"/>
                  </a:schemeClr>
                </a:solidFill>
              </a:rPr>
              <a:t>Jak na to? </a:t>
            </a:r>
            <a:endParaRPr lang="cs-CZ" dirty="0">
              <a:solidFill>
                <a:schemeClr val="accent1">
                  <a:lumMod val="60000"/>
                  <a:lumOff val="40000"/>
                </a:schemeClr>
              </a:solidFill>
            </a:endParaRPr>
          </a:p>
        </p:txBody>
      </p:sp>
      <p:sp>
        <p:nvSpPr>
          <p:cNvPr id="3" name="Zástupný symbol pro obsah 2"/>
          <p:cNvSpPr>
            <a:spLocks noGrp="1"/>
          </p:cNvSpPr>
          <p:nvPr>
            <p:ph idx="1"/>
          </p:nvPr>
        </p:nvSpPr>
        <p:spPr/>
        <p:txBody>
          <a:bodyPr>
            <a:normAutofit fontScale="70000" lnSpcReduction="20000"/>
          </a:bodyPr>
          <a:lstStyle/>
          <a:p>
            <a:pPr marL="514350" indent="-514350">
              <a:buFont typeface="+mj-lt"/>
              <a:buAutoNum type="arabicPeriod"/>
            </a:pPr>
            <a:r>
              <a:rPr lang="cs-CZ" dirty="0" smtClean="0"/>
              <a:t>Určete </a:t>
            </a:r>
            <a:r>
              <a:rPr lang="cs-CZ" dirty="0"/>
              <a:t>ústřední problém (výzvu, otázku) který potřebujete vyřešit - můžete vycházet z diskuze nebo třeba z brainstormingu. Problém by měl by neměl být ani příliš úzký, ani zbytečně široký.</a:t>
            </a:r>
          </a:p>
          <a:p>
            <a:pPr marL="514350" indent="-514350">
              <a:buFont typeface="+mj-lt"/>
              <a:buAutoNum type="arabicPeriod"/>
            </a:pPr>
            <a:r>
              <a:rPr lang="cs-CZ" dirty="0"/>
              <a:t>Vypište ústřední problém do </a:t>
            </a:r>
            <a:r>
              <a:rPr lang="cs-CZ" dirty="0" smtClean="0"/>
              <a:t>středu papíru, </a:t>
            </a:r>
            <a:r>
              <a:rPr lang="cs-CZ" dirty="0"/>
              <a:t>bude tvořit “kmen” stromu.</a:t>
            </a:r>
          </a:p>
          <a:p>
            <a:pPr marL="514350" indent="-514350">
              <a:buFont typeface="+mj-lt"/>
              <a:buAutoNum type="arabicPeriod"/>
            </a:pPr>
            <a:r>
              <a:rPr lang="cs-CZ" dirty="0"/>
              <a:t>Identifikujte příčiny (“kořeny”) ústředního problému a vepište je do spodní části plátna. Příčiny se mohou také větvit, vytvořte tedy hierarchickou strukturu příčin a jejich “</a:t>
            </a:r>
            <a:r>
              <a:rPr lang="cs-CZ" dirty="0" err="1"/>
              <a:t>podpříčin</a:t>
            </a:r>
            <a:r>
              <a:rPr lang="cs-CZ" dirty="0"/>
              <a:t>”.</a:t>
            </a:r>
          </a:p>
          <a:p>
            <a:pPr marL="514350" indent="-514350">
              <a:buFont typeface="+mj-lt"/>
              <a:buAutoNum type="arabicPeriod"/>
            </a:pPr>
            <a:r>
              <a:rPr lang="cs-CZ" dirty="0"/>
              <a:t>Následně vypište nad ústřední problém jeho důsledky - vytvořte tedy “větve” stromu.</a:t>
            </a:r>
          </a:p>
          <a:p>
            <a:pPr marL="514350" indent="-514350">
              <a:buFont typeface="+mj-lt"/>
              <a:buAutoNum type="arabicPeriod"/>
            </a:pPr>
            <a:r>
              <a:rPr lang="cs-CZ" dirty="0"/>
              <a:t>Pomocí šipek naznačte vztahy mezi příčinami a důsledky - vztahy můžete podrobně popsat a znázornit sílu jejich vazby k ústřednímu problému.</a:t>
            </a:r>
          </a:p>
          <a:p>
            <a:pPr marL="514350" indent="-514350">
              <a:buFont typeface="+mj-lt"/>
              <a:buAutoNum type="arabicPeriod"/>
            </a:pPr>
            <a:r>
              <a:rPr lang="cs-CZ" dirty="0"/>
              <a:t>Celý strom pečlivě analyzujte - nechybí vám části stromu? Odpovídá vaše znázornění realitě? Které příčiny lze snadno odstranit? Které příčiny mají největší podíl na problému? Značte si případné postřehy, návrhy a varianty pro zlepšení.</a:t>
            </a:r>
          </a:p>
          <a:p>
            <a:pPr marL="514350" indent="-514350">
              <a:buFont typeface="+mj-lt"/>
              <a:buAutoNum type="arabicPeriod"/>
            </a:pPr>
            <a:r>
              <a:rPr lang="cs-CZ" dirty="0"/>
              <a:t>Zvolte strategii, která vám pomůže problém odstranit, nebo alespoň minimalizovat jeho důsledky</a:t>
            </a:r>
          </a:p>
          <a:p>
            <a:pPr marL="0" indent="0" algn="r">
              <a:buNone/>
            </a:pPr>
            <a:r>
              <a:rPr lang="cs-CZ" sz="1600" dirty="0"/>
              <a:t>   </a:t>
            </a:r>
            <a:r>
              <a:rPr lang="cs-CZ" sz="1600" dirty="0" smtClean="0"/>
              <a:t>Zdroj: </a:t>
            </a:r>
            <a:r>
              <a:rPr lang="cs-CZ" sz="1600" dirty="0"/>
              <a:t>https://100metod.cz/post/156711758804/35-strom-probl%C3%A9m%C5%AF</a:t>
            </a:r>
          </a:p>
        </p:txBody>
      </p:sp>
    </p:spTree>
    <p:extLst>
      <p:ext uri="{BB962C8B-B14F-4D97-AF65-F5344CB8AC3E}">
        <p14:creationId xmlns:p14="http://schemas.microsoft.com/office/powerpoint/2010/main" val="2097107192"/>
      </p:ext>
    </p:extLst>
  </p:cSld>
  <p:clrMapOvr>
    <a:masterClrMapping/>
  </p:clrMapOvr>
  <mc:AlternateContent xmlns:mc="http://schemas.openxmlformats.org/markup-compatibility/2006" xmlns:p14="http://schemas.microsoft.com/office/powerpoint/2010/main">
    <mc:Choice Requires="p14">
      <p:transition spd="slow" p14:dur="2000" advTm="73364"/>
    </mc:Choice>
    <mc:Fallback xmlns="">
      <p:transition spd="slow" advTm="73364"/>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Zkuste nakreslit strom problémů pro problém narkomanie</a:t>
            </a:r>
            <a:endParaRPr lang="cs-CZ" dirty="0"/>
          </a:p>
        </p:txBody>
      </p:sp>
      <p:sp>
        <p:nvSpPr>
          <p:cNvPr id="3" name="Zástupný symbol pro obsah 2"/>
          <p:cNvSpPr>
            <a:spLocks noGrp="1"/>
          </p:cNvSpPr>
          <p:nvPr>
            <p:ph idx="1"/>
          </p:nvPr>
        </p:nvSpPr>
        <p:spPr>
          <a:xfrm>
            <a:off x="838200" y="1751851"/>
            <a:ext cx="10515600" cy="4351338"/>
          </a:xfrm>
        </p:spPr>
        <p:txBody>
          <a:bodyPr/>
          <a:lstStyle/>
          <a:p>
            <a:pPr marL="0" indent="0">
              <a:buNone/>
            </a:pPr>
            <a:r>
              <a:rPr lang="cs-CZ" dirty="0" smtClean="0"/>
              <a:t>.</a:t>
            </a:r>
            <a:endParaRPr lang="cs-CZ" dirty="0"/>
          </a:p>
        </p:txBody>
      </p:sp>
      <p:sp>
        <p:nvSpPr>
          <p:cNvPr id="4" name="Zaoblený obdélník 3"/>
          <p:cNvSpPr/>
          <p:nvPr/>
        </p:nvSpPr>
        <p:spPr>
          <a:xfrm>
            <a:off x="5296619" y="2863970"/>
            <a:ext cx="1449238" cy="26569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NARKOMANIE</a:t>
            </a:r>
            <a:endParaRPr lang="cs-CZ" dirty="0"/>
          </a:p>
        </p:txBody>
      </p:sp>
      <p:sp>
        <p:nvSpPr>
          <p:cNvPr id="5" name="Obdélník 4"/>
          <p:cNvSpPr/>
          <p:nvPr/>
        </p:nvSpPr>
        <p:spPr>
          <a:xfrm>
            <a:off x="2967487" y="5857336"/>
            <a:ext cx="1785668" cy="3196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Obdélník 5"/>
          <p:cNvSpPr/>
          <p:nvPr/>
        </p:nvSpPr>
        <p:spPr>
          <a:xfrm>
            <a:off x="5443268" y="5848709"/>
            <a:ext cx="1811547" cy="3282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Obdélník 6"/>
          <p:cNvSpPr/>
          <p:nvPr/>
        </p:nvSpPr>
        <p:spPr>
          <a:xfrm>
            <a:off x="8143336" y="5796951"/>
            <a:ext cx="1362973" cy="3800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Obdélník 7"/>
          <p:cNvSpPr/>
          <p:nvPr/>
        </p:nvSpPr>
        <p:spPr>
          <a:xfrm>
            <a:off x="9230264" y="5236233"/>
            <a:ext cx="1552755" cy="1293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Obdélník 8"/>
          <p:cNvSpPr/>
          <p:nvPr/>
        </p:nvSpPr>
        <p:spPr>
          <a:xfrm>
            <a:off x="10128850" y="5796951"/>
            <a:ext cx="1224950" cy="2932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11" name="Přímá spojnice se šipkou 10"/>
          <p:cNvCxnSpPr/>
          <p:nvPr/>
        </p:nvCxnSpPr>
        <p:spPr>
          <a:xfrm flipH="1">
            <a:off x="6882442" y="5236233"/>
            <a:ext cx="2227052" cy="646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Přímá spojnice se šipkou 12"/>
          <p:cNvCxnSpPr/>
          <p:nvPr/>
        </p:nvCxnSpPr>
        <p:spPr>
          <a:xfrm flipH="1" flipV="1">
            <a:off x="6806242" y="5443268"/>
            <a:ext cx="1130060" cy="2705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Přímá spojnice se šipkou 14"/>
          <p:cNvCxnSpPr/>
          <p:nvPr/>
        </p:nvCxnSpPr>
        <p:spPr>
          <a:xfrm flipV="1">
            <a:off x="6249120" y="5549556"/>
            <a:ext cx="0" cy="2732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Přímá spojnice se šipkou 16"/>
          <p:cNvCxnSpPr/>
          <p:nvPr/>
        </p:nvCxnSpPr>
        <p:spPr>
          <a:xfrm flipV="1">
            <a:off x="4615132" y="5443268"/>
            <a:ext cx="586596" cy="2705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Obdélník 17"/>
          <p:cNvSpPr/>
          <p:nvPr/>
        </p:nvSpPr>
        <p:spPr>
          <a:xfrm>
            <a:off x="3674853" y="1984075"/>
            <a:ext cx="1380226" cy="3278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9" name="Obdélník 18"/>
          <p:cNvSpPr/>
          <p:nvPr/>
        </p:nvSpPr>
        <p:spPr>
          <a:xfrm>
            <a:off x="6249120" y="1992702"/>
            <a:ext cx="1687182" cy="4658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0" name="Obdélník 19"/>
          <p:cNvSpPr/>
          <p:nvPr/>
        </p:nvSpPr>
        <p:spPr>
          <a:xfrm>
            <a:off x="9013166" y="2225616"/>
            <a:ext cx="1666336" cy="4485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1" name="Obdélník 20"/>
          <p:cNvSpPr/>
          <p:nvPr/>
        </p:nvSpPr>
        <p:spPr>
          <a:xfrm>
            <a:off x="7401464" y="2863970"/>
            <a:ext cx="1828800" cy="3881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2" name="Obdélník 21"/>
          <p:cNvSpPr/>
          <p:nvPr/>
        </p:nvSpPr>
        <p:spPr>
          <a:xfrm>
            <a:off x="838200" y="1876245"/>
            <a:ext cx="1733910" cy="871268"/>
          </a:xfrm>
          <a:prstGeom prst="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Následky</a:t>
            </a:r>
            <a:endParaRPr lang="cs-CZ" dirty="0"/>
          </a:p>
        </p:txBody>
      </p:sp>
      <p:sp>
        <p:nvSpPr>
          <p:cNvPr id="23" name="Obdélník 22"/>
          <p:cNvSpPr/>
          <p:nvPr/>
        </p:nvSpPr>
        <p:spPr>
          <a:xfrm>
            <a:off x="983411" y="5300932"/>
            <a:ext cx="1673525" cy="876032"/>
          </a:xfrm>
          <a:prstGeom prst="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Příčiny</a:t>
            </a:r>
            <a:endParaRPr lang="cs-CZ" dirty="0"/>
          </a:p>
        </p:txBody>
      </p:sp>
      <p:cxnSp>
        <p:nvCxnSpPr>
          <p:cNvPr id="25" name="Přímá spojnice se šipkou 24"/>
          <p:cNvCxnSpPr/>
          <p:nvPr/>
        </p:nvCxnSpPr>
        <p:spPr>
          <a:xfrm flipH="1" flipV="1">
            <a:off x="5055079" y="2372264"/>
            <a:ext cx="319178" cy="4917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Přímá spojnice se šipkou 26"/>
          <p:cNvCxnSpPr/>
          <p:nvPr/>
        </p:nvCxnSpPr>
        <p:spPr>
          <a:xfrm flipV="1">
            <a:off x="6249120" y="2470329"/>
            <a:ext cx="65416" cy="2771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Přímá spojnice se šipkou 28"/>
          <p:cNvCxnSpPr/>
          <p:nvPr/>
        </p:nvCxnSpPr>
        <p:spPr>
          <a:xfrm flipV="1">
            <a:off x="6806242" y="3312543"/>
            <a:ext cx="595222" cy="1121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Přímá spojnice se šipkou 30"/>
          <p:cNvCxnSpPr/>
          <p:nvPr/>
        </p:nvCxnSpPr>
        <p:spPr>
          <a:xfrm flipV="1">
            <a:off x="8747185" y="2458528"/>
            <a:ext cx="163902" cy="3278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27740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stretch>
            <a:fillRect/>
          </a:stretch>
        </p:blipFill>
        <p:spPr>
          <a:xfrm>
            <a:off x="1547812" y="376237"/>
            <a:ext cx="9096375" cy="6105525"/>
          </a:xfrm>
          <a:prstGeom prst="rect">
            <a:avLst/>
          </a:prstGeom>
        </p:spPr>
      </p:pic>
    </p:spTree>
    <p:extLst>
      <p:ext uri="{BB962C8B-B14F-4D97-AF65-F5344CB8AC3E}">
        <p14:creationId xmlns:p14="http://schemas.microsoft.com/office/powerpoint/2010/main" val="3599634855"/>
      </p:ext>
    </p:extLst>
  </p:cSld>
  <p:clrMapOvr>
    <a:masterClrMapping/>
  </p:clrMapOvr>
  <mc:AlternateContent xmlns:mc="http://schemas.openxmlformats.org/markup-compatibility/2006" xmlns:p14="http://schemas.microsoft.com/office/powerpoint/2010/main">
    <mc:Choice Requires="p14">
      <p:transition spd="slow" p14:dur="2000" advTm="97318"/>
    </mc:Choice>
    <mc:Fallback xmlns="">
      <p:transition spd="slow" advTm="97318"/>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Konkrétní příklad z mé práce: Jak řešit sociální problém aneb záludná otázka</a:t>
            </a:r>
            <a:endParaRPr lang="cs-CZ" dirty="0"/>
          </a:p>
        </p:txBody>
      </p:sp>
      <p:sp>
        <p:nvSpPr>
          <p:cNvPr id="3" name="Zástupný symbol pro obsah 2"/>
          <p:cNvSpPr>
            <a:spLocks noGrp="1"/>
          </p:cNvSpPr>
          <p:nvPr>
            <p:ph idx="1"/>
          </p:nvPr>
        </p:nvSpPr>
        <p:spPr/>
        <p:txBody>
          <a:bodyPr/>
          <a:lstStyle/>
          <a:p>
            <a:pPr marL="0" indent="0">
              <a:buNone/>
            </a:pPr>
            <a:r>
              <a:rPr lang="cs-CZ" dirty="0" smtClean="0"/>
              <a:t>Přišel mi mail z jedné instituce, že mají projekt na nelegálně pracující migranty  a úrazy a potřebují data</a:t>
            </a:r>
            <a:r>
              <a:rPr lang="cs-CZ" dirty="0" smtClean="0"/>
              <a:t>…</a:t>
            </a:r>
          </a:p>
          <a:p>
            <a:pPr marL="0" indent="0">
              <a:buNone/>
            </a:pPr>
            <a:endParaRPr lang="cs-CZ" dirty="0"/>
          </a:p>
          <a:p>
            <a:pPr marL="0" indent="0">
              <a:buNone/>
            </a:pPr>
            <a:endParaRPr lang="cs-CZ" dirty="0" smtClean="0"/>
          </a:p>
          <a:p>
            <a:pPr marL="0" indent="0">
              <a:buNone/>
            </a:pPr>
            <a:r>
              <a:rPr lang="cs-CZ" i="1" dirty="0" smtClean="0"/>
              <a:t>Co chtějí dělat x k čemu to povede x co o tom víme</a:t>
            </a:r>
            <a:endParaRPr lang="cs-CZ" i="1" dirty="0"/>
          </a:p>
        </p:txBody>
      </p:sp>
    </p:spTree>
    <p:extLst>
      <p:ext uri="{BB962C8B-B14F-4D97-AF65-F5344CB8AC3E}">
        <p14:creationId xmlns:p14="http://schemas.microsoft.com/office/powerpoint/2010/main" val="738459211"/>
      </p:ext>
    </p:extLst>
  </p:cSld>
  <p:clrMapOvr>
    <a:masterClrMapping/>
  </p:clrMapOvr>
  <mc:AlternateContent xmlns:mc="http://schemas.openxmlformats.org/markup-compatibility/2006" xmlns:p14="http://schemas.microsoft.com/office/powerpoint/2010/main">
    <mc:Choice Requires="p14">
      <p:transition spd="slow" p14:dur="2000" advTm="233927"/>
    </mc:Choice>
    <mc:Fallback xmlns="">
      <p:transition spd="slow" advTm="233927"/>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Reflexe domácího poslechu: Jak </a:t>
            </a:r>
            <a:r>
              <a:rPr lang="cs-CZ" dirty="0"/>
              <a:t>definovat sociální problém</a:t>
            </a:r>
            <a:r>
              <a:rPr lang="cs-CZ" dirty="0" smtClean="0"/>
              <a:t>? </a:t>
            </a:r>
            <a:r>
              <a:rPr lang="cs-CZ" dirty="0"/>
              <a:t>Vědecky nebo </a:t>
            </a:r>
            <a:r>
              <a:rPr lang="cs-CZ" dirty="0" smtClean="0"/>
              <a:t>jinak? </a:t>
            </a:r>
            <a:endParaRPr lang="cs-CZ" dirty="0"/>
          </a:p>
        </p:txBody>
      </p:sp>
      <p:sp>
        <p:nvSpPr>
          <p:cNvPr id="3" name="Zástupný symbol pro obsah 2"/>
          <p:cNvSpPr>
            <a:spLocks noGrp="1"/>
          </p:cNvSpPr>
          <p:nvPr>
            <p:ph idx="1"/>
          </p:nvPr>
        </p:nvSpPr>
        <p:spPr/>
        <p:txBody>
          <a:bodyPr/>
          <a:lstStyle/>
          <a:p>
            <a:pPr marL="0" indent="0">
              <a:buNone/>
            </a:pPr>
            <a:r>
              <a:rPr lang="cs-CZ" dirty="0" smtClean="0"/>
              <a:t>Video </a:t>
            </a:r>
            <a:r>
              <a:rPr lang="en-US" dirty="0" smtClean="0"/>
              <a:t>Social </a:t>
            </a:r>
            <a:r>
              <a:rPr lang="en-US" dirty="0"/>
              <a:t>Problem Solving and the Scientific Method | Evan Anderson | </a:t>
            </a:r>
            <a:r>
              <a:rPr lang="en-US" dirty="0" err="1" smtClean="0"/>
              <a:t>TEDxUMary</a:t>
            </a:r>
            <a:r>
              <a:rPr lang="cs-CZ" dirty="0" smtClean="0"/>
              <a:t> (11 minut):</a:t>
            </a:r>
            <a:endParaRPr lang="cs-CZ" dirty="0"/>
          </a:p>
          <a:p>
            <a:pPr marL="0" indent="0">
              <a:buNone/>
            </a:pPr>
            <a:endParaRPr lang="cs-CZ" dirty="0"/>
          </a:p>
          <a:p>
            <a:pPr marL="0" indent="0">
              <a:buNone/>
            </a:pPr>
            <a:r>
              <a:rPr lang="cs-CZ" dirty="0">
                <a:hlinkClick r:id="rId2"/>
              </a:rPr>
              <a:t>https://</a:t>
            </a:r>
            <a:r>
              <a:rPr lang="cs-CZ" dirty="0" smtClean="0">
                <a:hlinkClick r:id="rId2"/>
              </a:rPr>
              <a:t>www.youtube.com/watch?v=cEhk5qCAAVA&amp;t=23s</a:t>
            </a:r>
            <a:endParaRPr lang="cs-CZ" dirty="0" smtClean="0"/>
          </a:p>
          <a:p>
            <a:pPr marL="0" indent="0">
              <a:buNone/>
            </a:pPr>
            <a:endParaRPr lang="cs-CZ" dirty="0"/>
          </a:p>
          <a:p>
            <a:pPr marL="0" indent="0">
              <a:buNone/>
            </a:pPr>
            <a:r>
              <a:rPr lang="cs-CZ" dirty="0" smtClean="0"/>
              <a:t>Co se vám na tomto přístupu líbilo? </a:t>
            </a:r>
          </a:p>
          <a:p>
            <a:pPr marL="0" indent="0">
              <a:buNone/>
            </a:pPr>
            <a:r>
              <a:rPr lang="cs-CZ" dirty="0" smtClean="0"/>
              <a:t>Co vám přišlo problematické? </a:t>
            </a:r>
            <a:endParaRPr lang="cs-CZ" dirty="0"/>
          </a:p>
          <a:p>
            <a:pPr marL="0" indent="0">
              <a:buNone/>
            </a:pPr>
            <a:endParaRPr lang="cs-CZ" dirty="0"/>
          </a:p>
          <a:p>
            <a:endParaRPr lang="cs-CZ" dirty="0"/>
          </a:p>
        </p:txBody>
      </p:sp>
    </p:spTree>
    <p:extLst>
      <p:ext uri="{BB962C8B-B14F-4D97-AF65-F5344CB8AC3E}">
        <p14:creationId xmlns:p14="http://schemas.microsoft.com/office/powerpoint/2010/main" val="3400721227"/>
      </p:ext>
    </p:extLst>
  </p:cSld>
  <p:clrMapOvr>
    <a:masterClrMapping/>
  </p:clrMapOvr>
  <mc:AlternateContent xmlns:mc="http://schemas.openxmlformats.org/markup-compatibility/2006" xmlns:p14="http://schemas.microsoft.com/office/powerpoint/2010/main">
    <mc:Choice Requires="p14">
      <p:transition spd="slow" p14:dur="2000" advTm="92772"/>
    </mc:Choice>
    <mc:Fallback xmlns="">
      <p:transition spd="slow" advTm="92772"/>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Doporučené literatura k tématu, pokud chcete vědět více</a:t>
            </a:r>
            <a:endParaRPr lang="cs-CZ" dirty="0"/>
          </a:p>
        </p:txBody>
      </p:sp>
      <p:sp>
        <p:nvSpPr>
          <p:cNvPr id="3" name="Zástupný symbol pro obsah 2"/>
          <p:cNvSpPr>
            <a:spLocks noGrp="1"/>
          </p:cNvSpPr>
          <p:nvPr>
            <p:ph idx="1"/>
          </p:nvPr>
        </p:nvSpPr>
        <p:spPr/>
        <p:txBody>
          <a:bodyPr>
            <a:normAutofit fontScale="92500" lnSpcReduction="10000"/>
          </a:bodyPr>
          <a:lstStyle/>
          <a:p>
            <a:pPr>
              <a:defRPr/>
            </a:pPr>
            <a:r>
              <a:rPr lang="cs-CZ" dirty="0"/>
              <a:t>Frič Pavol a Jiří Kabele. Korupce jako sociální fenomén. In: Frič P. a kol.: </a:t>
            </a:r>
            <a:r>
              <a:rPr lang="cs-CZ" dirty="0" smtClean="0"/>
              <a:t>Korupce </a:t>
            </a:r>
            <a:r>
              <a:rPr lang="cs-CZ" dirty="0"/>
              <a:t>na český způsob. Praha: </a:t>
            </a:r>
            <a:r>
              <a:rPr lang="cs-CZ" dirty="0" err="1"/>
              <a:t>GplusG</a:t>
            </a:r>
            <a:r>
              <a:rPr lang="cs-CZ" dirty="0"/>
              <a:t>, 1999, 9-47.</a:t>
            </a:r>
          </a:p>
          <a:p>
            <a:pPr>
              <a:defRPr/>
            </a:pPr>
            <a:r>
              <a:rPr lang="cs-CZ" dirty="0" err="1"/>
              <a:t>Fromm</a:t>
            </a:r>
            <a:r>
              <a:rPr lang="cs-CZ" b="1" dirty="0"/>
              <a:t> </a:t>
            </a:r>
            <a:r>
              <a:rPr lang="cs-CZ" dirty="0"/>
              <a:t>Erich. </a:t>
            </a:r>
            <a:r>
              <a:rPr lang="cs-CZ" dirty="0" err="1"/>
              <a:t>The</a:t>
            </a:r>
            <a:r>
              <a:rPr lang="cs-CZ" dirty="0"/>
              <a:t> Sane Society. New York: </a:t>
            </a:r>
            <a:r>
              <a:rPr lang="cs-CZ" dirty="0" err="1"/>
              <a:t>Rinehart</a:t>
            </a:r>
            <a:r>
              <a:rPr lang="cs-CZ" dirty="0"/>
              <a:t> &amp; </a:t>
            </a:r>
            <a:r>
              <a:rPr lang="cs-CZ" dirty="0" err="1"/>
              <a:t>Company</a:t>
            </a:r>
            <a:r>
              <a:rPr lang="cs-CZ" dirty="0"/>
              <a:t>, 1955.</a:t>
            </a:r>
          </a:p>
          <a:p>
            <a:pPr>
              <a:defRPr/>
            </a:pPr>
            <a:r>
              <a:rPr lang="cs-CZ" dirty="0" err="1" smtClean="0"/>
              <a:t>Lemert</a:t>
            </a:r>
            <a:r>
              <a:rPr lang="cs-CZ" dirty="0" smtClean="0"/>
              <a:t> </a:t>
            </a:r>
            <a:r>
              <a:rPr lang="cs-CZ" dirty="0"/>
              <a:t>E. M. Social </a:t>
            </a:r>
            <a:r>
              <a:rPr lang="cs-CZ" dirty="0" err="1"/>
              <a:t>Pathology</a:t>
            </a:r>
            <a:r>
              <a:rPr lang="cs-CZ" dirty="0"/>
              <a:t>. New York: </a:t>
            </a:r>
            <a:r>
              <a:rPr lang="cs-CZ" dirty="0" err="1"/>
              <a:t>McGraw-Hill</a:t>
            </a:r>
            <a:r>
              <a:rPr lang="cs-CZ" dirty="0"/>
              <a:t>, 1951.</a:t>
            </a:r>
          </a:p>
          <a:p>
            <a:pPr>
              <a:defRPr/>
            </a:pPr>
            <a:r>
              <a:rPr lang="cs-CZ" dirty="0" err="1"/>
              <a:t>Mills</a:t>
            </a:r>
            <a:r>
              <a:rPr lang="cs-CZ" dirty="0"/>
              <a:t> C. W. </a:t>
            </a:r>
            <a:r>
              <a:rPr lang="cs-CZ" dirty="0" err="1"/>
              <a:t>Profesional</a:t>
            </a:r>
            <a:r>
              <a:rPr lang="cs-CZ" dirty="0"/>
              <a:t> Ideology </a:t>
            </a:r>
            <a:r>
              <a:rPr lang="cs-CZ" dirty="0" err="1"/>
              <a:t>of</a:t>
            </a:r>
            <a:r>
              <a:rPr lang="cs-CZ" dirty="0"/>
              <a:t> Social </a:t>
            </a:r>
            <a:r>
              <a:rPr lang="cs-CZ" dirty="0" err="1"/>
              <a:t>Pathologists</a:t>
            </a:r>
            <a:r>
              <a:rPr lang="cs-CZ" dirty="0"/>
              <a:t>. In: </a:t>
            </a:r>
            <a:r>
              <a:rPr lang="cs-CZ" dirty="0" err="1"/>
              <a:t>Reynolds</a:t>
            </a:r>
            <a:r>
              <a:rPr lang="cs-CZ" dirty="0"/>
              <a:t> L. T. </a:t>
            </a:r>
            <a:r>
              <a:rPr lang="cs-CZ" dirty="0" smtClean="0"/>
              <a:t>and </a:t>
            </a:r>
            <a:r>
              <a:rPr lang="cs-CZ" dirty="0" err="1"/>
              <a:t>Reynolds</a:t>
            </a:r>
            <a:r>
              <a:rPr lang="cs-CZ" dirty="0"/>
              <a:t> J. M. (eds.) 	Sociology </a:t>
            </a:r>
            <a:r>
              <a:rPr lang="cs-CZ" dirty="0" err="1"/>
              <a:t>of</a:t>
            </a:r>
            <a:r>
              <a:rPr lang="cs-CZ" dirty="0"/>
              <a:t> Sociology. New York: 	David </a:t>
            </a:r>
            <a:r>
              <a:rPr lang="cs-CZ" dirty="0" err="1"/>
              <a:t>McKay</a:t>
            </a:r>
            <a:r>
              <a:rPr lang="cs-CZ" dirty="0"/>
              <a:t> </a:t>
            </a:r>
            <a:r>
              <a:rPr lang="cs-CZ" dirty="0" err="1"/>
              <a:t>Company</a:t>
            </a:r>
            <a:r>
              <a:rPr lang="cs-CZ" dirty="0"/>
              <a:t>, 1970, s. 129-151.</a:t>
            </a:r>
          </a:p>
          <a:p>
            <a:pPr>
              <a:defRPr/>
            </a:pPr>
            <a:r>
              <a:rPr lang="cs-CZ" dirty="0" err="1"/>
              <a:t>Weinberg</a:t>
            </a:r>
            <a:r>
              <a:rPr lang="cs-CZ" dirty="0"/>
              <a:t> Martin S. and </a:t>
            </a:r>
            <a:r>
              <a:rPr lang="cs-CZ" dirty="0" err="1"/>
              <a:t>Rubington</a:t>
            </a:r>
            <a:r>
              <a:rPr lang="cs-CZ" dirty="0"/>
              <a:t> Earl. </a:t>
            </a:r>
            <a:r>
              <a:rPr lang="cs-CZ" dirty="0" err="1"/>
              <a:t>The</a:t>
            </a:r>
            <a:r>
              <a:rPr lang="cs-CZ" dirty="0"/>
              <a:t> </a:t>
            </a:r>
            <a:r>
              <a:rPr lang="cs-CZ" dirty="0" err="1"/>
              <a:t>Solution</a:t>
            </a:r>
            <a:r>
              <a:rPr lang="cs-CZ" dirty="0"/>
              <a:t> </a:t>
            </a:r>
            <a:r>
              <a:rPr lang="cs-CZ" dirty="0" err="1"/>
              <a:t>of</a:t>
            </a:r>
            <a:r>
              <a:rPr lang="cs-CZ" dirty="0"/>
              <a:t> Social </a:t>
            </a:r>
            <a:r>
              <a:rPr lang="cs-CZ" dirty="0" err="1"/>
              <a:t>Problems</a:t>
            </a:r>
            <a:r>
              <a:rPr lang="cs-CZ" dirty="0"/>
              <a:t>. </a:t>
            </a:r>
            <a:r>
              <a:rPr lang="cs-CZ" dirty="0" smtClean="0"/>
              <a:t>London</a:t>
            </a:r>
            <a:r>
              <a:rPr lang="cs-CZ" dirty="0"/>
              <a:t>: Oxford University </a:t>
            </a:r>
            <a:r>
              <a:rPr lang="cs-CZ" dirty="0" err="1" smtClean="0"/>
              <a:t>Press</a:t>
            </a:r>
            <a:r>
              <a:rPr lang="cs-CZ" dirty="0"/>
              <a:t>, 1973</a:t>
            </a:r>
            <a:r>
              <a:rPr lang="cs-CZ" dirty="0" smtClean="0"/>
              <a:t>.</a:t>
            </a:r>
          </a:p>
          <a:p>
            <a:pPr>
              <a:defRPr/>
            </a:pPr>
            <a:r>
              <a:rPr lang="cs-CZ" dirty="0"/>
              <a:t>Video: </a:t>
            </a:r>
            <a:r>
              <a:rPr lang="en-US" dirty="0"/>
              <a:t>Developing Social Problems into Research Problems</a:t>
            </a:r>
            <a:r>
              <a:rPr lang="cs-CZ" dirty="0"/>
              <a:t>: https://www.youtube.com/watch?v=udfldYXvUxw</a:t>
            </a:r>
          </a:p>
          <a:p>
            <a:pPr>
              <a:defRPr/>
            </a:pPr>
            <a:endParaRPr lang="cs-CZ" dirty="0"/>
          </a:p>
          <a:p>
            <a:endParaRPr lang="cs-CZ" dirty="0"/>
          </a:p>
        </p:txBody>
      </p:sp>
    </p:spTree>
    <p:extLst>
      <p:ext uri="{BB962C8B-B14F-4D97-AF65-F5344CB8AC3E}">
        <p14:creationId xmlns:p14="http://schemas.microsoft.com/office/powerpoint/2010/main" val="1729753795"/>
      </p:ext>
    </p:extLst>
  </p:cSld>
  <p:clrMapOvr>
    <a:masterClrMapping/>
  </p:clrMapOvr>
  <mc:AlternateContent xmlns:mc="http://schemas.openxmlformats.org/markup-compatibility/2006" xmlns:p14="http://schemas.microsoft.com/office/powerpoint/2010/main">
    <mc:Choice Requires="p14">
      <p:transition spd="slow" p14:dur="2000" advTm="10576"/>
    </mc:Choice>
    <mc:Fallback xmlns="">
      <p:transition spd="slow" advTm="10576"/>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09452" y="555812"/>
            <a:ext cx="10515600" cy="5531178"/>
          </a:xfrm>
        </p:spPr>
        <p:txBody>
          <a:bodyPr>
            <a:normAutofit/>
          </a:bodyPr>
          <a:lstStyle/>
          <a:p>
            <a:r>
              <a:rPr lang="cs-CZ" sz="3200" dirty="0" smtClean="0"/>
              <a:t>Děkuji za pozornost. Nyní je čas číst knihu Slepé skvrny.</a:t>
            </a:r>
            <a:br>
              <a:rPr lang="cs-CZ" sz="3200" dirty="0" smtClean="0"/>
            </a:br>
            <a:r>
              <a:rPr lang="cs-CZ" sz="3200" dirty="0"/>
              <a:t/>
            </a:r>
            <a:br>
              <a:rPr lang="cs-CZ" sz="3200" dirty="0"/>
            </a:br>
            <a:r>
              <a:rPr lang="cs-CZ" sz="3200" dirty="0" smtClean="0"/>
              <a:t>Vaším </a:t>
            </a:r>
            <a:r>
              <a:rPr lang="cs-CZ" sz="3200" dirty="0" smtClean="0">
                <a:solidFill>
                  <a:srgbClr val="FF0000"/>
                </a:solidFill>
              </a:rPr>
              <a:t>úkolem</a:t>
            </a:r>
            <a:r>
              <a:rPr lang="cs-CZ" sz="3200" dirty="0" smtClean="0"/>
              <a:t> na další hodinu je </a:t>
            </a:r>
            <a:r>
              <a:rPr lang="cs-CZ" sz="3200" dirty="0" smtClean="0">
                <a:solidFill>
                  <a:srgbClr val="FFFF00"/>
                </a:solidFill>
              </a:rPr>
              <a:t>pustit si film </a:t>
            </a:r>
            <a:r>
              <a:rPr lang="cs-CZ" sz="3200" dirty="0" err="1" smtClean="0">
                <a:solidFill>
                  <a:srgbClr val="FFFF00"/>
                </a:solidFill>
              </a:rPr>
              <a:t>Standfordský</a:t>
            </a:r>
            <a:r>
              <a:rPr lang="cs-CZ" sz="3200" dirty="0" smtClean="0">
                <a:solidFill>
                  <a:srgbClr val="FFFF00"/>
                </a:solidFill>
              </a:rPr>
              <a:t> </a:t>
            </a:r>
            <a:r>
              <a:rPr lang="cs-CZ" sz="3200" dirty="0">
                <a:solidFill>
                  <a:srgbClr val="FFFF00"/>
                </a:solidFill>
              </a:rPr>
              <a:t>vězeňský </a:t>
            </a:r>
            <a:r>
              <a:rPr lang="cs-CZ" sz="3200" dirty="0" smtClean="0">
                <a:solidFill>
                  <a:srgbClr val="FFFF00"/>
                </a:solidFill>
              </a:rPr>
              <a:t>experiment</a:t>
            </a:r>
            <a:r>
              <a:rPr lang="cs-CZ" sz="3200" dirty="0" smtClean="0"/>
              <a:t> či si přečíst knihu </a:t>
            </a:r>
            <a:r>
              <a:rPr lang="cs-CZ" sz="3200" dirty="0" err="1" smtClean="0"/>
              <a:t>Luciferův</a:t>
            </a:r>
            <a:r>
              <a:rPr lang="cs-CZ" sz="3200" dirty="0" smtClean="0"/>
              <a:t> </a:t>
            </a:r>
            <a:r>
              <a:rPr lang="cs-CZ" sz="3200" dirty="0"/>
              <a:t>efekt od Philipa </a:t>
            </a:r>
            <a:r>
              <a:rPr lang="cs-CZ" sz="3200" dirty="0" err="1"/>
              <a:t>Zimbarda</a:t>
            </a:r>
            <a:r>
              <a:rPr lang="cs-CZ" sz="3200" dirty="0"/>
              <a:t> na stejné téma. </a:t>
            </a:r>
            <a:r>
              <a:rPr lang="cs-CZ" sz="3200" dirty="0" smtClean="0"/>
              <a:t/>
            </a:r>
            <a:br>
              <a:rPr lang="cs-CZ" sz="3200" dirty="0" smtClean="0"/>
            </a:br>
            <a:r>
              <a:rPr lang="cs-CZ" sz="3200" dirty="0"/>
              <a:t/>
            </a:r>
            <a:br>
              <a:rPr lang="cs-CZ" sz="3200" dirty="0"/>
            </a:br>
            <a:r>
              <a:rPr lang="cs-CZ" sz="3200" dirty="0" smtClean="0"/>
              <a:t>Opatrujte se a buďte dobré mysli!</a:t>
            </a:r>
            <a:br>
              <a:rPr lang="cs-CZ" sz="3200" dirty="0" smtClean="0"/>
            </a:br>
            <a:r>
              <a:rPr lang="cs-CZ" sz="3200" dirty="0"/>
              <a:t/>
            </a:r>
            <a:br>
              <a:rPr lang="cs-CZ" sz="3200" dirty="0"/>
            </a:br>
            <a:endParaRPr lang="cs-CZ" sz="3200" dirty="0"/>
          </a:p>
        </p:txBody>
      </p:sp>
      <p:pic>
        <p:nvPicPr>
          <p:cNvPr id="3" name="Obrázek 2"/>
          <p:cNvPicPr>
            <a:picLocks noChangeAspect="1"/>
          </p:cNvPicPr>
          <p:nvPr/>
        </p:nvPicPr>
        <p:blipFill>
          <a:blip r:embed="rId2"/>
          <a:stretch>
            <a:fillRect/>
          </a:stretch>
        </p:blipFill>
        <p:spPr>
          <a:xfrm>
            <a:off x="9310398" y="4046598"/>
            <a:ext cx="2736629" cy="2681454"/>
          </a:xfrm>
          <a:prstGeom prst="rect">
            <a:avLst/>
          </a:prstGeom>
        </p:spPr>
      </p:pic>
    </p:spTree>
    <p:extLst>
      <p:ext uri="{BB962C8B-B14F-4D97-AF65-F5344CB8AC3E}">
        <p14:creationId xmlns:p14="http://schemas.microsoft.com/office/powerpoint/2010/main" val="856354184"/>
      </p:ext>
    </p:extLst>
  </p:cSld>
  <p:clrMapOvr>
    <a:masterClrMapping/>
  </p:clrMapOvr>
  <mc:AlternateContent xmlns:mc="http://schemas.openxmlformats.org/markup-compatibility/2006" xmlns:p14="http://schemas.microsoft.com/office/powerpoint/2010/main">
    <mc:Choice Requires="p14">
      <p:transition spd="slow" p14:dur="2000" advTm="29996"/>
    </mc:Choice>
    <mc:Fallback xmlns="">
      <p:transition spd="slow" advTm="29996"/>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Dnešní hodina bude trochu jiná </a:t>
            </a:r>
            <a:r>
              <a:rPr lang="cs-CZ" dirty="0" smtClean="0">
                <a:sym typeface="Wingdings" panose="05000000000000000000" pitchFamily="2" charset="2"/>
              </a:rPr>
              <a:t></a:t>
            </a:r>
            <a:endParaRPr lang="cs-CZ" dirty="0"/>
          </a:p>
        </p:txBody>
      </p:sp>
      <p:sp>
        <p:nvSpPr>
          <p:cNvPr id="3" name="Zástupný symbol pro obsah 2"/>
          <p:cNvSpPr>
            <a:spLocks noGrp="1"/>
          </p:cNvSpPr>
          <p:nvPr>
            <p:ph idx="1"/>
          </p:nvPr>
        </p:nvSpPr>
        <p:spPr/>
        <p:txBody>
          <a:bodyPr>
            <a:normAutofit fontScale="77500" lnSpcReduction="20000"/>
          </a:bodyPr>
          <a:lstStyle/>
          <a:p>
            <a:pPr marL="0" indent="0">
              <a:buNone/>
            </a:pPr>
            <a:r>
              <a:rPr lang="cs-CZ" dirty="0" smtClean="0"/>
              <a:t>Co už „víme“: co je to sociální problém, 3 perspektivy, konkrétní problém.</a:t>
            </a:r>
          </a:p>
          <a:p>
            <a:pPr marL="0" indent="0">
              <a:buNone/>
            </a:pPr>
            <a:endParaRPr lang="cs-CZ" dirty="0" smtClean="0"/>
          </a:p>
          <a:p>
            <a:pPr marL="0" indent="0">
              <a:buNone/>
            </a:pPr>
            <a:r>
              <a:rPr lang="cs-CZ" dirty="0" smtClean="0"/>
              <a:t>Odkročíme od konkrétních problémů a podíváme se na to, jak je určit a zkoumat a jaké jsou k tomu další přístupy.</a:t>
            </a:r>
          </a:p>
          <a:p>
            <a:pPr marL="0" indent="0">
              <a:buNone/>
            </a:pPr>
            <a:endParaRPr lang="cs-CZ" dirty="0" smtClean="0"/>
          </a:p>
          <a:p>
            <a:pPr marL="0" indent="0">
              <a:buNone/>
            </a:pPr>
            <a:r>
              <a:rPr lang="cs-CZ" dirty="0" err="1" smtClean="0"/>
              <a:t>Zvědomění</a:t>
            </a:r>
            <a:r>
              <a:rPr lang="cs-CZ" dirty="0" smtClean="0"/>
              <a:t>, jak se na sociální problémy díváme.</a:t>
            </a:r>
          </a:p>
          <a:p>
            <a:pPr marL="0" indent="0">
              <a:buNone/>
            </a:pPr>
            <a:endParaRPr lang="cs-CZ" dirty="0"/>
          </a:p>
          <a:p>
            <a:pPr marL="0" indent="0">
              <a:buNone/>
            </a:pPr>
            <a:r>
              <a:rPr lang="cs-CZ" dirty="0" smtClean="0"/>
              <a:t>Správně namítáte, že to už jsme vlastně dělali. Máte pravdu!</a:t>
            </a:r>
          </a:p>
          <a:p>
            <a:pPr marL="0" indent="0">
              <a:buNone/>
            </a:pPr>
            <a:r>
              <a:rPr lang="cs-CZ" dirty="0"/>
              <a:t>Perspektivu strukturálního funkcionalismus, sociálního konstruktivismu i symbolického interakcionismus už známe </a:t>
            </a:r>
            <a:r>
              <a:rPr lang="cs-CZ" dirty="0">
                <a:sym typeface="Wingdings" panose="05000000000000000000" pitchFamily="2" charset="2"/>
              </a:rPr>
              <a:t></a:t>
            </a:r>
          </a:p>
          <a:p>
            <a:pPr marL="0" indent="0">
              <a:buNone/>
            </a:pPr>
            <a:endParaRPr lang="cs-CZ" dirty="0">
              <a:sym typeface="Wingdings" panose="05000000000000000000" pitchFamily="2" charset="2"/>
            </a:endParaRPr>
          </a:p>
          <a:p>
            <a:r>
              <a:rPr lang="cs-CZ" dirty="0">
                <a:solidFill>
                  <a:schemeClr val="accent5">
                    <a:lumMod val="60000"/>
                    <a:lumOff val="40000"/>
                  </a:schemeClr>
                </a:solidFill>
                <a:sym typeface="Wingdings" panose="05000000000000000000" pitchFamily="2" charset="2"/>
              </a:rPr>
              <a:t>Jaký </a:t>
            </a:r>
            <a:r>
              <a:rPr lang="cs-CZ" dirty="0" smtClean="0">
                <a:solidFill>
                  <a:schemeClr val="accent5">
                    <a:lumMod val="60000"/>
                    <a:lumOff val="40000"/>
                  </a:schemeClr>
                </a:solidFill>
                <a:sym typeface="Wingdings" panose="05000000000000000000" pitchFamily="2" charset="2"/>
              </a:rPr>
              <a:t>byl počáteční přístup k porozumění sociálních problémů? A jak to ovlivňuje současnost?                                                      </a:t>
            </a:r>
            <a:endParaRPr lang="cs-CZ" dirty="0">
              <a:sym typeface="Wingdings" panose="05000000000000000000" pitchFamily="2" charset="2"/>
            </a:endParaRPr>
          </a:p>
          <a:p>
            <a:pPr marL="0" indent="0">
              <a:buNone/>
            </a:pPr>
            <a:endParaRPr lang="cs-CZ" dirty="0"/>
          </a:p>
          <a:p>
            <a:pPr marL="0" indent="0">
              <a:buNone/>
            </a:pPr>
            <a:endParaRPr lang="cs-CZ" dirty="0" smtClean="0"/>
          </a:p>
          <a:p>
            <a:pPr marL="0" indent="0">
              <a:buNone/>
            </a:pPr>
            <a:endParaRPr lang="cs-CZ" dirty="0"/>
          </a:p>
        </p:txBody>
      </p:sp>
    </p:spTree>
    <p:extLst>
      <p:ext uri="{BB962C8B-B14F-4D97-AF65-F5344CB8AC3E}">
        <p14:creationId xmlns:p14="http://schemas.microsoft.com/office/powerpoint/2010/main" val="2527214704"/>
      </p:ext>
    </p:extLst>
  </p:cSld>
  <p:clrMapOvr>
    <a:masterClrMapping/>
  </p:clrMapOvr>
  <mc:AlternateContent xmlns:mc="http://schemas.openxmlformats.org/markup-compatibility/2006" xmlns:p14="http://schemas.microsoft.com/office/powerpoint/2010/main">
    <mc:Choice Requires="p14">
      <p:transition spd="slow" p14:dur="2000" advTm="54877"/>
    </mc:Choice>
    <mc:Fallback xmlns="">
      <p:transition spd="slow" advTm="54877"/>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accent1">
                    <a:lumMod val="60000"/>
                    <a:lumOff val="40000"/>
                  </a:schemeClr>
                </a:solidFill>
              </a:rPr>
              <a:t>Výzkumný problém x sociální problém</a:t>
            </a:r>
            <a:endParaRPr lang="cs-CZ" dirty="0"/>
          </a:p>
        </p:txBody>
      </p:sp>
      <p:sp>
        <p:nvSpPr>
          <p:cNvPr id="3" name="Zástupný symbol pro obsah 2"/>
          <p:cNvSpPr>
            <a:spLocks noGrp="1"/>
          </p:cNvSpPr>
          <p:nvPr>
            <p:ph idx="1"/>
          </p:nvPr>
        </p:nvSpPr>
        <p:spPr/>
        <p:txBody>
          <a:bodyPr/>
          <a:lstStyle/>
          <a:p>
            <a:r>
              <a:rPr lang="cs-CZ" dirty="0" smtClean="0"/>
              <a:t>Rozdíl? Může to být totéž?</a:t>
            </a:r>
          </a:p>
          <a:p>
            <a:endParaRPr lang="cs-CZ" dirty="0"/>
          </a:p>
          <a:p>
            <a:endParaRPr lang="cs-CZ" dirty="0" smtClean="0"/>
          </a:p>
          <a:p>
            <a:endParaRPr lang="cs-CZ" dirty="0"/>
          </a:p>
          <a:p>
            <a:endParaRPr lang="cs-CZ" dirty="0" smtClean="0"/>
          </a:p>
          <a:p>
            <a:endParaRPr lang="cs-CZ" dirty="0"/>
          </a:p>
          <a:p>
            <a:endParaRPr lang="cs-CZ" dirty="0" smtClean="0"/>
          </a:p>
          <a:p>
            <a:r>
              <a:rPr lang="cs-CZ" i="1" dirty="0" smtClean="0"/>
              <a:t>Přemýšlejte nad příklady</a:t>
            </a:r>
            <a:endParaRPr lang="cs-CZ" i="1" dirty="0"/>
          </a:p>
        </p:txBody>
      </p:sp>
    </p:spTree>
    <p:extLst>
      <p:ext uri="{BB962C8B-B14F-4D97-AF65-F5344CB8AC3E}">
        <p14:creationId xmlns:p14="http://schemas.microsoft.com/office/powerpoint/2010/main" val="1583645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chemeClr val="accent1">
                    <a:lumMod val="60000"/>
                    <a:lumOff val="40000"/>
                  </a:schemeClr>
                </a:solidFill>
              </a:rPr>
              <a:t>Výzkumný problém x sociální problém</a:t>
            </a:r>
            <a:endParaRPr lang="cs-CZ" dirty="0">
              <a:solidFill>
                <a:schemeClr val="accent1">
                  <a:lumMod val="60000"/>
                  <a:lumOff val="40000"/>
                </a:schemeClr>
              </a:solidFill>
            </a:endParaRPr>
          </a:p>
        </p:txBody>
      </p:sp>
      <p:sp>
        <p:nvSpPr>
          <p:cNvPr id="3" name="Zástupný symbol pro obsah 2"/>
          <p:cNvSpPr>
            <a:spLocks noGrp="1"/>
          </p:cNvSpPr>
          <p:nvPr>
            <p:ph idx="1"/>
          </p:nvPr>
        </p:nvSpPr>
        <p:spPr>
          <a:xfrm>
            <a:off x="838200" y="1690688"/>
            <a:ext cx="10515600" cy="4486275"/>
          </a:xfrm>
        </p:spPr>
        <p:txBody>
          <a:bodyPr>
            <a:normAutofit lnSpcReduction="10000"/>
          </a:bodyPr>
          <a:lstStyle/>
          <a:p>
            <a:pPr marL="0" indent="0">
              <a:buNone/>
            </a:pPr>
            <a:r>
              <a:rPr lang="cs-CZ" dirty="0" smtClean="0">
                <a:solidFill>
                  <a:schemeClr val="accent5">
                    <a:lumMod val="60000"/>
                    <a:lumOff val="40000"/>
                  </a:schemeClr>
                </a:solidFill>
              </a:rPr>
              <a:t>Výzkumný problém</a:t>
            </a:r>
          </a:p>
          <a:p>
            <a:pPr>
              <a:buFontTx/>
              <a:buChar char="-"/>
            </a:pPr>
            <a:r>
              <a:rPr lang="cs-CZ" dirty="0" smtClean="0"/>
              <a:t>širší téma, které chcete zkoumat, chcete mu porozumět</a:t>
            </a:r>
          </a:p>
          <a:p>
            <a:pPr>
              <a:buFontTx/>
              <a:buChar char="-"/>
            </a:pPr>
            <a:r>
              <a:rPr lang="cs-CZ" dirty="0"/>
              <a:t>s</a:t>
            </a:r>
            <a:r>
              <a:rPr lang="cs-CZ" dirty="0" smtClean="0"/>
              <a:t>ociální problém může být součástí výzkumné problému, ale vůbec ne nutně (např. mění jazyk používaný v novinách nastavení veřejné politiky?)</a:t>
            </a:r>
          </a:p>
          <a:p>
            <a:pPr marL="0" indent="0">
              <a:buNone/>
            </a:pPr>
            <a:endParaRPr lang="cs-CZ" dirty="0"/>
          </a:p>
          <a:p>
            <a:pPr marL="0" indent="0">
              <a:buNone/>
            </a:pPr>
            <a:r>
              <a:rPr lang="cs-CZ" dirty="0" smtClean="0">
                <a:solidFill>
                  <a:schemeClr val="accent5">
                    <a:lumMod val="60000"/>
                    <a:lumOff val="40000"/>
                  </a:schemeClr>
                </a:solidFill>
              </a:rPr>
              <a:t>Sociální problém</a:t>
            </a:r>
          </a:p>
          <a:p>
            <a:pPr>
              <a:buFontTx/>
              <a:buChar char="-"/>
            </a:pPr>
            <a:r>
              <a:rPr lang="cs-CZ" dirty="0"/>
              <a:t>r</a:t>
            </a:r>
            <a:r>
              <a:rPr lang="cs-CZ" dirty="0" smtClean="0"/>
              <a:t>ůzné pojetí (dle naší perspektivy, teoretického ukotvení)</a:t>
            </a:r>
          </a:p>
          <a:p>
            <a:pPr>
              <a:buFontTx/>
              <a:buChar char="-"/>
            </a:pPr>
            <a:r>
              <a:rPr lang="cs-CZ" dirty="0" smtClean="0"/>
              <a:t> nežádoucí skutečnost vztahující se na nějakou skupinu lidí (narůstající drop-</a:t>
            </a:r>
            <a:r>
              <a:rPr lang="cs-CZ" dirty="0" err="1" smtClean="0"/>
              <a:t>out</a:t>
            </a:r>
            <a:r>
              <a:rPr lang="cs-CZ" dirty="0" smtClean="0"/>
              <a:t> studentů ze středních škol – rozšířené, negativní důsledky)</a:t>
            </a:r>
            <a:endParaRPr lang="cs-CZ" dirty="0"/>
          </a:p>
        </p:txBody>
      </p:sp>
    </p:spTree>
    <p:extLst>
      <p:ext uri="{BB962C8B-B14F-4D97-AF65-F5344CB8AC3E}">
        <p14:creationId xmlns:p14="http://schemas.microsoft.com/office/powerpoint/2010/main" val="3618816904"/>
      </p:ext>
    </p:extLst>
  </p:cSld>
  <p:clrMapOvr>
    <a:masterClrMapping/>
  </p:clrMapOvr>
  <mc:AlternateContent xmlns:mc="http://schemas.openxmlformats.org/markup-compatibility/2006" xmlns:p14="http://schemas.microsoft.com/office/powerpoint/2010/main">
    <mc:Choice Requires="p14">
      <p:transition spd="slow" p14:dur="2000" advTm="98638"/>
    </mc:Choice>
    <mc:Fallback xmlns="">
      <p:transition spd="slow" advTm="98638"/>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1644830"/>
          </a:xfrm>
        </p:spPr>
        <p:txBody>
          <a:bodyPr/>
          <a:lstStyle/>
          <a:p>
            <a:r>
              <a:rPr lang="cs-CZ" dirty="0" smtClean="0">
                <a:solidFill>
                  <a:schemeClr val="accent1">
                    <a:lumMod val="60000"/>
                    <a:lumOff val="40000"/>
                  </a:schemeClr>
                </a:solidFill>
              </a:rPr>
              <a:t>Stále pro svou esej vybíráte téma</a:t>
            </a:r>
            <a:r>
              <a:rPr lang="cs-CZ" dirty="0">
                <a:solidFill>
                  <a:schemeClr val="accent1">
                    <a:lumMod val="60000"/>
                    <a:lumOff val="40000"/>
                  </a:schemeClr>
                </a:solidFill>
              </a:rPr>
              <a:t>? Nevíte? </a:t>
            </a:r>
            <a:r>
              <a:rPr lang="cs-CZ" dirty="0" smtClean="0">
                <a:solidFill>
                  <a:schemeClr val="accent1">
                    <a:lumMod val="60000"/>
                    <a:lumOff val="40000"/>
                  </a:schemeClr>
                </a:solidFill>
              </a:rPr>
              <a:t>Vraťme se k definici sociálního problému</a:t>
            </a:r>
            <a:endParaRPr lang="cs-CZ" dirty="0">
              <a:solidFill>
                <a:schemeClr val="accent1">
                  <a:lumMod val="60000"/>
                  <a:lumOff val="40000"/>
                </a:schemeClr>
              </a:solidFill>
            </a:endParaRPr>
          </a:p>
        </p:txBody>
      </p:sp>
      <p:sp>
        <p:nvSpPr>
          <p:cNvPr id="3" name="Zástupný symbol pro obsah 2"/>
          <p:cNvSpPr>
            <a:spLocks noGrp="1"/>
          </p:cNvSpPr>
          <p:nvPr>
            <p:ph idx="1"/>
          </p:nvPr>
        </p:nvSpPr>
        <p:spPr/>
        <p:txBody>
          <a:bodyPr/>
          <a:lstStyle/>
          <a:p>
            <a:endParaRPr lang="cs-CZ" dirty="0" smtClean="0"/>
          </a:p>
          <a:p>
            <a:r>
              <a:rPr lang="cs-CZ" dirty="0" smtClean="0"/>
              <a:t>Sociálním </a:t>
            </a:r>
            <a:r>
              <a:rPr lang="cs-CZ" dirty="0"/>
              <a:t>problémem je jakýkoli stav nebo chování, které má negativní důsledky pro velký počet lidí a které je obecně považováno za stav nebo chování, které je třeba řešit. Tato definice má jak objektivní složku, tak subjektivní složku</a:t>
            </a:r>
            <a:r>
              <a:rPr lang="cs-CZ" dirty="0" smtClean="0"/>
              <a:t>.</a:t>
            </a:r>
          </a:p>
          <a:p>
            <a:r>
              <a:rPr lang="cs-CZ" dirty="0" smtClean="0"/>
              <a:t>Ideální je zaměřit se na sociální problém, který vás zajímá.</a:t>
            </a:r>
            <a:endParaRPr lang="cs-CZ" dirty="0"/>
          </a:p>
          <a:p>
            <a:endParaRPr lang="cs-CZ" dirty="0"/>
          </a:p>
        </p:txBody>
      </p:sp>
    </p:spTree>
    <p:extLst>
      <p:ext uri="{BB962C8B-B14F-4D97-AF65-F5344CB8AC3E}">
        <p14:creationId xmlns:p14="http://schemas.microsoft.com/office/powerpoint/2010/main" val="2316836836"/>
      </p:ext>
    </p:extLst>
  </p:cSld>
  <p:clrMapOvr>
    <a:masterClrMapping/>
  </p:clrMapOvr>
  <mc:AlternateContent xmlns:mc="http://schemas.openxmlformats.org/markup-compatibility/2006" xmlns:p14="http://schemas.microsoft.com/office/powerpoint/2010/main">
    <mc:Choice Requires="p14">
      <p:transition spd="slow" p14:dur="2000" advTm="64400"/>
    </mc:Choice>
    <mc:Fallback xmlns="">
      <p:transition spd="slow" advTm="6440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Co a jak vnímáme jako sociální problém společnost dnes rozděluje víc než kdy jindy</a:t>
            </a:r>
            <a:endParaRPr lang="cs-CZ" dirty="0"/>
          </a:p>
        </p:txBody>
      </p:sp>
      <p:sp>
        <p:nvSpPr>
          <p:cNvPr id="3" name="Zástupný symbol pro obsah 2"/>
          <p:cNvSpPr>
            <a:spLocks noGrp="1"/>
          </p:cNvSpPr>
          <p:nvPr>
            <p:ph idx="1"/>
          </p:nvPr>
        </p:nvSpPr>
        <p:spPr/>
        <p:txBody>
          <a:bodyPr>
            <a:normAutofit fontScale="92500"/>
          </a:bodyPr>
          <a:lstStyle/>
          <a:p>
            <a:r>
              <a:rPr lang="cs-CZ" dirty="0" smtClean="0"/>
              <a:t>Není to snadné a je třeba spolu umět mluvit. Vzpomeňte si na masarykovské „demokracie je především diskuze“.</a:t>
            </a:r>
          </a:p>
          <a:p>
            <a:endParaRPr lang="cs-CZ" dirty="0"/>
          </a:p>
          <a:p>
            <a:r>
              <a:rPr lang="cs-CZ" dirty="0" smtClean="0"/>
              <a:t>Viz USA, viz </a:t>
            </a:r>
            <a:r>
              <a:rPr lang="cs-CZ" dirty="0" smtClean="0"/>
              <a:t>např. debaty o manželství, adopci a stejnopohlavních párech</a:t>
            </a:r>
          </a:p>
          <a:p>
            <a:pPr marL="0" indent="0">
              <a:buNone/>
            </a:pPr>
            <a:r>
              <a:rPr lang="cs-CZ" dirty="0" smtClean="0"/>
              <a:t>K Česku viz publikace (dostupná online) </a:t>
            </a:r>
            <a:r>
              <a:rPr lang="cs-CZ" i="1" dirty="0" smtClean="0"/>
              <a:t>Jedna společnost, různé světy (2021)</a:t>
            </a:r>
            <a:endParaRPr lang="cs-CZ" i="1" dirty="0" smtClean="0"/>
          </a:p>
          <a:p>
            <a:r>
              <a:rPr lang="cs-CZ" dirty="0" smtClean="0"/>
              <a:t>Polarizovaná x fragmentovaná společnost (neexistující vize)</a:t>
            </a:r>
          </a:p>
          <a:p>
            <a:r>
              <a:rPr lang="cs-CZ" dirty="0" smtClean="0"/>
              <a:t> </a:t>
            </a:r>
            <a:r>
              <a:rPr lang="cs-CZ" dirty="0"/>
              <a:t>x Doporučení NERV </a:t>
            </a:r>
            <a:r>
              <a:rPr lang="cs-CZ" dirty="0" smtClean="0"/>
              <a:t>11/2022 (paušální daň OSVČ, danění práce, daň z nemovitosti na úroveň roku 2013, zrušení slevy na manželku, zrušení školkovného…)</a:t>
            </a:r>
            <a:endParaRPr lang="cs-CZ" dirty="0"/>
          </a:p>
          <a:p>
            <a:endParaRPr lang="cs-CZ" dirty="0"/>
          </a:p>
        </p:txBody>
      </p:sp>
    </p:spTree>
    <p:extLst>
      <p:ext uri="{BB962C8B-B14F-4D97-AF65-F5344CB8AC3E}">
        <p14:creationId xmlns:p14="http://schemas.microsoft.com/office/powerpoint/2010/main" val="378488968"/>
      </p:ext>
    </p:extLst>
  </p:cSld>
  <p:clrMapOvr>
    <a:masterClrMapping/>
  </p:clrMapOvr>
  <mc:AlternateContent xmlns:mc="http://schemas.openxmlformats.org/markup-compatibility/2006" xmlns:p14="http://schemas.microsoft.com/office/powerpoint/2010/main">
    <mc:Choice Requires="p14">
      <p:transition spd="slow" p14:dur="2000" advTm="93655"/>
    </mc:Choice>
    <mc:Fallback xmlns="">
      <p:transition spd="slow" advTm="93655"/>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Sociální problém aneb na čem se shodneme, většina lidé totiž „cítí“, co to sociální problémy jsou</a:t>
            </a:r>
            <a:endParaRPr lang="cs-CZ" dirty="0"/>
          </a:p>
        </p:txBody>
      </p:sp>
      <p:sp>
        <p:nvSpPr>
          <p:cNvPr id="3" name="Zástupný symbol pro obsah 2"/>
          <p:cNvSpPr>
            <a:spLocks noGrp="1"/>
          </p:cNvSpPr>
          <p:nvPr>
            <p:ph idx="1"/>
          </p:nvPr>
        </p:nvSpPr>
        <p:spPr/>
        <p:txBody>
          <a:bodyPr/>
          <a:lstStyle/>
          <a:p>
            <a:r>
              <a:rPr lang="cs-CZ" dirty="0" smtClean="0"/>
              <a:t>Spíš než na problémech se shodneme na oblastech</a:t>
            </a:r>
          </a:p>
          <a:p>
            <a:r>
              <a:rPr lang="cs-CZ" dirty="0" smtClean="0"/>
              <a:t>Snadnější je shoda na tom, co je problém (lepší konkrétní příklady), než proč je to problém a jak ho řešit</a:t>
            </a:r>
          </a:p>
          <a:p>
            <a:r>
              <a:rPr lang="cs-CZ" dirty="0" smtClean="0"/>
              <a:t>Příklady: nezaměstnanost, obezita dětí </a:t>
            </a:r>
          </a:p>
          <a:p>
            <a:endParaRPr lang="cs-CZ" dirty="0"/>
          </a:p>
          <a:p>
            <a:endParaRPr lang="cs-CZ" dirty="0" smtClean="0"/>
          </a:p>
          <a:p>
            <a:pPr marL="0" indent="0">
              <a:buNone/>
            </a:pPr>
            <a:r>
              <a:rPr lang="cs-CZ" i="1" dirty="0" smtClean="0"/>
              <a:t>Přemýšlejte, jaké jsou dle vás v ČR naléhavé oblasti k řešení?  </a:t>
            </a:r>
            <a:endParaRPr lang="cs-CZ" i="1" dirty="0"/>
          </a:p>
        </p:txBody>
      </p:sp>
    </p:spTree>
    <p:extLst>
      <p:ext uri="{BB962C8B-B14F-4D97-AF65-F5344CB8AC3E}">
        <p14:creationId xmlns:p14="http://schemas.microsoft.com/office/powerpoint/2010/main" val="2541383125"/>
      </p:ext>
    </p:extLst>
  </p:cSld>
  <p:clrMapOvr>
    <a:masterClrMapping/>
  </p:clrMapOvr>
  <mc:AlternateContent xmlns:mc="http://schemas.openxmlformats.org/markup-compatibility/2006" xmlns:p14="http://schemas.microsoft.com/office/powerpoint/2010/main">
    <mc:Choice Requires="p14">
      <p:transition spd="slow" p14:dur="2000" advTm="111167"/>
    </mc:Choice>
    <mc:Fallback xmlns="">
      <p:transition spd="slow" advTm="111167"/>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stretch>
            <a:fillRect/>
          </a:stretch>
        </p:blipFill>
        <p:spPr>
          <a:xfrm>
            <a:off x="1042668" y="118967"/>
            <a:ext cx="8873842" cy="5329333"/>
          </a:xfrm>
          <a:prstGeom prst="rect">
            <a:avLst/>
          </a:prstGeom>
        </p:spPr>
      </p:pic>
      <p:pic>
        <p:nvPicPr>
          <p:cNvPr id="3" name="Obrázek 2"/>
          <p:cNvPicPr>
            <a:picLocks noChangeAspect="1"/>
          </p:cNvPicPr>
          <p:nvPr/>
        </p:nvPicPr>
        <p:blipFill>
          <a:blip r:embed="rId3"/>
          <a:stretch>
            <a:fillRect/>
          </a:stretch>
        </p:blipFill>
        <p:spPr>
          <a:xfrm>
            <a:off x="1531399" y="5773956"/>
            <a:ext cx="8193129" cy="926389"/>
          </a:xfrm>
          <a:prstGeom prst="rect">
            <a:avLst/>
          </a:prstGeom>
        </p:spPr>
      </p:pic>
    </p:spTree>
    <p:extLst>
      <p:ext uri="{BB962C8B-B14F-4D97-AF65-F5344CB8AC3E}">
        <p14:creationId xmlns:p14="http://schemas.microsoft.com/office/powerpoint/2010/main" val="1756578632"/>
      </p:ext>
    </p:extLst>
  </p:cSld>
  <p:clrMapOvr>
    <a:masterClrMapping/>
  </p:clrMapOvr>
  <mc:AlternateContent xmlns:mc="http://schemas.openxmlformats.org/markup-compatibility/2006" xmlns:p14="http://schemas.microsoft.com/office/powerpoint/2010/main">
    <mc:Choice Requires="p14">
      <p:transition spd="slow" p14:dur="2000" advTm="59538"/>
    </mc:Choice>
    <mc:Fallback xmlns="">
      <p:transition spd="slow" advTm="59538"/>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Motiv Offic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Motiv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i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Theme</Template>
  <TotalTime>2953</TotalTime>
  <Words>1355</Words>
  <Application>Microsoft Office PowerPoint</Application>
  <PresentationFormat>Širokoúhlá obrazovka</PresentationFormat>
  <Paragraphs>158</Paragraphs>
  <Slides>26</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26</vt:i4>
      </vt:variant>
    </vt:vector>
  </HeadingPairs>
  <TitlesOfParts>
    <vt:vector size="31" baseType="lpstr">
      <vt:lpstr>Arial</vt:lpstr>
      <vt:lpstr>Calibri</vt:lpstr>
      <vt:lpstr>Calibri Light</vt:lpstr>
      <vt:lpstr>Wingdings</vt:lpstr>
      <vt:lpstr>Office Theme</vt:lpstr>
      <vt:lpstr>SOCIÁLNÍ PROBLÉMY </vt:lpstr>
      <vt:lpstr>Repete…</vt:lpstr>
      <vt:lpstr>Dnešní hodina bude trochu jiná </vt:lpstr>
      <vt:lpstr>Výzkumný problém x sociální problém</vt:lpstr>
      <vt:lpstr>Výzkumný problém x sociální problém</vt:lpstr>
      <vt:lpstr>Stále pro svou esej vybíráte téma? Nevíte? Vraťme se k definici sociálního problému</vt:lpstr>
      <vt:lpstr> Co a jak vnímáme jako sociální problém společnost dnes rozděluje víc než kdy jindy</vt:lpstr>
      <vt:lpstr>Sociální problém aneb na čem se shodneme, většina lidé totiž „cítí“, co to sociální problémy jsou</vt:lpstr>
      <vt:lpstr>Prezentace aplikace PowerPoint</vt:lpstr>
      <vt:lpstr>Shoda?</vt:lpstr>
      <vt:lpstr>Soc. problémy jako ZLO: teorie sociální patologie</vt:lpstr>
      <vt:lpstr>SP jako ZLO: sociální patologie II.</vt:lpstr>
      <vt:lpstr>SP jako ZLO: Řešení</vt:lpstr>
      <vt:lpstr>Skutečně je tento pohled minulostí? (korupce = nemoc)</vt:lpstr>
      <vt:lpstr>Pochyby a kritika</vt:lpstr>
      <vt:lpstr>Jak byste vnímali řešení nezaměstnanosti z pohledu teorie sociální patologie? </vt:lpstr>
      <vt:lpstr>Řešení nezaměstnanosti z pohledu teorie sociální patologie I</vt:lpstr>
      <vt:lpstr>Řešení nezaměstnanosti z pohledu teorie sociální patologie II.</vt:lpstr>
      <vt:lpstr>Řešení sociálních problémů…není snadné a vyvěrá z toho, co vidíme jako příčiny</vt:lpstr>
      <vt:lpstr>Strom problému - analytická metoda, která slouží k zpřesnění a popsání problému. Jak na to? </vt:lpstr>
      <vt:lpstr>Zkuste nakreslit strom problémů pro problém narkomanie</vt:lpstr>
      <vt:lpstr>Prezentace aplikace PowerPoint</vt:lpstr>
      <vt:lpstr>Konkrétní příklad z mé práce: Jak řešit sociální problém aneb záludná otázka</vt:lpstr>
      <vt:lpstr>Reflexe domácího poslechu: Jak definovat sociální problém? Vědecky nebo jinak? </vt:lpstr>
      <vt:lpstr>Doporučené literatura k tématu, pokud chcete vědět více</vt:lpstr>
      <vt:lpstr>Děkuji za pozornost. Nyní je čas číst knihu Slepé skvrny.  Vaším úkolem na další hodinu je pustit si film Standfordský vězeňský experiment či si přečíst knihu Luciferův efekt od Philipa Zimbarda na stejné téma.   Opatrujte se a buďte dobré mysli!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SOCIÁLNÍ PROBLÉMY</dc:title>
  <dc:creator>Marie Jelínková</dc:creator>
  <cp:lastModifiedBy>autor</cp:lastModifiedBy>
  <cp:revision>110</cp:revision>
  <dcterms:created xsi:type="dcterms:W3CDTF">2020-10-05T18:12:30Z</dcterms:created>
  <dcterms:modified xsi:type="dcterms:W3CDTF">2023-10-25T13:06:12Z</dcterms:modified>
</cp:coreProperties>
</file>