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69" r:id="rId4"/>
    <p:sldId id="266" r:id="rId5"/>
    <p:sldId id="265" r:id="rId6"/>
    <p:sldId id="263" r:id="rId7"/>
    <p:sldId id="267" r:id="rId8"/>
    <p:sldId id="259" r:id="rId9"/>
    <p:sldId id="260" r:id="rId10"/>
    <p:sldId id="261" r:id="rId11"/>
    <p:sldId id="264" r:id="rId12"/>
    <p:sldId id="262" r:id="rId13"/>
    <p:sldId id="268" r:id="rId14"/>
    <p:sldId id="258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C69E9A-A542-4125-933E-B983132339BE}" v="38" dt="2022-03-13T22:22:54.9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D959B9-6548-400F-A412-6C0F609AC6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5FC3B0F-2400-4DD4-A6E3-C3C0AE483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40FD63-F48C-473F-8F1C-68846BEEF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044A-0463-4E53-9573-421D281F5B67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B80500-79F4-4E83-911E-2FC2211DB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56E5FD-7E98-4711-AA88-84527FA34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3F59-6E8F-4D8E-9528-76C3D42FCA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457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904313-14DC-4EA9-B577-503107D2A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9E09DDD-5653-4DDA-A08B-AC2E3FCECE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948B4E-B672-4654-8758-642D14C19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044A-0463-4E53-9573-421D281F5B67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C585AD-FF3C-4931-818C-A76F56359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E6EC96-3EB0-4544-948F-7645DD5F2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3F59-6E8F-4D8E-9528-76C3D42FCA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40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21AD9F2-BE48-4308-BB37-AB833E1098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29E25B6-2335-4C65-BD3A-4A80B357C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E1DE81-BE03-43CF-8332-D56A4BB33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044A-0463-4E53-9573-421D281F5B67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9B20D6-F713-49B4-AB36-F24FDE49D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FC5939-6FE8-4431-9814-BB218D7F4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3F59-6E8F-4D8E-9528-76C3D42FCA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19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F94835-A420-4E49-861C-59B673CAF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6DCD08-2E6D-4557-AECC-9FAEDCCB9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C1F522-1327-490E-98F2-A9D1C2AA0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044A-0463-4E53-9573-421D281F5B67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CFD3AA-51C7-400D-8C31-407D2D096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094540-667E-47E5-BC45-3CF0F299B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3F59-6E8F-4D8E-9528-76C3D42FCA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777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CB55DD-60A5-450C-8717-50FACA9A3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1912D1-E0D6-4147-92C6-8361EA336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DC3675-947E-4EAF-BA41-B4DE3E923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044A-0463-4E53-9573-421D281F5B67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1EE592-6EAC-4875-BE44-36920B200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20251A-0497-4AD1-9D12-0C5F31F72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3F59-6E8F-4D8E-9528-76C3D42FCA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98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7FDCB-FA61-4D2E-B050-4DB4E5500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285EA5-EA8E-4342-A00C-BDF60D20FB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50FCBBD-CD57-45E4-B12B-F0A11ADB5F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2DF6B1B-02D3-4B59-910D-135B3A83D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044A-0463-4E53-9573-421D281F5B67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EE5DD1-2CA1-4D0D-8838-2B0B04CA3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71923C7-A796-4B36-9243-1BDB325C4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3F59-6E8F-4D8E-9528-76C3D42FCA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93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E7A827-FFEA-4A90-8F84-B3E793E73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828199-D9A1-4ABE-9913-FF719FC8A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E903700-B8DB-49ED-81C2-0B1DB7B16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F579439-F122-4331-8904-8201B8FE7E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E5295C1-BF95-4B21-856F-21492F6522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799B0B4-A495-4884-B57D-3360938B0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044A-0463-4E53-9573-421D281F5B67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B88471C-118A-4E53-A16C-6C3F926BA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64BD6DF-58EE-447D-95A2-4665A9332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3F59-6E8F-4D8E-9528-76C3D42FCA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355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E65B81-9614-409D-8927-4CDD4D083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703D1C5-57BA-4DC4-AB09-3487A01FA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044A-0463-4E53-9573-421D281F5B67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16FD6BA-D178-4B83-B4F7-7A5827A12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15F269-75AA-467C-A74C-16896813C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3F59-6E8F-4D8E-9528-76C3D42FCA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72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2EEF338-1CD3-4B65-BDE4-711DBD5DD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044A-0463-4E53-9573-421D281F5B67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D8FAC90-7A6C-4BAB-A801-8E09FFEEE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39DFC87-8794-450D-8C04-8CB1E5CBC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3F59-6E8F-4D8E-9528-76C3D42FCA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184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A11F0-0381-4EA1-9CD9-2CBA43113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B8CFC6-B5CA-4B0A-96C0-C053840AB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93175B-3750-4601-8129-0A98A2CD0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CA3E29-86B5-4AC9-96E9-6DDD6133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044A-0463-4E53-9573-421D281F5B67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D993E2-BDBC-4520-9407-9795388B8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563DDD9-22A1-4356-9083-BC8C1B730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3F59-6E8F-4D8E-9528-76C3D42FCA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723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5B82AC-4072-4B70-9A58-7F43A27F8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A3ED5C4-3F67-4220-AA33-ED8F7701AE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195B815-A54F-4551-A0AC-AA037B71D8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FE774BC-CBA1-4DBD-BFA0-3078425BF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5044A-0463-4E53-9573-421D281F5B67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C19550-6EFD-40D8-802D-3AD806151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76492D-813C-47D3-BB6F-0F34B3D5E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3F59-6E8F-4D8E-9528-76C3D42FCA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79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F716209-B38D-4413-94DE-44209CBC2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C0B4557-82D1-4F00-87E5-C5F7EDD9E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51BDB3-5771-4EED-95B3-A91320E35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5044A-0463-4E53-9573-421D281F5B67}" type="datetimeFigureOut">
              <a:rPr lang="cs-CZ" smtClean="0"/>
              <a:t>14.03.2022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111093-6A40-4EB2-935D-F6D2D4FD5A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C707A7-EE51-4755-813F-26707F1F01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73F59-6E8F-4D8E-9528-76C3D42FCA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857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tionary.org/wiki/Monoflexion" TargetMode="External"/><Relationship Id="rId2" Type="http://schemas.openxmlformats.org/officeDocument/2006/relationships/hyperlink" Target="http://www.wikipedi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ortbedeutung.info/Monoflexio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FECC9-8CBB-424A-8493-8F43A9EAB4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Monoflexion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2487233-88E3-42AA-8BE2-D66665FE50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Anh </a:t>
            </a:r>
            <a:r>
              <a:rPr lang="cs-CZ" dirty="0" err="1"/>
              <a:t>Quan</a:t>
            </a:r>
            <a:r>
              <a:rPr lang="cs-CZ" dirty="0"/>
              <a:t> Le </a:t>
            </a:r>
          </a:p>
          <a:p>
            <a:r>
              <a:rPr lang="cs-CZ" dirty="0"/>
              <a:t>15.3.2022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919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B63FBF-555A-4EFB-ABE7-82975B13C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Nominalphrase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B8C5A4-C2CF-4B2A-9366-0BFCFCC61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Syntaktische</a:t>
            </a:r>
            <a:r>
              <a:rPr lang="cs-CZ" dirty="0"/>
              <a:t> </a:t>
            </a:r>
            <a:r>
              <a:rPr lang="cs-CZ" dirty="0" err="1"/>
              <a:t>Einheit</a:t>
            </a:r>
            <a:r>
              <a:rPr lang="cs-CZ" dirty="0"/>
              <a:t>/</a:t>
            </a:r>
            <a:r>
              <a:rPr lang="cs-CZ" dirty="0" err="1"/>
              <a:t>Gruppe</a:t>
            </a:r>
            <a:r>
              <a:rPr lang="cs-CZ" dirty="0"/>
              <a:t> </a:t>
            </a:r>
            <a:r>
              <a:rPr lang="cs-CZ" dirty="0" err="1"/>
              <a:t>aus</a:t>
            </a:r>
            <a:r>
              <a:rPr lang="cs-CZ" dirty="0"/>
              <a:t> Substantiv, </a:t>
            </a:r>
            <a:r>
              <a:rPr lang="cs-CZ" dirty="0" err="1"/>
              <a:t>Artikel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Adjektiv</a:t>
            </a:r>
          </a:p>
          <a:p>
            <a:r>
              <a:rPr lang="cs-CZ" dirty="0"/>
              <a:t>Kern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Substantiv, </a:t>
            </a:r>
            <a:r>
              <a:rPr lang="cs-CZ" dirty="0" err="1"/>
              <a:t>weitere</a:t>
            </a:r>
            <a:r>
              <a:rPr lang="cs-CZ" dirty="0"/>
              <a:t> Elemente der NP </a:t>
            </a:r>
            <a:r>
              <a:rPr lang="cs-CZ" dirty="0" err="1"/>
              <a:t>beziehen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Substantiv</a:t>
            </a:r>
          </a:p>
          <a:p>
            <a:r>
              <a:rPr lang="cs-CZ" dirty="0" err="1"/>
              <a:t>Ihre</a:t>
            </a:r>
            <a:r>
              <a:rPr lang="cs-CZ" dirty="0"/>
              <a:t> </a:t>
            </a:r>
            <a:r>
              <a:rPr lang="cs-CZ" dirty="0" err="1"/>
              <a:t>Funktion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es, </a:t>
            </a:r>
            <a:r>
              <a:rPr lang="cs-CZ" dirty="0" err="1"/>
              <a:t>das</a:t>
            </a:r>
            <a:r>
              <a:rPr lang="cs-CZ" dirty="0"/>
              <a:t> Substantiv </a:t>
            </a:r>
            <a:r>
              <a:rPr lang="cs-CZ" dirty="0" err="1"/>
              <a:t>näher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bestimmen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in den Kontext </a:t>
            </a:r>
            <a:r>
              <a:rPr lang="cs-CZ" dirty="0" err="1"/>
              <a:t>zuordnen</a:t>
            </a:r>
            <a:endParaRPr lang="cs-CZ" dirty="0"/>
          </a:p>
          <a:p>
            <a:r>
              <a:rPr lang="cs-CZ" dirty="0" err="1"/>
              <a:t>z.B</a:t>
            </a:r>
            <a:r>
              <a:rPr lang="cs-CZ" dirty="0"/>
              <a:t>.: "</a:t>
            </a:r>
            <a:r>
              <a:rPr lang="cs-CZ" dirty="0">
                <a:solidFill>
                  <a:srgbClr val="FF0000"/>
                </a:solidFill>
              </a:rPr>
              <a:t>Der alte Mann </a:t>
            </a:r>
            <a:r>
              <a:rPr lang="cs-CZ" dirty="0" err="1"/>
              <a:t>hat</a:t>
            </a:r>
            <a:r>
              <a:rPr lang="cs-CZ" dirty="0"/>
              <a:t> </a:t>
            </a:r>
            <a:r>
              <a:rPr lang="cs-CZ" dirty="0" err="1"/>
              <a:t>seine</a:t>
            </a:r>
            <a:r>
              <a:rPr lang="cs-CZ" dirty="0"/>
              <a:t> </a:t>
            </a:r>
            <a:r>
              <a:rPr lang="cs-CZ" dirty="0" err="1"/>
              <a:t>Schlüssel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Hause</a:t>
            </a:r>
            <a:r>
              <a:rPr lang="cs-CZ" dirty="0"/>
              <a:t> </a:t>
            </a:r>
            <a:r>
              <a:rPr lang="cs-CZ" dirty="0" err="1"/>
              <a:t>vergessen</a:t>
            </a:r>
            <a:r>
              <a:rPr lang="cs-CZ" dirty="0"/>
              <a:t>."</a:t>
            </a:r>
          </a:p>
        </p:txBody>
      </p:sp>
      <p:sp>
        <p:nvSpPr>
          <p:cNvPr id="14" name="Řečová bublina: obdélníkový bublinový popisek 13">
            <a:extLst>
              <a:ext uri="{FF2B5EF4-FFF2-40B4-BE49-F238E27FC236}">
                <a16:creationId xmlns:a16="http://schemas.microsoft.com/office/drawing/2014/main" id="{9B420E0A-F50D-444D-94B7-40BF9F790808}"/>
              </a:ext>
            </a:extLst>
          </p:cNvPr>
          <p:cNvSpPr/>
          <p:nvPr/>
        </p:nvSpPr>
        <p:spPr>
          <a:xfrm>
            <a:off x="1988598" y="4802819"/>
            <a:ext cx="3391270" cy="1233996"/>
          </a:xfrm>
          <a:prstGeom prst="wedgeRectCallout">
            <a:avLst>
              <a:gd name="adj1" fmla="val -13127"/>
              <a:gd name="adj2" fmla="val -7059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>
                <a:solidFill>
                  <a:schemeClr val="tx1"/>
                </a:solidFill>
              </a:rPr>
              <a:t>-</a:t>
            </a:r>
            <a:r>
              <a:rPr lang="cs-CZ" dirty="0" err="1">
                <a:solidFill>
                  <a:schemeClr val="tx1"/>
                </a:solidFill>
              </a:rPr>
              <a:t>Nominalphrase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-</a:t>
            </a:r>
            <a:r>
              <a:rPr lang="cs-CZ" dirty="0" err="1">
                <a:solidFill>
                  <a:schemeClr val="tx1"/>
                </a:solidFill>
              </a:rPr>
              <a:t>Artikel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und</a:t>
            </a:r>
            <a:r>
              <a:rPr lang="cs-CZ" dirty="0">
                <a:solidFill>
                  <a:schemeClr val="tx1"/>
                </a:solidFill>
              </a:rPr>
              <a:t> Adjektiv </a:t>
            </a:r>
            <a:r>
              <a:rPr lang="cs-CZ" dirty="0" err="1">
                <a:solidFill>
                  <a:schemeClr val="tx1"/>
                </a:solidFill>
              </a:rPr>
              <a:t>als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Begleiter</a:t>
            </a:r>
            <a:r>
              <a:rPr lang="cs-CZ" dirty="0">
                <a:solidFill>
                  <a:schemeClr val="tx1"/>
                </a:solidFill>
              </a:rPr>
              <a:t> des </a:t>
            </a:r>
            <a:r>
              <a:rPr lang="cs-CZ" dirty="0" err="1">
                <a:solidFill>
                  <a:schemeClr val="tx1"/>
                </a:solidFill>
              </a:rPr>
              <a:t>nominalen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Kopfes</a:t>
            </a:r>
            <a:r>
              <a:rPr lang="cs-CZ" dirty="0">
                <a:solidFill>
                  <a:schemeClr val="tx1"/>
                </a:solidFill>
              </a:rPr>
              <a:t> „Mann“  </a:t>
            </a:r>
          </a:p>
        </p:txBody>
      </p:sp>
    </p:spTree>
    <p:extLst>
      <p:ext uri="{BB962C8B-B14F-4D97-AF65-F5344CB8AC3E}">
        <p14:creationId xmlns:p14="http://schemas.microsoft.com/office/powerpoint/2010/main" val="3552867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BBA2B2-80FE-423F-89A6-4135D302D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Tabelle</a:t>
            </a:r>
            <a:r>
              <a:rPr lang="cs-CZ" dirty="0"/>
              <a:t> - </a:t>
            </a:r>
            <a:r>
              <a:rPr lang="cs-CZ" dirty="0" err="1"/>
              <a:t>Nominalphrase</a:t>
            </a:r>
            <a:endParaRPr lang="cs-CZ" dirty="0"/>
          </a:p>
        </p:txBody>
      </p:sp>
      <p:graphicFrame>
        <p:nvGraphicFramePr>
          <p:cNvPr id="11" name="Tabulka 11">
            <a:extLst>
              <a:ext uri="{FF2B5EF4-FFF2-40B4-BE49-F238E27FC236}">
                <a16:creationId xmlns:a16="http://schemas.microsoft.com/office/drawing/2014/main" id="{8272DD8D-F179-4653-A65D-8CD22158FA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9223235"/>
              </p:ext>
            </p:extLst>
          </p:nvPr>
        </p:nvGraphicFramePr>
        <p:xfrm>
          <a:off x="696155" y="2081813"/>
          <a:ext cx="10515600" cy="4224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41012721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85281824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64012880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7050083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745249990"/>
                    </a:ext>
                  </a:extLst>
                </a:gridCol>
              </a:tblGrid>
              <a:tr h="56703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Maskulinum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Femininum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015850"/>
                  </a:ext>
                </a:extLst>
              </a:tr>
              <a:tr h="567030"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Nominativ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der </a:t>
                      </a:r>
                      <a:r>
                        <a:rPr lang="cs-CZ" dirty="0" err="1"/>
                        <a:t>rot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dirty="0"/>
                        <a:t> Rock</a:t>
                      </a:r>
                    </a:p>
                    <a:p>
                      <a:r>
                        <a:rPr lang="cs-CZ" dirty="0" err="1"/>
                        <a:t>ein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rot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er</a:t>
                      </a:r>
                      <a:r>
                        <a:rPr lang="cs-CZ" dirty="0"/>
                        <a:t> Rock</a:t>
                      </a:r>
                    </a:p>
                    <a:p>
                      <a:r>
                        <a:rPr lang="cs-CZ" dirty="0" err="1"/>
                        <a:t>rot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er</a:t>
                      </a:r>
                      <a:r>
                        <a:rPr lang="cs-CZ" dirty="0"/>
                        <a:t> Rock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die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gelb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Socke</a:t>
                      </a:r>
                      <a:endParaRPr lang="cs-CZ" dirty="0"/>
                    </a:p>
                    <a:p>
                      <a:r>
                        <a:rPr lang="cs-CZ" dirty="0" err="1"/>
                        <a:t>eine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gelb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Socke</a:t>
                      </a:r>
                      <a:endParaRPr lang="cs-CZ" dirty="0"/>
                    </a:p>
                    <a:p>
                      <a:r>
                        <a:rPr lang="cs-CZ" dirty="0" err="1"/>
                        <a:t>gelb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Socke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das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grün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Hemd</a:t>
                      </a:r>
                      <a:endParaRPr lang="cs-CZ" dirty="0"/>
                    </a:p>
                    <a:p>
                      <a:r>
                        <a:rPr lang="cs-CZ" dirty="0" err="1"/>
                        <a:t>ein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grün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Hemd</a:t>
                      </a:r>
                      <a:endParaRPr lang="cs-CZ" dirty="0"/>
                    </a:p>
                    <a:p>
                      <a:r>
                        <a:rPr lang="cs-CZ" dirty="0" err="1"/>
                        <a:t>grün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Hemd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die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blau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Schuhe</a:t>
                      </a:r>
                      <a:endParaRPr lang="cs-CZ" dirty="0"/>
                    </a:p>
                    <a:p>
                      <a:r>
                        <a:rPr lang="cs-CZ" dirty="0" err="1"/>
                        <a:t>blau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Schuhe</a:t>
                      </a:r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681041"/>
                  </a:ext>
                </a:extLst>
              </a:tr>
              <a:tr h="567030"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cs-CZ" b="1" dirty="0" err="1">
                          <a:solidFill>
                            <a:schemeClr val="bg1"/>
                          </a:solidFill>
                        </a:rPr>
                        <a:t>Akkusativ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den </a:t>
                      </a:r>
                      <a:r>
                        <a:rPr lang="cs-CZ" dirty="0" err="1"/>
                        <a:t>rot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Rock</a:t>
                      </a:r>
                    </a:p>
                    <a:p>
                      <a:r>
                        <a:rPr lang="cs-CZ" dirty="0" err="1"/>
                        <a:t>einen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rot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Rock</a:t>
                      </a:r>
                    </a:p>
                    <a:p>
                      <a:r>
                        <a:rPr lang="cs-CZ" dirty="0" err="1"/>
                        <a:t>rot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Rock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die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gelb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Socke</a:t>
                      </a:r>
                      <a:endParaRPr lang="cs-CZ" dirty="0"/>
                    </a:p>
                    <a:p>
                      <a:r>
                        <a:rPr lang="cs-CZ" dirty="0" err="1"/>
                        <a:t>eine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gelb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Socke</a:t>
                      </a:r>
                      <a:endParaRPr lang="cs-CZ" dirty="0"/>
                    </a:p>
                    <a:p>
                      <a:r>
                        <a:rPr lang="cs-CZ" dirty="0" err="1"/>
                        <a:t>gelb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Socke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</a:t>
                      </a:r>
                      <a:r>
                        <a:rPr lang="de-DE" dirty="0" err="1"/>
                        <a:t>as</a:t>
                      </a:r>
                      <a:r>
                        <a:rPr lang="de-DE" dirty="0"/>
                        <a:t> grün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de-DE" dirty="0"/>
                        <a:t> Hemd</a:t>
                      </a:r>
                    </a:p>
                    <a:p>
                      <a:r>
                        <a:rPr lang="cs-CZ" dirty="0"/>
                        <a:t>e</a:t>
                      </a:r>
                      <a:r>
                        <a:rPr lang="de-DE" dirty="0"/>
                        <a:t>in grün</a:t>
                      </a:r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es</a:t>
                      </a:r>
                      <a:r>
                        <a:rPr lang="de-DE" dirty="0"/>
                        <a:t> Hemd</a:t>
                      </a:r>
                    </a:p>
                    <a:p>
                      <a:r>
                        <a:rPr lang="cs-CZ" dirty="0"/>
                        <a:t>g</a:t>
                      </a:r>
                      <a:r>
                        <a:rPr lang="de-DE" dirty="0" err="1"/>
                        <a:t>rün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es</a:t>
                      </a:r>
                      <a:r>
                        <a:rPr lang="de-DE" dirty="0"/>
                        <a:t> Hemd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die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blau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Schuhe</a:t>
                      </a:r>
                      <a:endParaRPr lang="cs-CZ" dirty="0"/>
                    </a:p>
                    <a:p>
                      <a:r>
                        <a:rPr lang="cs-CZ" dirty="0" err="1"/>
                        <a:t>blau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Schuhe</a:t>
                      </a:r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548646"/>
                  </a:ext>
                </a:extLst>
              </a:tr>
              <a:tr h="567030"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Dativ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dem </a:t>
                      </a:r>
                      <a:r>
                        <a:rPr lang="cs-CZ" dirty="0" err="1"/>
                        <a:t>rot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Rock</a:t>
                      </a:r>
                    </a:p>
                    <a:p>
                      <a:r>
                        <a:rPr lang="cs-CZ" dirty="0" err="1"/>
                        <a:t>einem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rot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Rock</a:t>
                      </a:r>
                    </a:p>
                    <a:p>
                      <a:r>
                        <a:rPr lang="cs-CZ" dirty="0" err="1"/>
                        <a:t>rot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em</a:t>
                      </a:r>
                      <a:r>
                        <a:rPr lang="cs-CZ" dirty="0"/>
                        <a:t> Rock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der </a:t>
                      </a:r>
                      <a:r>
                        <a:rPr lang="cs-CZ" dirty="0" err="1"/>
                        <a:t>gelb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Socke</a:t>
                      </a:r>
                      <a:endParaRPr lang="cs-CZ" dirty="0"/>
                    </a:p>
                    <a:p>
                      <a:r>
                        <a:rPr lang="cs-CZ" dirty="0" err="1"/>
                        <a:t>einer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gelb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Socke</a:t>
                      </a:r>
                      <a:endParaRPr lang="cs-CZ" dirty="0"/>
                    </a:p>
                    <a:p>
                      <a:r>
                        <a:rPr lang="cs-CZ" dirty="0" err="1"/>
                        <a:t>gelb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Socke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dem </a:t>
                      </a:r>
                      <a:r>
                        <a:rPr lang="cs-CZ" dirty="0" err="1"/>
                        <a:t>grün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Hemd</a:t>
                      </a:r>
                      <a:endParaRPr lang="cs-CZ" dirty="0"/>
                    </a:p>
                    <a:p>
                      <a:r>
                        <a:rPr lang="cs-CZ" dirty="0" err="1"/>
                        <a:t>einem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grün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Hemd</a:t>
                      </a:r>
                      <a:endParaRPr lang="cs-CZ" dirty="0"/>
                    </a:p>
                    <a:p>
                      <a:r>
                        <a:rPr lang="cs-CZ" dirty="0" err="1"/>
                        <a:t>grün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Hemd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den </a:t>
                      </a:r>
                      <a:r>
                        <a:rPr lang="cs-CZ" dirty="0" err="1"/>
                        <a:t>blau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Schuhe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n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dirty="0" err="1"/>
                        <a:t>blau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Schuhe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n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364644"/>
                  </a:ext>
                </a:extLst>
              </a:tr>
              <a:tr h="567030">
                <a:tc>
                  <a:txBody>
                    <a:bodyPr/>
                    <a:lstStyle/>
                    <a:p>
                      <a:pPr algn="ctr"/>
                      <a:endParaRPr lang="cs-CZ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Genitiv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des </a:t>
                      </a:r>
                      <a:r>
                        <a:rPr lang="cs-CZ" dirty="0" err="1"/>
                        <a:t>rot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Rock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s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dirty="0" err="1"/>
                        <a:t>eines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rot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Rock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s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dirty="0" err="1"/>
                        <a:t>rot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Rock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s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der </a:t>
                      </a:r>
                      <a:r>
                        <a:rPr lang="cs-CZ" dirty="0" err="1"/>
                        <a:t>gelb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Socke</a:t>
                      </a:r>
                      <a:endParaRPr lang="cs-CZ" dirty="0"/>
                    </a:p>
                    <a:p>
                      <a:r>
                        <a:rPr lang="cs-CZ" dirty="0" err="1"/>
                        <a:t>einer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gelb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Socke</a:t>
                      </a:r>
                      <a:endParaRPr lang="cs-CZ" dirty="0"/>
                    </a:p>
                    <a:p>
                      <a:r>
                        <a:rPr lang="cs-CZ" dirty="0" err="1"/>
                        <a:t>gelb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er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dirty="0" err="1"/>
                        <a:t>Socke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des </a:t>
                      </a:r>
                      <a:r>
                        <a:rPr lang="cs-CZ" dirty="0" err="1"/>
                        <a:t>grün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Hemd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s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dirty="0" err="1"/>
                        <a:t>eines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grün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Hemd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s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dirty="0" err="1"/>
                        <a:t>grün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Hemd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s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der </a:t>
                      </a:r>
                      <a:r>
                        <a:rPr lang="cs-CZ" dirty="0" err="1"/>
                        <a:t>blau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Schuhe</a:t>
                      </a:r>
                      <a:endParaRPr lang="cs-CZ" dirty="0"/>
                    </a:p>
                    <a:p>
                      <a:r>
                        <a:rPr lang="cs-CZ" dirty="0" err="1"/>
                        <a:t>blau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er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Schuhe</a:t>
                      </a:r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994482"/>
                  </a:ext>
                </a:extLst>
              </a:tr>
            </a:tbl>
          </a:graphicData>
        </a:graphic>
      </p:graphicFrame>
      <p:graphicFrame>
        <p:nvGraphicFramePr>
          <p:cNvPr id="13" name="Tabulka 13">
            <a:extLst>
              <a:ext uri="{FF2B5EF4-FFF2-40B4-BE49-F238E27FC236}">
                <a16:creationId xmlns:a16="http://schemas.microsoft.com/office/drawing/2014/main" id="{87D4D86A-23F2-450E-BBC0-8C825EDC61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50184"/>
              </p:ext>
            </p:extLst>
          </p:nvPr>
        </p:nvGraphicFramePr>
        <p:xfrm>
          <a:off x="2788574" y="1507941"/>
          <a:ext cx="6330765" cy="573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0765">
                  <a:extLst>
                    <a:ext uri="{9D8B030D-6E8A-4147-A177-3AD203B41FA5}">
                      <a16:colId xmlns:a16="http://schemas.microsoft.com/office/drawing/2014/main" val="882125572"/>
                    </a:ext>
                  </a:extLst>
                </a:gridCol>
              </a:tblGrid>
              <a:tr h="573873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Singular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602896"/>
                  </a:ext>
                </a:extLst>
              </a:tr>
            </a:tbl>
          </a:graphicData>
        </a:graphic>
      </p:graphicFrame>
      <p:graphicFrame>
        <p:nvGraphicFramePr>
          <p:cNvPr id="14" name="Tabulka 14">
            <a:extLst>
              <a:ext uri="{FF2B5EF4-FFF2-40B4-BE49-F238E27FC236}">
                <a16:creationId xmlns:a16="http://schemas.microsoft.com/office/drawing/2014/main" id="{4EA4A637-C9C2-4568-94FB-24632ABB20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185644"/>
              </p:ext>
            </p:extLst>
          </p:nvPr>
        </p:nvGraphicFramePr>
        <p:xfrm>
          <a:off x="9119339" y="1507940"/>
          <a:ext cx="2092416" cy="573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2416">
                  <a:extLst>
                    <a:ext uri="{9D8B030D-6E8A-4147-A177-3AD203B41FA5}">
                      <a16:colId xmlns:a16="http://schemas.microsoft.com/office/drawing/2014/main" val="1818740108"/>
                    </a:ext>
                  </a:extLst>
                </a:gridCol>
              </a:tblGrid>
              <a:tr h="573873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Plural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996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767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1C453C-1923-4058-8F7B-6E485AC89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Beispiele</a:t>
            </a:r>
            <a:r>
              <a:rPr lang="cs-CZ" dirty="0"/>
              <a:t> der </a:t>
            </a:r>
            <a:r>
              <a:rPr lang="cs-CZ" dirty="0" err="1"/>
              <a:t>Monoflexion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1EBCB2-569C-4835-8F12-7D73E0679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Bei </a:t>
            </a:r>
            <a:r>
              <a:rPr lang="cs-CZ" dirty="0" err="1"/>
              <a:t>einem</a:t>
            </a:r>
            <a:r>
              <a:rPr lang="cs-CZ" dirty="0"/>
              <a:t> Adjektiv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Artikel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i="1" dirty="0"/>
              <a:t>"des </a:t>
            </a:r>
            <a:r>
              <a:rPr lang="cs-CZ" i="1" dirty="0" err="1"/>
              <a:t>groß</a:t>
            </a:r>
            <a:r>
              <a:rPr lang="cs-CZ" i="1" dirty="0"/>
              <a:t> Mann" </a:t>
            </a:r>
            <a:r>
              <a:rPr lang="cs-CZ" i="1" dirty="0" err="1"/>
              <a:t>anstatt</a:t>
            </a:r>
            <a:r>
              <a:rPr lang="cs-CZ" i="1" dirty="0"/>
              <a:t> "des </a:t>
            </a:r>
            <a:r>
              <a:rPr lang="cs-CZ" i="1" dirty="0" err="1"/>
              <a:t>großen</a:t>
            </a:r>
            <a:r>
              <a:rPr lang="cs-CZ" i="1" dirty="0"/>
              <a:t> </a:t>
            </a:r>
            <a:r>
              <a:rPr lang="cs-CZ" i="1" dirty="0" err="1"/>
              <a:t>Mannes</a:t>
            </a:r>
            <a:r>
              <a:rPr lang="cs-CZ" i="1" dirty="0"/>
              <a:t>" - </a:t>
            </a:r>
            <a:r>
              <a:rPr lang="cs-CZ" dirty="0"/>
              <a:t>in</a:t>
            </a:r>
            <a:r>
              <a:rPr lang="de-DE" dirty="0"/>
              <a:t> diesem Fall würde nur der Artikel den Genitiv anzeigen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Oft</a:t>
            </a:r>
            <a:r>
              <a:rPr lang="cs-CZ" dirty="0"/>
              <a:t> in </a:t>
            </a:r>
            <a:r>
              <a:rPr lang="cs-CZ" dirty="0" err="1"/>
              <a:t>einfachen</a:t>
            </a:r>
            <a:r>
              <a:rPr lang="cs-CZ" dirty="0"/>
              <a:t> </a:t>
            </a:r>
            <a:r>
              <a:rPr lang="cs-CZ" dirty="0" err="1"/>
              <a:t>Sätzen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/>
              <a:t>a) Anna </a:t>
            </a:r>
            <a:r>
              <a:rPr lang="cs-CZ" dirty="0" err="1"/>
              <a:t>nimmt</a:t>
            </a:r>
            <a:r>
              <a:rPr lang="cs-CZ" dirty="0"/>
              <a:t> </a:t>
            </a:r>
            <a:r>
              <a:rPr lang="cs-CZ" u="sng" dirty="0"/>
              <a:t>den</a:t>
            </a:r>
            <a:r>
              <a:rPr lang="cs-CZ" dirty="0"/>
              <a:t> </a:t>
            </a:r>
            <a:r>
              <a:rPr lang="cs-CZ" dirty="0" err="1"/>
              <a:t>Mantel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dirty="0" err="1"/>
              <a:t>Annas</a:t>
            </a:r>
            <a:r>
              <a:rPr lang="cs-CZ" dirty="0"/>
              <a:t> </a:t>
            </a:r>
            <a:r>
              <a:rPr lang="cs-CZ" u="sng" dirty="0" err="1"/>
              <a:t>warmer</a:t>
            </a:r>
            <a:r>
              <a:rPr lang="cs-CZ" dirty="0"/>
              <a:t> </a:t>
            </a:r>
            <a:r>
              <a:rPr lang="cs-CZ" dirty="0" err="1"/>
              <a:t>Mantel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Bei </a:t>
            </a:r>
            <a:r>
              <a:rPr lang="cs-CZ" dirty="0" err="1"/>
              <a:t>mehreren</a:t>
            </a:r>
            <a:r>
              <a:rPr lang="cs-CZ" dirty="0"/>
              <a:t> </a:t>
            </a:r>
            <a:r>
              <a:rPr lang="cs-CZ" dirty="0" err="1"/>
              <a:t>Adjektiven</a:t>
            </a:r>
            <a:r>
              <a:rPr lang="cs-CZ" dirty="0"/>
              <a:t> ohne </a:t>
            </a:r>
            <a:r>
              <a:rPr lang="cs-CZ" dirty="0" err="1"/>
              <a:t>Artikel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i="1" dirty="0"/>
              <a:t>a) </a:t>
            </a:r>
            <a:r>
              <a:rPr lang="cs-CZ" i="1" dirty="0" err="1"/>
              <a:t>Wir</a:t>
            </a:r>
            <a:r>
              <a:rPr lang="cs-CZ" i="1" dirty="0"/>
              <a:t> machen </a:t>
            </a:r>
            <a:r>
              <a:rPr lang="cs-CZ" i="1" dirty="0" err="1"/>
              <a:t>ihr</a:t>
            </a:r>
            <a:r>
              <a:rPr lang="cs-CZ" i="1" dirty="0"/>
              <a:t> </a:t>
            </a:r>
            <a:r>
              <a:rPr lang="cs-CZ" i="1" dirty="0" err="1"/>
              <a:t>eine</a:t>
            </a:r>
            <a:r>
              <a:rPr lang="cs-CZ" i="1" dirty="0"/>
              <a:t> Freude </a:t>
            </a:r>
            <a:r>
              <a:rPr lang="cs-CZ" i="1" dirty="0" err="1"/>
              <a:t>mit</a:t>
            </a:r>
            <a:r>
              <a:rPr lang="cs-CZ" i="1" dirty="0"/>
              <a:t> </a:t>
            </a:r>
            <a:r>
              <a:rPr lang="cs-CZ" i="1" dirty="0" err="1"/>
              <a:t>kalt-</a:t>
            </a:r>
            <a:r>
              <a:rPr lang="cs-CZ" i="1" u="sng" dirty="0" err="1"/>
              <a:t>em</a:t>
            </a:r>
            <a:r>
              <a:rPr lang="cs-CZ" i="1" dirty="0"/>
              <a:t> </a:t>
            </a:r>
            <a:r>
              <a:rPr lang="cs-CZ" i="1" dirty="0" err="1"/>
              <a:t>lecker-</a:t>
            </a:r>
            <a:r>
              <a:rPr lang="cs-CZ" i="1" u="sng" dirty="0" err="1"/>
              <a:t>em</a:t>
            </a:r>
            <a:r>
              <a:rPr lang="cs-CZ" i="1" dirty="0"/>
              <a:t> Eis.</a:t>
            </a:r>
          </a:p>
          <a:p>
            <a:pPr marL="0" indent="0">
              <a:buNone/>
            </a:pPr>
            <a:r>
              <a:rPr lang="cs-CZ" i="1" dirty="0"/>
              <a:t>b) </a:t>
            </a:r>
            <a:r>
              <a:rPr lang="cs-CZ" i="1" dirty="0" err="1"/>
              <a:t>Wir</a:t>
            </a:r>
            <a:r>
              <a:rPr lang="cs-CZ" i="1" dirty="0"/>
              <a:t> machen </a:t>
            </a:r>
            <a:r>
              <a:rPr lang="cs-CZ" i="1" dirty="0" err="1"/>
              <a:t>ihr</a:t>
            </a:r>
            <a:r>
              <a:rPr lang="cs-CZ" i="1" dirty="0"/>
              <a:t> </a:t>
            </a:r>
            <a:r>
              <a:rPr lang="cs-CZ" i="1" dirty="0" err="1"/>
              <a:t>eine</a:t>
            </a:r>
            <a:r>
              <a:rPr lang="cs-CZ" i="1" dirty="0"/>
              <a:t> Freude </a:t>
            </a:r>
            <a:r>
              <a:rPr lang="cs-CZ" i="1" dirty="0" err="1"/>
              <a:t>mit</a:t>
            </a:r>
            <a:r>
              <a:rPr lang="cs-CZ" i="1" dirty="0"/>
              <a:t> </a:t>
            </a:r>
            <a:r>
              <a:rPr lang="cs-CZ" i="1" dirty="0" err="1"/>
              <a:t>kalt-</a:t>
            </a:r>
            <a:r>
              <a:rPr lang="cs-CZ" i="1" u="sng" dirty="0" err="1"/>
              <a:t>em</a:t>
            </a:r>
            <a:r>
              <a:rPr lang="cs-CZ" i="1" dirty="0"/>
              <a:t> </a:t>
            </a:r>
            <a:r>
              <a:rPr lang="cs-CZ" i="1" dirty="0" err="1"/>
              <a:t>lecker</a:t>
            </a:r>
            <a:r>
              <a:rPr lang="cs-CZ" i="1" dirty="0"/>
              <a:t>-</a:t>
            </a:r>
            <a:r>
              <a:rPr lang="cs-CZ" i="1" u="sng" dirty="0">
                <a:solidFill>
                  <a:srgbClr val="FF0000"/>
                </a:solidFill>
              </a:rPr>
              <a:t>en</a:t>
            </a:r>
            <a:r>
              <a:rPr lang="cs-CZ" i="1" dirty="0"/>
              <a:t> Eis.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219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DF0F12-8990-4BB5-A34D-D95F3947F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Im</a:t>
            </a:r>
            <a:r>
              <a:rPr lang="cs-CZ" dirty="0"/>
              <a:t> Genitiv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715AF6-E17A-4A04-8317-E7F406AFE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Die Monoflexion ist unter anderem für den Wegfall der Genitivendung im Maskulinum und Neutrum Singular der starken Flexion verantwortlich. </a:t>
            </a:r>
            <a:endParaRPr lang="cs-CZ" dirty="0"/>
          </a:p>
          <a:p>
            <a:r>
              <a:rPr lang="de-DE" dirty="0"/>
              <a:t>Wenn in einer Nominalphrase das Artikelwort den Kasus anzeigt, bleibt das Nomen im Genitiv endungslos. </a:t>
            </a:r>
          </a:p>
          <a:p>
            <a:r>
              <a:rPr lang="de-DE" dirty="0"/>
              <a:t>Beispiel: </a:t>
            </a:r>
            <a:r>
              <a:rPr lang="de-DE" i="1" dirty="0"/>
              <a:t>Das Auto </a:t>
            </a:r>
            <a:r>
              <a:rPr lang="de-DE" i="1" u="sng" dirty="0"/>
              <a:t>des kleinen Peter</a:t>
            </a:r>
            <a:r>
              <a:rPr lang="de-DE" dirty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</a:t>
            </a:r>
            <a:r>
              <a:rPr lang="cs-CZ" i="1" dirty="0"/>
              <a:t>Die </a:t>
            </a:r>
            <a:r>
              <a:rPr lang="cs-CZ" i="1" dirty="0" err="1"/>
              <a:t>Bücher</a:t>
            </a:r>
            <a:r>
              <a:rPr lang="cs-CZ" i="1" dirty="0"/>
              <a:t> </a:t>
            </a:r>
            <a:r>
              <a:rPr lang="cs-CZ" i="1" u="sng" dirty="0"/>
              <a:t>des Autor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i="1" dirty="0"/>
              <a:t>                   Die </a:t>
            </a:r>
            <a:r>
              <a:rPr lang="cs-CZ" i="1" dirty="0" err="1"/>
              <a:t>Entdeckung</a:t>
            </a:r>
            <a:r>
              <a:rPr lang="cs-CZ" i="1" dirty="0"/>
              <a:t> </a:t>
            </a:r>
            <a:r>
              <a:rPr lang="cs-CZ" i="1" u="sng" dirty="0"/>
              <a:t>des </a:t>
            </a:r>
            <a:r>
              <a:rPr lang="cs-CZ" i="1" u="sng" dirty="0" err="1"/>
              <a:t>Jahrhundert</a:t>
            </a:r>
            <a:r>
              <a:rPr lang="cs-CZ" i="1" u="sng" dirty="0"/>
              <a:t>.</a:t>
            </a:r>
          </a:p>
          <a:p>
            <a:pPr marL="0" indent="0">
              <a:buNone/>
            </a:pPr>
            <a:r>
              <a:rPr lang="cs-CZ" dirty="0"/>
              <a:t>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166704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71A095-A067-4A5F-A655-5BB0BF28A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Quellen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7B05B4-DFF8-479B-A21C-57BA2E1B8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SCHÄFER, Roland, </a:t>
            </a:r>
            <a:r>
              <a:rPr lang="cs-CZ" dirty="0" err="1"/>
              <a:t>Einführung</a:t>
            </a:r>
            <a:r>
              <a:rPr lang="cs-CZ" dirty="0"/>
              <a:t> in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grammatische</a:t>
            </a:r>
            <a:r>
              <a:rPr lang="cs-CZ" dirty="0"/>
              <a:t> </a:t>
            </a:r>
            <a:r>
              <a:rPr lang="cs-CZ" dirty="0" err="1"/>
              <a:t>Beschreibung</a:t>
            </a:r>
            <a:r>
              <a:rPr lang="cs-CZ" dirty="0"/>
              <a:t> des </a:t>
            </a:r>
            <a:r>
              <a:rPr lang="cs-CZ" dirty="0" err="1"/>
              <a:t>Deutschen</a:t>
            </a:r>
            <a:r>
              <a:rPr lang="cs-CZ" dirty="0"/>
              <a:t>, </a:t>
            </a:r>
            <a:r>
              <a:rPr lang="cs-CZ" dirty="0" err="1"/>
              <a:t>language</a:t>
            </a:r>
            <a:r>
              <a:rPr lang="cs-CZ" dirty="0"/>
              <a:t> science </a:t>
            </a:r>
            <a:r>
              <a:rPr lang="cs-CZ" dirty="0" err="1"/>
              <a:t>press</a:t>
            </a:r>
            <a:r>
              <a:rPr lang="cs-CZ" dirty="0"/>
              <a:t>, 2018, str. 247-256</a:t>
            </a:r>
          </a:p>
          <a:p>
            <a:r>
              <a:rPr lang="cs-CZ" dirty="0"/>
              <a:t>DUDEN, Die </a:t>
            </a:r>
            <a:r>
              <a:rPr lang="cs-CZ" dirty="0" err="1"/>
              <a:t>Grammatik</a:t>
            </a:r>
            <a:r>
              <a:rPr lang="cs-CZ" dirty="0"/>
              <a:t>, 8. </a:t>
            </a:r>
            <a:r>
              <a:rPr lang="cs-CZ" dirty="0" err="1"/>
              <a:t>Auflage</a:t>
            </a:r>
            <a:r>
              <a:rPr lang="cs-CZ" dirty="0"/>
              <a:t>, str. 135-138</a:t>
            </a:r>
          </a:p>
          <a:p>
            <a:r>
              <a:rPr lang="cs-CZ" dirty="0"/>
              <a:t>GLÜCK, Helmut, </a:t>
            </a:r>
            <a:r>
              <a:rPr lang="cs-CZ" dirty="0" err="1"/>
              <a:t>Metzler</a:t>
            </a:r>
            <a:r>
              <a:rPr lang="cs-CZ" dirty="0"/>
              <a:t> Lexikon, </a:t>
            </a:r>
            <a:r>
              <a:rPr lang="cs-CZ" dirty="0" err="1"/>
              <a:t>Sprache</a:t>
            </a:r>
            <a:r>
              <a:rPr lang="cs-CZ" dirty="0"/>
              <a:t>, J.B. </a:t>
            </a:r>
            <a:r>
              <a:rPr lang="cs-CZ" dirty="0" err="1"/>
              <a:t>Metzler</a:t>
            </a:r>
            <a:r>
              <a:rPr lang="cs-CZ" dirty="0"/>
              <a:t>, 5. </a:t>
            </a:r>
            <a:r>
              <a:rPr lang="cs-CZ" dirty="0" err="1"/>
              <a:t>Auflage</a:t>
            </a:r>
            <a:r>
              <a:rPr lang="cs-CZ" dirty="0"/>
              <a:t>, str. 202 + 443</a:t>
            </a:r>
          </a:p>
          <a:p>
            <a:r>
              <a:rPr lang="cs-CZ" dirty="0">
                <a:hlinkClick r:id="rId2"/>
              </a:rPr>
              <a:t>www.wikipedia.org</a:t>
            </a:r>
            <a:r>
              <a:rPr lang="cs-CZ" dirty="0"/>
              <a:t> (10.3.2022)</a:t>
            </a:r>
          </a:p>
          <a:p>
            <a:r>
              <a:rPr lang="cs-CZ" dirty="0">
                <a:hlinkClick r:id="rId3"/>
              </a:rPr>
              <a:t>https://de.wiktionary.org/wiki/Monoflexion</a:t>
            </a:r>
            <a:r>
              <a:rPr lang="cs-CZ" dirty="0"/>
              <a:t> (10.3.2022)</a:t>
            </a:r>
          </a:p>
          <a:p>
            <a:r>
              <a:rPr lang="cs-CZ" dirty="0">
                <a:hlinkClick r:id="rId4"/>
              </a:rPr>
              <a:t>https://www.wortbedeutung.info/Monoflexion</a:t>
            </a:r>
            <a:r>
              <a:rPr lang="cs-CZ" dirty="0"/>
              <a:t> (10.3.2022)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95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B7AFB4-71DE-4BF0-8F04-F137B37B9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überhaupt</a:t>
            </a:r>
            <a:r>
              <a:rPr lang="cs-CZ" dirty="0"/>
              <a:t> </a:t>
            </a:r>
            <a:r>
              <a:rPr lang="cs-CZ" dirty="0" err="1"/>
              <a:t>Flexion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10158A-DBA0-4437-AEEC-74F952568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Beugung</a:t>
            </a:r>
            <a:r>
              <a:rPr lang="cs-CZ" dirty="0"/>
              <a:t>/</a:t>
            </a:r>
            <a:r>
              <a:rPr lang="cs-CZ" dirty="0" err="1"/>
              <a:t>Biegung</a:t>
            </a:r>
            <a:endParaRPr lang="cs-CZ" dirty="0"/>
          </a:p>
          <a:p>
            <a:r>
              <a:rPr lang="cs-CZ" dirty="0" err="1"/>
              <a:t>Änderung</a:t>
            </a:r>
            <a:r>
              <a:rPr lang="cs-CZ" dirty="0"/>
              <a:t> der </a:t>
            </a:r>
            <a:r>
              <a:rPr lang="cs-CZ" dirty="0" err="1"/>
              <a:t>Form</a:t>
            </a:r>
            <a:r>
              <a:rPr lang="cs-CZ" dirty="0"/>
              <a:t>/</a:t>
            </a:r>
            <a:r>
              <a:rPr lang="cs-CZ" dirty="0" err="1"/>
              <a:t>Gestalt</a:t>
            </a:r>
            <a:r>
              <a:rPr lang="cs-CZ" dirty="0"/>
              <a:t> </a:t>
            </a:r>
            <a:r>
              <a:rPr lang="cs-CZ" dirty="0" err="1"/>
              <a:t>eines</a:t>
            </a:r>
            <a:r>
              <a:rPr lang="cs-CZ" dirty="0"/>
              <a:t> </a:t>
            </a:r>
            <a:r>
              <a:rPr lang="cs-CZ" dirty="0" err="1"/>
              <a:t>Wortes</a:t>
            </a:r>
            <a:r>
              <a:rPr lang="cs-CZ" dirty="0"/>
              <a:t> </a:t>
            </a:r>
            <a:r>
              <a:rPr lang="cs-CZ" dirty="0" err="1"/>
              <a:t>zum</a:t>
            </a:r>
            <a:r>
              <a:rPr lang="cs-CZ" dirty="0"/>
              <a:t> </a:t>
            </a:r>
            <a:r>
              <a:rPr lang="cs-CZ" dirty="0" err="1"/>
              <a:t>Ausdruck</a:t>
            </a:r>
            <a:r>
              <a:rPr lang="cs-CZ" dirty="0"/>
              <a:t> </a:t>
            </a:r>
            <a:r>
              <a:rPr lang="cs-CZ" dirty="0" err="1"/>
              <a:t>seiner</a:t>
            </a:r>
            <a:r>
              <a:rPr lang="cs-CZ" dirty="0"/>
              <a:t> </a:t>
            </a:r>
            <a:r>
              <a:rPr lang="cs-CZ" dirty="0" err="1"/>
              <a:t>gramm</a:t>
            </a:r>
            <a:r>
              <a:rPr lang="cs-CZ" dirty="0"/>
              <a:t>. </a:t>
            </a:r>
            <a:r>
              <a:rPr lang="cs-CZ" dirty="0" err="1"/>
              <a:t>Merkmale</a:t>
            </a:r>
            <a:endParaRPr lang="cs-CZ" dirty="0"/>
          </a:p>
          <a:p>
            <a:endParaRPr lang="cs-CZ" dirty="0"/>
          </a:p>
          <a:p>
            <a:r>
              <a:rPr lang="cs-CZ" u="sng" dirty="0" err="1"/>
              <a:t>Flexion</a:t>
            </a:r>
            <a:r>
              <a:rPr lang="cs-CZ" u="sng" dirty="0"/>
              <a:t> vs. </a:t>
            </a:r>
            <a:r>
              <a:rPr lang="cs-CZ" u="sng" dirty="0" err="1"/>
              <a:t>Wortbildung</a:t>
            </a:r>
            <a:r>
              <a:rPr lang="cs-CZ" u="sng" dirty="0"/>
              <a:t>:</a:t>
            </a:r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dirty="0" err="1"/>
              <a:t>Neue</a:t>
            </a:r>
            <a:r>
              <a:rPr lang="cs-CZ" dirty="0"/>
              <a:t> </a:t>
            </a:r>
            <a:r>
              <a:rPr lang="cs-CZ" dirty="0" err="1"/>
              <a:t>Wortform</a:t>
            </a:r>
            <a:r>
              <a:rPr lang="cs-CZ" dirty="0"/>
              <a:t>, </a:t>
            </a:r>
            <a:r>
              <a:rPr lang="cs-CZ" dirty="0" err="1"/>
              <a:t>kein</a:t>
            </a:r>
            <a:r>
              <a:rPr lang="cs-CZ" dirty="0"/>
              <a:t> </a:t>
            </a:r>
            <a:r>
              <a:rPr lang="cs-CZ" dirty="0" err="1"/>
              <a:t>neues</a:t>
            </a:r>
            <a:r>
              <a:rPr lang="cs-CZ" dirty="0"/>
              <a:t> </a:t>
            </a:r>
            <a:r>
              <a:rPr lang="cs-CZ" dirty="0" err="1"/>
              <a:t>Wort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dirty="0" err="1"/>
              <a:t>Ändert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Wortart</a:t>
            </a:r>
            <a:r>
              <a:rPr lang="cs-CZ" dirty="0"/>
              <a:t>, </a:t>
            </a:r>
            <a:r>
              <a:rPr lang="cs-CZ" dirty="0" err="1"/>
              <a:t>sondern</a:t>
            </a:r>
            <a:r>
              <a:rPr lang="cs-CZ" dirty="0"/>
              <a:t> </a:t>
            </a:r>
            <a:r>
              <a:rPr lang="cs-CZ" dirty="0" err="1"/>
              <a:t>nur</a:t>
            </a:r>
            <a:r>
              <a:rPr lang="cs-CZ" dirty="0"/>
              <a:t> </a:t>
            </a:r>
            <a:r>
              <a:rPr lang="cs-CZ" dirty="0" err="1"/>
              <a:t>seine</a:t>
            </a:r>
            <a:r>
              <a:rPr lang="cs-CZ" dirty="0"/>
              <a:t> </a:t>
            </a:r>
            <a:r>
              <a:rPr lang="cs-CZ" dirty="0" err="1"/>
              <a:t>gramm</a:t>
            </a:r>
            <a:r>
              <a:rPr lang="cs-CZ" dirty="0"/>
              <a:t>. </a:t>
            </a:r>
            <a:r>
              <a:rPr lang="cs-CZ" dirty="0" err="1"/>
              <a:t>Merkmale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5995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567F38-A259-4F89-92EC-FB0ACF06A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Flexiv</a:t>
            </a:r>
            <a:r>
              <a:rPr lang="cs-CZ" dirty="0"/>
              <a:t> (</a:t>
            </a:r>
            <a:r>
              <a:rPr lang="cs-CZ" dirty="0" err="1"/>
              <a:t>Flexem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950F6E-70AE-41B9-8DA3-5800F9A2B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Morpheme</a:t>
            </a:r>
            <a:r>
              <a:rPr lang="cs-CZ" dirty="0"/>
              <a:t>,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deren</a:t>
            </a:r>
            <a:r>
              <a:rPr lang="cs-CZ" dirty="0"/>
              <a:t> </a:t>
            </a:r>
            <a:r>
              <a:rPr lang="cs-CZ" dirty="0" err="1"/>
              <a:t>Hilfe</a:t>
            </a:r>
            <a:r>
              <a:rPr lang="cs-CZ" dirty="0"/>
              <a:t> </a:t>
            </a:r>
            <a:r>
              <a:rPr lang="cs-CZ" dirty="0" err="1"/>
              <a:t>Wortformen</a:t>
            </a:r>
            <a:r>
              <a:rPr lang="cs-CZ" dirty="0"/>
              <a:t> </a:t>
            </a:r>
            <a:r>
              <a:rPr lang="cs-CZ" dirty="0" err="1"/>
              <a:t>gebildet</a:t>
            </a:r>
            <a:r>
              <a:rPr lang="cs-CZ" dirty="0"/>
              <a:t> </a:t>
            </a:r>
            <a:r>
              <a:rPr lang="cs-CZ" dirty="0" err="1"/>
              <a:t>werden</a:t>
            </a:r>
            <a:endParaRPr lang="cs-CZ" dirty="0"/>
          </a:p>
          <a:p>
            <a:r>
              <a:rPr lang="cs-CZ" dirty="0" err="1"/>
              <a:t>Beispiel</a:t>
            </a:r>
            <a:r>
              <a:rPr lang="cs-CZ" dirty="0"/>
              <a:t>: </a:t>
            </a:r>
            <a:r>
              <a:rPr lang="cs-CZ" i="1" dirty="0" err="1"/>
              <a:t>geh</a:t>
            </a:r>
            <a:r>
              <a:rPr lang="cs-CZ" i="1" u="sng" dirty="0" err="1"/>
              <a:t>e</a:t>
            </a:r>
            <a:r>
              <a:rPr lang="cs-CZ" i="1" dirty="0"/>
              <a:t>, </a:t>
            </a:r>
            <a:r>
              <a:rPr lang="cs-CZ" i="1" dirty="0" err="1"/>
              <a:t>geh</a:t>
            </a:r>
            <a:r>
              <a:rPr lang="cs-CZ" i="1" u="sng" dirty="0" err="1"/>
              <a:t>st</a:t>
            </a:r>
            <a:r>
              <a:rPr lang="cs-CZ" i="1" dirty="0"/>
              <a:t>, </a:t>
            </a:r>
            <a:r>
              <a:rPr lang="cs-CZ" i="1" dirty="0" err="1"/>
              <a:t>geh</a:t>
            </a:r>
            <a:r>
              <a:rPr lang="cs-CZ" i="1" u="sng" dirty="0" err="1"/>
              <a:t>t</a:t>
            </a:r>
            <a:r>
              <a:rPr lang="cs-CZ" i="1" dirty="0"/>
              <a:t> </a:t>
            </a:r>
            <a:r>
              <a:rPr lang="cs-CZ" i="1" dirty="0" err="1"/>
              <a:t>etc</a:t>
            </a:r>
            <a:r>
              <a:rPr lang="cs-CZ" i="1" dirty="0"/>
              <a:t>.</a:t>
            </a:r>
          </a:p>
          <a:p>
            <a:endParaRPr lang="cs-CZ" i="1" dirty="0"/>
          </a:p>
          <a:p>
            <a:r>
              <a:rPr lang="cs-CZ" u="sng" dirty="0" err="1"/>
              <a:t>Formen</a:t>
            </a:r>
            <a:r>
              <a:rPr lang="cs-CZ" u="sng" dirty="0"/>
              <a:t> der </a:t>
            </a:r>
            <a:r>
              <a:rPr lang="cs-CZ" u="sng" dirty="0" err="1"/>
              <a:t>Flexive</a:t>
            </a:r>
            <a:r>
              <a:rPr lang="cs-CZ" u="sng" dirty="0"/>
              <a:t>:</a:t>
            </a:r>
          </a:p>
          <a:p>
            <a:pPr marL="0" indent="0">
              <a:buNone/>
            </a:pPr>
            <a:r>
              <a:rPr lang="cs-CZ" dirty="0"/>
              <a:t>a) </a:t>
            </a:r>
            <a:r>
              <a:rPr lang="cs-CZ" dirty="0" err="1"/>
              <a:t>Flexionsaffixe</a:t>
            </a:r>
            <a:r>
              <a:rPr lang="cs-CZ" dirty="0"/>
              <a:t> (</a:t>
            </a:r>
            <a:r>
              <a:rPr lang="cs-CZ" dirty="0" err="1"/>
              <a:t>Präfix</a:t>
            </a:r>
            <a:r>
              <a:rPr lang="cs-CZ" dirty="0"/>
              <a:t>, </a:t>
            </a:r>
            <a:r>
              <a:rPr lang="cs-CZ" dirty="0" err="1"/>
              <a:t>Suffix</a:t>
            </a:r>
            <a:r>
              <a:rPr lang="cs-CZ" dirty="0"/>
              <a:t>, </a:t>
            </a:r>
            <a:r>
              <a:rPr lang="cs-CZ" dirty="0" err="1"/>
              <a:t>Interfix</a:t>
            </a:r>
            <a:r>
              <a:rPr lang="cs-CZ" dirty="0"/>
              <a:t>, </a:t>
            </a:r>
            <a:r>
              <a:rPr lang="cs-CZ" dirty="0" err="1"/>
              <a:t>Zirkumfix</a:t>
            </a:r>
            <a:r>
              <a:rPr lang="cs-CZ" dirty="0"/>
              <a:t>, Infix)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dirty="0" err="1"/>
              <a:t>Veränderung</a:t>
            </a:r>
            <a:r>
              <a:rPr lang="cs-CZ" dirty="0"/>
              <a:t> des </a:t>
            </a:r>
            <a:r>
              <a:rPr lang="cs-CZ" dirty="0" err="1"/>
              <a:t>Stamms</a:t>
            </a:r>
            <a:r>
              <a:rPr lang="cs-CZ" dirty="0"/>
              <a:t> (Ablaut, Umlaut)</a:t>
            </a:r>
          </a:p>
          <a:p>
            <a:pPr marL="0" indent="0">
              <a:buNone/>
            </a:pPr>
            <a:r>
              <a:rPr lang="cs-CZ" dirty="0"/>
              <a:t>c) </a:t>
            </a:r>
            <a:r>
              <a:rPr lang="cs-CZ" dirty="0" err="1"/>
              <a:t>Vokallängung</a:t>
            </a:r>
            <a:r>
              <a:rPr lang="cs-CZ" dirty="0"/>
              <a:t> (casus -&gt; </a:t>
            </a:r>
            <a:r>
              <a:rPr lang="cs-CZ" dirty="0" err="1"/>
              <a:t>casūs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30492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EA327-57F0-4DF0-9D9B-5A8C9D67F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Wortarten</a:t>
            </a:r>
            <a:endParaRPr lang="cs-CZ" dirty="0"/>
          </a:p>
        </p:txBody>
      </p:sp>
      <p:graphicFrame>
        <p:nvGraphicFramePr>
          <p:cNvPr id="8" name="Tabulka 8">
            <a:extLst>
              <a:ext uri="{FF2B5EF4-FFF2-40B4-BE49-F238E27FC236}">
                <a16:creationId xmlns:a16="http://schemas.microsoft.com/office/drawing/2014/main" id="{6921B105-2D0B-4BEC-93CD-44A80A1C29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553220"/>
              </p:ext>
            </p:extLst>
          </p:nvPr>
        </p:nvGraphicFramePr>
        <p:xfrm>
          <a:off x="838200" y="1825624"/>
          <a:ext cx="10515600" cy="3385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28314915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003846188"/>
                    </a:ext>
                  </a:extLst>
                </a:gridCol>
              </a:tblGrid>
              <a:tr h="564261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flektierbar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nicht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flektierbar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4089461"/>
                  </a:ext>
                </a:extLst>
              </a:tr>
              <a:tr h="564261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Substantive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Adverb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035970"/>
                  </a:ext>
                </a:extLst>
              </a:tr>
              <a:tr h="564261">
                <a:tc>
                  <a:txBody>
                    <a:bodyPr/>
                    <a:lstStyle/>
                    <a:p>
                      <a:pPr algn="ctr"/>
                      <a:r>
                        <a:rPr lang="cs-CZ" b="0" dirty="0"/>
                        <a:t>Adjektiv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Präposition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364604"/>
                  </a:ext>
                </a:extLst>
              </a:tr>
              <a:tr h="56426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 Pronomen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Konjunktion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357583"/>
                  </a:ext>
                </a:extLst>
              </a:tr>
              <a:tr h="56426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Numerale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Partikel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994082"/>
                  </a:ext>
                </a:extLst>
              </a:tr>
              <a:tr h="564261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Artikel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Interjektion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488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6638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55D989-70A7-47DB-AD79-45543D892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Deklination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1066B4-813B-40CE-A2C7-43385FEC3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err="1"/>
              <a:t>Deklination</a:t>
            </a:r>
            <a:r>
              <a:rPr lang="cs-CZ" dirty="0"/>
              <a:t> = </a:t>
            </a:r>
            <a:r>
              <a:rPr lang="cs-CZ" dirty="0" err="1"/>
              <a:t>Flexion</a:t>
            </a:r>
            <a:r>
              <a:rPr lang="cs-CZ" dirty="0"/>
              <a:t> der </a:t>
            </a:r>
            <a:r>
              <a:rPr lang="cs-CZ" dirty="0" err="1"/>
              <a:t>Substantive</a:t>
            </a:r>
            <a:r>
              <a:rPr lang="cs-CZ" dirty="0"/>
              <a:t>, </a:t>
            </a:r>
            <a:r>
              <a:rPr lang="cs-CZ" dirty="0" err="1"/>
              <a:t>Adjektive</a:t>
            </a:r>
            <a:r>
              <a:rPr lang="cs-CZ" dirty="0"/>
              <a:t>, Pronomen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Numeralien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371461FD-A683-4754-BE3E-D731633315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348403"/>
              </p:ext>
            </p:extLst>
          </p:nvPr>
        </p:nvGraphicFramePr>
        <p:xfrm>
          <a:off x="1277398" y="3587154"/>
          <a:ext cx="3365623" cy="222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5623">
                  <a:extLst>
                    <a:ext uri="{9D8B030D-6E8A-4147-A177-3AD203B41FA5}">
                      <a16:colId xmlns:a16="http://schemas.microsoft.com/office/drawing/2014/main" val="444166034"/>
                    </a:ext>
                  </a:extLst>
                </a:gridCol>
              </a:tblGrid>
              <a:tr h="556930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Flexionskategorien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432246"/>
                  </a:ext>
                </a:extLst>
              </a:tr>
              <a:tr h="55693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Kasus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865838"/>
                  </a:ext>
                </a:extLst>
              </a:tr>
              <a:tr h="55693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Numerus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724598"/>
                  </a:ext>
                </a:extLst>
              </a:tr>
              <a:tr h="55693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Genus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740039"/>
                  </a:ext>
                </a:extLst>
              </a:tr>
            </a:tbl>
          </a:graphicData>
        </a:graphic>
      </p:graphicFrame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8EA63D2F-857D-48A3-8059-E513313C9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910452"/>
              </p:ext>
            </p:extLst>
          </p:nvPr>
        </p:nvGraphicFramePr>
        <p:xfrm>
          <a:off x="5765800" y="3214290"/>
          <a:ext cx="3266735" cy="2724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6735">
                  <a:extLst>
                    <a:ext uri="{9D8B030D-6E8A-4147-A177-3AD203B41FA5}">
                      <a16:colId xmlns:a16="http://schemas.microsoft.com/office/drawing/2014/main" val="2942831593"/>
                    </a:ext>
                  </a:extLst>
                </a:gridCol>
              </a:tblGrid>
              <a:tr h="544949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Deklination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bei</a:t>
                      </a:r>
                      <a:r>
                        <a:rPr lang="cs-CZ" dirty="0"/>
                        <a:t>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500458"/>
                  </a:ext>
                </a:extLst>
              </a:tr>
              <a:tr h="544949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Starke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161803"/>
                  </a:ext>
                </a:extLst>
              </a:tr>
              <a:tr h="544949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Schwache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124734"/>
                  </a:ext>
                </a:extLst>
              </a:tr>
              <a:tr h="544949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Gemischte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730474"/>
                  </a:ext>
                </a:extLst>
              </a:tr>
              <a:tr h="544949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Endungslose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917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5319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546582-FEB5-46EB-8ABD-3D1F52A1B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Konjugation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DDF62E-BC80-4768-B584-3CA04DDD3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err="1"/>
              <a:t>Konjugation</a:t>
            </a:r>
            <a:r>
              <a:rPr lang="cs-CZ" dirty="0"/>
              <a:t> = </a:t>
            </a:r>
            <a:r>
              <a:rPr lang="cs-CZ" dirty="0" err="1"/>
              <a:t>Flexion</a:t>
            </a:r>
            <a:r>
              <a:rPr lang="cs-CZ" dirty="0"/>
              <a:t> der Verben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7CBD0F4F-9235-4874-A254-A47545050A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778755"/>
              </p:ext>
            </p:extLst>
          </p:nvPr>
        </p:nvGraphicFramePr>
        <p:xfrm>
          <a:off x="1509204" y="2922972"/>
          <a:ext cx="3613211" cy="306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3211">
                  <a:extLst>
                    <a:ext uri="{9D8B030D-6E8A-4147-A177-3AD203B41FA5}">
                      <a16:colId xmlns:a16="http://schemas.microsoft.com/office/drawing/2014/main" val="3545822442"/>
                    </a:ext>
                  </a:extLst>
                </a:gridCol>
              </a:tblGrid>
              <a:tr h="510646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Flexionskategorien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059962"/>
                  </a:ext>
                </a:extLst>
              </a:tr>
              <a:tr h="510646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Person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059596"/>
                  </a:ext>
                </a:extLst>
              </a:tr>
              <a:tr h="510646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Tempus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163246"/>
                  </a:ext>
                </a:extLst>
              </a:tr>
              <a:tr h="510646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Numerus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964161"/>
                  </a:ext>
                </a:extLst>
              </a:tr>
              <a:tr h="510646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Modus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183317"/>
                  </a:ext>
                </a:extLst>
              </a:tr>
              <a:tr h="510646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Genus verbi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664551"/>
                  </a:ext>
                </a:extLst>
              </a:tr>
            </a:tbl>
          </a:graphicData>
        </a:graphic>
      </p:graphicFrame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140C39D0-E0D5-4005-8A78-DC41572ECB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900736"/>
              </p:ext>
            </p:extLst>
          </p:nvPr>
        </p:nvGraphicFramePr>
        <p:xfrm>
          <a:off x="6400799" y="3223169"/>
          <a:ext cx="3297561" cy="2203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7561">
                  <a:extLst>
                    <a:ext uri="{9D8B030D-6E8A-4147-A177-3AD203B41FA5}">
                      <a16:colId xmlns:a16="http://schemas.microsoft.com/office/drawing/2014/main" val="26957520"/>
                    </a:ext>
                  </a:extLst>
                </a:gridCol>
              </a:tblGrid>
              <a:tr h="550827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Konjugation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bei</a:t>
                      </a:r>
                      <a:r>
                        <a:rPr lang="cs-CZ" dirty="0"/>
                        <a:t> 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493371"/>
                  </a:ext>
                </a:extLst>
              </a:tr>
              <a:tr h="550827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Starke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951511"/>
                  </a:ext>
                </a:extLst>
              </a:tr>
              <a:tr h="550827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Schwache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822414"/>
                  </a:ext>
                </a:extLst>
              </a:tr>
              <a:tr h="550827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Gemischte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412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036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84F864-8FF5-455E-B109-57DB30287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Komparation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A4246D-2DEA-4999-9AF3-380737EB5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Komparation</a:t>
            </a:r>
            <a:r>
              <a:rPr lang="cs-CZ" dirty="0"/>
              <a:t> = </a:t>
            </a:r>
            <a:r>
              <a:rPr lang="cs-CZ" dirty="0" err="1"/>
              <a:t>Steigerung</a:t>
            </a:r>
            <a:r>
              <a:rPr lang="cs-CZ" dirty="0"/>
              <a:t> </a:t>
            </a:r>
            <a:r>
              <a:rPr lang="cs-CZ" dirty="0" err="1"/>
              <a:t>bei</a:t>
            </a:r>
            <a:r>
              <a:rPr lang="cs-CZ" dirty="0"/>
              <a:t> </a:t>
            </a:r>
            <a:r>
              <a:rPr lang="cs-CZ" dirty="0" err="1"/>
              <a:t>Adjektiven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408ACDBA-B25E-41D5-ACA7-2DAF16D52E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81444"/>
              </p:ext>
            </p:extLst>
          </p:nvPr>
        </p:nvGraphicFramePr>
        <p:xfrm>
          <a:off x="1367161" y="3040602"/>
          <a:ext cx="3488924" cy="2661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8924">
                  <a:extLst>
                    <a:ext uri="{9D8B030D-6E8A-4147-A177-3AD203B41FA5}">
                      <a16:colId xmlns:a16="http://schemas.microsoft.com/office/drawing/2014/main" val="240032797"/>
                    </a:ext>
                  </a:extLst>
                </a:gridCol>
              </a:tblGrid>
              <a:tr h="532217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Stufen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924601"/>
                  </a:ext>
                </a:extLst>
              </a:tr>
              <a:tr h="53221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Positiv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467252"/>
                  </a:ext>
                </a:extLst>
              </a:tr>
              <a:tr h="53221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Komparativ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160329"/>
                  </a:ext>
                </a:extLst>
              </a:tr>
              <a:tr h="53221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Superlativ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862219"/>
                  </a:ext>
                </a:extLst>
              </a:tr>
              <a:tr h="53221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Elativ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223288"/>
                  </a:ext>
                </a:extLst>
              </a:tr>
            </a:tbl>
          </a:graphicData>
        </a:graphic>
      </p:graphicFrame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DE196989-3412-4891-8340-A6AE03EEB3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899304"/>
              </p:ext>
            </p:extLst>
          </p:nvPr>
        </p:nvGraphicFramePr>
        <p:xfrm>
          <a:off x="5575176" y="3040602"/>
          <a:ext cx="5903652" cy="2737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1826">
                  <a:extLst>
                    <a:ext uri="{9D8B030D-6E8A-4147-A177-3AD203B41FA5}">
                      <a16:colId xmlns:a16="http://schemas.microsoft.com/office/drawing/2014/main" val="299524186"/>
                    </a:ext>
                  </a:extLst>
                </a:gridCol>
                <a:gridCol w="2951826">
                  <a:extLst>
                    <a:ext uri="{9D8B030D-6E8A-4147-A177-3AD203B41FA5}">
                      <a16:colId xmlns:a16="http://schemas.microsoft.com/office/drawing/2014/main" val="3462458564"/>
                    </a:ext>
                  </a:extLst>
                </a:gridCol>
              </a:tblGrid>
              <a:tr h="537099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regelmäßig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unregelmäßig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18608"/>
                  </a:ext>
                </a:extLst>
              </a:tr>
              <a:tr h="514905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stark</a:t>
                      </a:r>
                      <a:r>
                        <a:rPr lang="cs-CZ" dirty="0"/>
                        <a:t>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gut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703427"/>
                  </a:ext>
                </a:extLst>
              </a:tr>
              <a:tr h="550415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stärker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besser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050224"/>
                  </a:ext>
                </a:extLst>
              </a:tr>
              <a:tr h="539223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am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stärksten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am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besten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823295"/>
                  </a:ext>
                </a:extLst>
              </a:tr>
              <a:tr h="596161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stärkste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stärksten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usw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beste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besten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usw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482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483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A9864A-ABB2-4755-8885-FE86779FB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Definition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FD9C94-A06F-4793-BC65-96B062EAC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griech</a:t>
            </a:r>
            <a:r>
              <a:rPr lang="cs-CZ" dirty="0"/>
              <a:t>. </a:t>
            </a:r>
            <a:r>
              <a:rPr lang="cs-CZ" i="1" dirty="0"/>
              <a:t>mono </a:t>
            </a:r>
            <a:r>
              <a:rPr lang="cs-CZ" dirty="0"/>
              <a:t>= </a:t>
            </a:r>
            <a:r>
              <a:rPr lang="cs-CZ" dirty="0" err="1"/>
              <a:t>allein</a:t>
            </a:r>
            <a:r>
              <a:rPr lang="cs-CZ" dirty="0"/>
              <a:t>   </a:t>
            </a:r>
          </a:p>
          <a:p>
            <a:r>
              <a:rPr lang="cs-CZ" dirty="0"/>
              <a:t>lat</a:t>
            </a:r>
            <a:r>
              <a:rPr lang="cs-CZ" i="1" dirty="0"/>
              <a:t>. </a:t>
            </a:r>
            <a:r>
              <a:rPr lang="cs-CZ" i="1" dirty="0" err="1"/>
              <a:t>flexio</a:t>
            </a:r>
            <a:r>
              <a:rPr lang="cs-CZ" i="1" dirty="0"/>
              <a:t> </a:t>
            </a:r>
            <a:r>
              <a:rPr lang="cs-CZ" dirty="0"/>
              <a:t>= </a:t>
            </a:r>
            <a:r>
              <a:rPr lang="cs-CZ" dirty="0" err="1"/>
              <a:t>Biegung</a:t>
            </a:r>
            <a:r>
              <a:rPr lang="cs-CZ" dirty="0"/>
              <a:t>, </a:t>
            </a:r>
            <a:r>
              <a:rPr lang="cs-CZ" dirty="0" err="1"/>
              <a:t>Krümmung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de-DE" dirty="0"/>
              <a:t>Bezeichnung für die Tendenz, grammatische Kategorien in einem Syntagma (einer Wortgruppe im Satz) nur </a:t>
            </a:r>
            <a:r>
              <a:rPr lang="de-DE" u="sng" dirty="0"/>
              <a:t>an einer Stelle </a:t>
            </a:r>
            <a:r>
              <a:rPr lang="de-DE" dirty="0"/>
              <a:t>durch eine Endung (Flexem) deutlich zu machen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am</a:t>
            </a:r>
            <a:r>
              <a:rPr lang="cs-CZ" dirty="0"/>
              <a:t> </a:t>
            </a:r>
            <a:r>
              <a:rPr lang="cs-CZ" dirty="0" err="1"/>
              <a:t>Artikel</a:t>
            </a:r>
            <a:r>
              <a:rPr lang="cs-CZ" dirty="0"/>
              <a:t> (dem Mann, der Mann, der </a:t>
            </a:r>
            <a:r>
              <a:rPr lang="cs-CZ" dirty="0" err="1"/>
              <a:t>Frau</a:t>
            </a:r>
            <a:r>
              <a:rPr lang="cs-CZ" dirty="0"/>
              <a:t>)</a:t>
            </a:r>
          </a:p>
          <a:p>
            <a:r>
              <a:rPr lang="cs-CZ" dirty="0" err="1"/>
              <a:t>am</a:t>
            </a:r>
            <a:r>
              <a:rPr lang="cs-CZ" dirty="0"/>
              <a:t> Adjektiv (</a:t>
            </a:r>
            <a:r>
              <a:rPr lang="cs-CZ" dirty="0" err="1"/>
              <a:t>schönes</a:t>
            </a:r>
            <a:r>
              <a:rPr lang="cs-CZ" dirty="0"/>
              <a:t> </a:t>
            </a:r>
            <a:r>
              <a:rPr lang="cs-CZ" dirty="0" err="1"/>
              <a:t>Wetter</a:t>
            </a:r>
            <a:r>
              <a:rPr lang="cs-CZ" dirty="0"/>
              <a:t>, </a:t>
            </a:r>
            <a:r>
              <a:rPr lang="cs-CZ" dirty="0" err="1"/>
              <a:t>schöner</a:t>
            </a:r>
            <a:r>
              <a:rPr lang="cs-CZ" dirty="0"/>
              <a:t> Tag, </a:t>
            </a:r>
            <a:r>
              <a:rPr lang="cs-CZ" dirty="0" err="1"/>
              <a:t>schöne</a:t>
            </a:r>
            <a:r>
              <a:rPr lang="cs-CZ" dirty="0"/>
              <a:t> </a:t>
            </a:r>
            <a:r>
              <a:rPr lang="cs-CZ" dirty="0" err="1"/>
              <a:t>Bescherung</a:t>
            </a:r>
            <a:r>
              <a:rPr lang="cs-CZ" dirty="0"/>
              <a:t>)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941564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21266-4402-4933-AC53-D5C89F9D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Prinzip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84788B-A565-450C-9992-51ABD8F8A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Prinzip</a:t>
            </a:r>
            <a:r>
              <a:rPr lang="cs-CZ" dirty="0"/>
              <a:t> der </a:t>
            </a:r>
            <a:r>
              <a:rPr lang="cs-CZ" dirty="0" err="1"/>
              <a:t>Monoflexion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einer</a:t>
            </a:r>
            <a:r>
              <a:rPr lang="cs-CZ" dirty="0"/>
              <a:t> </a:t>
            </a:r>
            <a:r>
              <a:rPr lang="cs-CZ" dirty="0" err="1"/>
              <a:t>aus</a:t>
            </a:r>
            <a:r>
              <a:rPr lang="cs-CZ" dirty="0"/>
              <a:t> </a:t>
            </a:r>
            <a:r>
              <a:rPr lang="cs-CZ" dirty="0" err="1"/>
              <a:t>Artikelwort</a:t>
            </a:r>
            <a:r>
              <a:rPr lang="cs-CZ" dirty="0"/>
              <a:t>, Adjektiv </a:t>
            </a:r>
            <a:r>
              <a:rPr lang="cs-CZ" dirty="0" err="1"/>
              <a:t>und</a:t>
            </a:r>
            <a:r>
              <a:rPr lang="cs-CZ" dirty="0"/>
              <a:t> Substantiv </a:t>
            </a:r>
            <a:r>
              <a:rPr lang="cs-CZ" dirty="0" err="1"/>
              <a:t>gebildeten</a:t>
            </a:r>
            <a:r>
              <a:rPr lang="cs-CZ" dirty="0"/>
              <a:t> </a:t>
            </a:r>
            <a:r>
              <a:rPr lang="cs-CZ" u="sng" dirty="0" err="1"/>
              <a:t>Nominalphrase</a:t>
            </a:r>
            <a:r>
              <a:rPr lang="cs-CZ" dirty="0"/>
              <a:t> </a:t>
            </a:r>
            <a:r>
              <a:rPr lang="cs-CZ" dirty="0" err="1"/>
              <a:t>charakteristisch</a:t>
            </a:r>
            <a:endParaRPr lang="cs-CZ" dirty="0"/>
          </a:p>
          <a:p>
            <a:r>
              <a:rPr lang="cs-CZ" dirty="0" err="1"/>
              <a:t>gramm</a:t>
            </a:r>
            <a:r>
              <a:rPr lang="cs-CZ" dirty="0"/>
              <a:t>. </a:t>
            </a:r>
            <a:r>
              <a:rPr lang="cs-CZ" dirty="0" err="1"/>
              <a:t>Kategorien</a:t>
            </a:r>
            <a:r>
              <a:rPr lang="cs-CZ" dirty="0"/>
              <a:t> (Genus, Kasus </a:t>
            </a:r>
            <a:r>
              <a:rPr lang="cs-CZ" dirty="0" err="1"/>
              <a:t>und</a:t>
            </a:r>
            <a:r>
              <a:rPr lang="cs-CZ" dirty="0"/>
              <a:t> Numerus) </a:t>
            </a:r>
            <a:r>
              <a:rPr lang="cs-CZ" dirty="0" err="1"/>
              <a:t>werden</a:t>
            </a:r>
            <a:r>
              <a:rPr lang="cs-CZ" dirty="0"/>
              <a:t> </a:t>
            </a:r>
            <a:r>
              <a:rPr lang="cs-CZ" dirty="0" err="1"/>
              <a:t>nur</a:t>
            </a:r>
            <a:r>
              <a:rPr lang="cs-CZ" dirty="0"/>
              <a:t> </a:t>
            </a:r>
            <a:r>
              <a:rPr lang="cs-CZ" u="sng" dirty="0" err="1">
                <a:solidFill>
                  <a:srgbClr val="FF0000"/>
                </a:solidFill>
              </a:rPr>
              <a:t>einmal</a:t>
            </a:r>
            <a:r>
              <a:rPr lang="cs-CZ" u="sng" dirty="0">
                <a:solidFill>
                  <a:srgbClr val="FF0000"/>
                </a:solidFill>
              </a:rPr>
              <a:t> </a:t>
            </a:r>
            <a:r>
              <a:rPr lang="cs-CZ" dirty="0" err="1"/>
              <a:t>gekennzeichnet</a:t>
            </a:r>
            <a:endParaRPr lang="cs-CZ" dirty="0"/>
          </a:p>
          <a:p>
            <a:r>
              <a:rPr lang="cs-CZ" dirty="0" err="1"/>
              <a:t>Möglichst</a:t>
            </a:r>
            <a:r>
              <a:rPr lang="cs-CZ" dirty="0"/>
              <a:t> </a:t>
            </a:r>
            <a:r>
              <a:rPr lang="cs-CZ" dirty="0" err="1"/>
              <a:t>weit</a:t>
            </a:r>
            <a:r>
              <a:rPr lang="cs-CZ" dirty="0"/>
              <a:t> </a:t>
            </a:r>
            <a:r>
              <a:rPr lang="cs-CZ" dirty="0" err="1"/>
              <a:t>links</a:t>
            </a:r>
            <a:r>
              <a:rPr lang="cs-CZ" dirty="0"/>
              <a:t> </a:t>
            </a:r>
            <a:r>
              <a:rPr lang="cs-CZ" dirty="0" err="1"/>
              <a:t>markieren</a:t>
            </a:r>
            <a:endParaRPr lang="cs-CZ" dirty="0"/>
          </a:p>
          <a:p>
            <a:r>
              <a:rPr lang="cs-CZ" dirty="0" err="1"/>
              <a:t>Übernimmt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Artikelwort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Anzeige</a:t>
            </a:r>
            <a:r>
              <a:rPr lang="cs-CZ" dirty="0"/>
              <a:t> </a:t>
            </a:r>
            <a:r>
              <a:rPr lang="cs-CZ" dirty="0" err="1"/>
              <a:t>gramm</a:t>
            </a:r>
            <a:r>
              <a:rPr lang="cs-CZ" dirty="0"/>
              <a:t>. </a:t>
            </a:r>
            <a:r>
              <a:rPr lang="cs-CZ" dirty="0" err="1"/>
              <a:t>Kategorien</a:t>
            </a:r>
            <a:r>
              <a:rPr lang="cs-CZ" dirty="0"/>
              <a:t>, </a:t>
            </a:r>
            <a:r>
              <a:rPr lang="cs-CZ" dirty="0" err="1"/>
              <a:t>flektiert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Adjektiv nach der n-</a:t>
            </a:r>
            <a:r>
              <a:rPr lang="cs-CZ" dirty="0" err="1"/>
              <a:t>Deklination</a:t>
            </a:r>
            <a:r>
              <a:rPr lang="cs-CZ" dirty="0"/>
              <a:t> (</a:t>
            </a:r>
            <a:r>
              <a:rPr lang="cs-CZ" dirty="0" err="1"/>
              <a:t>schwache</a:t>
            </a:r>
            <a:r>
              <a:rPr lang="cs-CZ" dirty="0"/>
              <a:t> </a:t>
            </a:r>
            <a:r>
              <a:rPr lang="cs-CZ" dirty="0" err="1"/>
              <a:t>Adjektivdeklination</a:t>
            </a:r>
            <a:r>
              <a:rPr lang="cs-CZ" dirty="0"/>
              <a:t>)</a:t>
            </a:r>
          </a:p>
          <a:p>
            <a:r>
              <a:rPr lang="cs-CZ" dirty="0"/>
              <a:t>Kann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Artikelwort</a:t>
            </a:r>
            <a:r>
              <a:rPr lang="cs-CZ" dirty="0"/>
              <a:t> </a:t>
            </a:r>
            <a:r>
              <a:rPr lang="cs-CZ" dirty="0" err="1"/>
              <a:t>diese</a:t>
            </a:r>
            <a:r>
              <a:rPr lang="cs-CZ" dirty="0"/>
              <a:t> </a:t>
            </a:r>
            <a:r>
              <a:rPr lang="cs-CZ" dirty="0" err="1"/>
              <a:t>Aufgabe</a:t>
            </a:r>
            <a:r>
              <a:rPr lang="cs-CZ" dirty="0"/>
              <a:t> </a:t>
            </a:r>
            <a:r>
              <a:rPr lang="cs-CZ" dirty="0" err="1"/>
              <a:t>hingegen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leisten</a:t>
            </a:r>
            <a:r>
              <a:rPr lang="cs-CZ" dirty="0"/>
              <a:t>, </a:t>
            </a:r>
            <a:r>
              <a:rPr lang="cs-CZ" dirty="0" err="1"/>
              <a:t>nimmt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Adjektiv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starke</a:t>
            </a:r>
            <a:r>
              <a:rPr lang="cs-CZ" dirty="0"/>
              <a:t> </a:t>
            </a:r>
            <a:r>
              <a:rPr lang="cs-CZ" dirty="0" err="1"/>
              <a:t>Flexionsendungen</a:t>
            </a:r>
            <a:r>
              <a:rPr lang="cs-CZ" dirty="0"/>
              <a:t> des </a:t>
            </a:r>
            <a:r>
              <a:rPr lang="cs-CZ" dirty="0" err="1"/>
              <a:t>bestimmten</a:t>
            </a:r>
            <a:r>
              <a:rPr lang="cs-CZ" dirty="0"/>
              <a:t> </a:t>
            </a:r>
            <a:r>
              <a:rPr lang="cs-CZ" dirty="0" err="1"/>
              <a:t>Artikels</a:t>
            </a:r>
            <a:r>
              <a:rPr lang="cs-CZ" dirty="0"/>
              <a:t> </a:t>
            </a:r>
            <a:r>
              <a:rPr lang="cs-CZ" dirty="0" err="1"/>
              <a:t>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1160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1557</TotalTime>
  <Words>764</Words>
  <Application>Microsoft Office PowerPoint</Application>
  <PresentationFormat>Širokoúhlá obrazovka</PresentationFormat>
  <Paragraphs>178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Monoflexion</vt:lpstr>
      <vt:lpstr>Was ist überhaupt Flexion?</vt:lpstr>
      <vt:lpstr>Flexiv (Flexem)</vt:lpstr>
      <vt:lpstr>Wortarten</vt:lpstr>
      <vt:lpstr>Deklination</vt:lpstr>
      <vt:lpstr>Konjugation</vt:lpstr>
      <vt:lpstr>Komparation</vt:lpstr>
      <vt:lpstr>Definition</vt:lpstr>
      <vt:lpstr>Prinzip</vt:lpstr>
      <vt:lpstr>Nominalphrase</vt:lpstr>
      <vt:lpstr>Tabelle - Nominalphrase</vt:lpstr>
      <vt:lpstr>Beispiele der Monoflexion</vt:lpstr>
      <vt:lpstr>Im Genitiv</vt:lpstr>
      <vt:lpstr>Quellen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Monoflexion</dc:title>
  <dc:creator>Tomáš Le</dc:creator>
  <cp:lastModifiedBy>Tomáš Le</cp:lastModifiedBy>
  <cp:revision>2</cp:revision>
  <dcterms:created xsi:type="dcterms:W3CDTF">2022-03-10T20:33:30Z</dcterms:created>
  <dcterms:modified xsi:type="dcterms:W3CDTF">2022-03-14T19:33:52Z</dcterms:modified>
</cp:coreProperties>
</file>