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  <p:sldMasterId id="2147483708" r:id="rId3"/>
  </p:sldMasterIdLst>
  <p:sldIdLst>
    <p:sldId id="256" r:id="rId4"/>
    <p:sldId id="296" r:id="rId5"/>
    <p:sldId id="300" r:id="rId6"/>
    <p:sldId id="276" r:id="rId7"/>
    <p:sldId id="301" r:id="rId8"/>
    <p:sldId id="302" r:id="rId9"/>
    <p:sldId id="303" r:id="rId10"/>
    <p:sldId id="304" r:id="rId11"/>
    <p:sldId id="293" r:id="rId12"/>
    <p:sldId id="305" r:id="rId13"/>
    <p:sldId id="298" r:id="rId14"/>
    <p:sldId id="295" r:id="rId15"/>
    <p:sldId id="299" r:id="rId16"/>
    <p:sldId id="294" r:id="rId17"/>
    <p:sldId id="297" r:id="rId18"/>
    <p:sldId id="307" r:id="rId19"/>
    <p:sldId id="286" r:id="rId20"/>
    <p:sldId id="289" r:id="rId21"/>
    <p:sldId id="267" r:id="rId22"/>
    <p:sldId id="287" r:id="rId23"/>
    <p:sldId id="290" r:id="rId24"/>
    <p:sldId id="30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5101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4920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9474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41593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43723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19919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5142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5062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048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70843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6265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54038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53970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11649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0613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60676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3561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0784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84029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37713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09946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405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70875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29760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47429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45046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220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5116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946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54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811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517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9278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7395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1046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84708D1-959D-4A8B-A8C8-828583868ECD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813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9CA104-DF07-470A-B5CB-B4E6F398B0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960137"/>
            <a:ext cx="8229600" cy="1463040"/>
          </a:xfrm>
        </p:spPr>
        <p:txBody>
          <a:bodyPr/>
          <a:lstStyle/>
          <a:p>
            <a:r>
              <a:rPr lang="cs-CZ" b="1" dirty="0">
                <a:latin typeface="+mn-lt"/>
              </a:rPr>
              <a:t>HODNOTY</a:t>
            </a:r>
            <a:br>
              <a:rPr lang="cs-CZ" b="1" dirty="0">
                <a:latin typeface="+mn-lt"/>
              </a:rPr>
            </a:br>
            <a:r>
              <a:rPr lang="cs-CZ" b="1" dirty="0">
                <a:latin typeface="+mn-lt"/>
              </a:rPr>
              <a:t>HODNOTOVÁ ORIENTACE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774AE7B-6013-4BDF-8598-DBA4078D0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akademický rok 2019/2020</a:t>
            </a:r>
          </a:p>
        </p:txBody>
      </p:sp>
    </p:spTree>
    <p:extLst>
      <p:ext uri="{BB962C8B-B14F-4D97-AF65-F5344CB8AC3E}">
        <p14:creationId xmlns:p14="http://schemas.microsoft.com/office/powerpoint/2010/main" val="2223783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B4E68D-F6AC-425F-824E-A0E3D5002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29184"/>
            <a:ext cx="9720072" cy="1499616"/>
          </a:xfrm>
        </p:spPr>
        <p:txBody>
          <a:bodyPr/>
          <a:lstStyle/>
          <a:p>
            <a:r>
              <a:rPr lang="cs-CZ" dirty="0"/>
              <a:t>Teorie Kulturních hodnot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627A51-75B2-4616-BB5B-6A0113C4E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678898"/>
            <a:ext cx="11167872" cy="5066676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dirty="0"/>
              <a:t>Univerzálnost hodnot?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dirty="0"/>
              <a:t>hodnoty se vyskytují ve všech společnostech, přiřazuje se jim však rozdílná důležitost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b="1" dirty="0"/>
              <a:t>sedm motivačních typů hodnot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autonomie pocitů (</a:t>
            </a:r>
            <a:r>
              <a:rPr lang="cs-CZ" dirty="0" err="1"/>
              <a:t>affective</a:t>
            </a:r>
            <a:r>
              <a:rPr lang="cs-CZ" dirty="0"/>
              <a:t> autonomy)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intelektová autonomie (</a:t>
            </a:r>
            <a:r>
              <a:rPr lang="cs-CZ" dirty="0" err="1"/>
              <a:t>intellectual</a:t>
            </a:r>
            <a:r>
              <a:rPr lang="cs-CZ" dirty="0"/>
              <a:t> autonomy) 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svázanost se skupinou (</a:t>
            </a:r>
            <a:r>
              <a:rPr lang="cs-CZ" dirty="0" err="1"/>
              <a:t>embeddedness</a:t>
            </a:r>
            <a:r>
              <a:rPr lang="cs-CZ" dirty="0"/>
              <a:t>)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hierarchie (hierarchy)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dirty="0" err="1"/>
              <a:t>egalitarismus</a:t>
            </a:r>
            <a:r>
              <a:rPr lang="cs-CZ" dirty="0"/>
              <a:t> (</a:t>
            </a:r>
            <a:r>
              <a:rPr lang="cs-CZ" dirty="0" err="1"/>
              <a:t>egalitarianism</a:t>
            </a:r>
            <a:r>
              <a:rPr lang="cs-CZ" dirty="0"/>
              <a:t>)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kontrola (mastery) 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harmonie (</a:t>
            </a:r>
            <a:r>
              <a:rPr lang="cs-CZ" dirty="0" err="1"/>
              <a:t>harmony</a:t>
            </a:r>
            <a:r>
              <a:rPr lang="cs-CZ" dirty="0"/>
              <a:t>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cs-CZ" i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dirty="0"/>
              <a:t>typy tvoří společně tři </a:t>
            </a:r>
            <a:r>
              <a:rPr lang="cs-CZ" b="1" dirty="0"/>
              <a:t>bipolární dimenze</a:t>
            </a:r>
            <a:r>
              <a:rPr lang="cs-CZ" dirty="0"/>
              <a:t>: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autonomie/svázanost se skupinou - hranice mezi jedincem a skupinou; intelektuální autonomie (kreativita, zvídavost a myšlenková otevřenost) x autonomie pocitů (prožitek příjemného, proměnlivost života a vzrušující život)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rovnost/hierarchie - úsilí o spolupráci, zájmem o blaho ostatních lidí, rovnostářské vnímáním druhých versus hierarchie s nerovnoměrným rozdělením moci, rolí a zdrojů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dirty="0"/>
              <a:t>harmonie/kontrola - míra potřeby ovládat nebo měnit své okolní prostředí; tendence vnímat okolní svět jaký je versus aktivní zasahování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4832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060053-01C8-42FF-A5F0-93F127923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Ronald F. </a:t>
            </a:r>
            <a:r>
              <a:rPr lang="cs-CZ" dirty="0" err="1"/>
              <a:t>Ingelhart</a:t>
            </a:r>
            <a:br>
              <a:rPr lang="cs-CZ" b="1" dirty="0"/>
            </a:br>
            <a:r>
              <a:rPr lang="cs-CZ" b="1" dirty="0"/>
              <a:t>HODNOTY A SPOLEČENSKÉ ZMĚNY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7F34CD-2078-44BD-A6A8-D974352762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společenské změny:</a:t>
            </a:r>
          </a:p>
          <a:p>
            <a:r>
              <a:rPr lang="cs-CZ" dirty="0"/>
              <a:t>1. přeměna agrární společnosti na industriální </a:t>
            </a:r>
          </a:p>
          <a:p>
            <a:r>
              <a:rPr lang="cs-CZ" dirty="0"/>
              <a:t>2. přeměna industriální společnosti na postindustriální</a:t>
            </a:r>
          </a:p>
          <a:p>
            <a:endParaRPr lang="cs-CZ" dirty="0"/>
          </a:p>
          <a:p>
            <a:r>
              <a:rPr lang="cs-CZ" b="1" dirty="0"/>
              <a:t>variabilita hodnot napříč kulturami a společenskými změnami:</a:t>
            </a:r>
          </a:p>
          <a:p>
            <a:r>
              <a:rPr lang="cs-CZ" dirty="0"/>
              <a:t>1. tradiční versus sekulárně-racionální hodnoty </a:t>
            </a:r>
          </a:p>
          <a:p>
            <a:r>
              <a:rPr lang="cs-CZ" dirty="0"/>
              <a:t>2. hodnoty sebezáchovy/přežití versus hodnoty seberealizace</a:t>
            </a:r>
          </a:p>
          <a:p>
            <a:pPr lvl="1"/>
            <a:endParaRPr lang="cs-CZ" b="1" dirty="0"/>
          </a:p>
          <a:p>
            <a:pPr marL="128016" lvl="1" indent="0">
              <a:buNone/>
            </a:pPr>
            <a:r>
              <a:rPr lang="cs-CZ" b="1" dirty="0"/>
              <a:t>		MATERIALISMUS / POSTMATERIALISMUS</a:t>
            </a:r>
          </a:p>
        </p:txBody>
      </p:sp>
    </p:spTree>
    <p:extLst>
      <p:ext uri="{BB962C8B-B14F-4D97-AF65-F5344CB8AC3E}">
        <p14:creationId xmlns:p14="http://schemas.microsoft.com/office/powerpoint/2010/main" val="365979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b="1" dirty="0" err="1"/>
              <a:t>World</a:t>
            </a:r>
            <a:r>
              <a:rPr lang="cs-CZ" sz="5400" b="1" dirty="0"/>
              <a:t> </a:t>
            </a:r>
            <a:r>
              <a:rPr lang="cs-CZ" sz="5400" b="1" dirty="0" err="1"/>
              <a:t>Values</a:t>
            </a:r>
            <a:r>
              <a:rPr lang="cs-CZ" sz="5400" b="1" dirty="0"/>
              <a:t> </a:t>
            </a:r>
            <a:r>
              <a:rPr lang="cs-CZ" sz="5400" b="1" dirty="0" err="1"/>
              <a:t>Survey</a:t>
            </a:r>
            <a:r>
              <a:rPr lang="cs-CZ" sz="5400" b="1" dirty="0"/>
              <a:t> (2010)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737" y="1953490"/>
            <a:ext cx="4825941" cy="4738196"/>
          </a:xfr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98D8FA12-5C0E-41E4-96C5-A54E7170BEE9}"/>
              </a:ext>
            </a:extLst>
          </p:cNvPr>
          <p:cNvSpPr/>
          <p:nvPr/>
        </p:nvSpPr>
        <p:spPr>
          <a:xfrm>
            <a:off x="1024128" y="2018569"/>
            <a:ext cx="6096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dirty="0" err="1"/>
              <a:t>Ingelhart-Welzel</a:t>
            </a:r>
            <a:r>
              <a:rPr lang="cs-CZ" sz="3200" dirty="0"/>
              <a:t> </a:t>
            </a:r>
            <a:r>
              <a:rPr lang="cs-CZ" sz="3200" dirty="0" err="1"/>
              <a:t>cultural</a:t>
            </a:r>
            <a:r>
              <a:rPr lang="cs-CZ" sz="3200" dirty="0"/>
              <a:t> map</a:t>
            </a:r>
          </a:p>
          <a:p>
            <a:endParaRPr lang="cs-CZ" sz="3200" dirty="0"/>
          </a:p>
          <a:p>
            <a:r>
              <a:rPr lang="cs-CZ" dirty="0"/>
              <a:t>tradiční hodnoty </a:t>
            </a:r>
          </a:p>
          <a:p>
            <a:pPr marL="285750" indent="-285750">
              <a:buFontTx/>
              <a:buChar char="-"/>
            </a:pPr>
            <a:r>
              <a:rPr lang="cs-CZ" dirty="0"/>
              <a:t>agrární společnosti</a:t>
            </a:r>
          </a:p>
          <a:p>
            <a:pPr marL="285750" indent="-285750">
              <a:buFontTx/>
              <a:buChar char="-"/>
            </a:pPr>
            <a:r>
              <a:rPr lang="cs-CZ" dirty="0"/>
              <a:t>víra, úcta k autoritě, rodina a morálka</a:t>
            </a:r>
          </a:p>
          <a:p>
            <a:pPr marL="285750" indent="-285750">
              <a:buFontTx/>
              <a:buChar char="-"/>
            </a:pPr>
            <a:r>
              <a:rPr lang="cs-CZ" dirty="0"/>
              <a:t>tradiční genderové role, nižší tolerance k minoritám a cizincům </a:t>
            </a:r>
          </a:p>
          <a:p>
            <a:pPr marL="285750" indent="-285750">
              <a:buFontTx/>
              <a:buChar char="-"/>
            </a:pPr>
            <a:r>
              <a:rPr lang="cs-CZ" dirty="0"/>
              <a:t>nižší skór na škálách subjektivní životní spokojenost a důvěra</a:t>
            </a:r>
          </a:p>
          <a:p>
            <a:pPr marL="285750" indent="-285750">
              <a:buFontTx/>
              <a:buChar char="-"/>
            </a:pPr>
            <a:r>
              <a:rPr lang="cs-CZ" dirty="0"/>
              <a:t>tendence k patriotismu a nacionalismu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r>
              <a:rPr lang="cs-CZ" dirty="0"/>
              <a:t>sekulárně-racionální hodnoty </a:t>
            </a:r>
          </a:p>
          <a:p>
            <a:pPr marL="285750" indent="-285750">
              <a:buFontTx/>
              <a:buChar char="-"/>
            </a:pPr>
            <a:r>
              <a:rPr lang="cs-CZ" dirty="0"/>
              <a:t>industriální společnost</a:t>
            </a:r>
          </a:p>
          <a:p>
            <a:pPr marL="285750" indent="-285750">
              <a:buFontTx/>
              <a:buChar char="-"/>
            </a:pPr>
            <a:r>
              <a:rPr lang="cs-CZ" dirty="0"/>
              <a:t>individualismus, výkon, diverzita a změna</a:t>
            </a:r>
          </a:p>
          <a:p>
            <a:pPr marL="285750" indent="-285750">
              <a:buFontTx/>
              <a:buChar char="-"/>
            </a:pPr>
            <a:r>
              <a:rPr lang="cs-CZ" dirty="0"/>
              <a:t>vysoká heterogenita, odstředivé tendence</a:t>
            </a:r>
          </a:p>
          <a:p>
            <a:pPr marL="285750" indent="-285750">
              <a:buFontTx/>
              <a:buChar char="-"/>
            </a:pPr>
            <a:r>
              <a:rPr lang="cs-CZ" dirty="0"/>
              <a:t>vyšší životní spokojenost</a:t>
            </a:r>
          </a:p>
        </p:txBody>
      </p:sp>
    </p:spTree>
    <p:extLst>
      <p:ext uri="{BB962C8B-B14F-4D97-AF65-F5344CB8AC3E}">
        <p14:creationId xmlns:p14="http://schemas.microsoft.com/office/powerpoint/2010/main" val="174211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168717-CE72-426C-8BBC-5EE92BEE7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 / materialismus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A92C76-20D6-49A4-A930-E7FF66694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888761"/>
            <a:ext cx="10533288" cy="479685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cs-CZ" sz="2000" b="1" dirty="0"/>
              <a:t>Materialistické hodnoty </a:t>
            </a:r>
          </a:p>
          <a:p>
            <a:pPr>
              <a:spcBef>
                <a:spcPts val="600"/>
              </a:spcBef>
            </a:pPr>
            <a:r>
              <a:rPr lang="cs-CZ" sz="2000" dirty="0"/>
              <a:t>- podmínky: ekonomická nejistota, existenční nejistota a boj o zabezpečení základních potřeb</a:t>
            </a:r>
          </a:p>
          <a:p>
            <a:pPr>
              <a:spcBef>
                <a:spcPts val="600"/>
              </a:spcBef>
            </a:pPr>
            <a:r>
              <a:rPr lang="cs-CZ" sz="2000" dirty="0"/>
              <a:t>- hodnoty: dobrá životní úroveň, bezpečí, stabilita a jistota</a:t>
            </a:r>
          </a:p>
          <a:p>
            <a:pPr>
              <a:spcBef>
                <a:spcPts val="600"/>
              </a:spcBef>
            </a:pPr>
            <a:endParaRPr lang="cs-CZ" sz="2000" dirty="0"/>
          </a:p>
          <a:p>
            <a:pPr>
              <a:spcBef>
                <a:spcPts val="600"/>
              </a:spcBef>
            </a:pPr>
            <a:r>
              <a:rPr lang="cs-CZ" sz="2000" b="1" dirty="0" err="1"/>
              <a:t>Postmaterialistické</a:t>
            </a:r>
            <a:r>
              <a:rPr lang="cs-CZ" sz="2000" b="1" dirty="0"/>
              <a:t> hodnoty </a:t>
            </a:r>
          </a:p>
          <a:p>
            <a:pPr>
              <a:spcBef>
                <a:spcPts val="600"/>
              </a:spcBef>
            </a:pPr>
            <a:r>
              <a:rPr lang="cs-CZ" sz="2000" dirty="0"/>
              <a:t>- podmínky: jistota a materiální dostatek</a:t>
            </a:r>
          </a:p>
          <a:p>
            <a:pPr>
              <a:spcBef>
                <a:spcPts val="600"/>
              </a:spcBef>
            </a:pPr>
            <a:r>
              <a:rPr lang="cs-CZ" sz="2000" dirty="0"/>
              <a:t>- hodnoty: svoboda, životní spokojenost, naplnění života a estetických či intelektuálních potřeb</a:t>
            </a:r>
          </a:p>
          <a:p>
            <a:pPr>
              <a:spcBef>
                <a:spcPts val="600"/>
              </a:spcBef>
            </a:pPr>
            <a:endParaRPr lang="cs-CZ" sz="2000" dirty="0"/>
          </a:p>
          <a:p>
            <a:pPr>
              <a:spcBef>
                <a:spcPts val="600"/>
              </a:spcBef>
            </a:pPr>
            <a:r>
              <a:rPr lang="cs-CZ" sz="2000" b="1" dirty="0"/>
              <a:t>Hodnotová orientace reflektuje socioekonomické prostředí</a:t>
            </a:r>
          </a:p>
          <a:p>
            <a:pPr>
              <a:spcBef>
                <a:spcPts val="600"/>
              </a:spcBef>
            </a:pPr>
            <a:r>
              <a:rPr lang="cs-CZ" sz="2000" dirty="0"/>
              <a:t>Hodnotové orientace se mění napříč generacemi </a:t>
            </a:r>
          </a:p>
          <a:p>
            <a:pPr>
              <a:spcBef>
                <a:spcPts val="600"/>
              </a:spcBef>
            </a:pPr>
            <a:r>
              <a:rPr lang="cs-CZ" sz="2000" dirty="0"/>
              <a:t>- rozdíly mezi jednotlivými generacemi lidí žijících v hospodářsky vyspělých společnostech</a:t>
            </a:r>
          </a:p>
          <a:p>
            <a:pPr>
              <a:spcBef>
                <a:spcPts val="600"/>
              </a:spcBef>
            </a:pPr>
            <a:r>
              <a:rPr lang="cs-CZ" sz="2000" dirty="0"/>
              <a:t>- žádné mezigenerační rozdíly v zemích bez ekonomického růstu</a:t>
            </a:r>
          </a:p>
        </p:txBody>
      </p:sp>
    </p:spTree>
    <p:extLst>
      <p:ext uri="{BB962C8B-B14F-4D97-AF65-F5344CB8AC3E}">
        <p14:creationId xmlns:p14="http://schemas.microsoft.com/office/powerpoint/2010/main" val="220526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10261710" cy="1499616"/>
          </a:xfrm>
        </p:spPr>
        <p:txBody>
          <a:bodyPr>
            <a:noAutofit/>
          </a:bodyPr>
          <a:lstStyle/>
          <a:p>
            <a:r>
              <a:rPr lang="cs-CZ" altLang="cs-CZ" dirty="0" err="1"/>
              <a:t>Geerte</a:t>
            </a:r>
            <a:r>
              <a:rPr lang="cs-CZ" altLang="cs-CZ" dirty="0"/>
              <a:t> </a:t>
            </a:r>
            <a:r>
              <a:rPr lang="cs-CZ" altLang="cs-CZ" dirty="0" err="1"/>
              <a:t>Hofstede</a:t>
            </a:r>
            <a:br>
              <a:rPr lang="cs-CZ" alt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1678897"/>
            <a:ext cx="10803111" cy="4856813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Kulturní hodnoty (hodnoty jako charakteristika kultur/národů)</a:t>
            </a:r>
          </a:p>
          <a:p>
            <a:r>
              <a:rPr lang="cs-CZ" dirty="0"/>
              <a:t>Nástroj: Modul pro výzkum hodnot (VSM 08)</a:t>
            </a:r>
          </a:p>
          <a:p>
            <a:endParaRPr lang="cs-CZ" dirty="0"/>
          </a:p>
          <a:p>
            <a:r>
              <a:rPr lang="cs-CZ" dirty="0"/>
              <a:t>Sedm bipolárních hodnot:</a:t>
            </a:r>
          </a:p>
          <a:p>
            <a:r>
              <a:rPr lang="cs-CZ" b="1" dirty="0"/>
              <a:t>Malá/velká vzdálenost moci </a:t>
            </a:r>
            <a:r>
              <a:rPr lang="cs-CZ" dirty="0"/>
              <a:t>– ne/rovnost a jejich akceptování </a:t>
            </a:r>
          </a:p>
          <a:p>
            <a:r>
              <a:rPr lang="cs-CZ" b="1" dirty="0"/>
              <a:t>Kolektivismus versus individualismus </a:t>
            </a:r>
            <a:r>
              <a:rPr lang="cs-CZ" dirty="0"/>
              <a:t>– vztah jedince a skupiny</a:t>
            </a:r>
          </a:p>
          <a:p>
            <a:r>
              <a:rPr lang="cs-CZ" b="1" dirty="0" err="1"/>
              <a:t>Femininita</a:t>
            </a:r>
            <a:r>
              <a:rPr lang="cs-CZ" b="1" dirty="0"/>
              <a:t> versus maskulinita </a:t>
            </a:r>
            <a:r>
              <a:rPr lang="cs-CZ" dirty="0"/>
              <a:t>– rozdělení a preference asociovaných charakteristik </a:t>
            </a:r>
          </a:p>
          <a:p>
            <a:r>
              <a:rPr lang="cs-CZ" b="1" dirty="0"/>
              <a:t>Vyhýbání se nejistotě </a:t>
            </a:r>
            <a:r>
              <a:rPr lang="cs-CZ" dirty="0"/>
              <a:t>– míra úzkosti spojené se změnou, konzervativismus</a:t>
            </a:r>
            <a:endParaRPr lang="cs-CZ" b="1" dirty="0"/>
          </a:p>
          <a:p>
            <a:r>
              <a:rPr lang="cs-CZ" b="1" dirty="0"/>
              <a:t>Krátkodobá orientace versus dlouhodobá orientace </a:t>
            </a:r>
            <a:r>
              <a:rPr lang="cs-CZ" dirty="0"/>
              <a:t>– zaměření na minulost či budoucnost</a:t>
            </a:r>
          </a:p>
          <a:p>
            <a:r>
              <a:rPr lang="cs-CZ" b="1" dirty="0"/>
              <a:t>Umírněnost versus požitek </a:t>
            </a:r>
            <a:r>
              <a:rPr lang="cs-CZ" dirty="0"/>
              <a:t>– tendence ke stimulaci </a:t>
            </a:r>
            <a:endParaRPr lang="cs-CZ" b="1" dirty="0"/>
          </a:p>
          <a:p>
            <a:r>
              <a:rPr lang="cs-CZ" b="1" dirty="0"/>
              <a:t>Skromnost versus </a:t>
            </a:r>
            <a:r>
              <a:rPr lang="cs-CZ" b="1" dirty="0" err="1"/>
              <a:t>monumentalismus</a:t>
            </a:r>
            <a:r>
              <a:rPr lang="cs-CZ" b="1" dirty="0"/>
              <a:t> </a:t>
            </a:r>
            <a:r>
              <a:rPr lang="cs-CZ" dirty="0"/>
              <a:t>– oceňování skromnosti a flexibility nebo sebevědomí a stálostí</a:t>
            </a:r>
            <a:endParaRPr lang="cs-CZ" i="1" dirty="0"/>
          </a:p>
          <a:p>
            <a:endParaRPr lang="cs-CZ" dirty="0"/>
          </a:p>
        </p:txBody>
      </p:sp>
      <p:pic>
        <p:nvPicPr>
          <p:cNvPr id="1026" name="Picture 2" descr="http://nd03.jxs.cz/512/097/8d7d3cccc3_65898590_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975" y="-6772275"/>
            <a:ext cx="866775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680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9CA104-DF07-470A-B5CB-B4E6F398B0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960137"/>
            <a:ext cx="8229600" cy="1463040"/>
          </a:xfrm>
        </p:spPr>
        <p:txBody>
          <a:bodyPr/>
          <a:lstStyle/>
          <a:p>
            <a:r>
              <a:rPr lang="cs-CZ" b="1" dirty="0">
                <a:latin typeface="+mn-lt"/>
              </a:rPr>
              <a:t>KVALITA ŽIVOTA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774AE7B-6013-4BDF-8598-DBA4078D0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akademický rok 2019/2020</a:t>
            </a:r>
          </a:p>
        </p:txBody>
      </p:sp>
    </p:spTree>
    <p:extLst>
      <p:ext uri="{BB962C8B-B14F-4D97-AF65-F5344CB8AC3E}">
        <p14:creationId xmlns:p14="http://schemas.microsoft.com/office/powerpoint/2010/main" val="520604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F763DB-DCB5-401A-98F4-E66DBAEB6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174439"/>
            <a:ext cx="9720072" cy="1499616"/>
          </a:xfrm>
        </p:spPr>
        <p:txBody>
          <a:bodyPr/>
          <a:lstStyle/>
          <a:p>
            <a:r>
              <a:rPr lang="cs-CZ" b="1" dirty="0"/>
              <a:t>Kvalita života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91DE6A-3F71-4089-9B73-F65DD4F55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674055"/>
            <a:ext cx="11043694" cy="5183945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osvícenské pozadí: smyslem života je život sám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společensko-politické téma: jak zlepšit kvalitu života co největšího množství lidí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politická opatření – sociální stát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kvalita života jako spokojenost (subjektivní pojetí)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kvalita života jako stav dobrého zdraví a životní úrovně (objektivní pojetí) - </a:t>
            </a:r>
            <a:r>
              <a:rPr lang="cs-CZ" dirty="0">
                <a:solidFill>
                  <a:schemeClr val="accent1"/>
                </a:solidFill>
              </a:rPr>
              <a:t>https://www.obcevdatech.cz/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blízké pojmy: spokojenost, zdraví, pohoda, </a:t>
            </a:r>
            <a:r>
              <a:rPr lang="cs-CZ" dirty="0" err="1"/>
              <a:t>well-being</a:t>
            </a:r>
            <a:r>
              <a:rPr lang="cs-CZ" dirty="0"/>
              <a:t>, štěstí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oblasti: fyzická, materiální, kognitivní a sociální</a:t>
            </a:r>
            <a:br>
              <a:rPr lang="cs-CZ" dirty="0"/>
            </a:b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podmiňující faktory: 	důležitost, význam určité oblasti pro jedince</a:t>
            </a:r>
            <a:br>
              <a:rPr lang="cs-CZ" dirty="0"/>
            </a:br>
            <a:r>
              <a:rPr lang="cs-CZ" dirty="0"/>
              <a:t>			příležitosti k využívání, </a:t>
            </a:r>
            <a:r>
              <a:rPr lang="cs-CZ" dirty="0" err="1"/>
              <a:t>seberalizaci</a:t>
            </a:r>
            <a:r>
              <a:rPr lang="cs-CZ" dirty="0"/>
              <a:t> v dané oblasti </a:t>
            </a:r>
          </a:p>
        </p:txBody>
      </p:sp>
    </p:spTree>
    <p:extLst>
      <p:ext uri="{BB962C8B-B14F-4D97-AF65-F5344CB8AC3E}">
        <p14:creationId xmlns:p14="http://schemas.microsoft.com/office/powerpoint/2010/main" val="219728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EC52BC-83B7-4D82-AE01-4FF9A8AC3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413" y="185961"/>
            <a:ext cx="10058400" cy="1450757"/>
          </a:xfrm>
        </p:spPr>
        <p:txBody>
          <a:bodyPr/>
          <a:lstStyle/>
          <a:p>
            <a:r>
              <a:rPr lang="cs-CZ" b="1" dirty="0">
                <a:cs typeface="Calibri Light"/>
              </a:rPr>
              <a:t>Dimenze kvality života podle světové zdravotnické organizace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53E6559-A730-44A4-AE72-F3D75B512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771" y="1888866"/>
            <a:ext cx="11869946" cy="4239020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cs-CZ" sz="3600" b="1" dirty="0">
                <a:cs typeface="Calibri"/>
              </a:rPr>
              <a:t>   </a:t>
            </a:r>
            <a:r>
              <a:rPr lang="cs-CZ" sz="3600" dirty="0">
                <a:cs typeface="Calibri"/>
              </a:rPr>
              <a:t>  </a:t>
            </a:r>
            <a:endParaRPr lang="cs-CZ" dirty="0">
              <a:solidFill>
                <a:schemeClr val="tx1"/>
              </a:solidFill>
              <a:cs typeface="Calibri"/>
            </a:endParaRPr>
          </a:p>
          <a:p>
            <a:pPr marL="0" indent="0">
              <a:buNone/>
            </a:pPr>
            <a:endParaRPr lang="cs-CZ" sz="3600" dirty="0">
              <a:cs typeface="Calibri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55938BE-CD7A-4136-BC55-CA3E5CC890CC}"/>
              </a:ext>
            </a:extLst>
          </p:cNvPr>
          <p:cNvSpPr txBox="1"/>
          <p:nvPr/>
        </p:nvSpPr>
        <p:spPr>
          <a:xfrm>
            <a:off x="886264" y="1888866"/>
            <a:ext cx="11305735" cy="421653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14350" indent="-514350">
              <a:spcBef>
                <a:spcPts val="2400"/>
              </a:spcBef>
              <a:buAutoNum type="arabicParenR"/>
            </a:pPr>
            <a:r>
              <a:rPr lang="cs-CZ" sz="2600" b="1" dirty="0">
                <a:solidFill>
                  <a:srgbClr val="404040"/>
                </a:solidFill>
                <a:cs typeface="Arial"/>
              </a:rPr>
              <a:t>FYZICKÉ ZDRAVÍ A ÚROVEŇ SAMOSTATNOSTI</a:t>
            </a:r>
            <a:r>
              <a:rPr lang="cs-CZ" sz="2600" dirty="0">
                <a:solidFill>
                  <a:srgbClr val="404040"/>
                </a:solidFill>
                <a:cs typeface="Arial"/>
              </a:rPr>
              <a:t> – energie a únava, bolest, odpočinek, mobilita, schopnost pracovat atd.</a:t>
            </a:r>
          </a:p>
          <a:p>
            <a:pPr marL="514350" indent="-514350">
              <a:spcBef>
                <a:spcPts val="2400"/>
              </a:spcBef>
              <a:buAutoNum type="arabicParenR"/>
            </a:pPr>
            <a:r>
              <a:rPr lang="cs-CZ" sz="2600" b="1" dirty="0">
                <a:solidFill>
                  <a:srgbClr val="404040"/>
                </a:solidFill>
                <a:cs typeface="Arial"/>
              </a:rPr>
              <a:t>PSYCHICKÉ ZDRAVÍ A DUCHOVNÍ ŽIVOT </a:t>
            </a:r>
            <a:r>
              <a:rPr lang="cs-CZ" sz="2600" dirty="0">
                <a:solidFill>
                  <a:srgbClr val="404040"/>
                </a:solidFill>
                <a:cs typeface="Arial"/>
              </a:rPr>
              <a:t>– sebepojetí, negativní a pozitivní pocity, sebehodnocení, myšlení, učení, paměť, koncentrace, vyznání atd.</a:t>
            </a:r>
          </a:p>
          <a:p>
            <a:pPr marL="514350" indent="-514350">
              <a:spcBef>
                <a:spcPts val="2400"/>
              </a:spcBef>
              <a:buAutoNum type="arabicParenR"/>
            </a:pPr>
            <a:r>
              <a:rPr lang="cs-CZ" sz="2600" b="1" dirty="0">
                <a:solidFill>
                  <a:srgbClr val="404040"/>
                </a:solidFill>
                <a:cs typeface="Arial"/>
              </a:rPr>
              <a:t>SOCIÁLNÍ VZTAHY </a:t>
            </a:r>
            <a:r>
              <a:rPr lang="cs-CZ" sz="2600" dirty="0">
                <a:solidFill>
                  <a:srgbClr val="404040"/>
                </a:solidFill>
                <a:cs typeface="Arial"/>
              </a:rPr>
              <a:t>– osobní vztahy, sociální podpora, sexuální aktivita atd.</a:t>
            </a:r>
          </a:p>
          <a:p>
            <a:pPr marL="514350" indent="-514350">
              <a:spcBef>
                <a:spcPts val="2400"/>
              </a:spcBef>
              <a:buAutoNum type="arabicParenR"/>
            </a:pPr>
            <a:r>
              <a:rPr lang="cs-CZ" sz="2600" b="1" dirty="0">
                <a:solidFill>
                  <a:srgbClr val="404040"/>
                </a:solidFill>
                <a:cs typeface="Arial"/>
              </a:rPr>
              <a:t>PROSTŘEDÍ </a:t>
            </a:r>
            <a:r>
              <a:rPr lang="cs-CZ" sz="2600" dirty="0">
                <a:solidFill>
                  <a:srgbClr val="404040"/>
                </a:solidFill>
                <a:cs typeface="Arial"/>
              </a:rPr>
              <a:t>– finanční zdroje, svoboda, bezpečí, dostupnost zdravotnické a sociální péče, vzdělávací příležitosti, přístup k informacím, fyzikální prostředí (znečištění, hluk, provoz, klima) atd.</a:t>
            </a:r>
          </a:p>
        </p:txBody>
      </p:sp>
    </p:spTree>
    <p:extLst>
      <p:ext uri="{BB962C8B-B14F-4D97-AF65-F5344CB8AC3E}">
        <p14:creationId xmlns:p14="http://schemas.microsoft.com/office/powerpoint/2010/main" val="1637935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F763DB-DCB5-401A-98F4-E66DBAEB6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174439"/>
            <a:ext cx="9720072" cy="1499616"/>
          </a:xfrm>
        </p:spPr>
        <p:txBody>
          <a:bodyPr/>
          <a:lstStyle/>
          <a:p>
            <a:r>
              <a:rPr lang="cs-CZ" b="1" dirty="0"/>
              <a:t>Kvalita života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91DE6A-3F71-4089-9B73-F65DD4F55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674055"/>
            <a:ext cx="10370703" cy="5183945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osvícenské pozadí: smyslem života je život sám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společensko-politické téma: jak zlepšit kvalitu života co největšího množství lidí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politická opatření – sociální stát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kvalita života jako spokojenost (subjektivní pojetí)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kvalita života jako stav dobrého zdraví a životní úrovně (objektivní pojetí)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blízké pojmy: spokojenost, zdraví, pohoda, </a:t>
            </a:r>
            <a:r>
              <a:rPr lang="cs-CZ" dirty="0" err="1"/>
              <a:t>well-being</a:t>
            </a:r>
            <a:r>
              <a:rPr lang="cs-CZ" dirty="0"/>
              <a:t>, štěstí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oblasti: 	1) </a:t>
            </a:r>
            <a:r>
              <a:rPr lang="cs-CZ" dirty="0" err="1"/>
              <a:t>Bluden</a:t>
            </a:r>
            <a:r>
              <a:rPr lang="cs-CZ" dirty="0"/>
              <a:t>: fyzická, materiální, kognitivní a sociální</a:t>
            </a:r>
            <a:br>
              <a:rPr lang="cs-CZ" dirty="0"/>
            </a:br>
            <a:r>
              <a:rPr lang="cs-CZ" dirty="0"/>
              <a:t>		2) fyzické prožívání, psychická pohoda a sociální vztahy a postavení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podmiňující faktory: 	důležitost, význam určité oblasti pro jedince</a:t>
            </a:r>
            <a:br>
              <a:rPr lang="cs-CZ" dirty="0"/>
            </a:br>
            <a:r>
              <a:rPr lang="cs-CZ" dirty="0"/>
              <a:t>			příležitosti k využívání, </a:t>
            </a:r>
            <a:r>
              <a:rPr lang="cs-CZ" dirty="0" err="1"/>
              <a:t>seberalizaci</a:t>
            </a:r>
            <a:r>
              <a:rPr lang="cs-CZ" dirty="0"/>
              <a:t> v dané oblasti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1443367-1F1A-4446-87D2-322FEC930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F47D172-69ED-4CEE-97AD-8267294E28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0505" t="20081" b="24410"/>
          <a:stretch/>
        </p:blipFill>
        <p:spPr>
          <a:xfrm>
            <a:off x="-2099733" y="324083"/>
            <a:ext cx="10114846" cy="6533917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1AC34B72-EECD-4A93-97EB-A0FB9F7EA9E3}"/>
              </a:ext>
            </a:extLst>
          </p:cNvPr>
          <p:cNvSpPr txBox="1"/>
          <p:nvPr/>
        </p:nvSpPr>
        <p:spPr>
          <a:xfrm>
            <a:off x="6713316" y="324083"/>
            <a:ext cx="5035551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2400"/>
              </a:spcBef>
            </a:pPr>
            <a:r>
              <a:rPr lang="cs-CZ" sz="2600" b="1" dirty="0">
                <a:solidFill>
                  <a:srgbClr val="404040"/>
                </a:solidFill>
                <a:cs typeface="Arial"/>
              </a:rPr>
              <a:t>Kvalita života</a:t>
            </a:r>
          </a:p>
          <a:p>
            <a:pPr>
              <a:spcBef>
                <a:spcPts val="2400"/>
              </a:spcBef>
            </a:pPr>
            <a:r>
              <a:rPr lang="cs-CZ" sz="2600" dirty="0">
                <a:solidFill>
                  <a:srgbClr val="404040"/>
                </a:solidFill>
                <a:cs typeface="Arial"/>
              </a:rPr>
              <a:t>pojetí Karla Balcara (2005)</a:t>
            </a:r>
          </a:p>
        </p:txBody>
      </p:sp>
    </p:spTree>
    <p:extLst>
      <p:ext uri="{BB962C8B-B14F-4D97-AF65-F5344CB8AC3E}">
        <p14:creationId xmlns:p14="http://schemas.microsoft.com/office/powerpoint/2010/main" val="4053477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BF8BCB-750C-4CA3-8E3F-F4B9F96D5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02454"/>
            <a:ext cx="9720072" cy="1499616"/>
          </a:xfrm>
        </p:spPr>
        <p:txBody>
          <a:bodyPr/>
          <a:lstStyle/>
          <a:p>
            <a:r>
              <a:rPr lang="cs-CZ" dirty="0">
                <a:cs typeface="Calibri Light"/>
              </a:rPr>
              <a:t>MĚŘENÍ Subjektivní </a:t>
            </a:r>
            <a:r>
              <a:rPr lang="cs-CZ" dirty="0" err="1">
                <a:cs typeface="Calibri Light"/>
              </a:rPr>
              <a:t>kvalitY</a:t>
            </a:r>
            <a:r>
              <a:rPr lang="cs-CZ" dirty="0">
                <a:cs typeface="Calibri Light"/>
              </a:rPr>
              <a:t> života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6357072-2B7A-4880-897A-8473008E6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02070"/>
            <a:ext cx="11094720" cy="4753476"/>
          </a:xfrm>
        </p:spPr>
        <p:txBody>
          <a:bodyPr vert="horz" lIns="0" tIns="45720" rIns="0" bIns="45720" rtlCol="0" anchor="t">
            <a:normAutofit fontScale="25000" lnSpcReduction="20000"/>
          </a:bodyPr>
          <a:lstStyle/>
          <a:p>
            <a:pPr>
              <a:lnSpc>
                <a:spcPct val="120000"/>
              </a:lnSpc>
              <a:buFont typeface="Arial" panose="020F0502020204030204" pitchFamily="34" charset="0"/>
              <a:buChar char="•"/>
            </a:pPr>
            <a:r>
              <a:rPr lang="cs-CZ" sz="96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 Metoda </a:t>
            </a:r>
            <a:r>
              <a:rPr lang="cs-CZ" sz="96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SEIQoL</a:t>
            </a:r>
            <a:r>
              <a:rPr lang="cs-CZ" sz="96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 = </a:t>
            </a:r>
            <a:r>
              <a:rPr lang="cs-CZ" sz="96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S</a:t>
            </a:r>
            <a:r>
              <a:rPr lang="cs-CZ" sz="96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chedule </a:t>
            </a:r>
            <a:r>
              <a:rPr lang="cs-CZ" sz="9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for</a:t>
            </a:r>
            <a:r>
              <a:rPr lang="cs-CZ" sz="96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 </a:t>
            </a:r>
            <a:r>
              <a:rPr lang="cs-CZ" sz="96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E</a:t>
            </a:r>
            <a:r>
              <a:rPr lang="cs-CZ" sz="9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valuation</a:t>
            </a:r>
            <a:r>
              <a:rPr lang="cs-CZ" sz="96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 </a:t>
            </a:r>
            <a:r>
              <a:rPr lang="cs-CZ" sz="9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of</a:t>
            </a:r>
            <a:r>
              <a:rPr lang="cs-CZ" sz="96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 </a:t>
            </a:r>
            <a:r>
              <a:rPr lang="cs-CZ" sz="96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I</a:t>
            </a:r>
            <a:r>
              <a:rPr lang="cs-CZ" sz="9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ndividual</a:t>
            </a:r>
            <a:r>
              <a:rPr lang="cs-CZ" sz="96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 </a:t>
            </a:r>
            <a:r>
              <a:rPr lang="cs-CZ" sz="96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Q</a:t>
            </a:r>
            <a:r>
              <a:rPr lang="cs-CZ" sz="9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uality</a:t>
            </a:r>
            <a:r>
              <a:rPr lang="cs-CZ" sz="96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 </a:t>
            </a:r>
            <a:r>
              <a:rPr lang="cs-CZ" sz="96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o</a:t>
            </a:r>
            <a:r>
              <a:rPr lang="cs-CZ" sz="9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f</a:t>
            </a:r>
            <a:r>
              <a:rPr lang="cs-CZ" sz="96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 </a:t>
            </a:r>
            <a:r>
              <a:rPr lang="cs-CZ" sz="96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L</a:t>
            </a:r>
            <a:r>
              <a:rPr lang="cs-CZ" sz="9600" dirty="0" err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ife</a:t>
            </a:r>
            <a:endParaRPr lang="cs-CZ" sz="9600" dirty="0">
              <a:solidFill>
                <a:schemeClr val="tx1">
                  <a:lumMod val="85000"/>
                  <a:lumOff val="15000"/>
                </a:schemeClr>
              </a:solidFill>
              <a:cs typeface="Calibri"/>
            </a:endParaRPr>
          </a:p>
          <a:p>
            <a:pPr>
              <a:lnSpc>
                <a:spcPct val="120000"/>
              </a:lnSpc>
              <a:buFont typeface="Arial" panose="020F0502020204030204" pitchFamily="34" charset="0"/>
              <a:buChar char="•"/>
            </a:pPr>
            <a:r>
              <a:rPr lang="cs-CZ" sz="96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 Křivohlavý (2001, s. 243): </a:t>
            </a:r>
            <a:r>
              <a:rPr lang="cs-CZ" sz="8000" i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„subjektivní přístup k chápání pojmu kvality života, </a:t>
            </a:r>
            <a:r>
              <a:rPr lang="cs-CZ" sz="8000" i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jehoţ</a:t>
            </a:r>
            <a:r>
              <a:rPr lang="cs-CZ" sz="8000" i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 pojetí konkrétním jedincem je dáno jeho vlastním systémem hodnot. Jsou respektovány ty aspekty života, které jsou pro daného člověka významné.“</a:t>
            </a:r>
          </a:p>
          <a:p>
            <a:pPr>
              <a:lnSpc>
                <a:spcPct val="120000"/>
              </a:lnSpc>
              <a:buFont typeface="Arial" panose="020F0502020204030204" pitchFamily="34" charset="0"/>
              <a:buChar char="•"/>
            </a:pPr>
            <a:r>
              <a:rPr lang="cs-CZ" sz="96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 Kvalita života jako jeho </a:t>
            </a:r>
            <a:r>
              <a:rPr lang="cs-CZ" sz="96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smysluplné naplnění</a:t>
            </a:r>
          </a:p>
          <a:p>
            <a:pPr>
              <a:lnSpc>
                <a:spcPct val="120000"/>
              </a:lnSpc>
              <a:buFont typeface="Arial" panose="020F0502020204030204" pitchFamily="34" charset="0"/>
              <a:buChar char="•"/>
            </a:pPr>
            <a:r>
              <a:rPr lang="cs-CZ" sz="96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 Pro měření kvality života jedinec vybere </a:t>
            </a:r>
            <a:r>
              <a:rPr lang="cs-CZ" sz="96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pět životních cílů, </a:t>
            </a:r>
            <a:r>
              <a:rPr lang="cs-CZ" sz="96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u kterých se zjišťuje</a:t>
            </a:r>
            <a:r>
              <a:rPr lang="cs-CZ" sz="96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 míra uspokojení</a:t>
            </a:r>
            <a:r>
              <a:rPr lang="cs-CZ" sz="96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 a dosahování cíle </a:t>
            </a:r>
          </a:p>
          <a:p>
            <a:pPr marL="0" indent="0">
              <a:lnSpc>
                <a:spcPct val="120000"/>
              </a:lnSpc>
              <a:buNone/>
            </a:pPr>
            <a:endParaRPr lang="cs-CZ" sz="9600" dirty="0">
              <a:solidFill>
                <a:schemeClr val="tx1">
                  <a:lumMod val="85000"/>
                  <a:lumOff val="15000"/>
                </a:schemeClr>
              </a:solidFill>
              <a:cs typeface="Calibri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cs-CZ" sz="96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Další metody měření kvality života		</a:t>
            </a:r>
            <a:r>
              <a:rPr lang="cs-CZ" sz="80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APACHE II		           SQUALA</a:t>
            </a:r>
            <a:br>
              <a:rPr lang="cs-CZ" sz="80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</a:br>
            <a:r>
              <a:rPr lang="cs-CZ" sz="80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						</a:t>
            </a:r>
            <a:r>
              <a:rPr lang="cs-CZ" sz="8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Spitzer</a:t>
            </a:r>
            <a:r>
              <a:rPr lang="cs-CZ" sz="80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 </a:t>
            </a:r>
            <a:r>
              <a:rPr lang="cs-CZ" sz="8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Quality</a:t>
            </a:r>
            <a:r>
              <a:rPr lang="cs-CZ" sz="80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 </a:t>
            </a:r>
            <a:r>
              <a:rPr lang="cs-CZ" sz="8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of</a:t>
            </a:r>
            <a:r>
              <a:rPr lang="cs-CZ" sz="80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 Live Index         </a:t>
            </a:r>
            <a:r>
              <a:rPr lang="cs-CZ" sz="8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Index</a:t>
            </a:r>
            <a:r>
              <a:rPr lang="cs-CZ" sz="80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 kvality života</a:t>
            </a:r>
            <a:br>
              <a:rPr lang="cs-CZ" sz="80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</a:br>
            <a:r>
              <a:rPr lang="cs-CZ" sz="80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						</a:t>
            </a:r>
            <a:r>
              <a:rPr lang="cs-CZ" sz="8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Life</a:t>
            </a:r>
            <a:r>
              <a:rPr lang="cs-CZ" sz="80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 </a:t>
            </a:r>
            <a:r>
              <a:rPr lang="cs-CZ" sz="8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Satisfactory</a:t>
            </a:r>
            <a:r>
              <a:rPr lang="cs-CZ" sz="80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 </a:t>
            </a:r>
            <a:r>
              <a:rPr lang="cs-CZ" sz="8000" dirty="0" err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Scale</a:t>
            </a:r>
            <a:r>
              <a:rPr lang="cs-CZ" sz="80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 	           MANSA</a:t>
            </a:r>
          </a:p>
          <a:p>
            <a:pPr marL="0" indent="0">
              <a:lnSpc>
                <a:spcPct val="120000"/>
              </a:lnSpc>
              <a:buNone/>
            </a:pPr>
            <a:endParaRPr lang="cs-CZ" sz="2800" dirty="0">
              <a:solidFill>
                <a:schemeClr val="tx1">
                  <a:lumMod val="85000"/>
                  <a:lumOff val="15000"/>
                </a:schemeClr>
              </a:solidFill>
              <a:cs typeface="Calibri"/>
            </a:endParaRPr>
          </a:p>
          <a:p>
            <a:pPr>
              <a:lnSpc>
                <a:spcPct val="120000"/>
              </a:lnSpc>
              <a:buFont typeface="Arial" panose="020F0502020204030204" pitchFamily="34" charset="0"/>
              <a:buChar char="•"/>
            </a:pPr>
            <a:endParaRPr lang="cs-CZ" sz="2800" dirty="0">
              <a:solidFill>
                <a:schemeClr val="tx1">
                  <a:lumMod val="85000"/>
                  <a:lumOff val="15000"/>
                </a:schemeClr>
              </a:solidFill>
              <a:cs typeface="Calibri"/>
            </a:endParaRPr>
          </a:p>
          <a:p>
            <a:pPr>
              <a:lnSpc>
                <a:spcPct val="120000"/>
              </a:lnSpc>
              <a:buFont typeface="Arial" panose="020F0502020204030204" pitchFamily="34" charset="0"/>
              <a:buChar char="•"/>
            </a:pPr>
            <a:endParaRPr lang="cs-CZ" sz="2800" dirty="0">
              <a:solidFill>
                <a:schemeClr val="tx1">
                  <a:lumMod val="85000"/>
                  <a:lumOff val="1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2607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67C1E2-6097-45C1-B280-D468D01D1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Hodnoty, hodnotová orientace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957A3F-3F80-4193-B9D9-ED7E03B16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9658" y="1941444"/>
            <a:ext cx="10492011" cy="49165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Hodnoty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reprezentují přesvědčení o dobrém či prospěšném, ale také o nežádoucím nebo špatném, které usměrňují individuální nebo skupinovou aktivitu</a:t>
            </a:r>
            <a:endParaRPr lang="cs-CZ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tvoří stabilní trvalou stavbu osobnosti, významnou pro individuální, historickou a sociální realizaci člověka ( </a:t>
            </a:r>
            <a:r>
              <a:rPr lang="cs-CZ" dirty="0" err="1"/>
              <a:t>Cakirpaloglu</a:t>
            </a:r>
            <a:r>
              <a:rPr lang="cs-CZ" dirty="0"/>
              <a:t>, 2004)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Blízké pojmy</a:t>
            </a:r>
          </a:p>
          <a:p>
            <a:pPr marL="0" indent="0">
              <a:buNone/>
            </a:pPr>
            <a:r>
              <a:rPr lang="cs-CZ" dirty="0"/>
              <a:t>Etika, morálka, potřeba, hodnocení, motivace…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b="1" dirty="0"/>
              <a:t>Hodnoty ovlivňují chování – vnitřní morální systém</a:t>
            </a:r>
            <a:br>
              <a:rPr lang="cs-CZ" dirty="0"/>
            </a:br>
            <a:r>
              <a:rPr lang="cs-CZ" dirty="0"/>
              <a:t>Nemorální chování je regulováno dvěma typy sankcí: </a:t>
            </a:r>
            <a:br>
              <a:rPr lang="cs-CZ" dirty="0"/>
            </a:br>
            <a:r>
              <a:rPr lang="cs-CZ" dirty="0"/>
              <a:t>1. sociálními sankcemi – normy společnosti, očekávání druhých lidí</a:t>
            </a:r>
            <a:br>
              <a:rPr lang="cs-CZ" dirty="0"/>
            </a:br>
            <a:r>
              <a:rPr lang="cs-CZ" dirty="0"/>
              <a:t>2. interiorizovanými </a:t>
            </a:r>
            <a:r>
              <a:rPr lang="cs-CZ" dirty="0" err="1"/>
              <a:t>sebesankcemi</a:t>
            </a:r>
            <a:r>
              <a:rPr lang="cs-CZ" dirty="0"/>
              <a:t> – udržení sebeúcty</a:t>
            </a:r>
          </a:p>
        </p:txBody>
      </p:sp>
    </p:spTree>
    <p:extLst>
      <p:ext uri="{BB962C8B-B14F-4D97-AF65-F5344CB8AC3E}">
        <p14:creationId xmlns:p14="http://schemas.microsoft.com/office/powerpoint/2010/main" val="2175594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8B1F6D-019B-4A96-B361-21E0419AB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654" y="132236"/>
            <a:ext cx="9720072" cy="1499616"/>
          </a:xfrm>
        </p:spPr>
        <p:txBody>
          <a:bodyPr/>
          <a:lstStyle/>
          <a:p>
            <a:r>
              <a:rPr lang="cs-CZ" b="1" dirty="0" err="1">
                <a:cs typeface="Calibri Light"/>
              </a:rPr>
              <a:t>Well-being</a:t>
            </a:r>
            <a:endParaRPr lang="cs-CZ" b="1" dirty="0" err="1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2A76C02-C9B9-4387-868E-8A266A74D5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364567"/>
            <a:ext cx="10919343" cy="5613008"/>
          </a:xfrm>
        </p:spPr>
        <p:txBody>
          <a:bodyPr vert="horz" lIns="0" tIns="45720" rIns="0" bIns="45720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cs-CZ" sz="2800" dirty="0">
                <a:cs typeface="Calibri"/>
              </a:rPr>
              <a:t>2 složky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cs-CZ" sz="2800" dirty="0">
                <a:cs typeface="Calibri"/>
              </a:rPr>
              <a:t> Emoční - souhrn nálad, emocí a afektů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cs-CZ" sz="2800" dirty="0">
                <a:cs typeface="Calibri"/>
              </a:rPr>
              <a:t> Kognitivní - vědomé hodnocení vlastního života</a:t>
            </a:r>
          </a:p>
          <a:p>
            <a:pPr marL="0" indent="0">
              <a:buNone/>
            </a:pPr>
            <a:endParaRPr lang="cs-CZ" sz="2800" dirty="0">
              <a:cs typeface="Calibri"/>
            </a:endParaRPr>
          </a:p>
          <a:p>
            <a:pPr marL="0" indent="0">
              <a:buNone/>
            </a:pPr>
            <a:r>
              <a:rPr lang="cs-CZ" sz="2800" b="1" dirty="0">
                <a:cs typeface="Calibri"/>
              </a:rPr>
              <a:t>Subjektivní </a:t>
            </a:r>
            <a:r>
              <a:rPr lang="cs-CZ" sz="2800" b="1" dirty="0" err="1">
                <a:cs typeface="Calibri"/>
              </a:rPr>
              <a:t>well-being</a:t>
            </a:r>
            <a:endParaRPr lang="cs-CZ" sz="2800" b="1" dirty="0">
              <a:cs typeface="Calibri"/>
            </a:endParaRPr>
          </a:p>
          <a:p>
            <a:pPr>
              <a:buFont typeface="Arial" panose="020F0502020204030204" pitchFamily="34" charset="0"/>
              <a:buChar char="•"/>
            </a:pPr>
            <a:r>
              <a:rPr lang="cs-CZ" sz="2800" dirty="0">
                <a:cs typeface="Calibri"/>
              </a:rPr>
              <a:t> dlouhodobý, přetrvávající stav, ve kterém je reflektována spokojenost člověka s vlastním životem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cs-CZ" sz="2800" dirty="0">
                <a:cs typeface="Calibri"/>
              </a:rPr>
              <a:t> zahrnuje: kognitivní procesy, emocionální zkušenosti, chování vedoucí k cíli, časová perspektiva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cs-CZ" sz="2800" dirty="0">
                <a:cs typeface="Calibri"/>
              </a:rPr>
              <a:t> determinanty: dědičnost, osobnost, změnitelnost životních podmínek a přístup k informacím</a:t>
            </a:r>
          </a:p>
          <a:p>
            <a:pPr marL="0" indent="0">
              <a:buNone/>
            </a:pPr>
            <a:endParaRPr lang="cs-CZ" sz="2800" dirty="0">
              <a:cs typeface="Calibri"/>
            </a:endParaRPr>
          </a:p>
          <a:p>
            <a:pPr marL="0" indent="0">
              <a:buNone/>
            </a:pPr>
            <a:r>
              <a:rPr lang="cs-CZ" sz="2800" b="1" dirty="0">
                <a:cs typeface="Calibri"/>
              </a:rPr>
              <a:t>Psychologický </a:t>
            </a:r>
            <a:r>
              <a:rPr lang="cs-CZ" sz="2800" b="1" dirty="0" err="1">
                <a:cs typeface="Calibri"/>
              </a:rPr>
              <a:t>well-being</a:t>
            </a:r>
            <a:endParaRPr lang="cs-CZ" sz="2800" b="1" dirty="0">
              <a:cs typeface="Calibri"/>
            </a:endParaRPr>
          </a:p>
          <a:p>
            <a:pPr>
              <a:buFont typeface="Arial" panose="020F0502020204030204" pitchFamily="34" charset="0"/>
              <a:buChar char="•"/>
            </a:pPr>
            <a:r>
              <a:rPr lang="cs-CZ" sz="2800" dirty="0">
                <a:cs typeface="Calibri"/>
              </a:rPr>
              <a:t> založen na formulacích lidského rozvoje a existencionálních životních krizích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cs-CZ" sz="2800" dirty="0">
                <a:cs typeface="Calibri"/>
              </a:rPr>
              <a:t> </a:t>
            </a:r>
            <a:r>
              <a:rPr lang="cs-CZ" sz="2800" dirty="0" err="1">
                <a:cs typeface="Calibri"/>
              </a:rPr>
              <a:t>Erickson</a:t>
            </a:r>
            <a:r>
              <a:rPr lang="cs-CZ" sz="2800" dirty="0">
                <a:cs typeface="Calibri"/>
              </a:rPr>
              <a:t> (růst a vývoj člověka), </a:t>
            </a:r>
            <a:r>
              <a:rPr lang="cs-CZ" sz="2800" dirty="0" err="1">
                <a:cs typeface="Calibri"/>
              </a:rPr>
              <a:t>Maslow</a:t>
            </a:r>
            <a:r>
              <a:rPr lang="cs-CZ" sz="2800" dirty="0">
                <a:cs typeface="Calibri"/>
              </a:rPr>
              <a:t> (sebeaktualizace), </a:t>
            </a:r>
            <a:r>
              <a:rPr lang="cs-CZ" sz="2800" dirty="0" err="1">
                <a:cs typeface="Calibri"/>
              </a:rPr>
              <a:t>Allport</a:t>
            </a:r>
            <a:r>
              <a:rPr lang="cs-CZ" sz="2800" dirty="0">
                <a:cs typeface="Calibri"/>
              </a:rPr>
              <a:t> (zralost), Jung (individuace)</a:t>
            </a:r>
          </a:p>
        </p:txBody>
      </p:sp>
    </p:spTree>
    <p:extLst>
      <p:ext uri="{BB962C8B-B14F-4D97-AF65-F5344CB8AC3E}">
        <p14:creationId xmlns:p14="http://schemas.microsoft.com/office/powerpoint/2010/main" val="27964332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FE9E7E-590F-47A2-9816-D4B51C6FB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10750530" cy="1499616"/>
          </a:xfrm>
        </p:spPr>
        <p:txBody>
          <a:bodyPr/>
          <a:lstStyle/>
          <a:p>
            <a:r>
              <a:rPr lang="cs-CZ" dirty="0"/>
              <a:t>Model kvality života podle </a:t>
            </a:r>
            <a:r>
              <a:rPr lang="cs-CZ" dirty="0" err="1"/>
              <a:t>Veenhoven</a:t>
            </a:r>
            <a:r>
              <a:rPr lang="cs-CZ" dirty="0"/>
              <a:t> (2000)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0C283D19-BD67-4420-BB72-BDD5AFCED3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0422901"/>
              </p:ext>
            </p:extLst>
          </p:nvPr>
        </p:nvGraphicFramePr>
        <p:xfrm>
          <a:off x="1023938" y="2285999"/>
          <a:ext cx="9720261" cy="39032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87">
                  <a:extLst>
                    <a:ext uri="{9D8B030D-6E8A-4147-A177-3AD203B41FA5}">
                      <a16:colId xmlns:a16="http://schemas.microsoft.com/office/drawing/2014/main" val="3437585010"/>
                    </a:ext>
                  </a:extLst>
                </a:gridCol>
                <a:gridCol w="3240087">
                  <a:extLst>
                    <a:ext uri="{9D8B030D-6E8A-4147-A177-3AD203B41FA5}">
                      <a16:colId xmlns:a16="http://schemas.microsoft.com/office/drawing/2014/main" val="326069796"/>
                    </a:ext>
                  </a:extLst>
                </a:gridCol>
                <a:gridCol w="3240087">
                  <a:extLst>
                    <a:ext uri="{9D8B030D-6E8A-4147-A177-3AD203B41FA5}">
                      <a16:colId xmlns:a16="http://schemas.microsoft.com/office/drawing/2014/main" val="1276212035"/>
                    </a:ext>
                  </a:extLst>
                </a:gridCol>
              </a:tblGrid>
              <a:tr h="1586805">
                <a:tc>
                  <a:txBody>
                    <a:bodyPr/>
                    <a:lstStyle/>
                    <a:p>
                      <a:endParaRPr lang="cs-CZ" sz="2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VNĚJŠÍ KVALITY ŽIVOTA (PROSTŘEDÍ)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VNITŘNÍ KVALITY ŽIVOTA (JEDINEC)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006507"/>
                  </a:ext>
                </a:extLst>
              </a:tr>
              <a:tr h="919339">
                <a:tc>
                  <a:txBody>
                    <a:bodyPr/>
                    <a:lstStyle/>
                    <a:p>
                      <a:r>
                        <a:rPr lang="cs-CZ" sz="2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ŽIVOTNÍ ŠANCE, PŘÍLEŽITOSTI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Vhodnost prostředí pro život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Životaschopnost jedince, dispozice, </a:t>
                      </a:r>
                      <a:r>
                        <a:rPr lang="cs-CZ" sz="28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resiliance</a:t>
                      </a:r>
                      <a:endParaRPr lang="cs-CZ" sz="2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8607654"/>
                  </a:ext>
                </a:extLst>
              </a:tr>
              <a:tr h="919339">
                <a:tc>
                  <a:txBody>
                    <a:bodyPr/>
                    <a:lstStyle/>
                    <a:p>
                      <a:r>
                        <a:rPr lang="cs-CZ" sz="2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VÝSLEDKY ŽIVOTA, PODOBA ŽIVOTA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Užitečnost života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Porozumění vlastnímu životu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74206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20572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E873BC-9EB9-4753-889C-292242368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Úkol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A51E8F-38D5-4A4D-87D5-F7D4F02B43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Připomínám úkol k hodnotám (dotazník hodnot, aktivita na hodnoty, srovnání)</a:t>
            </a:r>
          </a:p>
          <a:p>
            <a:endParaRPr lang="cs-CZ" dirty="0"/>
          </a:p>
          <a:p>
            <a:r>
              <a:rPr lang="cs-CZ" dirty="0"/>
              <a:t>Vyzkoušejte si dotazníky kvality života (</a:t>
            </a:r>
            <a:r>
              <a:rPr lang="cs-CZ" dirty="0" err="1"/>
              <a:t>Moodle</a:t>
            </a:r>
            <a:r>
              <a:rPr lang="cs-CZ" dirty="0"/>
              <a:t>).</a:t>
            </a:r>
          </a:p>
          <a:p>
            <a:r>
              <a:rPr lang="cs-CZ" dirty="0"/>
              <a:t>Zamyslete se nad vztahem těchto nástrojů a nástrojů na měření hodnot. </a:t>
            </a:r>
          </a:p>
          <a:p>
            <a:endParaRPr lang="cs-CZ" dirty="0"/>
          </a:p>
          <a:p>
            <a:r>
              <a:rPr lang="cs-CZ" dirty="0"/>
              <a:t>Jak souvisí kvalita života s psychologickou praxí?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1189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59902E-8012-4341-AD3B-1A6DCC699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413129"/>
            <a:ext cx="9720072" cy="1499616"/>
          </a:xfrm>
        </p:spPr>
        <p:txBody>
          <a:bodyPr/>
          <a:lstStyle/>
          <a:p>
            <a:r>
              <a:rPr lang="cs-CZ" b="1" dirty="0" err="1"/>
              <a:t>Milton</a:t>
            </a:r>
            <a:r>
              <a:rPr lang="cs-CZ" b="1" dirty="0"/>
              <a:t> </a:t>
            </a:r>
            <a:r>
              <a:rPr lang="cs-CZ" b="1" dirty="0" err="1"/>
              <a:t>rokeach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2718E0-38E6-4A3E-B20E-615FD2E7E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918741"/>
            <a:ext cx="10758141" cy="4390619"/>
          </a:xfrm>
        </p:spPr>
        <p:txBody>
          <a:bodyPr>
            <a:normAutofit fontScale="92500" lnSpcReduction="10000"/>
          </a:bodyPr>
          <a:lstStyle/>
          <a:p>
            <a:r>
              <a:rPr lang="cs-CZ" sz="2600" dirty="0"/>
              <a:t>Hodnoty = </a:t>
            </a:r>
            <a:r>
              <a:rPr lang="cs-CZ" sz="2600" i="1" dirty="0"/>
              <a:t>„trvalé přesvědčení o tom, že specifický způsob jednání nebo cílového stavu existence je osobně i společensky výhodnější než opačný či protilehlý způsob jednání nebo cílový stav existence“   </a:t>
            </a:r>
            <a:r>
              <a:rPr lang="cs-CZ" i="1" dirty="0"/>
              <a:t>(</a:t>
            </a:r>
            <a:r>
              <a:rPr lang="cs-CZ" i="1" dirty="0" err="1"/>
              <a:t>Rokeach</a:t>
            </a:r>
            <a:r>
              <a:rPr lang="cs-CZ" i="1" dirty="0"/>
              <a:t>, 1973, s. 70)</a:t>
            </a:r>
          </a:p>
          <a:p>
            <a:endParaRPr lang="cs-CZ" sz="2400" dirty="0"/>
          </a:p>
          <a:p>
            <a:r>
              <a:rPr lang="cs-CZ" sz="2400" b="1" dirty="0"/>
              <a:t>Složky hodnot: </a:t>
            </a:r>
            <a:r>
              <a:rPr lang="cs-CZ" sz="2400" dirty="0"/>
              <a:t>	- kognitivní</a:t>
            </a:r>
            <a:br>
              <a:rPr lang="cs-CZ" sz="2400" dirty="0"/>
            </a:br>
            <a:r>
              <a:rPr lang="cs-CZ" sz="2400" dirty="0"/>
              <a:t>			- afektivní</a:t>
            </a:r>
            <a:br>
              <a:rPr lang="cs-CZ" sz="2400" dirty="0"/>
            </a:br>
            <a:r>
              <a:rPr lang="cs-CZ" sz="2400" dirty="0"/>
              <a:t>			- behaviorální</a:t>
            </a:r>
          </a:p>
          <a:p>
            <a:endParaRPr lang="cs-CZ" sz="2400" dirty="0"/>
          </a:p>
          <a:p>
            <a:r>
              <a:rPr lang="cs-CZ" sz="2400" b="1" dirty="0"/>
              <a:t>Typy hodnot: </a:t>
            </a:r>
          </a:p>
          <a:p>
            <a:r>
              <a:rPr lang="cs-CZ" sz="2400" dirty="0"/>
              <a:t>- cílové hodnoty </a:t>
            </a:r>
          </a:p>
          <a:p>
            <a:r>
              <a:rPr lang="cs-CZ" sz="2400" dirty="0"/>
              <a:t>- instrumentální hodnoty</a:t>
            </a:r>
          </a:p>
        </p:txBody>
      </p:sp>
    </p:spTree>
    <p:extLst>
      <p:ext uri="{BB962C8B-B14F-4D97-AF65-F5344CB8AC3E}">
        <p14:creationId xmlns:p14="http://schemas.microsoft.com/office/powerpoint/2010/main" val="4091075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 err="1"/>
              <a:t>The</a:t>
            </a:r>
            <a:r>
              <a:rPr lang="cs-CZ" sz="3600" b="1" dirty="0"/>
              <a:t> </a:t>
            </a:r>
            <a:r>
              <a:rPr lang="cs-CZ" sz="3600" b="1" dirty="0" err="1"/>
              <a:t>Rokeach</a:t>
            </a:r>
            <a:r>
              <a:rPr lang="cs-CZ" sz="3600" b="1" dirty="0"/>
              <a:t> </a:t>
            </a:r>
            <a:r>
              <a:rPr lang="cs-CZ" sz="3600" b="1" dirty="0" err="1"/>
              <a:t>Value</a:t>
            </a:r>
            <a:r>
              <a:rPr lang="cs-CZ" sz="3600" b="1" dirty="0"/>
              <a:t> </a:t>
            </a:r>
            <a:r>
              <a:rPr lang="cs-CZ" sz="3600" b="1" dirty="0" err="1"/>
              <a:t>Survey</a:t>
            </a:r>
            <a:r>
              <a:rPr lang="cs-CZ" sz="3600" b="1" dirty="0"/>
              <a:t> (RVS)</a:t>
            </a:r>
            <a:endParaRPr lang="cs-CZ" sz="6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7" y="1843789"/>
            <a:ext cx="5691466" cy="4976735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/>
              <a:t>Hodnoty cílové </a:t>
            </a:r>
          </a:p>
          <a:p>
            <a:r>
              <a:rPr lang="cs-CZ" dirty="0"/>
              <a:t>moudrost (zralé chápání života) </a:t>
            </a:r>
            <a:br>
              <a:rPr lang="cs-CZ" dirty="0"/>
            </a:br>
            <a:r>
              <a:rPr lang="cs-CZ" dirty="0"/>
              <a:t>národní bezpečnost (ochrana před útokem) </a:t>
            </a:r>
            <a:br>
              <a:rPr lang="cs-CZ" dirty="0"/>
            </a:br>
            <a:r>
              <a:rPr lang="cs-CZ" dirty="0"/>
              <a:t>opravdové přátelství (blízkost druhého) </a:t>
            </a:r>
            <a:br>
              <a:rPr lang="cs-CZ" dirty="0"/>
            </a:br>
            <a:r>
              <a:rPr lang="cs-CZ" dirty="0"/>
              <a:t>pohodlný život (život v blahobytu) </a:t>
            </a:r>
            <a:br>
              <a:rPr lang="cs-CZ" dirty="0"/>
            </a:br>
            <a:r>
              <a:rPr lang="cs-CZ" dirty="0"/>
              <a:t>potěšení (radostný, poklidný život) </a:t>
            </a:r>
            <a:br>
              <a:rPr lang="cs-CZ" dirty="0"/>
            </a:br>
            <a:r>
              <a:rPr lang="cs-CZ" dirty="0"/>
              <a:t>rodinné bezpečí (péče o milované osoby) </a:t>
            </a:r>
            <a:br>
              <a:rPr lang="cs-CZ" dirty="0"/>
            </a:br>
            <a:r>
              <a:rPr lang="cs-CZ" dirty="0"/>
              <a:t>rovnost (bratrství a rovné šance pro všechny) </a:t>
            </a:r>
            <a:br>
              <a:rPr lang="cs-CZ" dirty="0"/>
            </a:br>
            <a:r>
              <a:rPr lang="cs-CZ" dirty="0"/>
              <a:t>sebeúcta (vážit si sebe sama) </a:t>
            </a:r>
            <a:br>
              <a:rPr lang="cs-CZ" dirty="0"/>
            </a:br>
            <a:r>
              <a:rPr lang="cs-CZ" dirty="0"/>
              <a:t>smysl pro plnění úkolů (být přínosem) </a:t>
            </a:r>
            <a:br>
              <a:rPr lang="cs-CZ" dirty="0"/>
            </a:br>
            <a:r>
              <a:rPr lang="cs-CZ" dirty="0"/>
              <a:t>spása (věčný život) </a:t>
            </a:r>
            <a:br>
              <a:rPr lang="cs-CZ" dirty="0"/>
            </a:br>
            <a:r>
              <a:rPr lang="cs-CZ" dirty="0"/>
              <a:t>společenské uznání (respekt, obdiv) </a:t>
            </a:r>
            <a:br>
              <a:rPr lang="cs-CZ" dirty="0"/>
            </a:br>
            <a:r>
              <a:rPr lang="cs-CZ" dirty="0"/>
              <a:t>svět krásy (krása přírody a umění) </a:t>
            </a:r>
            <a:br>
              <a:rPr lang="cs-CZ" dirty="0"/>
            </a:br>
            <a:r>
              <a:rPr lang="cs-CZ" dirty="0"/>
              <a:t>svět v míru (bez válek a konfliktů) </a:t>
            </a:r>
            <a:br>
              <a:rPr lang="cs-CZ" dirty="0"/>
            </a:br>
            <a:r>
              <a:rPr lang="cs-CZ" dirty="0"/>
              <a:t>svoboda (nezávislost, svobodná volba) </a:t>
            </a:r>
            <a:br>
              <a:rPr lang="cs-CZ" dirty="0"/>
            </a:br>
            <a:r>
              <a:rPr lang="cs-CZ" dirty="0"/>
              <a:t>štěstí (uspokojení)</a:t>
            </a:r>
            <a:br>
              <a:rPr lang="cs-CZ" dirty="0"/>
            </a:br>
            <a:r>
              <a:rPr lang="cs-CZ" dirty="0"/>
              <a:t>vnitřní harmonie (nepřítomnost vnitřního konfliktu) </a:t>
            </a:r>
            <a:br>
              <a:rPr lang="cs-CZ" dirty="0"/>
            </a:br>
            <a:r>
              <a:rPr lang="cs-CZ" dirty="0"/>
              <a:t>vyzrálá láska (sexuální a duševní blízkost) </a:t>
            </a:r>
            <a:br>
              <a:rPr lang="cs-CZ" dirty="0"/>
            </a:br>
            <a:r>
              <a:rPr lang="cs-CZ" dirty="0"/>
              <a:t>vzrušující život (aktivní život plný podnětů) </a:t>
            </a: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910466" y="1843790"/>
            <a:ext cx="5281534" cy="4976736"/>
          </a:xfrm>
          <a:prstGeom prst="rect">
            <a:avLst/>
          </a:prstGeom>
        </p:spPr>
        <p:txBody>
          <a:bodyPr vert="horz" lIns="45720" tIns="45720" rIns="4572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/>
              <a:t>Hodnoty instrumentální</a:t>
            </a:r>
          </a:p>
          <a:p>
            <a:r>
              <a:rPr lang="cs-CZ" dirty="0"/>
              <a:t>ctižádostivý (tvrdě pracující, ambiciózní) </a:t>
            </a:r>
            <a:br>
              <a:rPr lang="cs-CZ" dirty="0"/>
            </a:br>
            <a:r>
              <a:rPr lang="cs-CZ" dirty="0"/>
              <a:t>čestný (upřímný, pravdomluvný) </a:t>
            </a:r>
            <a:br>
              <a:rPr lang="cs-CZ" dirty="0"/>
            </a:br>
            <a:r>
              <a:rPr lang="cs-CZ" dirty="0"/>
              <a:t>čistý (upravený, pořádný) </a:t>
            </a:r>
            <a:br>
              <a:rPr lang="cs-CZ" dirty="0"/>
            </a:br>
            <a:r>
              <a:rPr lang="cs-CZ" dirty="0"/>
              <a:t>intelektuální (inteligentní, přemýšlivý) </a:t>
            </a:r>
            <a:br>
              <a:rPr lang="cs-CZ" dirty="0"/>
            </a:br>
            <a:r>
              <a:rPr lang="cs-CZ" dirty="0"/>
              <a:t>logický (důsledný, racionální) </a:t>
            </a:r>
            <a:br>
              <a:rPr lang="cs-CZ" dirty="0"/>
            </a:br>
            <a:r>
              <a:rPr lang="cs-CZ" dirty="0"/>
              <a:t>milující (citový, něžný) </a:t>
            </a:r>
            <a:br>
              <a:rPr lang="cs-CZ" dirty="0"/>
            </a:br>
            <a:r>
              <a:rPr lang="cs-CZ" dirty="0"/>
              <a:t>nápaditý (tvořivý) </a:t>
            </a:r>
            <a:br>
              <a:rPr lang="cs-CZ" dirty="0"/>
            </a:br>
            <a:r>
              <a:rPr lang="cs-CZ" dirty="0"/>
              <a:t>nápomocný (přispívající k dobru druhých) </a:t>
            </a:r>
            <a:br>
              <a:rPr lang="cs-CZ" dirty="0"/>
            </a:br>
            <a:r>
              <a:rPr lang="cs-CZ" dirty="0"/>
              <a:t>nezávislý (soběstačný) </a:t>
            </a:r>
            <a:br>
              <a:rPr lang="cs-CZ" dirty="0"/>
            </a:br>
            <a:r>
              <a:rPr lang="cs-CZ" dirty="0"/>
              <a:t>odpouštějící (promíjející) </a:t>
            </a:r>
            <a:br>
              <a:rPr lang="cs-CZ" dirty="0"/>
            </a:br>
            <a:r>
              <a:rPr lang="cs-CZ" dirty="0"/>
              <a:t>odpovědný (seriózní, spolehlivý) </a:t>
            </a:r>
            <a:br>
              <a:rPr lang="cs-CZ" dirty="0"/>
            </a:br>
            <a:r>
              <a:rPr lang="cs-CZ" dirty="0"/>
              <a:t>odvážný (bránící názory druhých) </a:t>
            </a:r>
            <a:br>
              <a:rPr lang="cs-CZ" dirty="0"/>
            </a:br>
            <a:r>
              <a:rPr lang="cs-CZ" dirty="0"/>
              <a:t>poslušný (svědomitý, uctivý) </a:t>
            </a:r>
            <a:br>
              <a:rPr lang="cs-CZ" dirty="0"/>
            </a:br>
            <a:r>
              <a:rPr lang="cs-CZ" dirty="0"/>
              <a:t>schopný (kompetentní, účinný) </a:t>
            </a:r>
            <a:br>
              <a:rPr lang="cs-CZ" dirty="0"/>
            </a:br>
            <a:r>
              <a:rPr lang="cs-CZ" dirty="0"/>
              <a:t>tolerantní (bez předsudků) </a:t>
            </a:r>
            <a:br>
              <a:rPr lang="cs-CZ" dirty="0"/>
            </a:br>
            <a:r>
              <a:rPr lang="cs-CZ" dirty="0"/>
              <a:t>veselý (bezstarostný, radostný) </a:t>
            </a:r>
            <a:br>
              <a:rPr lang="cs-CZ" dirty="0"/>
            </a:br>
            <a:r>
              <a:rPr lang="cs-CZ" dirty="0"/>
              <a:t>ukázněný (umírněný, disciplinovaný) </a:t>
            </a:r>
            <a:br>
              <a:rPr lang="cs-CZ" dirty="0"/>
            </a:br>
            <a:r>
              <a:rPr lang="cs-CZ" dirty="0"/>
              <a:t>zdvořilý (pozorný, způsobný)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5149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2BB2C4-856D-41E4-9ACF-575795211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zHodnocení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39DB30-D47F-43B1-976D-58B289CEB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7" y="2084832"/>
            <a:ext cx="10878063" cy="4540820"/>
          </a:xfrm>
        </p:spPr>
        <p:txBody>
          <a:bodyPr>
            <a:normAutofit/>
          </a:bodyPr>
          <a:lstStyle/>
          <a:p>
            <a:r>
              <a:rPr lang="cs-CZ" b="1" dirty="0"/>
              <a:t>výhody </a:t>
            </a:r>
          </a:p>
          <a:p>
            <a:r>
              <a:rPr lang="cs-CZ" dirty="0"/>
              <a:t>- rychlá administrace a srozumitelnost pro respondenty</a:t>
            </a:r>
          </a:p>
          <a:p>
            <a:r>
              <a:rPr lang="cs-CZ" dirty="0"/>
              <a:t>- validita </a:t>
            </a:r>
          </a:p>
          <a:p>
            <a:endParaRPr lang="cs-CZ" dirty="0"/>
          </a:p>
          <a:p>
            <a:r>
              <a:rPr lang="cs-CZ" b="1" dirty="0"/>
              <a:t>nevýhody</a:t>
            </a:r>
          </a:p>
          <a:p>
            <a:r>
              <a:rPr lang="cs-CZ" dirty="0"/>
              <a:t>- pouze hierarchické vztahy mezi jednotlivými hodnotami</a:t>
            </a:r>
          </a:p>
          <a:p>
            <a:r>
              <a:rPr lang="cs-CZ" dirty="0"/>
              <a:t>- absence negativních hodnot </a:t>
            </a:r>
          </a:p>
          <a:p>
            <a:r>
              <a:rPr lang="cs-CZ" dirty="0"/>
              <a:t>- chybějící hodnotové typy (např. </a:t>
            </a:r>
            <a:r>
              <a:rPr lang="cs-CZ" dirty="0" err="1"/>
              <a:t>well-being</a:t>
            </a:r>
            <a:r>
              <a:rPr lang="cs-CZ" dirty="0"/>
              <a:t>, šetrnost, bezstarostnost a individuální práva) </a:t>
            </a:r>
          </a:p>
          <a:p>
            <a:r>
              <a:rPr lang="cs-CZ" dirty="0"/>
              <a:t>- nedostatek empirických podkladů pro exaktní rozlišení terminální a instrumentální hodnoty </a:t>
            </a:r>
          </a:p>
        </p:txBody>
      </p:sp>
    </p:spTree>
    <p:extLst>
      <p:ext uri="{BB962C8B-B14F-4D97-AF65-F5344CB8AC3E}">
        <p14:creationId xmlns:p14="http://schemas.microsoft.com/office/powerpoint/2010/main" val="2107528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4CAC1E-8517-40C0-8B16-735E5988E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5354"/>
            <a:ext cx="9720072" cy="1499616"/>
          </a:xfrm>
        </p:spPr>
        <p:txBody>
          <a:bodyPr/>
          <a:lstStyle/>
          <a:p>
            <a:r>
              <a:rPr lang="cs-CZ" b="1" dirty="0" err="1"/>
              <a:t>Shalom</a:t>
            </a:r>
            <a:r>
              <a:rPr lang="cs-CZ" b="1" dirty="0"/>
              <a:t> h. </a:t>
            </a:r>
            <a:r>
              <a:rPr lang="cs-CZ" b="1" dirty="0" err="1"/>
              <a:t>schwartz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A064F7-38DA-4FA1-9FB9-781A48809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603948"/>
            <a:ext cx="10758141" cy="508166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formální charakteristiky společné většině definicí hodnot: </a:t>
            </a:r>
          </a:p>
          <a:p>
            <a:pPr marL="457200" lvl="0" indent="-457200">
              <a:buFont typeface="+mj-lt"/>
              <a:buAutoNum type="arabicPeriod"/>
            </a:pPr>
            <a:r>
              <a:rPr lang="cs-CZ" dirty="0"/>
              <a:t>koncepce nebo přesvědčení</a:t>
            </a:r>
          </a:p>
          <a:p>
            <a:pPr marL="457200" lvl="0" indent="-457200">
              <a:buFont typeface="+mj-lt"/>
              <a:buAutoNum type="arabicPeriod"/>
            </a:pPr>
            <a:r>
              <a:rPr lang="cs-CZ" dirty="0"/>
              <a:t>týkají se žádoucích konečných stavů nebo žádoucího chování</a:t>
            </a:r>
          </a:p>
          <a:p>
            <a:pPr marL="457200" lvl="0" indent="-457200">
              <a:buFont typeface="+mj-lt"/>
              <a:buAutoNum type="arabicPeriod"/>
            </a:pPr>
            <a:r>
              <a:rPr lang="cs-CZ" dirty="0"/>
              <a:t>přesahují (transcendují) specifické situace</a:t>
            </a:r>
          </a:p>
          <a:p>
            <a:pPr marL="457200" lvl="0" indent="-457200">
              <a:buFont typeface="+mj-lt"/>
              <a:buAutoNum type="arabicPeriod"/>
            </a:pPr>
            <a:r>
              <a:rPr lang="cs-CZ" dirty="0"/>
              <a:t>řídí selekci nebo evaluaci chování a událostí</a:t>
            </a:r>
          </a:p>
          <a:p>
            <a:pPr marL="457200" lvl="0" indent="-457200">
              <a:buFont typeface="+mj-lt"/>
              <a:buAutoNum type="arabicPeriod"/>
            </a:pPr>
            <a:r>
              <a:rPr lang="cs-CZ" dirty="0"/>
              <a:t>jsou seřazeny do pořadí podle relativní důležitosti</a:t>
            </a:r>
          </a:p>
          <a:p>
            <a:pPr marL="0" lvl="0" indent="0">
              <a:buNone/>
            </a:pPr>
            <a:endParaRPr lang="cs-CZ" sz="2400" dirty="0"/>
          </a:p>
          <a:p>
            <a:r>
              <a:rPr lang="cs-CZ" sz="2400" b="1" i="1" dirty="0"/>
              <a:t>„Hodnota je koncepcí </a:t>
            </a:r>
            <a:r>
              <a:rPr lang="cs-CZ" sz="2400" b="1" i="1" dirty="0" err="1"/>
              <a:t>transsituačního</a:t>
            </a:r>
            <a:r>
              <a:rPr lang="cs-CZ" sz="2400" b="1" i="1" dirty="0"/>
              <a:t> CÍLE (terminálního/instrumentálního), který vyjadřuje ZÁJMY jedince (individualistické/kolektivistické/obojí) týkající se určité MOTIVAČNÍ OBLASTI (potěšení/ …/moc) a hodnocené v určitém PÁSMU podle důležitosti (od velmi důležité po nedůležité) coby řídícího principu v jeho životě“ </a:t>
            </a:r>
          </a:p>
          <a:p>
            <a:r>
              <a:rPr lang="cs-CZ" sz="2000" dirty="0"/>
              <a:t>(</a:t>
            </a:r>
            <a:r>
              <a:rPr lang="cs-CZ" sz="2000" dirty="0" err="1"/>
              <a:t>Schwartz</a:t>
            </a:r>
            <a:r>
              <a:rPr lang="cs-CZ" sz="2000" dirty="0"/>
              <a:t> &amp; </a:t>
            </a:r>
            <a:r>
              <a:rPr lang="cs-CZ" sz="2000" dirty="0" err="1"/>
              <a:t>Bilsky</a:t>
            </a:r>
            <a:r>
              <a:rPr lang="cs-CZ" sz="2000" dirty="0"/>
              <a:t>, 1987, s. 553)</a:t>
            </a:r>
          </a:p>
        </p:txBody>
      </p:sp>
    </p:spTree>
    <p:extLst>
      <p:ext uri="{BB962C8B-B14F-4D97-AF65-F5344CB8AC3E}">
        <p14:creationId xmlns:p14="http://schemas.microsoft.com/office/powerpoint/2010/main" val="280776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4CAC1E-8517-40C0-8B16-735E5988E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5354"/>
            <a:ext cx="9720072" cy="1499616"/>
          </a:xfrm>
        </p:spPr>
        <p:txBody>
          <a:bodyPr/>
          <a:lstStyle/>
          <a:p>
            <a:r>
              <a:rPr lang="cs-CZ" b="1" dirty="0" err="1"/>
              <a:t>Shalom</a:t>
            </a:r>
            <a:r>
              <a:rPr lang="cs-CZ" b="1" dirty="0"/>
              <a:t> h. </a:t>
            </a:r>
            <a:r>
              <a:rPr lang="cs-CZ" b="1" dirty="0" err="1"/>
              <a:t>schwartz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A064F7-38DA-4FA1-9FB9-781A48809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603948"/>
            <a:ext cx="10758141" cy="508166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Hodnoty = </a:t>
            </a:r>
            <a:r>
              <a:rPr lang="cs-CZ" b="1" dirty="0"/>
              <a:t>kognitivní reprezentace univerzálních lidských požadavků</a:t>
            </a:r>
            <a:r>
              <a:rPr lang="cs-CZ" dirty="0"/>
              <a:t> </a:t>
            </a:r>
          </a:p>
          <a:p>
            <a:pPr marL="457200" lvl="0" indent="-457200">
              <a:buFont typeface="+mj-lt"/>
              <a:buAutoNum type="arabicPeriod"/>
            </a:pPr>
            <a:r>
              <a:rPr lang="cs-CZ" dirty="0"/>
              <a:t>biologicky zakotvené potřeby organismu</a:t>
            </a:r>
          </a:p>
          <a:p>
            <a:pPr marL="457200" lvl="0" indent="-457200">
              <a:buFont typeface="+mj-lt"/>
              <a:buAutoNum type="arabicPeriod"/>
            </a:pPr>
            <a:r>
              <a:rPr lang="cs-CZ" dirty="0"/>
              <a:t>nutnost koordinace sociálních interakcí</a:t>
            </a:r>
          </a:p>
          <a:p>
            <a:pPr marL="457200" lvl="0" indent="-457200">
              <a:buFont typeface="+mj-lt"/>
              <a:buAutoNum type="arabicPeriod"/>
            </a:pPr>
            <a:r>
              <a:rPr lang="cs-CZ" dirty="0"/>
              <a:t>sociálně-institucionální požadavky sloužící skupinovému přežití</a:t>
            </a:r>
          </a:p>
          <a:p>
            <a:endParaRPr lang="cs-CZ" sz="2400" dirty="0"/>
          </a:p>
          <a:p>
            <a:r>
              <a:rPr lang="cs-CZ" sz="2400" dirty="0"/>
              <a:t>hodnoty = systém umožňující predikovat a vysvětlit postoje a chování jako celek</a:t>
            </a:r>
          </a:p>
          <a:p>
            <a:r>
              <a:rPr lang="cs-CZ" sz="2400" dirty="0"/>
              <a:t>postižení univerzálně platných strukturních vztahů mezi hodnotami</a:t>
            </a:r>
          </a:p>
          <a:p>
            <a:endParaRPr lang="cs-CZ" sz="2400" dirty="0"/>
          </a:p>
          <a:p>
            <a:r>
              <a:rPr lang="cs-CZ" sz="2400" dirty="0"/>
              <a:t>první empiricky adekvátně ověřovaný systém</a:t>
            </a:r>
          </a:p>
          <a:p>
            <a:r>
              <a:rPr lang="cs-CZ" sz="2400" dirty="0"/>
              <a:t>diagnostické testy: 	</a:t>
            </a:r>
            <a:r>
              <a:rPr lang="cs-CZ" sz="2400" dirty="0" err="1"/>
              <a:t>Schwartz</a:t>
            </a:r>
            <a:r>
              <a:rPr lang="cs-CZ" sz="2400" dirty="0"/>
              <a:t> </a:t>
            </a:r>
            <a:r>
              <a:rPr lang="cs-CZ" sz="2400" dirty="0" err="1"/>
              <a:t>Value</a:t>
            </a:r>
            <a:r>
              <a:rPr lang="cs-CZ" sz="2400" dirty="0"/>
              <a:t> </a:t>
            </a:r>
            <a:r>
              <a:rPr lang="cs-CZ" sz="2400" dirty="0" err="1"/>
              <a:t>Survey</a:t>
            </a:r>
            <a:r>
              <a:rPr lang="cs-CZ" sz="2400" dirty="0"/>
              <a:t> – SVS (</a:t>
            </a:r>
            <a:r>
              <a:rPr lang="cs-CZ" sz="2400" dirty="0" err="1"/>
              <a:t>Schwartz</a:t>
            </a:r>
            <a:r>
              <a:rPr lang="cs-CZ" sz="2400" dirty="0"/>
              <a:t>, 1992)</a:t>
            </a:r>
            <a:br>
              <a:rPr lang="cs-CZ" sz="2400" dirty="0"/>
            </a:br>
            <a:r>
              <a:rPr lang="cs-CZ" sz="2400" dirty="0"/>
              <a:t>			</a:t>
            </a:r>
            <a:r>
              <a:rPr lang="cs-CZ" sz="2400" dirty="0" err="1"/>
              <a:t>Portrait</a:t>
            </a:r>
            <a:r>
              <a:rPr lang="cs-CZ" sz="2400" dirty="0"/>
              <a:t> </a:t>
            </a:r>
            <a:r>
              <a:rPr lang="cs-CZ" sz="2400" dirty="0" err="1"/>
              <a:t>Values</a:t>
            </a:r>
            <a:r>
              <a:rPr lang="cs-CZ" sz="2400" dirty="0"/>
              <a:t> </a:t>
            </a:r>
            <a:r>
              <a:rPr lang="cs-CZ" sz="2400" dirty="0" err="1"/>
              <a:t>Questionnaire</a:t>
            </a:r>
            <a:r>
              <a:rPr lang="cs-CZ" sz="2400" dirty="0"/>
              <a:t> – PVQ (</a:t>
            </a:r>
            <a:r>
              <a:rPr lang="cs-CZ" sz="2400" dirty="0" err="1"/>
              <a:t>Schwartz</a:t>
            </a:r>
            <a:r>
              <a:rPr lang="cs-CZ" sz="2400" dirty="0"/>
              <a:t>, &amp; Bardi, 2001)</a:t>
            </a:r>
          </a:p>
        </p:txBody>
      </p:sp>
    </p:spTree>
    <p:extLst>
      <p:ext uri="{BB962C8B-B14F-4D97-AF65-F5344CB8AC3E}">
        <p14:creationId xmlns:p14="http://schemas.microsoft.com/office/powerpoint/2010/main" val="160345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D2CEC3-6A2D-480E-8A91-14751C7FB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Parametry třídění hodnot: </a:t>
            </a:r>
            <a:br>
              <a:rPr lang="cs-CZ" b="1" dirty="0"/>
            </a:br>
            <a:r>
              <a:rPr lang="cs-CZ" dirty="0"/>
              <a:t>Individuální zájmy versus kolektivní zájmy</a:t>
            </a:r>
            <a:br>
              <a:rPr lang="cs-CZ" dirty="0"/>
            </a:br>
            <a:r>
              <a:rPr lang="cs-CZ" dirty="0"/>
              <a:t>Motivační oblasti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D5222A-295A-4B86-BF35-801AF79E5D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367249"/>
            <a:ext cx="11167872" cy="4490752"/>
          </a:xfrm>
        </p:spPr>
        <p:txBody>
          <a:bodyPr>
            <a:normAutofit fontScale="92500"/>
          </a:bodyPr>
          <a:lstStyle/>
          <a:p>
            <a:pPr lvl="0"/>
            <a:r>
              <a:rPr lang="cs-CZ" sz="1600" b="1" dirty="0"/>
              <a:t>Hédonismus: </a:t>
            </a:r>
            <a:r>
              <a:rPr lang="cs-CZ" sz="1600" dirty="0"/>
              <a:t>příjemnosti a smyslové uspokojení (radost, příjemný život)</a:t>
            </a:r>
          </a:p>
          <a:p>
            <a:pPr lvl="0"/>
            <a:r>
              <a:rPr lang="cs-CZ" sz="1600" b="1" dirty="0"/>
              <a:t>Stimulace: </a:t>
            </a:r>
            <a:r>
              <a:rPr lang="cs-CZ" sz="1600" dirty="0"/>
              <a:t>vzrušení, novost, životní výzvy (kuráž, pestrý život, vzrušující život)</a:t>
            </a:r>
          </a:p>
          <a:p>
            <a:r>
              <a:rPr lang="cs-CZ" sz="1600" b="1" dirty="0"/>
              <a:t>Bezpečí: </a:t>
            </a:r>
            <a:r>
              <a:rPr lang="cs-CZ" sz="1600" dirty="0"/>
              <a:t>bezpečí, harmonie a stabilita ve společnosti, ve vztazích i v sobě samém (zabezpečená rodina, umírněný, chrání “public image”)</a:t>
            </a:r>
          </a:p>
          <a:p>
            <a:r>
              <a:rPr lang="cs-CZ" sz="1600" b="1" dirty="0"/>
              <a:t>Úspěch: </a:t>
            </a:r>
            <a:r>
              <a:rPr lang="cs-CZ" sz="1600" dirty="0"/>
              <a:t>osobní úspěch založený na demonstrování kompetence vzhledem k sociálním standardům (být úspěšný, schopný, ambiciózní, vlivný)</a:t>
            </a:r>
          </a:p>
          <a:p>
            <a:r>
              <a:rPr lang="cs-CZ" sz="1600" b="1" dirty="0"/>
              <a:t>Moc: </a:t>
            </a:r>
            <a:r>
              <a:rPr lang="cs-CZ" sz="1600" dirty="0"/>
              <a:t>sociální status a prestiž, kontrola nebo ovládání lidí a zdrojů (sociální moc, autorita, bohatství)</a:t>
            </a:r>
          </a:p>
          <a:p>
            <a:r>
              <a:rPr lang="cs-CZ" sz="1600" b="1" dirty="0"/>
              <a:t>Sebeurčení: </a:t>
            </a:r>
            <a:r>
              <a:rPr lang="cs-CZ" sz="1600" dirty="0"/>
              <a:t>nezávislé myšlení a aktivity, kreativní, bádající (kreativita, svoboda, nezávislost, zvídavý, volící si vlastní cíle, inteligentní)</a:t>
            </a:r>
          </a:p>
          <a:p>
            <a:r>
              <a:rPr lang="cs-CZ" sz="1600" b="1" dirty="0"/>
              <a:t>Tradice: </a:t>
            </a:r>
            <a:r>
              <a:rPr lang="cs-CZ" sz="1600" dirty="0"/>
              <a:t>respektování a oddanost zvykům a idejím, které zajišťují tradiční kulturu nebo náboženství (skromný, přijímající úděl, ctící tradice)</a:t>
            </a:r>
          </a:p>
          <a:p>
            <a:r>
              <a:rPr lang="cs-CZ" sz="1600" b="1" dirty="0"/>
              <a:t>Konformita: </a:t>
            </a:r>
            <a:r>
              <a:rPr lang="cs-CZ" sz="1600" dirty="0"/>
              <a:t>omezený rádius akcí, sklonů a impulsů, které by mohly znepokojovat nebo poškodit ostatní, a které jsou v rozporu s očekáváními nebo normami (zdvořilost, sebekázeň, úcta k rodičům a starším)</a:t>
            </a:r>
          </a:p>
          <a:p>
            <a:r>
              <a:rPr lang="cs-CZ" sz="1600" b="1" dirty="0"/>
              <a:t>Benevolence: </a:t>
            </a:r>
            <a:r>
              <a:rPr lang="cs-CZ" sz="1600" dirty="0"/>
              <a:t>uchování a zvyšování blaha lidí, se kterými je člověk v častém kontaktu (nápomocný, čestný, odpouštějící, loajální, odpovědný)</a:t>
            </a:r>
          </a:p>
          <a:p>
            <a:r>
              <a:rPr lang="cs-CZ" sz="1600" b="1" dirty="0"/>
              <a:t>Universalismus: </a:t>
            </a:r>
            <a:r>
              <a:rPr lang="cs-CZ" sz="1600" dirty="0"/>
              <a:t>porozumění, úcta, tolerance a péče o dobro všech lidí a celé přírody (velkorysý, spravedlnost, rovnost, mír, ochrana prostředí)</a:t>
            </a:r>
          </a:p>
        </p:txBody>
      </p:sp>
    </p:spTree>
    <p:extLst>
      <p:ext uri="{BB962C8B-B14F-4D97-AF65-F5344CB8AC3E}">
        <p14:creationId xmlns:p14="http://schemas.microsoft.com/office/powerpoint/2010/main" val="79307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Výsledek obrázku pro hodnoty hodnotová orientace psychologie schwart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919" y="974361"/>
            <a:ext cx="7454162" cy="53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428151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ntegrál">
  <a:themeElements>
    <a:clrScheme name="Integrá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TM02900720[[fn=Integrál]]</Template>
  <TotalTime>11868</TotalTime>
  <Words>2049</Words>
  <Application>Microsoft Office PowerPoint</Application>
  <PresentationFormat>Širokoúhlá obrazovka</PresentationFormat>
  <Paragraphs>205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22</vt:i4>
      </vt:variant>
    </vt:vector>
  </HeadingPairs>
  <TitlesOfParts>
    <vt:vector size="33" baseType="lpstr">
      <vt:lpstr>Arial</vt:lpstr>
      <vt:lpstr>Calibri</vt:lpstr>
      <vt:lpstr>Calibri Light</vt:lpstr>
      <vt:lpstr>Tw Cen MT</vt:lpstr>
      <vt:lpstr>Tw Cen MT Condensed</vt:lpstr>
      <vt:lpstr>Wingdings</vt:lpstr>
      <vt:lpstr>Wingdings 2</vt:lpstr>
      <vt:lpstr>Wingdings 3</vt:lpstr>
      <vt:lpstr>HDOfficeLightV0</vt:lpstr>
      <vt:lpstr>1_HDOfficeLightV0</vt:lpstr>
      <vt:lpstr>Integrál</vt:lpstr>
      <vt:lpstr>HODNOTY HODNOTOVÁ ORIENTACE</vt:lpstr>
      <vt:lpstr>Hodnoty, hodnotová orientace</vt:lpstr>
      <vt:lpstr>Milton rokeach</vt:lpstr>
      <vt:lpstr>The Rokeach Value Survey (RVS)</vt:lpstr>
      <vt:lpstr>zHodnocení </vt:lpstr>
      <vt:lpstr>Shalom h. schwartz</vt:lpstr>
      <vt:lpstr>Shalom h. schwartz</vt:lpstr>
      <vt:lpstr>Parametry třídění hodnot:  Individuální zájmy versus kolektivní zájmy Motivační oblasti </vt:lpstr>
      <vt:lpstr>Prezentace aplikace PowerPoint</vt:lpstr>
      <vt:lpstr>Teorie Kulturních hodnot</vt:lpstr>
      <vt:lpstr>Ronald F. Ingelhart HODNOTY A SPOLEČENSKÉ ZMĚNY</vt:lpstr>
      <vt:lpstr>World Values Survey (2010)</vt:lpstr>
      <vt:lpstr>POST / materialismus</vt:lpstr>
      <vt:lpstr>Geerte Hofstede </vt:lpstr>
      <vt:lpstr>KVALITA ŽIVOTA</vt:lpstr>
      <vt:lpstr>Kvalita života</vt:lpstr>
      <vt:lpstr>Dimenze kvality života podle světové zdravotnické organizace</vt:lpstr>
      <vt:lpstr>Kvalita života</vt:lpstr>
      <vt:lpstr>MĚŘENÍ Subjektivní kvalitY života</vt:lpstr>
      <vt:lpstr>Well-being</vt:lpstr>
      <vt:lpstr>Model kvality života podle Veenhoven (2000)</vt:lpstr>
      <vt:lpstr>Úkol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Smetackova</dc:creator>
  <cp:lastModifiedBy>Irena Smetáčková</cp:lastModifiedBy>
  <cp:revision>58</cp:revision>
  <dcterms:created xsi:type="dcterms:W3CDTF">2018-02-27T19:55:33Z</dcterms:created>
  <dcterms:modified xsi:type="dcterms:W3CDTF">2020-05-05T16:10:21Z</dcterms:modified>
</cp:coreProperties>
</file>