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4" r:id="rId2"/>
    <p:sldId id="521" r:id="rId3"/>
    <p:sldId id="522" r:id="rId4"/>
    <p:sldId id="495" r:id="rId5"/>
    <p:sldId id="496" r:id="rId6"/>
    <p:sldId id="497" r:id="rId7"/>
    <p:sldId id="499" r:id="rId8"/>
    <p:sldId id="500" r:id="rId9"/>
    <p:sldId id="501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15"/>
  </p:normalViewPr>
  <p:slideViewPr>
    <p:cSldViewPr snapToGrid="0" snapToObjects="1">
      <p:cViewPr varScale="1">
        <p:scale>
          <a:sx n="90" d="100"/>
          <a:sy n="90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B91131-B8B6-FC4B-B04D-657A0C82F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35410C-FCCC-7B49-8248-2B3AB2282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C60AB8-5BFF-E54C-8186-C7BDE684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E4DE-9B64-194D-A0FD-E88028424D86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531993-7E4A-9346-8C51-C557BD848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7798AF-2421-CB48-9A2D-40212674E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7CAE-1CA9-064D-9BE6-564CC62ED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90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052A61-A9F7-AF40-92D1-7E01874A0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5A814DE-DE8D-254B-9489-E2AAAA861C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044758-52FC-D44C-A3EC-E3AC9F1B5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E4DE-9B64-194D-A0FD-E88028424D86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4927E2-819E-9A4B-967D-1662BBCEF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BC034E-9AE0-744A-A256-727E11128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7CAE-1CA9-064D-9BE6-564CC62ED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703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80E32C6-5040-9149-A7ED-94AF8B1F77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45F5B8-24D5-EB44-A717-57A90EF15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E82550-967D-2041-93EB-4262338F7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E4DE-9B64-194D-A0FD-E88028424D86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E611AC-B551-824A-8BB0-8FF86967F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5DE70C-F3BD-8640-8C75-5EB699F4B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7CAE-1CA9-064D-9BE6-564CC62ED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0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7D0C83-3970-8A49-8008-9C3138E47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93A20C-DE72-F146-98B1-058EFCA22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DD5BE6-B7AA-9B4F-A29B-AB0702F1A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E4DE-9B64-194D-A0FD-E88028424D86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6BADBB-A6FC-FD48-AC68-F27ECBCA9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531B6C-CBB3-E141-8A96-8B7ECF2B2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7CAE-1CA9-064D-9BE6-564CC62ED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89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6C8AB2-190C-8049-BD59-45F6A510C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C74BDC-679F-7C4E-91F9-E4181379F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21DEE5-ADEC-3242-9E55-D60A1EAFE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E4DE-9B64-194D-A0FD-E88028424D86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794A16-4954-2542-8327-C3F2FB2E2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7F742A-0F81-984C-B076-7BFF450F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7CAE-1CA9-064D-9BE6-564CC62ED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24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EEF76F-8FBA-0045-B2A4-D2AA60B96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973B82-09DD-6E43-8B57-360D36E21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0454A6-F61C-4A45-80EA-EA650D765C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D80AC7D-249A-604E-AFE6-6BB98A2C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E4DE-9B64-194D-A0FD-E88028424D86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7388329-01DF-D541-BB6D-A8A66A744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583AAD-618D-E74A-9D14-A1D5982FE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7CAE-1CA9-064D-9BE6-564CC62ED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68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FF81FC-35EA-4046-B14D-C35A45964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8F5D2D2-B49D-3E48-963E-7B9CDDEE9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59A64C-4C61-8347-9175-5E4438AAC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4FD2D70-0D41-0645-AEFF-31F96A8DF7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50F0B6F-A043-D24A-8AB6-984FC72D39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21BEC14-0FF2-9A44-BC31-E5E172705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E4DE-9B64-194D-A0FD-E88028424D86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DD2D3D7-A589-BF41-9285-E81E93D9D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E823F54-D224-214E-B121-A8192FEB2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7CAE-1CA9-064D-9BE6-564CC62ED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59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7279BE-8AC3-AD44-B6DA-99B148ED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D3FFE4A-81EF-084D-8806-33DBCD5AB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E4DE-9B64-194D-A0FD-E88028424D86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7C0994C-3262-2A48-B27A-9E3573FC2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B2919C5-F542-5245-B04A-B3A5DE385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7CAE-1CA9-064D-9BE6-564CC62ED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62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5697C9E-46E9-E64E-BDD7-70D44AD3A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E4DE-9B64-194D-A0FD-E88028424D86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4BCFFE6-0683-3A4F-A682-A61C06A54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C6661BF-5A49-FE41-8CAC-D864AE985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7CAE-1CA9-064D-9BE6-564CC62ED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43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75D61-A6E7-1943-88E1-0FDA60F7E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F94570-4F62-1543-B9D1-C47ECBE63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1ED1B5-F616-A445-A9EC-9E93B77EA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93F6F1-A4EF-5F47-B2E5-DF1042F18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E4DE-9B64-194D-A0FD-E88028424D86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2C07FBC-8F98-FA42-9DB0-3B0A18A6A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0265C1-15F7-AF47-B374-0D48BE228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7CAE-1CA9-064D-9BE6-564CC62ED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94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DB1FD-6B73-0A4C-966F-1BEFA2D0A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78C01D5-861E-8C44-A7F7-A362A8A364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C99340D-9B96-4B4E-8B02-41743EDF9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8AE396-9958-C445-B766-5B5540FDC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E4DE-9B64-194D-A0FD-E88028424D86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93FB1F-D348-4747-8236-D9939734F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3C26D2-AF8D-FB4C-8749-42ED5A259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7CAE-1CA9-064D-9BE6-564CC62ED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47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0490A06-BD05-5448-8B8C-84C548509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CBCA2C-9432-9047-B3C4-8CE992D6B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F67134-40A8-4345-A80D-74F0AAB1E2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7E4DE-9B64-194D-A0FD-E88028424D86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897FF0-C38B-1B48-80F8-7502C7E2A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204D9E-39B3-764C-BA99-2A9162F2AB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E7CAE-1CA9-064D-9BE6-564CC62ED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7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79BDA8A-23F9-684E-B90C-D394C7331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4128" y="965199"/>
            <a:ext cx="6766078" cy="4927601"/>
          </a:xfrm>
        </p:spPr>
        <p:txBody>
          <a:bodyPr anchor="ctr">
            <a:normAutofit/>
          </a:bodyPr>
          <a:lstStyle/>
          <a:p>
            <a:pPr algn="r" eaLnBrk="1" hangingPunct="1"/>
            <a:r>
              <a:rPr lang="en-US" altLang="cs-CZ" sz="5400" cap="none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anose="020B0600070205080204" pitchFamily="34" charset="-128"/>
              </a:rPr>
              <a:t>Metodika tvorby bakalářské práce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8160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43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2F021-4DDF-EF4F-92D3-304B69D8C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altLang="cs-CZ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Analýza dokumentů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14" name="Content Placeholder 2">
            <a:extLst>
              <a:ext uri="{FF2B5EF4-FFF2-40B4-BE49-F238E27FC236}">
                <a16:creationId xmlns:a16="http://schemas.microsoft.com/office/drawing/2014/main" id="{ACAE650A-B4A8-BF43-B8C4-61616ADE4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altLang="cs-CZ" sz="2400" dirty="0">
                <a:ea typeface="ＭＳ Ｐゴシック" panose="020B0600070205080204" pitchFamily="34" charset="-128"/>
              </a:rPr>
              <a:t>Jaké metody?</a:t>
            </a:r>
          </a:p>
          <a:p>
            <a:pPr marL="0" indent="0"/>
            <a:r>
              <a:rPr lang="en-US" altLang="cs-CZ" sz="2400" dirty="0">
                <a:ea typeface="ＭＳ Ｐゴシック" panose="020B0600070205080204" pitchFamily="34" charset="-128"/>
              </a:rPr>
              <a:t> k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valitativní</a:t>
            </a:r>
            <a:r>
              <a:rPr lang="cs-CZ" altLang="cs-CZ" sz="2400" dirty="0">
                <a:ea typeface="ＭＳ Ｐゴシック" panose="020B0600070205080204" pitchFamily="34" charset="-128"/>
              </a:rPr>
              <a:t>, kvantitativní (nebo jejich kombinace)</a:t>
            </a:r>
            <a:br>
              <a:rPr lang="cs-CZ" altLang="cs-CZ" sz="2400" dirty="0">
                <a:ea typeface="ＭＳ Ｐゴシック" panose="020B0600070205080204" pitchFamily="34" charset="-128"/>
              </a:rPr>
            </a:br>
            <a:br>
              <a:rPr lang="cs-CZ" altLang="cs-CZ" sz="2400" dirty="0">
                <a:ea typeface="ＭＳ Ｐゴシック" panose="020B0600070205080204" pitchFamily="34" charset="-128"/>
              </a:rPr>
            </a:br>
            <a:br>
              <a:rPr lang="cs-CZ" altLang="cs-CZ" sz="2400" dirty="0">
                <a:ea typeface="ＭＳ Ｐゴシック" panose="020B0600070205080204" pitchFamily="34" charset="-128"/>
              </a:rPr>
            </a:br>
            <a:endParaRPr lang="cs-CZ" altLang="cs-CZ" sz="24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cs-CZ" altLang="cs-CZ" sz="2400" dirty="0">
                <a:ea typeface="ＭＳ Ｐゴシック" panose="020B0600070205080204" pitchFamily="34" charset="-128"/>
              </a:rPr>
              <a:t>Co můžeme zkoumat?</a:t>
            </a:r>
          </a:p>
          <a:p>
            <a:pPr marL="0" indent="0"/>
            <a:r>
              <a:rPr lang="cs-CZ" altLang="cs-CZ" sz="2400" dirty="0">
                <a:ea typeface="ＭＳ Ｐゴシック" panose="020B0600070205080204" pitchFamily="34" charset="-128"/>
              </a:rPr>
              <a:t> články, časopisy, seriály, inzerci, pohádky, billboardy, televizní reklamy, videoklipy, internetové diskuse, učebnice, osobní deníky, vzkazy na veřejných toaletách...</a:t>
            </a:r>
            <a:br>
              <a:rPr lang="cs-CZ" altLang="cs-CZ" sz="2400" dirty="0">
                <a:ea typeface="ＭＳ Ｐゴシック" panose="020B0600070205080204" pitchFamily="34" charset="-128"/>
              </a:rPr>
            </a:br>
            <a:endParaRPr lang="cs-CZ" altLang="cs-CZ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6107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1D9FCE-37C3-244F-AD4F-9F8EFD26E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altLang="cs-CZ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Analýza dokumentů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14" name="Content Placeholder 2">
            <a:extLst>
              <a:ext uri="{FF2B5EF4-FFF2-40B4-BE49-F238E27FC236}">
                <a16:creationId xmlns:a16="http://schemas.microsoft.com/office/drawing/2014/main" id="{9E82EA2C-32B7-EF43-B370-B88C6BD68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altLang="cs-CZ" sz="2400" dirty="0" err="1">
                <a:ea typeface="ＭＳ Ｐゴシック" panose="020B0600070205080204" pitchFamily="34" charset="-128"/>
              </a:rPr>
              <a:t>Příklady</a:t>
            </a:r>
            <a:endParaRPr lang="en-US" altLang="cs-CZ" sz="2400" dirty="0">
              <a:ea typeface="ＭＳ Ｐゴシック" panose="020B0600070205080204" pitchFamily="34" charset="-128"/>
            </a:endParaRPr>
          </a:p>
          <a:p>
            <a:pPr marL="0" indent="0"/>
            <a:endParaRPr lang="en-US" altLang="cs-CZ" sz="2000" dirty="0">
              <a:ea typeface="ＭＳ Ｐゴシック" panose="020B0600070205080204" pitchFamily="34" charset="-128"/>
            </a:endParaRPr>
          </a:p>
          <a:p>
            <a:pPr marL="0" indent="0"/>
            <a:r>
              <a:rPr lang="cs-CZ" altLang="cs-CZ" sz="2000" dirty="0">
                <a:ea typeface="ＭＳ Ｐゴシック" panose="020B0600070205080204" pitchFamily="34" charset="-128"/>
              </a:rPr>
              <a:t> Analýza výskytu </a:t>
            </a:r>
            <a:r>
              <a:rPr lang="cs-CZ" altLang="cs-CZ" sz="2000" dirty="0" err="1">
                <a:ea typeface="ＭＳ Ｐゴシック" panose="020B0600070205080204" pitchFamily="34" charset="-128"/>
              </a:rPr>
              <a:t>product</a:t>
            </a:r>
            <a:r>
              <a:rPr lang="cs-CZ" altLang="cs-CZ" sz="2000" dirty="0">
                <a:ea typeface="ＭＳ Ｐゴシック" panose="020B0600070205080204" pitchFamily="34" charset="-128"/>
              </a:rPr>
              <a:t> </a:t>
            </a:r>
            <a:r>
              <a:rPr lang="cs-CZ" altLang="cs-CZ" sz="2000" dirty="0" err="1">
                <a:ea typeface="ＭＳ Ｐゴシック" panose="020B0600070205080204" pitchFamily="34" charset="-128"/>
              </a:rPr>
              <a:t>placementu</a:t>
            </a:r>
            <a:r>
              <a:rPr lang="cs-CZ" altLang="cs-CZ" sz="2000" dirty="0">
                <a:ea typeface="ＭＳ Ｐゴシック" panose="020B0600070205080204" pitchFamily="34" charset="-128"/>
              </a:rPr>
              <a:t> ve vybraných českých filmech po roce 2000</a:t>
            </a:r>
          </a:p>
          <a:p>
            <a:pPr marL="0" indent="0"/>
            <a:r>
              <a:rPr lang="cs-CZ" altLang="cs-CZ" sz="2000" dirty="0">
                <a:ea typeface="ＭＳ Ｐゴシック" panose="020B0600070205080204" pitchFamily="34" charset="-128"/>
              </a:rPr>
              <a:t> Obsahová analýza </a:t>
            </a:r>
            <a:r>
              <a:rPr lang="cs-CZ" altLang="cs-CZ" sz="2000" dirty="0" err="1">
                <a:ea typeface="ＭＳ Ｐゴシック" panose="020B0600070205080204" pitchFamily="34" charset="-128"/>
              </a:rPr>
              <a:t>facebookové</a:t>
            </a:r>
            <a:r>
              <a:rPr lang="cs-CZ" altLang="cs-CZ" sz="2000" dirty="0">
                <a:ea typeface="ＭＳ Ｐゴシック" panose="020B0600070205080204" pitchFamily="34" charset="-128"/>
              </a:rPr>
              <a:t> stránky časopisu </a:t>
            </a:r>
            <a:r>
              <a:rPr lang="cs-CZ" altLang="cs-CZ" sz="2000" dirty="0" err="1">
                <a:ea typeface="ＭＳ Ｐゴシック" panose="020B0600070205080204" pitchFamily="34" charset="-128"/>
              </a:rPr>
              <a:t>Forbes</a:t>
            </a:r>
            <a:endParaRPr lang="cs-CZ" altLang="cs-CZ" sz="2000" dirty="0">
              <a:ea typeface="ＭＳ Ｐゴシック" panose="020B0600070205080204" pitchFamily="34" charset="-128"/>
            </a:endParaRPr>
          </a:p>
          <a:p>
            <a:pPr marL="0" indent="0"/>
            <a:r>
              <a:rPr lang="cs-CZ" altLang="cs-CZ" sz="2000" dirty="0">
                <a:ea typeface="ＭＳ Ｐゴシック" panose="020B0600070205080204" pitchFamily="34" charset="-128"/>
              </a:rPr>
              <a:t> </a:t>
            </a:r>
            <a:r>
              <a:rPr lang="cs-CZ" altLang="cs-CZ" sz="2000" dirty="0" err="1">
                <a:ea typeface="ＭＳ Ｐゴシック" panose="020B0600070205080204" pitchFamily="34" charset="-128"/>
              </a:rPr>
              <a:t>Reputation</a:t>
            </a:r>
            <a:r>
              <a:rPr lang="cs-CZ" altLang="cs-CZ" sz="2000" dirty="0">
                <a:ea typeface="ＭＳ Ｐゴシック" panose="020B0600070205080204" pitchFamily="34" charset="-128"/>
              </a:rPr>
              <a:t> management českých pivovarů na sociálních sítích</a:t>
            </a:r>
          </a:p>
          <a:p>
            <a:pPr marL="0" indent="0"/>
            <a:r>
              <a:rPr lang="cs-CZ" altLang="cs-CZ" sz="2000" dirty="0">
                <a:ea typeface="ＭＳ Ｐゴシック" panose="020B0600070205080204" pitchFamily="34" charset="-128"/>
              </a:rPr>
              <a:t> Zobrazování žen v reklamách na dekorativní kosmetiku</a:t>
            </a:r>
          </a:p>
          <a:p>
            <a:pPr marL="0" indent="0"/>
            <a:r>
              <a:rPr lang="cs-CZ" altLang="cs-CZ" sz="2000" dirty="0">
                <a:ea typeface="ＭＳ Ｐゴシック" panose="020B0600070205080204" pitchFamily="34" charset="-128"/>
              </a:rPr>
              <a:t> Reprezentace stáří v reklamách na produkty farmaceutického průmyslu</a:t>
            </a:r>
          </a:p>
          <a:p>
            <a:pPr marL="0" indent="0"/>
            <a:r>
              <a:rPr lang="cs-CZ" altLang="cs-CZ" sz="2000" dirty="0">
                <a:ea typeface="ＭＳ Ｐゴシック" panose="020B0600070205080204" pitchFamily="34" charset="-128"/>
              </a:rPr>
              <a:t> Erotická módní fotografie </a:t>
            </a:r>
            <a:r>
              <a:rPr lang="en-US" altLang="cs-CZ" sz="2000" dirty="0">
                <a:ea typeface="ＭＳ Ｐゴシック" panose="020B0600070205080204" pitchFamily="34" charset="-128"/>
              </a:rPr>
              <a:t>–</a:t>
            </a:r>
            <a:r>
              <a:rPr lang="cs-CZ" altLang="cs-CZ" sz="2000" dirty="0">
                <a:ea typeface="ＭＳ Ｐゴシック" panose="020B0600070205080204" pitchFamily="34" charset="-128"/>
              </a:rPr>
              <a:t> vývoj v čase, komparace různých médií</a:t>
            </a:r>
          </a:p>
          <a:p>
            <a:pPr marL="0" indent="0"/>
            <a:r>
              <a:rPr lang="cs-CZ" altLang="cs-CZ" sz="2000" dirty="0">
                <a:ea typeface="ＭＳ Ｐゴシック" panose="020B0600070205080204" pitchFamily="34" charset="-128"/>
              </a:rPr>
              <a:t> Téma EU na </a:t>
            </a:r>
            <a:r>
              <a:rPr lang="cs-CZ" altLang="cs-CZ" sz="2000" dirty="0" err="1">
                <a:ea typeface="ＭＳ Ｐゴシック" panose="020B0600070205080204" pitchFamily="34" charset="-128"/>
              </a:rPr>
              <a:t>facebookových</a:t>
            </a:r>
            <a:r>
              <a:rPr lang="cs-CZ" altLang="cs-CZ" sz="2000" dirty="0">
                <a:ea typeface="ＭＳ Ｐゴシック" panose="020B0600070205080204" pitchFamily="34" charset="-128"/>
              </a:rPr>
              <a:t> profilech českých europoslanců</a:t>
            </a:r>
          </a:p>
          <a:p>
            <a:pPr marL="0" indent="0"/>
            <a:endParaRPr lang="cs-CZ" altLang="cs-CZ" sz="2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128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7FEA57-D4D1-5945-A7CC-F881A8264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9437" y="957695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altLang="cs-CZ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Kvantitativní</a:t>
            </a:r>
            <a:r>
              <a:rPr lang="en-US" altLang="cs-CZ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 </a:t>
            </a:r>
            <a:r>
              <a:rPr lang="en-US" altLang="cs-CZ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obsahová</a:t>
            </a:r>
            <a:r>
              <a:rPr lang="en-US" altLang="cs-CZ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 </a:t>
            </a:r>
            <a:r>
              <a:rPr lang="en-US" altLang="cs-CZ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analýza</a:t>
            </a:r>
            <a:endParaRPr lang="en-US" altLang="cs-CZ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anose="020B0600070205080204" pitchFamily="34" charset="-128"/>
            </a:endParaRPr>
          </a:p>
        </p:txBody>
      </p:sp>
      <p:sp>
        <p:nvSpPr>
          <p:cNvPr id="35842" name="Content Placeholder 2">
            <a:extLst>
              <a:ext uri="{FF2B5EF4-FFF2-40B4-BE49-F238E27FC236}">
                <a16:creationId xmlns:a16="http://schemas.microsoft.com/office/drawing/2014/main" id="{DC89B997-018A-6B42-A490-637161CB3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66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altLang="cs-CZ" sz="2200" dirty="0" err="1">
                <a:ea typeface="ＭＳ Ｐゴシック" panose="020B0600070205080204" pitchFamily="34" charset="-128"/>
              </a:rPr>
              <a:t>vychází</a:t>
            </a:r>
            <a:r>
              <a:rPr lang="en-US" altLang="cs-CZ" sz="2200" dirty="0">
                <a:ea typeface="ＭＳ Ｐゴシック" panose="020B0600070205080204" pitchFamily="34" charset="-128"/>
              </a:rPr>
              <a:t> z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neopozitivitické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tradice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zkoumání</a:t>
            </a:r>
            <a:r>
              <a:rPr lang="en-US" altLang="cs-CZ" sz="2200" dirty="0">
                <a:ea typeface="ＭＳ Ｐゴシック" panose="020B0600070205080204" pitchFamily="34" charset="-128"/>
              </a:rPr>
              <a:t> (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možnost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vytvoření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obecné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teorie</a:t>
            </a:r>
            <a:r>
              <a:rPr lang="en-US" altLang="cs-CZ" sz="2200" dirty="0">
                <a:ea typeface="ＭＳ Ｐゴシック" panose="020B0600070205080204" pitchFamily="34" charset="-128"/>
              </a:rPr>
              <a:t> a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její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testování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prostřednictvím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hypotéz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vypovídajících</a:t>
            </a:r>
            <a:r>
              <a:rPr lang="en-US" altLang="cs-CZ" sz="2200" dirty="0">
                <a:ea typeface="ＭＳ Ｐゴシック" panose="020B0600070205080204" pitchFamily="34" charset="-128"/>
              </a:rPr>
              <a:t> o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vztahu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dvou</a:t>
            </a:r>
            <a:r>
              <a:rPr lang="en-US" altLang="cs-CZ" sz="2200" dirty="0">
                <a:ea typeface="ＭＳ Ｐゴシック" panose="020B0600070205080204" pitchFamily="34" charset="-128"/>
              </a:rPr>
              <a:t> a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více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proměnných</a:t>
            </a:r>
            <a:r>
              <a:rPr lang="en-US" altLang="cs-CZ" sz="2200" dirty="0">
                <a:ea typeface="ＭＳ Ｐゴシック" panose="020B0600070205080204" pitchFamily="34" charset="-128"/>
              </a:rPr>
              <a:t>)</a:t>
            </a:r>
          </a:p>
          <a:p>
            <a:r>
              <a:rPr lang="en-US" altLang="cs-CZ" sz="2200" dirty="0" err="1">
                <a:ea typeface="ＭＳ Ｐゴシック" panose="020B0600070205080204" pitchFamily="34" charset="-128"/>
              </a:rPr>
              <a:t>postup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vnášející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řád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přírodních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věd</a:t>
            </a:r>
            <a:r>
              <a:rPr lang="en-US" altLang="cs-CZ" sz="2200" dirty="0">
                <a:ea typeface="ＭＳ Ｐゴシック" panose="020B0600070205080204" pitchFamily="34" charset="-128"/>
              </a:rPr>
              <a:t> do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studia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sociálních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fenoménů</a:t>
            </a:r>
            <a:endParaRPr lang="en-US" altLang="cs-CZ" sz="2200" dirty="0">
              <a:ea typeface="ＭＳ Ｐゴシック" panose="020B0600070205080204" pitchFamily="34" charset="-128"/>
            </a:endParaRPr>
          </a:p>
          <a:p>
            <a:r>
              <a:rPr lang="en-US" altLang="cs-CZ" sz="2200" dirty="0" err="1">
                <a:ea typeface="ＭＳ Ｐゴシック" panose="020B0600070205080204" pitchFamily="34" charset="-128"/>
              </a:rPr>
              <a:t>výzkumná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technika</a:t>
            </a:r>
            <a:r>
              <a:rPr lang="en-US" altLang="cs-CZ" sz="2200" dirty="0">
                <a:ea typeface="ＭＳ Ｐゴシック" panose="020B0600070205080204" pitchFamily="34" charset="-128"/>
              </a:rPr>
              <a:t> pro “</a:t>
            </a:r>
            <a:r>
              <a:rPr lang="en-US" altLang="ja-JP" sz="2200" dirty="0" err="1">
                <a:ea typeface="ＭＳ Ｐゴシック" panose="020B0600070205080204" pitchFamily="34" charset="-128"/>
              </a:rPr>
              <a:t>kvantitativní</a:t>
            </a:r>
            <a:r>
              <a:rPr lang="en-US" altLang="ja-JP" sz="2200" dirty="0">
                <a:ea typeface="ＭＳ Ｐゴシック" panose="020B0600070205080204" pitchFamily="34" charset="-128"/>
              </a:rPr>
              <a:t>, </a:t>
            </a:r>
            <a:r>
              <a:rPr lang="en-US" altLang="ja-JP" sz="2200" dirty="0" err="1">
                <a:ea typeface="ＭＳ Ｐゴシック" panose="020B0600070205080204" pitchFamily="34" charset="-128"/>
              </a:rPr>
              <a:t>systematický</a:t>
            </a:r>
            <a:r>
              <a:rPr lang="en-US" altLang="ja-JP" sz="2200" dirty="0">
                <a:ea typeface="ＭＳ Ｐゴシック" panose="020B0600070205080204" pitchFamily="34" charset="-128"/>
              </a:rPr>
              <a:t> a </a:t>
            </a:r>
            <a:r>
              <a:rPr lang="en-US" altLang="ja-JP" sz="2200" dirty="0" err="1">
                <a:ea typeface="ＭＳ Ｐゴシック" panose="020B0600070205080204" pitchFamily="34" charset="-128"/>
              </a:rPr>
              <a:t>objektivní</a:t>
            </a:r>
            <a:r>
              <a:rPr lang="en-US" altLang="ja-JP" sz="2200" dirty="0">
                <a:ea typeface="ＭＳ Ｐゴシック" panose="020B0600070205080204" pitchFamily="34" charset="-128"/>
              </a:rPr>
              <a:t> </a:t>
            </a:r>
            <a:r>
              <a:rPr lang="en-US" altLang="ja-JP" sz="2200" dirty="0" err="1">
                <a:ea typeface="ＭＳ Ｐゴシック" panose="020B0600070205080204" pitchFamily="34" charset="-128"/>
              </a:rPr>
              <a:t>popis</a:t>
            </a:r>
            <a:r>
              <a:rPr lang="en-US" altLang="ja-JP" sz="2200" dirty="0">
                <a:ea typeface="ＭＳ Ｐゴシック" panose="020B0600070205080204" pitchFamily="34" charset="-128"/>
              </a:rPr>
              <a:t> </a:t>
            </a:r>
            <a:r>
              <a:rPr lang="en-US" altLang="ja-JP" sz="2200" dirty="0" err="1">
                <a:ea typeface="ＭＳ Ｐゴシック" panose="020B0600070205080204" pitchFamily="34" charset="-128"/>
              </a:rPr>
              <a:t>zjevného</a:t>
            </a:r>
            <a:r>
              <a:rPr lang="en-US" altLang="ja-JP" sz="2200" dirty="0">
                <a:ea typeface="ＭＳ Ｐゴシック" panose="020B0600070205080204" pitchFamily="34" charset="-128"/>
              </a:rPr>
              <a:t> </a:t>
            </a:r>
            <a:r>
              <a:rPr lang="en-US" altLang="ja-JP" sz="2200" dirty="0" err="1">
                <a:ea typeface="ＭＳ Ｐゴシック" panose="020B0600070205080204" pitchFamily="34" charset="-128"/>
              </a:rPr>
              <a:t>obsahu</a:t>
            </a:r>
            <a:r>
              <a:rPr lang="en-US" altLang="ja-JP" sz="2200" dirty="0">
                <a:ea typeface="ＭＳ Ｐゴシック" panose="020B0600070205080204" pitchFamily="34" charset="-128"/>
              </a:rPr>
              <a:t> </a:t>
            </a:r>
            <a:r>
              <a:rPr lang="en-US" altLang="ja-JP" sz="2200" dirty="0" err="1">
                <a:ea typeface="ＭＳ Ｐゴシック" panose="020B0600070205080204" pitchFamily="34" charset="-128"/>
              </a:rPr>
              <a:t>komunikace</a:t>
            </a:r>
            <a:r>
              <a:rPr lang="en-US" altLang="en-US" sz="2200" dirty="0">
                <a:ea typeface="ＭＳ Ｐゴシック" panose="020B0600070205080204" pitchFamily="34" charset="-128"/>
              </a:rPr>
              <a:t>”</a:t>
            </a:r>
            <a:r>
              <a:rPr lang="en-US" altLang="ja-JP" sz="2200" dirty="0">
                <a:ea typeface="ＭＳ Ｐゴシック" panose="020B0600070205080204" pitchFamily="34" charset="-128"/>
              </a:rPr>
              <a:t> (Bernard </a:t>
            </a:r>
            <a:r>
              <a:rPr lang="en-US" altLang="ja-JP" sz="2200" dirty="0" err="1">
                <a:ea typeface="ＭＳ Ｐゴシック" panose="020B0600070205080204" pitchFamily="34" charset="-128"/>
              </a:rPr>
              <a:t>Berelson</a:t>
            </a:r>
            <a:r>
              <a:rPr lang="en-US" altLang="ja-JP" sz="2200" dirty="0">
                <a:ea typeface="ＭＳ Ｐゴシック" panose="020B0600070205080204" pitchFamily="34" charset="-128"/>
              </a:rPr>
              <a:t>, 1952)</a:t>
            </a:r>
          </a:p>
          <a:p>
            <a:r>
              <a:rPr lang="en-US" altLang="cs-CZ" sz="2200" dirty="0" err="1">
                <a:ea typeface="ＭＳ Ｐゴシック" panose="020B0600070205080204" pitchFamily="34" charset="-128"/>
              </a:rPr>
              <a:t>snaha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zmapovat</a:t>
            </a:r>
            <a:r>
              <a:rPr lang="en-US" altLang="cs-CZ" sz="2200" dirty="0">
                <a:ea typeface="ＭＳ Ｐゴシック" panose="020B0600070205080204" pitchFamily="34" charset="-128"/>
              </a:rPr>
              <a:t>,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jaká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sociální</a:t>
            </a:r>
            <a:r>
              <a:rPr lang="en-US" altLang="cs-CZ" sz="2200" dirty="0">
                <a:ea typeface="ＭＳ Ｐゴシック" panose="020B0600070205080204" pitchFamily="34" charset="-128"/>
              </a:rPr>
              <a:t> a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kulturní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témata</a:t>
            </a:r>
            <a:r>
              <a:rPr lang="en-US" altLang="cs-CZ" sz="2200" dirty="0">
                <a:ea typeface="ＭＳ Ｐゴシック" panose="020B0600070205080204" pitchFamily="34" charset="-128"/>
              </a:rPr>
              <a:t>,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hodnoty</a:t>
            </a:r>
            <a:r>
              <a:rPr lang="en-US" altLang="cs-CZ" sz="2200" dirty="0">
                <a:ea typeface="ＭＳ Ｐゴシック" panose="020B0600070205080204" pitchFamily="34" charset="-128"/>
              </a:rPr>
              <a:t> a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jevy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prezentují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různé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mediované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obsahy</a:t>
            </a:r>
            <a:r>
              <a:rPr lang="en-US" altLang="cs-CZ" sz="2200" dirty="0">
                <a:ea typeface="ＭＳ Ｐゴシック" panose="020B0600070205080204" pitchFamily="34" charset="-128"/>
              </a:rPr>
              <a:t> (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zpravodajství</a:t>
            </a:r>
            <a:r>
              <a:rPr lang="en-US" altLang="cs-CZ" sz="2200" dirty="0">
                <a:ea typeface="ＭＳ Ｐゴシック" panose="020B0600070205080204" pitchFamily="34" charset="-128"/>
              </a:rPr>
              <a:t>,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reklamní</a:t>
            </a:r>
            <a:r>
              <a:rPr lang="en-US" altLang="cs-CZ" sz="2200" dirty="0">
                <a:ea typeface="ＭＳ Ｐゴシック" panose="020B0600070205080204" pitchFamily="34" charset="-128"/>
              </a:rPr>
              <a:t>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sdělení</a:t>
            </a:r>
            <a:r>
              <a:rPr lang="en-US" altLang="cs-CZ" sz="2200" dirty="0">
                <a:ea typeface="ＭＳ Ｐゴシック" panose="020B0600070205080204" pitchFamily="34" charset="-128"/>
              </a:rPr>
              <a:t>, </a:t>
            </a:r>
            <a:r>
              <a:rPr lang="en-US" altLang="cs-CZ" sz="2200" dirty="0" err="1">
                <a:ea typeface="ＭＳ Ｐゴシック" panose="020B0600070205080204" pitchFamily="34" charset="-128"/>
              </a:rPr>
              <a:t>beletrie</a:t>
            </a:r>
            <a:r>
              <a:rPr lang="en-US" altLang="cs-CZ" sz="2200" dirty="0">
                <a:ea typeface="ＭＳ Ｐゴシック" panose="020B0600070205080204" pitchFamily="34" charset="-128"/>
              </a:rPr>
              <a:t>)</a:t>
            </a:r>
            <a:br>
              <a:rPr lang="cs-CZ" altLang="cs-CZ" sz="2200" dirty="0">
                <a:ea typeface="ＭＳ Ｐゴシック" panose="020B0600070205080204" pitchFamily="34" charset="-128"/>
              </a:rPr>
            </a:br>
            <a:endParaRPr lang="cs-CZ" altLang="cs-CZ" sz="2200" dirty="0">
              <a:ea typeface="ＭＳ Ｐゴシック" panose="020B0600070205080204" pitchFamily="34" charset="-128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48571" y="2209249"/>
            <a:ext cx="0" cy="2506648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96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6B8C79-51ED-8A45-B635-80F888EA8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9437" y="957695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altLang="cs-CZ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Kvantitativní</a:t>
            </a:r>
            <a:r>
              <a:rPr lang="en-US" altLang="cs-CZ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 </a:t>
            </a:r>
            <a:r>
              <a:rPr lang="en-US" altLang="cs-CZ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obsahová</a:t>
            </a:r>
            <a:r>
              <a:rPr lang="en-US" altLang="cs-CZ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 </a:t>
            </a:r>
            <a:r>
              <a:rPr lang="en-US" altLang="cs-CZ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analýza</a:t>
            </a:r>
            <a:endParaRPr lang="en-US" altLang="cs-CZ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anose="020B0600070205080204" pitchFamily="34" charset="-128"/>
            </a:endParaRPr>
          </a:p>
        </p:txBody>
      </p:sp>
      <p:sp>
        <p:nvSpPr>
          <p:cNvPr id="36866" name="Content Placeholder 2">
            <a:extLst>
              <a:ext uri="{FF2B5EF4-FFF2-40B4-BE49-F238E27FC236}">
                <a16:creationId xmlns:a16="http://schemas.microsoft.com/office/drawing/2014/main" id="{BF5E5575-6257-954B-93B1-7CF85403E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66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altLang="cs-CZ" sz="2400" dirty="0">
                <a:ea typeface="ＭＳ Ｐゴシック" panose="020B0600070205080204" pitchFamily="34" charset="-128"/>
              </a:rPr>
              <a:t>z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načně</a:t>
            </a:r>
            <a:r>
              <a:rPr lang="cs-CZ" altLang="cs-CZ" sz="2400" dirty="0">
                <a:ea typeface="ＭＳ Ｐゴシック" panose="020B0600070205080204" pitchFamily="34" charset="-128"/>
              </a:rPr>
              <a:t> strukturovaná</a:t>
            </a:r>
          </a:p>
          <a:p>
            <a:r>
              <a:rPr lang="en-US" altLang="cs-CZ" sz="2400" dirty="0">
                <a:ea typeface="ＭＳ Ｐゴシック" panose="020B0600070205080204" pitchFamily="34" charset="-128"/>
              </a:rPr>
              <a:t>s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ystematičnost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en-US" altLang="cs-CZ" sz="2400" dirty="0">
                <a:ea typeface="ＭＳ Ｐゴシック" panose="020B0600070205080204" pitchFamily="34" charset="-128"/>
              </a:rPr>
              <a:t>–</a:t>
            </a:r>
            <a:r>
              <a:rPr lang="cs-CZ" altLang="cs-CZ" sz="2400" dirty="0">
                <a:ea typeface="ＭＳ Ｐゴシック" panose="020B0600070205080204" pitchFamily="34" charset="-128"/>
              </a:rPr>
              <a:t> výsledky snadno intersubjektivně ověřitelné</a:t>
            </a:r>
          </a:p>
          <a:p>
            <a:r>
              <a:rPr lang="en-US" altLang="cs-CZ" sz="2400" dirty="0">
                <a:ea typeface="ＭＳ Ｐゴシック" panose="020B0600070205080204" pitchFamily="34" charset="-128"/>
              </a:rPr>
              <a:t>d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ata</a:t>
            </a:r>
            <a:r>
              <a:rPr lang="cs-CZ" altLang="cs-CZ" sz="2400" dirty="0">
                <a:ea typeface="ＭＳ Ｐゴシック" panose="020B0600070205080204" pitchFamily="34" charset="-128"/>
              </a:rPr>
              <a:t>, která v OA dostáváme, mají standardizovaný charakter, vyjadřují frekvenci výskytu určitých témat, slov, obrazů apod. </a:t>
            </a:r>
            <a:r>
              <a:rPr lang="en-US" altLang="cs-CZ" sz="2400" dirty="0">
                <a:ea typeface="ＭＳ Ｐゴシック" panose="020B0600070205080204" pitchFamily="34" charset="-128"/>
              </a:rPr>
              <a:t>a</a:t>
            </a:r>
            <a:r>
              <a:rPr lang="cs-CZ" altLang="cs-CZ" sz="2400" dirty="0">
                <a:ea typeface="ＭＳ Ｐゴシック" panose="020B0600070205080204" pitchFamily="34" charset="-128"/>
              </a:rPr>
              <a:t> zpracovávají se v numerické podobě pomocí statistických analýz</a:t>
            </a:r>
            <a:br>
              <a:rPr lang="cs-CZ" altLang="cs-CZ" sz="2400" dirty="0">
                <a:ea typeface="ＭＳ Ｐゴシック" panose="020B0600070205080204" pitchFamily="34" charset="-128"/>
              </a:rPr>
            </a:br>
            <a:endParaRPr lang="cs-CZ" altLang="cs-CZ" sz="2400" dirty="0">
              <a:ea typeface="ＭＳ Ｐゴシック" panose="020B0600070205080204" pitchFamily="34" charset="-128"/>
            </a:endParaRPr>
          </a:p>
          <a:p>
            <a:r>
              <a:rPr lang="en-US" altLang="cs-CZ" sz="2400" dirty="0">
                <a:ea typeface="ＭＳ Ｐゴシック" panose="020B0600070205080204" pitchFamily="34" charset="-128"/>
              </a:rPr>
              <a:t>v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ýsledkem</a:t>
            </a:r>
            <a:r>
              <a:rPr lang="cs-CZ" altLang="cs-CZ" sz="2400" dirty="0">
                <a:ea typeface="ＭＳ Ｐゴシック" panose="020B0600070205080204" pitchFamily="34" charset="-128"/>
              </a:rPr>
              <a:t> OA je kvantitativní popis výskytu vybraných znaků ve zkoumaných textech</a:t>
            </a:r>
          </a:p>
          <a:p>
            <a:r>
              <a:rPr lang="en-US" altLang="cs-CZ" sz="2400" dirty="0">
                <a:ea typeface="ＭＳ Ｐゴシック" panose="020B0600070205080204" pitchFamily="34" charset="-128"/>
              </a:rPr>
              <a:t>n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evypovídá</a:t>
            </a:r>
            <a:r>
              <a:rPr lang="cs-CZ" altLang="cs-CZ" sz="2400" dirty="0">
                <a:ea typeface="ＭＳ Ｐゴシック" panose="020B0600070205080204" pitchFamily="34" charset="-128"/>
              </a:rPr>
              <a:t> nic o tom, jaký význam mají zkoumané texty pro publikum! 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48571" y="2209249"/>
            <a:ext cx="0" cy="2506648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993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755942-E440-E143-8860-4831972EC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altLang="cs-CZ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Kvantitativní</a:t>
            </a:r>
            <a:r>
              <a:rPr lang="en-US" altLang="cs-CZ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 </a:t>
            </a:r>
            <a:r>
              <a:rPr lang="en-US" altLang="cs-CZ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obsahová</a:t>
            </a:r>
            <a:r>
              <a:rPr lang="en-US" altLang="cs-CZ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 </a:t>
            </a:r>
            <a:r>
              <a:rPr lang="en-US" altLang="cs-CZ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analýza</a:t>
            </a:r>
            <a:endParaRPr lang="en-US" altLang="cs-CZ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anose="020B0600070205080204" pitchFamily="34" charset="-128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2" name="Content Placeholder 2">
            <a:extLst>
              <a:ext uri="{FF2B5EF4-FFF2-40B4-BE49-F238E27FC236}">
                <a16:creationId xmlns:a16="http://schemas.microsoft.com/office/drawing/2014/main" id="{2FF33F06-AAAF-9B4E-891D-06F5B7EBD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altLang="cs-CZ" sz="2400" dirty="0">
                <a:ea typeface="ＭＳ Ｐゴシック" panose="020B0600070205080204" pitchFamily="34" charset="-128"/>
              </a:rPr>
              <a:t>OA  měří ty aspekty výzkumných jednotek, o nichž vypovídají hypotézy odvozené z výchozí teorie </a:t>
            </a:r>
            <a:br>
              <a:rPr lang="cs-CZ" altLang="cs-CZ" sz="2400" dirty="0">
                <a:ea typeface="ＭＳ Ｐゴシック" panose="020B0600070205080204" pitchFamily="34" charset="-128"/>
              </a:rPr>
            </a:br>
            <a:endParaRPr lang="cs-CZ" altLang="cs-CZ" sz="2400" dirty="0"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cs-CZ" sz="2400" dirty="0">
                <a:ea typeface="ＭＳ Ｐゴシック" panose="020B0600070205080204" pitchFamily="34" charset="-128"/>
              </a:rPr>
              <a:t>–</a:t>
            </a:r>
            <a:r>
              <a:rPr lang="cs-CZ" altLang="cs-CZ" sz="2400" dirty="0">
                <a:ea typeface="ＭＳ Ｐゴシック" panose="020B0600070205080204" pitchFamily="34" charset="-128"/>
              </a:rPr>
              <a:t>&gt; </a:t>
            </a:r>
            <a:r>
              <a:rPr lang="en-US" altLang="cs-CZ" sz="2400" dirty="0">
                <a:ea typeface="ＭＳ Ｐゴシック" panose="020B0600070205080204" pitchFamily="34" charset="-128"/>
              </a:rPr>
              <a:t>U</a:t>
            </a:r>
            <a:r>
              <a:rPr lang="cs-CZ" altLang="cs-CZ" sz="2400" dirty="0">
                <a:ea typeface="ＭＳ Ｐゴシック" panose="020B0600070205080204" pitchFamily="34" charset="-128"/>
              </a:rPr>
              <a:t>rčení problému -&gt; jeho teoretické ukotvení -&gt; VO, která specifikuje, co budeme zkoumat, stanovení hypotéz na základě rešerše literatury a jejich následné ověření!</a:t>
            </a:r>
          </a:p>
        </p:txBody>
      </p:sp>
    </p:spTree>
    <p:extLst>
      <p:ext uri="{BB962C8B-B14F-4D97-AF65-F5344CB8AC3E}">
        <p14:creationId xmlns:p14="http://schemas.microsoft.com/office/powerpoint/2010/main" val="9331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242111-E67A-A846-A086-11104D6C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altLang="cs-CZ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Kvantitativní</a:t>
            </a:r>
            <a:r>
              <a:rPr lang="en-US" altLang="cs-CZ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 </a:t>
            </a:r>
            <a:r>
              <a:rPr lang="en-US" altLang="cs-CZ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obsahová</a:t>
            </a:r>
            <a:r>
              <a:rPr lang="en-US" altLang="cs-CZ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 </a:t>
            </a:r>
            <a:r>
              <a:rPr lang="en-US" altLang="cs-CZ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analýza</a:t>
            </a:r>
            <a:endParaRPr lang="en-US" altLang="cs-CZ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anose="020B0600070205080204" pitchFamily="34" charset="-128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14" name="Content Placeholder 2">
            <a:extLst>
              <a:ext uri="{FF2B5EF4-FFF2-40B4-BE49-F238E27FC236}">
                <a16:creationId xmlns:a16="http://schemas.microsoft.com/office/drawing/2014/main" id="{AF4C88DF-EE91-C748-905B-749DF4B3D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 fontScale="92500" lnSpcReduction="10000"/>
          </a:bodyPr>
          <a:lstStyle/>
          <a:p>
            <a:r>
              <a:rPr lang="en-US" altLang="cs-CZ" sz="2400" dirty="0">
                <a:ea typeface="ＭＳ Ｐゴシック" panose="020B0600070205080204" pitchFamily="34" charset="-128"/>
              </a:rPr>
              <a:t>V</a:t>
            </a:r>
            <a:r>
              <a:rPr lang="cs-CZ" altLang="cs-CZ" sz="2400" dirty="0">
                <a:ea typeface="ＭＳ Ｐゴシック" panose="020B0600070205080204" pitchFamily="34" charset="-128"/>
              </a:rPr>
              <a:t> přípravné fázi OA se soustředíme na 4 otázky:</a:t>
            </a:r>
            <a:br>
              <a:rPr lang="cs-CZ" altLang="cs-CZ" sz="2400" dirty="0">
                <a:ea typeface="ＭＳ Ｐゴシック" panose="020B0600070205080204" pitchFamily="34" charset="-128"/>
              </a:rPr>
            </a:br>
            <a:br>
              <a:rPr lang="cs-CZ" altLang="cs-CZ" sz="2400" dirty="0">
                <a:ea typeface="ＭＳ Ｐゴシック" panose="020B0600070205080204" pitchFamily="34" charset="-128"/>
              </a:rPr>
            </a:br>
            <a:r>
              <a:rPr lang="cs-CZ" altLang="cs-CZ" sz="2400" dirty="0">
                <a:ea typeface="ＭＳ Ｐゴシック" panose="020B0600070205080204" pitchFamily="34" charset="-128"/>
              </a:rPr>
              <a:t>1. jaké obsahy? 2. v jakých médiích? 3. za jaké období? 4. na jakých výzkumných jednotkách budeme zkoumat?</a:t>
            </a:r>
          </a:p>
          <a:p>
            <a:endParaRPr lang="cs-CZ" altLang="cs-CZ" sz="2400" dirty="0">
              <a:ea typeface="ＭＳ Ｐゴシック" panose="020B0600070205080204" pitchFamily="34" charset="-128"/>
            </a:endParaRPr>
          </a:p>
          <a:p>
            <a:r>
              <a:rPr lang="en-US" altLang="cs-CZ" sz="2400" dirty="0">
                <a:ea typeface="ＭＳ Ｐゴシック" panose="020B0600070205080204" pitchFamily="34" charset="-128"/>
              </a:rPr>
              <a:t>n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áhodný</a:t>
            </a:r>
            <a:r>
              <a:rPr lang="cs-CZ" altLang="cs-CZ" sz="2400" dirty="0">
                <a:ea typeface="ＭＳ Ｐゴシック" panose="020B0600070205080204" pitchFamily="34" charset="-128"/>
              </a:rPr>
              <a:t> výběr, pokud je to velké množství textů (každý 5. vizuál v časopise, každý 10. komentář pod příspěvkem politika na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Facebooku</a:t>
            </a:r>
            <a:r>
              <a:rPr lang="cs-CZ" altLang="cs-CZ" sz="2400" dirty="0">
                <a:ea typeface="ＭＳ Ｐゴシック" panose="020B0600070205080204" pitchFamily="34" charset="-128"/>
              </a:rPr>
              <a:t>)</a:t>
            </a:r>
            <a:br>
              <a:rPr lang="cs-CZ" altLang="cs-CZ" sz="2400" dirty="0">
                <a:ea typeface="ＭＳ Ｐゴシック" panose="020B0600070205080204" pitchFamily="34" charset="-128"/>
              </a:rPr>
            </a:br>
            <a:endParaRPr lang="cs-CZ" altLang="cs-CZ" sz="2400" dirty="0">
              <a:ea typeface="ＭＳ Ｐゴシック" panose="020B0600070205080204" pitchFamily="34" charset="-128"/>
            </a:endParaRPr>
          </a:p>
          <a:p>
            <a:r>
              <a:rPr lang="cs-CZ" altLang="cs-CZ" sz="2400" dirty="0">
                <a:ea typeface="ＭＳ Ｐゴシック" panose="020B0600070205080204" pitchFamily="34" charset="-128"/>
              </a:rPr>
              <a:t>účelový výběr – prvních 50 komentářů pod příspěvkem na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Fb</a:t>
            </a:r>
            <a:endParaRPr lang="cs-CZ" altLang="cs-CZ" sz="2400" dirty="0">
              <a:ea typeface="ＭＳ Ｐゴシック" panose="020B0600070205080204" pitchFamily="34" charset="-128"/>
            </a:endParaRPr>
          </a:p>
          <a:p>
            <a:r>
              <a:rPr lang="en-US" altLang="cs-CZ" sz="2400" dirty="0">
                <a:ea typeface="ＭＳ Ｐゴシック" panose="020B0600070205080204" pitchFamily="34" charset="-128"/>
              </a:rPr>
              <a:t>m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etoda</a:t>
            </a:r>
            <a:r>
              <a:rPr lang="cs-CZ" altLang="cs-CZ" sz="2400" dirty="0">
                <a:ea typeface="ＭＳ Ｐゴシック" panose="020B0600070205080204" pitchFamily="34" charset="-128"/>
              </a:rPr>
              <a:t> konstruovaného týdne </a:t>
            </a:r>
            <a:r>
              <a:rPr lang="en-US" altLang="cs-CZ" sz="2400" dirty="0">
                <a:ea typeface="ＭＳ Ｐゴシック" panose="020B0600070205080204" pitchFamily="34" charset="-128"/>
              </a:rPr>
              <a:t>–</a:t>
            </a:r>
            <a:r>
              <a:rPr lang="cs-CZ" altLang="cs-CZ" sz="2400" dirty="0">
                <a:ea typeface="ＭＳ Ｐゴシック" panose="020B0600070205080204" pitchFamily="34" charset="-128"/>
              </a:rPr>
              <a:t> redukuje sezónnost a vliv kauz, analyzujeme například reklamy vysílané v pondělí prvního týdne, úterý druhého týdne, středu třetího týdne atd.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6572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C50321-20BA-224A-ABD2-1A18857BD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altLang="cs-CZ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Kvantitativní obsahová analýza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14" name="Content Placeholder 2">
            <a:extLst>
              <a:ext uri="{FF2B5EF4-FFF2-40B4-BE49-F238E27FC236}">
                <a16:creationId xmlns:a16="http://schemas.microsoft.com/office/drawing/2014/main" id="{AE8C96CE-B71B-364C-A42C-1FCA8BE43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endParaRPr lang="cs-CZ" altLang="cs-CZ" sz="2200" dirty="0">
              <a:ea typeface="ＭＳ Ｐゴシック" panose="020B0600070205080204" pitchFamily="34" charset="-128"/>
            </a:endParaRPr>
          </a:p>
          <a:p>
            <a:r>
              <a:rPr lang="en-US" altLang="cs-CZ" sz="2200" dirty="0">
                <a:ea typeface="ＭＳ Ｐゴシック" panose="020B0600070205080204" pitchFamily="34" charset="-128"/>
              </a:rPr>
              <a:t>k</a:t>
            </a:r>
            <a:r>
              <a:rPr lang="cs-CZ" altLang="cs-CZ" sz="2200" dirty="0" err="1">
                <a:ea typeface="ＭＳ Ｐゴシック" panose="020B0600070205080204" pitchFamily="34" charset="-128"/>
              </a:rPr>
              <a:t>ódování</a:t>
            </a:r>
            <a:r>
              <a:rPr lang="cs-CZ" altLang="cs-CZ" sz="2200" dirty="0">
                <a:ea typeface="ＭＳ Ｐゴシック" panose="020B0600070205080204" pitchFamily="34" charset="-128"/>
              </a:rPr>
              <a:t> dokumentů </a:t>
            </a:r>
            <a:r>
              <a:rPr lang="en-US" altLang="cs-CZ" sz="2200" dirty="0">
                <a:ea typeface="ＭＳ Ｐゴシック" panose="020B0600070205080204" pitchFamily="34" charset="-128"/>
              </a:rPr>
              <a:t>–</a:t>
            </a:r>
            <a:r>
              <a:rPr lang="cs-CZ" altLang="cs-CZ" sz="2200" dirty="0">
                <a:ea typeface="ＭＳ Ｐゴシック" panose="020B0600070205080204" pitchFamily="34" charset="-128"/>
              </a:rPr>
              <a:t> vyhledávání vybraných údajů v textu, podle pevně stanoveného kódovacího klíče se jim přisuzují číselné hodnoty/kódy. </a:t>
            </a:r>
            <a:r>
              <a:rPr lang="en-US" altLang="cs-CZ" sz="2200" dirty="0">
                <a:ea typeface="ＭＳ Ｐゴシック" panose="020B0600070205080204" pitchFamily="34" charset="-128"/>
              </a:rPr>
              <a:t>N</a:t>
            </a:r>
            <a:r>
              <a:rPr lang="cs-CZ" altLang="cs-CZ" sz="2200" dirty="0" err="1">
                <a:ea typeface="ＭＳ Ｐゴシック" panose="020B0600070205080204" pitchFamily="34" charset="-128"/>
              </a:rPr>
              <a:t>epracujeme</a:t>
            </a:r>
            <a:r>
              <a:rPr lang="cs-CZ" altLang="cs-CZ" sz="2200" dirty="0">
                <a:ea typeface="ＭＳ Ｐゴシック" panose="020B0600070205080204" pitchFamily="34" charset="-128"/>
              </a:rPr>
              <a:t> přitom s výzkumnými jednotkami celými, ale jen s jejich částmi, tzv. kódovacími jednotkami</a:t>
            </a:r>
          </a:p>
          <a:p>
            <a:r>
              <a:rPr lang="en-US" altLang="cs-CZ" sz="2200" dirty="0">
                <a:ea typeface="ＭＳ Ｐゴシック" panose="020B0600070205080204" pitchFamily="34" charset="-128"/>
              </a:rPr>
              <a:t>k</a:t>
            </a:r>
            <a:r>
              <a:rPr lang="cs-CZ" altLang="cs-CZ" sz="2200" dirty="0" err="1">
                <a:ea typeface="ＭＳ Ｐゴシック" panose="020B0600070205080204" pitchFamily="34" charset="-128"/>
              </a:rPr>
              <a:t>ódovací</a:t>
            </a:r>
            <a:r>
              <a:rPr lang="cs-CZ" altLang="cs-CZ" sz="2200" dirty="0">
                <a:ea typeface="ＭＳ Ｐゴシック" panose="020B0600070205080204" pitchFamily="34" charset="-128"/>
              </a:rPr>
              <a:t> jednotka </a:t>
            </a:r>
            <a:r>
              <a:rPr lang="en-US" altLang="cs-CZ" sz="2200" dirty="0">
                <a:ea typeface="ＭＳ Ｐゴシック" panose="020B0600070205080204" pitchFamily="34" charset="-128"/>
              </a:rPr>
              <a:t>–</a:t>
            </a:r>
            <a:r>
              <a:rPr lang="cs-CZ" altLang="cs-CZ" sz="2200" dirty="0">
                <a:ea typeface="ＭＳ Ｐゴシック" panose="020B0600070205080204" pitchFamily="34" charset="-128"/>
              </a:rPr>
              <a:t> jednotka obsahu, k níž se vztahuje naše měření, posuzujeme ji podle proměnných, jež nabývají různých hodnot (kategorií) </a:t>
            </a:r>
            <a:r>
              <a:rPr lang="en-US" altLang="cs-CZ" sz="2200" dirty="0">
                <a:ea typeface="ＭＳ Ｐゴシック" panose="020B0600070205080204" pitchFamily="34" charset="-128"/>
              </a:rPr>
              <a:t>–</a:t>
            </a:r>
            <a:r>
              <a:rPr lang="cs-CZ" altLang="cs-CZ" sz="2200" dirty="0">
                <a:ea typeface="ＭＳ Ｐゴシック" panose="020B0600070205080204" pitchFamily="34" charset="-128"/>
              </a:rPr>
              <a:t> například článek včetně titulku, popisku a grafiky; jeden reklamní vizuál v časopise; billboard; komentář na </a:t>
            </a:r>
            <a:r>
              <a:rPr lang="cs-CZ" altLang="cs-CZ" sz="2200" dirty="0" err="1">
                <a:ea typeface="ＭＳ Ｐゴシック" panose="020B0600070205080204" pitchFamily="34" charset="-128"/>
              </a:rPr>
              <a:t>facebooku</a:t>
            </a:r>
            <a:r>
              <a:rPr lang="cs-CZ" altLang="cs-CZ" sz="2200" dirty="0">
                <a:ea typeface="ＭＳ Ｐゴシック" panose="020B0600070205080204" pitchFamily="34" charset="-128"/>
              </a:rPr>
              <a:t> apod.</a:t>
            </a:r>
          </a:p>
          <a:p>
            <a:r>
              <a:rPr lang="en-US" altLang="cs-CZ" sz="2200" dirty="0">
                <a:ea typeface="ＭＳ Ｐゴシック" panose="020B0600070205080204" pitchFamily="34" charset="-128"/>
              </a:rPr>
              <a:t>k</a:t>
            </a:r>
            <a:r>
              <a:rPr lang="cs-CZ" altLang="cs-CZ" sz="2200" dirty="0" err="1">
                <a:ea typeface="ＭＳ Ｐゴシック" panose="020B0600070205080204" pitchFamily="34" charset="-128"/>
              </a:rPr>
              <a:t>ódovací</a:t>
            </a:r>
            <a:r>
              <a:rPr lang="cs-CZ" altLang="cs-CZ" sz="2200" dirty="0">
                <a:ea typeface="ＭＳ Ｐゴシック" panose="020B0600070205080204" pitchFamily="34" charset="-128"/>
              </a:rPr>
              <a:t> jednotky většinou volíme podle výskytu klíčových slov, u obrazů je to složitější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22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7441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FC8B73-47D1-9B48-A060-797CFBA32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9437" y="957695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altLang="cs-CZ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Kvantitativní</a:t>
            </a:r>
            <a:r>
              <a:rPr lang="en-US" altLang="cs-CZ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 </a:t>
            </a:r>
            <a:r>
              <a:rPr lang="en-US" altLang="cs-CZ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obsahová</a:t>
            </a:r>
            <a:r>
              <a:rPr lang="en-US" altLang="cs-CZ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 </a:t>
            </a:r>
            <a:r>
              <a:rPr lang="en-US" altLang="cs-CZ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analýza</a:t>
            </a:r>
            <a:endParaRPr lang="en-US" altLang="cs-CZ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anose="020B0600070205080204" pitchFamily="34" charset="-128"/>
            </a:endParaRPr>
          </a:p>
        </p:txBody>
      </p:sp>
      <p:sp>
        <p:nvSpPr>
          <p:cNvPr id="64514" name="Content Placeholder 2">
            <a:extLst>
              <a:ext uri="{FF2B5EF4-FFF2-40B4-BE49-F238E27FC236}">
                <a16:creationId xmlns:a16="http://schemas.microsoft.com/office/drawing/2014/main" id="{2A648E89-1A2E-5F40-A981-3FF2022C3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66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altLang="cs-CZ" sz="2000" dirty="0">
                <a:ea typeface="ＭＳ Ｐゴシック" panose="020B0600070205080204" pitchFamily="34" charset="-128"/>
              </a:rPr>
              <a:t>n</a:t>
            </a:r>
            <a:r>
              <a:rPr lang="cs-CZ" altLang="cs-CZ" sz="2000" dirty="0" err="1">
                <a:ea typeface="ＭＳ Ｐゴシック" panose="020B0600070205080204" pitchFamily="34" charset="-128"/>
              </a:rPr>
              <a:t>ěkdy</a:t>
            </a:r>
            <a:r>
              <a:rPr lang="cs-CZ" altLang="cs-CZ" sz="2000" dirty="0">
                <a:ea typeface="ＭＳ Ｐゴシック" panose="020B0600070205080204" pitchFamily="34" charset="-128"/>
              </a:rPr>
              <a:t> jsme nuceni použít stereotypní vymezení -&gt; výzkum obrazu seniorů v reklamních sděleních (je to ateistické?)</a:t>
            </a:r>
          </a:p>
          <a:p>
            <a:r>
              <a:rPr lang="en-US" altLang="cs-CZ" sz="2000" dirty="0">
                <a:ea typeface="ＭＳ Ｐゴシック" panose="020B0600070205080204" pitchFamily="34" charset="-128"/>
              </a:rPr>
              <a:t>p</a:t>
            </a:r>
            <a:r>
              <a:rPr lang="cs-CZ" altLang="cs-CZ" sz="2000" dirty="0" err="1">
                <a:ea typeface="ＭＳ Ｐゴシック" panose="020B0600070205080204" pitchFamily="34" charset="-128"/>
              </a:rPr>
              <a:t>ři</a:t>
            </a:r>
            <a:r>
              <a:rPr lang="cs-CZ" altLang="cs-CZ" sz="2000" dirty="0">
                <a:ea typeface="ＭＳ Ｐゴシック" panose="020B0600070205080204" pitchFamily="34" charset="-128"/>
              </a:rPr>
              <a:t> kódování dat postupujeme podle předem připraveného kódovacího klíče -&gt;</a:t>
            </a:r>
          </a:p>
          <a:p>
            <a:r>
              <a:rPr lang="en-US" altLang="cs-CZ" sz="2000" dirty="0">
                <a:ea typeface="ＭＳ Ｐゴシック" panose="020B0600070205080204" pitchFamily="34" charset="-128"/>
              </a:rPr>
              <a:t>k</a:t>
            </a:r>
            <a:r>
              <a:rPr lang="cs-CZ" altLang="cs-CZ" sz="2000" dirty="0" err="1">
                <a:ea typeface="ＭＳ Ｐゴシック" panose="020B0600070205080204" pitchFamily="34" charset="-128"/>
              </a:rPr>
              <a:t>ódovací</a:t>
            </a:r>
            <a:r>
              <a:rPr lang="cs-CZ" altLang="cs-CZ" sz="2000" dirty="0">
                <a:ea typeface="ＭＳ Ｐゴシック" panose="020B0600070205080204" pitchFamily="34" charset="-128"/>
              </a:rPr>
              <a:t> kniha </a:t>
            </a:r>
            <a:r>
              <a:rPr lang="en-US" altLang="cs-CZ" sz="2000" dirty="0">
                <a:ea typeface="ＭＳ Ｐゴシック" panose="020B0600070205080204" pitchFamily="34" charset="-128"/>
              </a:rPr>
              <a:t>–</a:t>
            </a:r>
            <a:r>
              <a:rPr lang="cs-CZ" altLang="cs-CZ" sz="2000" dirty="0">
                <a:ea typeface="ＭＳ Ｐゴシック" panose="020B0600070205080204" pitchFamily="34" charset="-128"/>
              </a:rPr>
              <a:t> kódovací schéma s přehledem jednotlivých proměnných, včetně jejich operacionálních definic, a kódovací manuál, jak postupovat a jakých variant mohou proměnné nabývat</a:t>
            </a:r>
          </a:p>
          <a:p>
            <a:endParaRPr lang="cs-CZ" altLang="cs-CZ" sz="2000" dirty="0">
              <a:ea typeface="ＭＳ Ｐゴシック" panose="020B0600070205080204" pitchFamily="34" charset="-128"/>
            </a:endParaRPr>
          </a:p>
          <a:p>
            <a:r>
              <a:rPr lang="en-US" altLang="cs-CZ" sz="2000" dirty="0">
                <a:ea typeface="ＭＳ Ｐゴシック" panose="020B0600070205080204" pitchFamily="34" charset="-128"/>
              </a:rPr>
              <a:t>i</a:t>
            </a:r>
            <a:r>
              <a:rPr lang="cs-CZ" altLang="cs-CZ" sz="2000" dirty="0" err="1">
                <a:ea typeface="ＭＳ Ｐゴシック" panose="020B0600070205080204" pitchFamily="34" charset="-128"/>
              </a:rPr>
              <a:t>dentifikační</a:t>
            </a:r>
            <a:r>
              <a:rPr lang="cs-CZ" altLang="cs-CZ" sz="2000" dirty="0">
                <a:ea typeface="ＭＳ Ｐゴシック" panose="020B0600070205080204" pitchFamily="34" charset="-128"/>
              </a:rPr>
              <a:t> kategorie (médium, datum, stránka..)</a:t>
            </a:r>
          </a:p>
          <a:p>
            <a:r>
              <a:rPr lang="en-US" altLang="cs-CZ" sz="2000" dirty="0">
                <a:ea typeface="ＭＳ Ｐゴシック" panose="020B0600070205080204" pitchFamily="34" charset="-128"/>
              </a:rPr>
              <a:t>k</a:t>
            </a:r>
            <a:r>
              <a:rPr lang="cs-CZ" altLang="cs-CZ" sz="2000" dirty="0" err="1">
                <a:ea typeface="ＭＳ Ｐゴシック" panose="020B0600070205080204" pitchFamily="34" charset="-128"/>
              </a:rPr>
              <a:t>ódování</a:t>
            </a:r>
            <a:r>
              <a:rPr lang="cs-CZ" altLang="cs-CZ" sz="2000" dirty="0">
                <a:ea typeface="ＭＳ Ｐゴシック" panose="020B0600070205080204" pitchFamily="34" charset="-128"/>
              </a:rPr>
              <a:t> </a:t>
            </a:r>
            <a:r>
              <a:rPr lang="en-US" altLang="cs-CZ" sz="2000" dirty="0">
                <a:ea typeface="ＭＳ Ｐゴシック" panose="020B0600070205080204" pitchFamily="34" charset="-128"/>
              </a:rPr>
              <a:t>–</a:t>
            </a:r>
            <a:r>
              <a:rPr lang="cs-CZ" altLang="cs-CZ" sz="2000" dirty="0">
                <a:ea typeface="ＭＳ Ｐゴシック" panose="020B0600070205080204" pitchFamily="34" charset="-128"/>
              </a:rPr>
              <a:t> zaznamenávání do </a:t>
            </a:r>
            <a:r>
              <a:rPr lang="cs-CZ" altLang="cs-CZ" sz="2000" dirty="0" err="1">
                <a:ea typeface="ＭＳ Ｐゴシック" panose="020B0600070205080204" pitchFamily="34" charset="-128"/>
              </a:rPr>
              <a:t>kodovacího</a:t>
            </a:r>
            <a:r>
              <a:rPr lang="cs-CZ" altLang="cs-CZ" sz="2000" dirty="0">
                <a:ea typeface="ＭＳ Ｐゴシック" panose="020B0600070205080204" pitchFamily="34" charset="-128"/>
              </a:rPr>
              <a:t> archu/matice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2000" dirty="0">
              <a:ea typeface="ＭＳ Ｐゴシック" panose="020B0600070205080204" pitchFamily="34" charset="-128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48571" y="2209249"/>
            <a:ext cx="0" cy="2506648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7780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623</Words>
  <Application>Microsoft Macintosh PowerPoint</Application>
  <PresentationFormat>Širokoúhlá obrazovka</PresentationFormat>
  <Paragraphs>48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Metodika tvorby bakalářské práce</vt:lpstr>
      <vt:lpstr>Analýza dokumentů</vt:lpstr>
      <vt:lpstr>Analýza dokumentů</vt:lpstr>
      <vt:lpstr>Kvantitativní obsahová analýza</vt:lpstr>
      <vt:lpstr>Kvantitativní obsahová analýza</vt:lpstr>
      <vt:lpstr>Kvantitativní obsahová analýza</vt:lpstr>
      <vt:lpstr>Kvantitativní obsahová analýza</vt:lpstr>
      <vt:lpstr>Kvantitativní obsahová analýza</vt:lpstr>
      <vt:lpstr>Kvantitativní obsahová analýza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Metodika tvorby bakalářské práce</dc:title>
  <dc:creator>Jana Rosenfeldová</dc:creator>
  <cp:lastModifiedBy>Jana Rosenfeldová</cp:lastModifiedBy>
  <cp:revision>1</cp:revision>
  <dcterms:created xsi:type="dcterms:W3CDTF">2020-05-14T12:54:16Z</dcterms:created>
  <dcterms:modified xsi:type="dcterms:W3CDTF">2020-05-14T12:54:21Z</dcterms:modified>
</cp:coreProperties>
</file>