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5" r:id="rId2"/>
    <p:sldId id="306" r:id="rId3"/>
    <p:sldId id="307" r:id="rId4"/>
    <p:sldId id="308" r:id="rId5"/>
    <p:sldId id="309" r:id="rId6"/>
    <p:sldId id="31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192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B3E6B-7463-0642-9BD4-113BEAFDF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930C0A-E034-B645-AD25-5746B889C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7302B1D3-7533-644D-A2EF-DB2B1DDA5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770E2C71-A931-F246-8581-3B7087A5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3FDBC0BF-74D8-1F41-80D8-D6F0DBBD5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44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7BFD6-F5A0-C240-B39A-765AFD746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jekt pro svislý text 2">
            <a:extLst>
              <a:ext uri="{FF2B5EF4-FFF2-40B4-BE49-F238E27FC236}">
                <a16:creationId xmlns:a16="http://schemas.microsoft.com/office/drawing/2014/main" id="{45A49AFD-9B2A-C64E-982A-C0F800861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B3D4CF68-A38B-3047-A0A5-39842AB95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BED863E4-298F-DA4A-A586-1A667EEC4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ADCEB44E-6092-DE4C-8350-5CA901B5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892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4795CF3-62FE-0842-84CE-69B102D2C3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jekt pro svislý text 2">
            <a:extLst>
              <a:ext uri="{FF2B5EF4-FFF2-40B4-BE49-F238E27FC236}">
                <a16:creationId xmlns:a16="http://schemas.microsoft.com/office/drawing/2014/main" id="{9336FA6C-209F-8548-A24D-40B634410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6E564FC5-0B50-DF41-A81C-1B87C09B1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EC185C7B-E6E6-FF41-B02F-0F3F3C857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CD3FBA19-5584-3746-A64E-08008AE89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67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1FB2B-9C99-9741-AF7A-AC7D9C5E5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907550-9265-2D4A-B061-6322B8F47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49740379-7B0E-DC40-990D-A335A2DAF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4312A9C9-D8AE-0B46-89D6-623B13406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137E9F27-0778-F643-B448-5ED389D9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38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D485D-D4A2-504A-B543-CC4CEF12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F5C261-DD96-3646-BE11-716CC0D25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AD9D554A-78B6-D042-9D74-F644FCCCA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1C665051-B488-4E46-906B-8F49C592F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EE3FD806-4230-494F-9B5B-0565C70F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9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87723B-A8BB-9943-9FBC-9E6D96BEA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A7AAB5-1F6B-3049-AAA8-E7625BAA4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8D418A-4D22-2045-83DD-6347BBBC2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objekt pro datum 4">
            <a:extLst>
              <a:ext uri="{FF2B5EF4-FFF2-40B4-BE49-F238E27FC236}">
                <a16:creationId xmlns:a16="http://schemas.microsoft.com/office/drawing/2014/main" id="{9371C85C-C39C-004C-979C-CFFB55F1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6" name="Zástupný objekt pro zápatí 5">
            <a:extLst>
              <a:ext uri="{FF2B5EF4-FFF2-40B4-BE49-F238E27FC236}">
                <a16:creationId xmlns:a16="http://schemas.microsoft.com/office/drawing/2014/main" id="{5DC35732-6D8B-354D-9BF4-C328B76B0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o číslo snímku 6">
            <a:extLst>
              <a:ext uri="{FF2B5EF4-FFF2-40B4-BE49-F238E27FC236}">
                <a16:creationId xmlns:a16="http://schemas.microsoft.com/office/drawing/2014/main" id="{BB85E336-7473-064F-BFF6-C000330C7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13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768B8-2D2A-D046-ACE1-5860DA249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3FFA74-4093-C541-8C7C-7BCFC1975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644AD30-7728-E04C-9AE1-E3EC4AAA2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630C21A-F101-4F47-A05C-B059B20EE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01E54BE-1B6E-404B-BF1A-86419748B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objekt pro datum 6">
            <a:extLst>
              <a:ext uri="{FF2B5EF4-FFF2-40B4-BE49-F238E27FC236}">
                <a16:creationId xmlns:a16="http://schemas.microsoft.com/office/drawing/2014/main" id="{02C9C05F-D873-7046-849F-2C7B88BF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8" name="Zástupný objekt pro zápatí 7">
            <a:extLst>
              <a:ext uri="{FF2B5EF4-FFF2-40B4-BE49-F238E27FC236}">
                <a16:creationId xmlns:a16="http://schemas.microsoft.com/office/drawing/2014/main" id="{2ABED428-7E5F-D84F-BE19-197954B43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objekt pro číslo snímku 8">
            <a:extLst>
              <a:ext uri="{FF2B5EF4-FFF2-40B4-BE49-F238E27FC236}">
                <a16:creationId xmlns:a16="http://schemas.microsoft.com/office/drawing/2014/main" id="{AE11151D-C2F5-EB46-BEA6-2B7DF3D5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25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88B49-C140-B04B-AC01-0F10DA5D9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jekt pro datum 2">
            <a:extLst>
              <a:ext uri="{FF2B5EF4-FFF2-40B4-BE49-F238E27FC236}">
                <a16:creationId xmlns:a16="http://schemas.microsoft.com/office/drawing/2014/main" id="{59D92511-BDC5-3748-BC97-7BA0B1598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4" name="Zástupný objekt pro zápatí 3">
            <a:extLst>
              <a:ext uri="{FF2B5EF4-FFF2-40B4-BE49-F238E27FC236}">
                <a16:creationId xmlns:a16="http://schemas.microsoft.com/office/drawing/2014/main" id="{1B27151D-886A-804C-BBBC-73D08163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jekt pro číslo snímku 4">
            <a:extLst>
              <a:ext uri="{FF2B5EF4-FFF2-40B4-BE49-F238E27FC236}">
                <a16:creationId xmlns:a16="http://schemas.microsoft.com/office/drawing/2014/main" id="{DB28956D-1F3C-ED44-8592-F6395BA31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o datum 1">
            <a:extLst>
              <a:ext uri="{FF2B5EF4-FFF2-40B4-BE49-F238E27FC236}">
                <a16:creationId xmlns:a16="http://schemas.microsoft.com/office/drawing/2014/main" id="{B9A443AF-7698-1846-AF44-12E51EAD4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3" name="Zástupný objekt pro zápatí 2">
            <a:extLst>
              <a:ext uri="{FF2B5EF4-FFF2-40B4-BE49-F238E27FC236}">
                <a16:creationId xmlns:a16="http://schemas.microsoft.com/office/drawing/2014/main" id="{B1C475B1-1A41-7D44-B636-03A6C7127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jekt pro číslo snímku 3">
            <a:extLst>
              <a:ext uri="{FF2B5EF4-FFF2-40B4-BE49-F238E27FC236}">
                <a16:creationId xmlns:a16="http://schemas.microsoft.com/office/drawing/2014/main" id="{EA3EC8E9-45A2-A045-9712-2E46CDE3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7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10D40-E9AB-E54F-B256-E7F05C831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93AEB2-434C-4548-A66A-4BE049C02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43D353-C7E4-9845-9A34-8F20286DE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objekt pro datum 4">
            <a:extLst>
              <a:ext uri="{FF2B5EF4-FFF2-40B4-BE49-F238E27FC236}">
                <a16:creationId xmlns:a16="http://schemas.microsoft.com/office/drawing/2014/main" id="{E46C412D-FB2C-F64E-97D5-E0C7D7DF9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6" name="Zástupný objekt pro zápatí 5">
            <a:extLst>
              <a:ext uri="{FF2B5EF4-FFF2-40B4-BE49-F238E27FC236}">
                <a16:creationId xmlns:a16="http://schemas.microsoft.com/office/drawing/2014/main" id="{15E9E8FA-4A1D-8A4E-82EE-65A400FA8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o číslo snímku 6">
            <a:extLst>
              <a:ext uri="{FF2B5EF4-FFF2-40B4-BE49-F238E27FC236}">
                <a16:creationId xmlns:a16="http://schemas.microsoft.com/office/drawing/2014/main" id="{ACE5805D-121A-0C43-B222-515A5032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12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A7A8A-3960-DA4F-9147-AEEAB8A4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jekt obrázku 2">
            <a:extLst>
              <a:ext uri="{FF2B5EF4-FFF2-40B4-BE49-F238E27FC236}">
                <a16:creationId xmlns:a16="http://schemas.microsoft.com/office/drawing/2014/main" id="{D6D240CF-6BD8-6749-9FE4-423176A35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509053-FEFC-6E42-816D-22925C78F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objekt pro datum 4">
            <a:extLst>
              <a:ext uri="{FF2B5EF4-FFF2-40B4-BE49-F238E27FC236}">
                <a16:creationId xmlns:a16="http://schemas.microsoft.com/office/drawing/2014/main" id="{B15DFE87-814D-FE46-A5C0-517EDFF39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6" name="Zástupný objekt pro zápatí 5">
            <a:extLst>
              <a:ext uri="{FF2B5EF4-FFF2-40B4-BE49-F238E27FC236}">
                <a16:creationId xmlns:a16="http://schemas.microsoft.com/office/drawing/2014/main" id="{2ED9A9DA-D6A8-9A47-8DCA-B0E65E0A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o číslo snímku 6">
            <a:extLst>
              <a:ext uri="{FF2B5EF4-FFF2-40B4-BE49-F238E27FC236}">
                <a16:creationId xmlns:a16="http://schemas.microsoft.com/office/drawing/2014/main" id="{CB042091-8614-7949-8130-96FA70D8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71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o nadpis 1">
            <a:extLst>
              <a:ext uri="{FF2B5EF4-FFF2-40B4-BE49-F238E27FC236}">
                <a16:creationId xmlns:a16="http://schemas.microsoft.com/office/drawing/2014/main" id="{B3BF5317-C7AF-D34A-89FF-70AAE2EF5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87C648-6892-5B4B-99E3-D39553665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9919E099-D39D-8B45-BCDF-55F0C6AEDF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DE0E4-3634-2346-A499-D68D1E63ED58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336CC318-3EA1-5441-8834-6A7C5EE22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CECCD746-3D5A-3F46-86EB-8FB228EA52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A5F5-9E80-8446-BA84-CC326F4F1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12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1250" y="971245"/>
            <a:ext cx="7886700" cy="4348467"/>
          </a:xfrm>
        </p:spPr>
        <p:txBody>
          <a:bodyPr>
            <a:normAutofit/>
          </a:bodyPr>
          <a:lstStyle/>
          <a:p>
            <a:r>
              <a:rPr lang="cs-CZ" sz="3094" b="1" dirty="0">
                <a:solidFill>
                  <a:srgbClr val="C00000"/>
                </a:solidFill>
              </a:rPr>
              <a:t>Slabika</a:t>
            </a:r>
          </a:p>
          <a:p>
            <a:pPr marL="0" indent="0">
              <a:buNone/>
            </a:pPr>
            <a:r>
              <a:rPr lang="cs-CZ" dirty="0"/>
              <a:t>- nejmenší jednotka souvislé promluvy </a:t>
            </a:r>
          </a:p>
          <a:p>
            <a:pPr marL="0" indent="0">
              <a:buNone/>
            </a:pPr>
            <a:r>
              <a:rPr lang="cs-CZ" dirty="0"/>
              <a:t> - nositelka rytmických projevů a elementární realizace suprasegmentálních rysů (přízvuk, intonace)</a:t>
            </a:r>
          </a:p>
          <a:p>
            <a:pPr>
              <a:buFontTx/>
              <a:buChar char="-"/>
            </a:pPr>
            <a:r>
              <a:rPr lang="cs-CZ" dirty="0"/>
              <a:t>měření tempa promluvy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33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209675"/>
            <a:ext cx="7886700" cy="428029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cs-CZ" b="1" dirty="0">
                <a:solidFill>
                  <a:srgbClr val="C00000"/>
                </a:solidFill>
              </a:rPr>
              <a:t>Struktura slabiky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- slabičné jádro </a:t>
            </a:r>
            <a:r>
              <a:rPr lang="mr-IN" dirty="0"/>
              <a:t>–</a:t>
            </a:r>
            <a:r>
              <a:rPr lang="cs-CZ" dirty="0"/>
              <a:t> nukleus (vokál nebo slabikotvorný konsonant)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- </a:t>
            </a:r>
            <a:r>
              <a:rPr lang="cs-CZ" dirty="0" err="1"/>
              <a:t>praetura</a:t>
            </a:r>
            <a:r>
              <a:rPr lang="cs-CZ" dirty="0"/>
              <a:t>  - max. 4 konsonanty </a:t>
            </a:r>
            <a:r>
              <a:rPr lang="cs-CZ" i="1" dirty="0"/>
              <a:t>(vztlak, pštros, vstříc, k stvoření</a:t>
            </a:r>
            <a:r>
              <a:rPr lang="mr-IN" i="1" dirty="0"/>
              <a:t>…</a:t>
            </a:r>
            <a:r>
              <a:rPr lang="cs-CZ" i="1" dirty="0"/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cs-CZ" dirty="0" err="1"/>
              <a:t>koda</a:t>
            </a:r>
            <a:r>
              <a:rPr lang="cs-CZ" dirty="0"/>
              <a:t> </a:t>
            </a:r>
            <a:r>
              <a:rPr lang="mr-IN" dirty="0"/>
              <a:t>–</a:t>
            </a:r>
            <a:r>
              <a:rPr lang="cs-CZ" dirty="0"/>
              <a:t> </a:t>
            </a:r>
            <a:r>
              <a:rPr lang="cs-CZ" dirty="0" err="1"/>
              <a:t>max</a:t>
            </a:r>
            <a:r>
              <a:rPr lang="cs-CZ" dirty="0"/>
              <a:t> 3 konsonanty </a:t>
            </a:r>
            <a:r>
              <a:rPr lang="cs-CZ" i="1" dirty="0"/>
              <a:t>(zábst, pomst,</a:t>
            </a:r>
            <a:r>
              <a:rPr lang="mr-IN" i="1" dirty="0"/>
              <a:t>…</a:t>
            </a:r>
            <a:r>
              <a:rPr lang="cs-CZ" i="1" dirty="0"/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cs-CZ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i="1" dirty="0">
                <a:solidFill>
                  <a:srgbClr val="C00000"/>
                </a:solidFill>
              </a:rPr>
              <a:t>Frekvence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b="1" i="1" dirty="0">
                <a:solidFill>
                  <a:srgbClr val="C00000"/>
                </a:solidFill>
              </a:rPr>
              <a:t>slabičných typů v češtině</a:t>
            </a:r>
            <a:endParaRPr lang="cs-CZ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KV					limitní typy (souhláskově bohaté) řidší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KVK					</a:t>
            </a:r>
            <a:r>
              <a:rPr lang="cs-CZ" i="1" dirty="0"/>
              <a:t>	(KKKVK, KKKVKKK,</a:t>
            </a:r>
            <a:r>
              <a:rPr lang="mr-IN" i="1" dirty="0"/>
              <a:t>…</a:t>
            </a:r>
            <a:r>
              <a:rPr lang="cs-CZ" i="1" dirty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V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KKV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KKVK</a:t>
            </a:r>
          </a:p>
        </p:txBody>
      </p:sp>
    </p:spTree>
    <p:extLst>
      <p:ext uri="{BB962C8B-B14F-4D97-AF65-F5344CB8AC3E}">
        <p14:creationId xmlns:p14="http://schemas.microsoft.com/office/powerpoint/2010/main" val="171754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590676"/>
            <a:ext cx="7886700" cy="389929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Přízvuk</a:t>
            </a:r>
          </a:p>
          <a:p>
            <a:pPr>
              <a:buFontTx/>
              <a:buChar char="-"/>
            </a:pPr>
            <a:r>
              <a:rPr lang="cs-CZ" dirty="0"/>
              <a:t>1. slabika rytmického celku </a:t>
            </a:r>
            <a:r>
              <a:rPr lang="mr-IN" dirty="0"/>
              <a:t>–</a:t>
            </a:r>
            <a:r>
              <a:rPr lang="cs-CZ" dirty="0"/>
              <a:t> </a:t>
            </a:r>
            <a:r>
              <a:rPr lang="cs-CZ" dirty="0" err="1"/>
              <a:t>delimitativní</a:t>
            </a:r>
            <a:r>
              <a:rPr lang="cs-CZ" dirty="0"/>
              <a:t> funkce</a:t>
            </a:r>
          </a:p>
          <a:p>
            <a:pPr>
              <a:buFontTx/>
              <a:buChar char="-"/>
            </a:pPr>
            <a:r>
              <a:rPr lang="cs-CZ" dirty="0"/>
              <a:t>změny v dynamickém, intonačním a časovém průběhu, jejich kombinace a kompenzace</a:t>
            </a:r>
          </a:p>
          <a:p>
            <a:pPr marL="0" indent="0">
              <a:buNone/>
            </a:pPr>
            <a:r>
              <a:rPr lang="cs-CZ" dirty="0"/>
              <a:t>- percepční jev, nikoli akusticky popsatelný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8333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437745"/>
            <a:ext cx="7886700" cy="5731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i="1" dirty="0">
                <a:solidFill>
                  <a:srgbClr val="C00000"/>
                </a:solidFill>
              </a:rPr>
              <a:t>Přízvukový takt (mluvní takt)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sz="4078" dirty="0"/>
              <a:t>rytmická segmentace </a:t>
            </a:r>
          </a:p>
          <a:p>
            <a:pPr>
              <a:buFontTx/>
              <a:buChar char="-"/>
            </a:pPr>
            <a:r>
              <a:rPr lang="cs-CZ" sz="4078" dirty="0"/>
              <a:t>variabilita v případě jednoslabičných slov </a:t>
            </a:r>
            <a:r>
              <a:rPr lang="mr-IN" sz="4078" dirty="0"/>
              <a:t>–</a:t>
            </a:r>
            <a:r>
              <a:rPr lang="cs-CZ" sz="4078" dirty="0"/>
              <a:t> změna v aktuálním členění, rytmický kontext)</a:t>
            </a:r>
          </a:p>
          <a:p>
            <a:pPr marL="0" indent="0">
              <a:buNone/>
            </a:pPr>
            <a:r>
              <a:rPr lang="cs-CZ" sz="4078" i="1" dirty="0"/>
              <a:t>(Jan byl ve škole. Petr byl ve škole. X Vladimír byl ve škole.)</a:t>
            </a:r>
          </a:p>
          <a:p>
            <a:endParaRPr lang="cs-CZ" sz="4078" dirty="0"/>
          </a:p>
          <a:p>
            <a:r>
              <a:rPr lang="cs-CZ" sz="4078" dirty="0"/>
              <a:t>tendence k </a:t>
            </a:r>
            <a:r>
              <a:rPr lang="cs-CZ" sz="4078" dirty="0" err="1"/>
              <a:t>izosylabičnosti</a:t>
            </a:r>
            <a:r>
              <a:rPr lang="cs-CZ" sz="4078" dirty="0"/>
              <a:t> </a:t>
            </a:r>
          </a:p>
          <a:p>
            <a:r>
              <a:rPr lang="cs-CZ" sz="4078" dirty="0"/>
              <a:t>taktová příklonka vs. taktová předrážka</a:t>
            </a:r>
          </a:p>
          <a:p>
            <a:pPr marL="0" indent="0">
              <a:buNone/>
            </a:pPr>
            <a:r>
              <a:rPr lang="cs-CZ" sz="4078" i="1" dirty="0"/>
              <a:t>(Mám pro vás zprávu, která vás snad potěší.)</a:t>
            </a:r>
          </a:p>
        </p:txBody>
      </p:sp>
    </p:spTree>
    <p:extLst>
      <p:ext uri="{BB962C8B-B14F-4D97-AF65-F5344CB8AC3E}">
        <p14:creationId xmlns:p14="http://schemas.microsoft.com/office/powerpoint/2010/main" val="4099688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094362"/>
            <a:ext cx="7886700" cy="5129820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C00000"/>
                </a:solidFill>
              </a:rPr>
              <a:t>Promluvový úsek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fakultativní </a:t>
            </a:r>
          </a:p>
          <a:p>
            <a:pPr marL="0" indent="0">
              <a:buNone/>
            </a:pPr>
            <a:r>
              <a:rPr lang="cs-CZ" dirty="0"/>
              <a:t>- nadřazený taktu </a:t>
            </a:r>
            <a:r>
              <a:rPr lang="mr-IN" dirty="0"/>
              <a:t>–</a:t>
            </a:r>
            <a:r>
              <a:rPr lang="cs-CZ" dirty="0"/>
              <a:t> nositel komplexního melodického průběhu </a:t>
            </a:r>
          </a:p>
          <a:p>
            <a:pPr marL="342898" lvl="1" indent="0">
              <a:buNone/>
            </a:pPr>
            <a:r>
              <a:rPr lang="cs-CZ" sz="2100" dirty="0"/>
              <a:t>	-&gt; intonační jednotka</a:t>
            </a:r>
          </a:p>
          <a:p>
            <a:pPr>
              <a:buFontTx/>
              <a:buChar char="-"/>
            </a:pPr>
            <a:r>
              <a:rPr lang="cs-CZ" dirty="0"/>
              <a:t>vliv syntaktické, a tedy logické stavby sdělení na umístění hranic</a:t>
            </a:r>
          </a:p>
          <a:p>
            <a:pPr>
              <a:buFontTx/>
              <a:buChar char="-"/>
            </a:pPr>
            <a:r>
              <a:rPr lang="cs-CZ" dirty="0"/>
              <a:t>hranice je určena pauzou, ev. intonačním průběhem</a:t>
            </a:r>
          </a:p>
          <a:p>
            <a:pPr>
              <a:buFontTx/>
              <a:buChar char="-"/>
            </a:pPr>
            <a:r>
              <a:rPr lang="cs-CZ" dirty="0"/>
              <a:t>změna v umístění intonační hranice </a:t>
            </a:r>
            <a:r>
              <a:rPr lang="mr-IN" dirty="0"/>
              <a:t>–</a:t>
            </a:r>
            <a:r>
              <a:rPr lang="cs-CZ" dirty="0"/>
              <a:t> změna významu promluvy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705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424066"/>
            <a:ext cx="7886700" cy="560860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cs-CZ" b="1" dirty="0">
                <a:solidFill>
                  <a:srgbClr val="C00000"/>
                </a:solidFill>
              </a:rPr>
              <a:t>Větná melodie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Daneš: intonační kadence (funkčnost, nikoli akustický popis)</a:t>
            </a:r>
          </a:p>
          <a:p>
            <a:pPr>
              <a:buFontTx/>
              <a:buChar char="-"/>
            </a:pPr>
            <a:r>
              <a:rPr lang="cs-CZ" dirty="0" err="1"/>
              <a:t>Romportl</a:t>
            </a:r>
            <a:r>
              <a:rPr lang="cs-CZ" dirty="0"/>
              <a:t>: </a:t>
            </a:r>
            <a:r>
              <a:rPr lang="cs-CZ" dirty="0" err="1"/>
              <a:t>melodém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melodém</a:t>
            </a:r>
            <a:r>
              <a:rPr lang="cs-CZ"/>
              <a:t>: gramatická </a:t>
            </a:r>
            <a:r>
              <a:rPr lang="cs-CZ" dirty="0"/>
              <a:t>funkce (typ vět)</a:t>
            </a:r>
          </a:p>
          <a:p>
            <a:pPr marL="342898" lvl="1" indent="0">
              <a:buNone/>
            </a:pPr>
            <a:r>
              <a:rPr lang="cs-CZ" dirty="0"/>
              <a:t>- m. </a:t>
            </a:r>
            <a:r>
              <a:rPr lang="cs-CZ" sz="2100" dirty="0"/>
              <a:t>ukončující klesavý</a:t>
            </a:r>
          </a:p>
          <a:p>
            <a:pPr marL="342898" lvl="1" indent="0">
              <a:buNone/>
            </a:pPr>
            <a:r>
              <a:rPr lang="cs-CZ" sz="2100" dirty="0"/>
              <a:t>- m. ukončující stoupavý</a:t>
            </a:r>
          </a:p>
          <a:p>
            <a:pPr marL="342898" lvl="1" indent="0">
              <a:buNone/>
            </a:pPr>
            <a:r>
              <a:rPr lang="cs-CZ" sz="2100" dirty="0"/>
              <a:t>- m. neukončující</a:t>
            </a:r>
          </a:p>
        </p:txBody>
      </p:sp>
    </p:spTree>
    <p:extLst>
      <p:ext uri="{BB962C8B-B14F-4D97-AF65-F5344CB8AC3E}">
        <p14:creationId xmlns:p14="http://schemas.microsoft.com/office/powerpoint/2010/main" val="22222419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Macintosh PowerPoint</Application>
  <PresentationFormat>Širokoúhlá obrazovka</PresentationFormat>
  <Paragraphs>42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Mangal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Vlčková</dc:creator>
  <cp:lastModifiedBy>Jana Vlčková</cp:lastModifiedBy>
  <cp:revision>1</cp:revision>
  <dcterms:created xsi:type="dcterms:W3CDTF">2018-04-13T08:46:56Z</dcterms:created>
  <dcterms:modified xsi:type="dcterms:W3CDTF">2018-04-13T08:47:19Z</dcterms:modified>
</cp:coreProperties>
</file>