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70" r:id="rId10"/>
    <p:sldId id="264" r:id="rId11"/>
    <p:sldId id="266" r:id="rId12"/>
    <p:sldId id="267" r:id="rId13"/>
    <p:sldId id="272" r:id="rId14"/>
    <p:sldId id="271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AD4F-41CE-4494-9EB7-BCE78328B8CA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28B5-644A-477B-AD3A-B3F391CB6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39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328B5-644A-477B-AD3A-B3F391CB678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0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E228E-BDAB-74D2-EC3F-955E59796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A9F374-BF52-3827-059F-D45859D78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CB5C07-3597-48A9-1E5E-93863140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826BB-74F4-5C79-1E1F-43A32AFD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4DEB74-7C41-B9CE-232F-C74A63EF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69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464D4-0FB0-9597-73E0-B80CCAB0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E854D3-BC27-7F87-2306-5B75A35C6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4A725-A80B-658D-2A32-9192763C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ACEE84-3669-9ECF-CA1A-628ADB3B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1801C-9D02-5DA5-C4F7-C67FAD30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0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C3362B-8587-F8FC-12EF-4704E8CE7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1A5123-E6AE-EAA5-9927-F714A1F79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2C729-389A-74EC-B1BC-DD8B51C1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7CB21-16C6-A72D-E540-B73C2C8D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91730-0F00-2CD7-21A1-D19E4E5E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CA7D3-14AB-B7EB-AF22-EE59D336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DB70F-01C5-EDE4-DA01-154FCEAE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9836F-6115-1BD5-4397-E2D801E7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09FCE-D09F-688E-CD35-54B12150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FDC15D-E9EB-B675-744E-A6503B36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4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F462E-B86F-D98E-AE80-72386835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E2C0FF-FC0E-C8C8-798A-0F5139C1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9992DD-514A-4CD4-B32B-0D076D1A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08AE2-8199-1D7E-BA26-77CADE66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77794-6408-25D9-7029-51C6BDBA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F8DE6-1044-1073-6CC7-6DD5F2F7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5B35D-E457-43BB-CCD8-9D64C3D1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3854EE-E66B-B380-E1CC-A2ADFEB9F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141AFA-8C1A-9DD2-BAF5-E9B62C61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A56621-93AA-B627-BC2B-7E9A480A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0E0C36-97F9-48E8-16A4-CCE2D855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6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5134F-9513-7B43-38E1-B47E4E77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C99994-E16C-F5FB-34EE-9F3C8E181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889BC0-C99C-19FE-01BD-AD3ABEF0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933124-FED9-D2CB-FC2B-04FAD0AC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2DA636-1892-563F-8F2E-AF68E42BA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49915-A8FE-C411-DF10-C738BFD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1B78AB-8700-C446-5728-B44EDC74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053F6E-CB1F-8FA9-9019-7C23709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6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D768D-CE8F-A9EF-DA3D-66112313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783580-53F3-49D2-85A0-B6356D2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688D13-5145-7996-EAB7-100CAA00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DDE75B-1ACB-26AD-31C1-79D1FD91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78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39AB6B-8C48-7444-644C-6384AACD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A2AA27-9E50-6676-DFB5-887E7B99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0AEDB1-EF25-F283-25B7-FB0B3AB8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26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16F19-0309-7DC6-1907-BC0614B0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AA13B-2669-D842-69F8-F20A919D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E61D67-DDFE-1E74-10C5-D2D59A5D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01A545-6906-9A31-A6C3-95A6A7A2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944FE-C02B-08AB-BF43-1B6AE5F8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1C2722-C6A1-26D2-19F6-075CE2D2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3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A7B63-C51C-AE5D-2A68-BD6BC210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BE2249F-3E13-5FCF-13A9-7B828C7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A6492E-C0EB-6660-42A5-CF28D9D4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2D2A04-1E76-0F2B-1221-A532392B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D6A3A9-5538-A0B8-C217-00323BBB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AD2021-A368-B87B-82DF-C0091801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58FA33-338D-3011-EB85-663F623D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989BB2-A922-F581-B5A4-9739265EE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89DB0-8DB3-E54E-9145-E2AD176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A8C22-8048-4CF3-B73D-0B45F95BCDFC}" type="datetimeFigureOut">
              <a:rPr lang="cs-CZ" smtClean="0"/>
              <a:t>09.03.2025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BD6B35-425D-2E6B-7351-75C0E2C3E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30653-5986-EFED-CC42-056BD0986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B6453-10DD-44EA-9133-FB00DA646A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501238" TargetMode="External"/><Relationship Id="rId2" Type="http://schemas.openxmlformats.org/officeDocument/2006/relationships/hyperlink" Target="http://www.jstor.org/stable/1421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stor.org/stable/314454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33EC5-DFB2-AF9B-4CBD-8481FE00F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Integrace vyhnanců v SRN a NDR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930A18-2F53-F5EB-E1F0-F830B4080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David, 11. 3. 2025</a:t>
            </a:r>
          </a:p>
        </p:txBody>
      </p:sp>
    </p:spTree>
    <p:extLst>
      <p:ext uri="{BB962C8B-B14F-4D97-AF65-F5344CB8AC3E}">
        <p14:creationId xmlns:p14="http://schemas.microsoft.com/office/powerpoint/2010/main" val="211903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0964E8-3782-5D5B-4C19-1FB58A29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Problémy s bydlením a jídlem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C066D-CAB4-D3C1-B104-16CE91EC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Nárust populace</a:t>
            </a:r>
          </a:p>
          <a:p>
            <a:r>
              <a:rPr lang="cs-CZ" sz="2200" dirty="0"/>
              <a:t>Ztráta zemědělské půdy</a:t>
            </a:r>
          </a:p>
          <a:p>
            <a:r>
              <a:rPr lang="cs-CZ" sz="2200" dirty="0"/>
              <a:t>Nepřístup k trhu za železnou oponou</a:t>
            </a:r>
          </a:p>
          <a:p>
            <a:r>
              <a:rPr lang="cs-CZ" sz="2200" dirty="0"/>
              <a:t>Zničené domy bombardováním</a:t>
            </a:r>
          </a:p>
          <a:p>
            <a:r>
              <a:rPr lang="cs-CZ" sz="2200" dirty="0"/>
              <a:t>Přítomnost okupačních jednotek</a:t>
            </a:r>
          </a:p>
          <a:p>
            <a:r>
              <a:rPr lang="cs-CZ" sz="2200" dirty="0"/>
              <a:t>Dlouhé dojíždění za prací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F3CD8C-D642-D0B7-32F9-FA800C5C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777662"/>
            <a:ext cx="5458968" cy="33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56151F-2709-5F01-111D-39EA920F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Nezaměstnanost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86583-000A-49E8-A51E-D8B5E8E3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U vyhnanců (12,4 %) mnohem vyšší než u místních (4,6 %)</a:t>
            </a:r>
          </a:p>
          <a:p>
            <a:r>
              <a:rPr lang="cs-CZ" sz="2200" dirty="0"/>
              <a:t>Extrémní nárust venkovského obyvatelstva</a:t>
            </a:r>
          </a:p>
          <a:p>
            <a:r>
              <a:rPr lang="cs-CZ" sz="2200" dirty="0"/>
              <a:t>Investice pro integraci do ekonomiky</a:t>
            </a:r>
          </a:p>
          <a:p>
            <a:r>
              <a:rPr lang="cs-CZ" sz="2200" dirty="0"/>
              <a:t>Přesun průmyslu za lidmi x lidi za průmyslem</a:t>
            </a:r>
          </a:p>
          <a:p>
            <a:r>
              <a:rPr lang="cs-CZ" sz="2200" dirty="0"/>
              <a:t>Nedostatek zemědělské půdy</a:t>
            </a:r>
          </a:p>
          <a:p>
            <a:r>
              <a:rPr lang="cs-CZ" sz="2200" dirty="0"/>
              <a:t>Malé podniky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9977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08676-4A68-95E8-80BE-05433113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cs-CZ" sz="4800" dirty="0"/>
              <a:t>Hospodářský zázrak 50. let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D0295-F225-C27C-E897-82530FD0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cs-CZ" sz="1900"/>
              <a:t>Ministerstvo pro vyhoštěné</a:t>
            </a:r>
          </a:p>
          <a:p>
            <a:r>
              <a:rPr lang="cs-CZ" sz="1900"/>
              <a:t>Zákon o vyrovnání břemen</a:t>
            </a:r>
          </a:p>
          <a:p>
            <a:r>
              <a:rPr lang="cs-CZ" sz="1900"/>
              <a:t>50% kapitálová daň na všechny pozemky</a:t>
            </a:r>
          </a:p>
          <a:p>
            <a:r>
              <a:rPr lang="cs-CZ" sz="1900"/>
              <a:t>Redistribuce vyhnanců</a:t>
            </a:r>
          </a:p>
          <a:p>
            <a:r>
              <a:rPr lang="cs-CZ" sz="1900"/>
              <a:t>Masová výstavba bytů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B92FB8-9063-90E0-FBF6-AA068C35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491" y="2631949"/>
            <a:ext cx="4014401" cy="3678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9C1D6F-6F3C-0ED1-8169-EDE4D255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9" y="2631949"/>
            <a:ext cx="4793402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Zástupný obsah 18" descr="Obsah obrázku text, snímek obrazovky, Písmo, Paralelní&#10;&#10;Obsah vygenerovaný umělou inteligencí může být nesprávný.">
            <a:extLst>
              <a:ext uri="{FF2B5EF4-FFF2-40B4-BE49-F238E27FC236}">
                <a16:creationId xmlns:a16="http://schemas.microsoft.com/office/drawing/2014/main" id="{5C3C7E05-2993-5D31-DB84-C191D935B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73" y="311352"/>
            <a:ext cx="8392053" cy="6235296"/>
          </a:xfrm>
        </p:spPr>
      </p:pic>
    </p:spTree>
    <p:extLst>
      <p:ext uri="{BB962C8B-B14F-4D97-AF65-F5344CB8AC3E}">
        <p14:creationId xmlns:p14="http://schemas.microsoft.com/office/powerpoint/2010/main" val="251519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BD8C2-CCD3-2B1C-692A-BF36A5E2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cs-CZ" dirty="0"/>
              <a:t>Proběhl by v Německu tak výrazný hospodářský růst, nebýt vyhnanců?</a:t>
            </a:r>
          </a:p>
        </p:txBody>
      </p:sp>
    </p:spTree>
    <p:extLst>
      <p:ext uri="{BB962C8B-B14F-4D97-AF65-F5344CB8AC3E}">
        <p14:creationId xmlns:p14="http://schemas.microsoft.com/office/powerpoint/2010/main" val="365929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6A25A-A1CD-33F6-C9F8-6B4B4931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BEBE0-58C6-7B87-14FA-FB6E929F9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Harris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,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 Chauncy D. a Gabriele W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ü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ode"/>
              </a:rPr>
              <a:t>lker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„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The Refugee Problem of German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y“.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Code"/>
              </a:rPr>
              <a:t>Economic Geography</a:t>
            </a:r>
            <a:r>
              <a:rPr lang="cs-CZ" sz="2800" b="0" i="1" u="none" strike="noStrike" baseline="0" dirty="0">
                <a:solidFill>
                  <a:srgbClr val="000000"/>
                </a:solidFill>
                <a:latin typeface="Code"/>
              </a:rPr>
              <a:t> </a:t>
            </a:r>
            <a:r>
              <a:rPr lang="cs-CZ" sz="2800" b="0" u="none" strike="noStrike" baseline="0" dirty="0">
                <a:solidFill>
                  <a:srgbClr val="000000"/>
                </a:solidFill>
                <a:latin typeface="Code"/>
              </a:rPr>
              <a:t>29</a:t>
            </a:r>
            <a:r>
              <a:rPr lang="en-US" sz="2800" b="0" u="none" strike="noStrike" baseline="0" dirty="0">
                <a:solidFill>
                  <a:srgbClr val="000000"/>
                </a:solidFill>
                <a:latin typeface="Code"/>
              </a:rPr>
              <a:t>,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Code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č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. 1 (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leden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 1953)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: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 10-25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, 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http://www.jstor.org/stable/142127</a:t>
            </a:r>
            <a:r>
              <a:rPr lang="en-US" sz="2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sz="2800" b="0" i="0" u="none" strike="noStrike" baseline="0" dirty="0">
                <a:latin typeface="Code"/>
              </a:rPr>
              <a:t>(staženo 10. října 2010).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Ther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,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 Philipp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„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The Integration of Expellees in Germany and Poland after World War II: A Historical Reassessment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“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Code"/>
              </a:rPr>
              <a:t>Slavic Review</a:t>
            </a:r>
            <a:r>
              <a:rPr lang="cs-CZ" sz="2800" b="0" i="1" u="none" strike="noStrike" baseline="0" dirty="0">
                <a:solidFill>
                  <a:srgbClr val="000000"/>
                </a:solidFill>
                <a:latin typeface="Code"/>
              </a:rPr>
              <a:t> </a:t>
            </a:r>
            <a:r>
              <a:rPr lang="cs-CZ" sz="2800" b="0" u="none" strike="noStrike" baseline="0" dirty="0">
                <a:solidFill>
                  <a:srgbClr val="000000"/>
                </a:solidFill>
                <a:latin typeface="Code"/>
              </a:rPr>
              <a:t>55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,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č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. 4 (1996)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: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ode"/>
              </a:rPr>
              <a:t>779-805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Code"/>
              </a:rPr>
              <a:t>,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hlinkClick r:id="rId3"/>
              </a:rPr>
              <a:t>http://www.jstor.org/stable/2501238</a:t>
            </a:r>
            <a:r>
              <a:rPr lang="cs-CZ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2800" b="0" i="0" u="none" strike="noStrike" baseline="0" dirty="0">
                <a:latin typeface="Code"/>
              </a:rPr>
              <a:t>(staženo 10. října 2010)</a:t>
            </a:r>
            <a:r>
              <a:rPr lang="cs-CZ" dirty="0">
                <a:latin typeface="Code"/>
              </a:rPr>
              <a:t>.</a:t>
            </a:r>
          </a:p>
          <a:p>
            <a:r>
              <a:rPr lang="en-US" dirty="0"/>
              <a:t>Wertheimer, Robert G. </a:t>
            </a:r>
            <a:r>
              <a:rPr lang="cs-CZ" dirty="0"/>
              <a:t>„</a:t>
            </a:r>
            <a:r>
              <a:rPr lang="en-US" dirty="0"/>
              <a:t>The Miracle of German Housing in the Postwar Period</a:t>
            </a:r>
            <a:r>
              <a:rPr lang="cs-CZ" dirty="0"/>
              <a:t>“.</a:t>
            </a:r>
            <a:r>
              <a:rPr lang="en-US" dirty="0"/>
              <a:t> </a:t>
            </a:r>
            <a:r>
              <a:rPr lang="en-US" i="1" dirty="0"/>
              <a:t>Land Economics</a:t>
            </a:r>
            <a:r>
              <a:rPr lang="en-US" dirty="0"/>
              <a:t> 34, </a:t>
            </a:r>
            <a:r>
              <a:rPr lang="cs-CZ" dirty="0"/>
              <a:t>č</a:t>
            </a:r>
            <a:r>
              <a:rPr lang="en-US" dirty="0"/>
              <a:t>. 4 (</a:t>
            </a:r>
            <a:r>
              <a:rPr lang="cs-CZ" dirty="0"/>
              <a:t>listopad</a:t>
            </a:r>
            <a:r>
              <a:rPr lang="en-US" dirty="0"/>
              <a:t> 1958): 338-345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https://www.jstor.org/stable/3144545</a:t>
            </a:r>
            <a:r>
              <a:rPr lang="cs-CZ" dirty="0"/>
              <a:t> (staženo </a:t>
            </a:r>
            <a:r>
              <a:rPr lang="en-US" dirty="0"/>
              <a:t>10</a:t>
            </a:r>
            <a:r>
              <a:rPr lang="cs-CZ" dirty="0"/>
              <a:t>. března</a:t>
            </a:r>
            <a:r>
              <a:rPr lang="en-US" dirty="0"/>
              <a:t> 2025</a:t>
            </a:r>
            <a:r>
              <a:rPr lang="cs-CZ" dirty="0"/>
              <a:t>).</a:t>
            </a:r>
          </a:p>
          <a:p>
            <a:r>
              <a:rPr lang="cs-CZ" b="0" i="0" dirty="0">
                <a:solidFill>
                  <a:srgbClr val="32322F"/>
                </a:solidFill>
                <a:effectLst/>
                <a:latin typeface="Arial" panose="020B0604020202020204" pitchFamily="34" charset="0"/>
              </a:rPr>
              <a:t>Fischer, Jan. „Vyhnanci ve Spolkové politice v období let 1945 - 1955“. Bakalářská práce, Univerzita Karlova, 2006.</a:t>
            </a:r>
            <a:endParaRPr lang="cs-CZ" dirty="0"/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ode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ode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97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F9015-22E2-2741-87F9-863ED36C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D26B0-54A1-A801-A30E-9493DAD9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vyhnanců</a:t>
            </a:r>
          </a:p>
          <a:p>
            <a:r>
              <a:rPr lang="cs-CZ" dirty="0"/>
              <a:t>Transport vyhnanců</a:t>
            </a:r>
          </a:p>
          <a:p>
            <a:r>
              <a:rPr lang="cs-CZ" dirty="0"/>
              <a:t>Rozmístění vyhnanců</a:t>
            </a:r>
          </a:p>
          <a:p>
            <a:r>
              <a:rPr lang="cs-CZ" dirty="0"/>
              <a:t>Integrace v SRN x NDR</a:t>
            </a:r>
          </a:p>
          <a:p>
            <a:r>
              <a:rPr lang="cs-CZ" dirty="0"/>
              <a:t>Hlavní problémy</a:t>
            </a:r>
          </a:p>
          <a:p>
            <a:r>
              <a:rPr lang="cs-CZ" dirty="0"/>
              <a:t>Hospodářský zázrak 50. let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C45196-21B4-7A3C-2FBF-D34BBE4C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Charakteristika vyhnanců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8EC34-993B-AF50-05BD-08A829BB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Přesídlené osoby (200 tis.)</a:t>
            </a:r>
          </a:p>
          <a:p>
            <a:pPr lvl="1"/>
            <a:r>
              <a:rPr lang="cs-CZ" sz="2200" dirty="0"/>
              <a:t>Za války přesídlování cizinců do Německa jako pracovní síla</a:t>
            </a:r>
          </a:p>
          <a:p>
            <a:pPr lvl="1"/>
            <a:r>
              <a:rPr lang="cs-CZ" sz="2200" dirty="0"/>
              <a:t>Po válce přesidlováni z Německa do západních zemí</a:t>
            </a:r>
          </a:p>
          <a:p>
            <a:r>
              <a:rPr lang="cs-CZ" sz="2200" dirty="0"/>
              <a:t>Neo-</a:t>
            </a:r>
            <a:r>
              <a:rPr lang="cs-CZ" sz="2200" dirty="0" err="1"/>
              <a:t>refugees</a:t>
            </a:r>
            <a:r>
              <a:rPr lang="cs-CZ" sz="2200" dirty="0"/>
              <a:t> (200 tis.)</a:t>
            </a:r>
          </a:p>
          <a:p>
            <a:pPr lvl="1"/>
            <a:r>
              <a:rPr lang="cs-CZ" sz="2200" dirty="0"/>
              <a:t>Noví uprchlíci ze zahraničí, cizinci</a:t>
            </a:r>
          </a:p>
          <a:p>
            <a:r>
              <a:rPr lang="cs-CZ" sz="2200" dirty="0"/>
              <a:t>Političtí uprchlíci (1,5 mil.)</a:t>
            </a:r>
          </a:p>
          <a:p>
            <a:pPr lvl="1"/>
            <a:r>
              <a:rPr lang="cs-CZ" sz="2200" dirty="0"/>
              <a:t>Uprchlíci ze sovětské okupační zóny</a:t>
            </a:r>
          </a:p>
          <a:p>
            <a:pPr lvl="1"/>
            <a:r>
              <a:rPr lang="cs-CZ" sz="2200" dirty="0"/>
              <a:t>Proč? Kdo?</a:t>
            </a:r>
          </a:p>
          <a:p>
            <a:r>
              <a:rPr lang="cs-CZ" sz="2200" dirty="0"/>
              <a:t>Vysídlenci (12,5 mil.)</a:t>
            </a:r>
          </a:p>
          <a:p>
            <a:pPr lvl="1"/>
            <a:r>
              <a:rPr lang="cs-CZ" sz="2200" dirty="0"/>
              <a:t>Jedná se o největší skupinu vyhnanců</a:t>
            </a:r>
          </a:p>
          <a:p>
            <a:pPr lvl="1"/>
            <a:r>
              <a:rPr lang="cs-CZ" sz="2200" dirty="0" err="1"/>
              <a:t>Reichsdeutsche</a:t>
            </a:r>
            <a:r>
              <a:rPr lang="cs-CZ" sz="2200" dirty="0"/>
              <a:t> x </a:t>
            </a:r>
            <a:r>
              <a:rPr lang="cs-CZ" sz="2200" dirty="0" err="1"/>
              <a:t>Volkdeutsche</a:t>
            </a:r>
            <a:endParaRPr lang="cs-CZ" sz="2200" dirty="0"/>
          </a:p>
          <a:p>
            <a:r>
              <a:rPr lang="cs-CZ" sz="2200" dirty="0"/>
              <a:t>Evakuované osoby (1 mil.)</a:t>
            </a:r>
          </a:p>
          <a:p>
            <a:pPr marL="0" indent="0">
              <a:buNone/>
            </a:pPr>
            <a:endParaRPr lang="cs-CZ" sz="2200" dirty="0"/>
          </a:p>
          <a:p>
            <a:pPr lvl="1"/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308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CF5A9F-2FD9-70D9-6A25-C5D60399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888E54-A817-2BF4-4FE4-6F29CA0E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303520" cy="1481328"/>
          </a:xfrm>
        </p:spPr>
        <p:txBody>
          <a:bodyPr anchor="b">
            <a:normAutofit/>
          </a:bodyPr>
          <a:lstStyle/>
          <a:p>
            <a:r>
              <a:rPr lang="cs-CZ" sz="5000" dirty="0"/>
              <a:t>Transport vyhnanců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68495-92C8-D473-01C6-7E116665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6200170" cy="3547872"/>
          </a:xfrm>
        </p:spPr>
        <p:txBody>
          <a:bodyPr anchor="t">
            <a:normAutofit/>
          </a:bodyPr>
          <a:lstStyle/>
          <a:p>
            <a:r>
              <a:rPr lang="cs-CZ" sz="2200" dirty="0"/>
              <a:t>Rozhodnuto na Postupimské konferenci</a:t>
            </a:r>
          </a:p>
          <a:p>
            <a:r>
              <a:rPr lang="cs-CZ" sz="2200" dirty="0" err="1"/>
              <a:t>Reichsdeutsche</a:t>
            </a:r>
            <a:r>
              <a:rPr lang="cs-CZ" sz="2200" dirty="0"/>
              <a:t> z Polska a SSSR (7,5 mil.)</a:t>
            </a:r>
          </a:p>
          <a:p>
            <a:r>
              <a:rPr lang="cs-CZ" sz="2200" dirty="0" err="1"/>
              <a:t>Volksdeutsche</a:t>
            </a:r>
            <a:r>
              <a:rPr lang="cs-CZ" sz="2200" dirty="0"/>
              <a:t> hlavně z ČSR a Polska (5 mil.)</a:t>
            </a:r>
          </a:p>
          <a:p>
            <a:r>
              <a:rPr lang="cs-CZ" sz="2200" dirty="0"/>
              <a:t>Při transportech špatné podmínky</a:t>
            </a:r>
          </a:p>
          <a:p>
            <a:r>
              <a:rPr lang="cs-CZ" sz="2200" dirty="0"/>
              <a:t>Vznik „podtřídy“</a:t>
            </a:r>
          </a:p>
          <a:p>
            <a:endParaRPr lang="cs-CZ" sz="2200" dirty="0"/>
          </a:p>
        </p:txBody>
      </p:sp>
      <p:pic>
        <p:nvPicPr>
          <p:cNvPr id="5" name="Obrázek 4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16C24E94-D793-DA9F-3736-87FD04E9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56" y="640080"/>
            <a:ext cx="464355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471EAA-6E17-A099-38E9-E8E9EE6E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dirty="0"/>
              <a:t>Jaké mohou být důvody nerovnoměrného rozmístění vyhnanců?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959514-8BC6-6E6A-6EE1-DADBE211B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97" y="214456"/>
            <a:ext cx="4902178" cy="64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A390A-C3E7-04F7-3C34-2F074390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39822"/>
            <a:ext cx="4222418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Blízko hranic</a:t>
            </a:r>
          </a:p>
          <a:p>
            <a:r>
              <a:rPr lang="cs-CZ" sz="2200" dirty="0"/>
              <a:t>Baltské moře</a:t>
            </a:r>
          </a:p>
          <a:p>
            <a:r>
              <a:rPr lang="cs-CZ" sz="2200" dirty="0"/>
              <a:t>Chybějící koordinace</a:t>
            </a:r>
          </a:p>
          <a:p>
            <a:r>
              <a:rPr lang="cs-CZ" sz="2200" dirty="0"/>
              <a:t>Vybombardovaná města</a:t>
            </a:r>
          </a:p>
          <a:p>
            <a:r>
              <a:rPr lang="cs-CZ" sz="2200" dirty="0"/>
              <a:t>Francouzská absence na Postupimské konferenci</a:t>
            </a:r>
          </a:p>
          <a:p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F98E64-3928-B532-5A8D-875C2C9A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69" y="1153845"/>
            <a:ext cx="6903720" cy="48498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FEE22E-D4E5-88D9-5E8F-3C07629E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98" y="223678"/>
            <a:ext cx="10412203" cy="930167"/>
          </a:xfrm>
        </p:spPr>
        <p:txBody>
          <a:bodyPr anchor="b">
            <a:normAutofit/>
          </a:bodyPr>
          <a:lstStyle/>
          <a:p>
            <a:r>
              <a:rPr lang="cs-CZ" sz="5400" dirty="0"/>
              <a:t>Nerovnoměrné rozmístění vyhnanců</a:t>
            </a:r>
          </a:p>
        </p:txBody>
      </p:sp>
    </p:spTree>
    <p:extLst>
      <p:ext uri="{BB962C8B-B14F-4D97-AF65-F5344CB8AC3E}">
        <p14:creationId xmlns:p14="http://schemas.microsoft.com/office/powerpoint/2010/main" val="134440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902DA2-28B5-C621-F29C-81502D4F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Integrace v SRN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5542B-EF89-C8EC-EA41-A0428B85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Vysidlování bráno jako křivda vůči Němcům</a:t>
            </a:r>
          </a:p>
          <a:p>
            <a:pPr lvl="1"/>
            <a:r>
              <a:rPr lang="cs-CZ" sz="2200"/>
              <a:t>Stavění německého národa do role oběti</a:t>
            </a:r>
          </a:p>
          <a:p>
            <a:r>
              <a:rPr lang="cs-CZ" sz="2200"/>
              <a:t>V rámci Německa vnímáni negativně</a:t>
            </a:r>
          </a:p>
          <a:p>
            <a:r>
              <a:rPr lang="cs-CZ" sz="2200"/>
              <a:t>Do roku 1948 nedocházelo k integraci</a:t>
            </a:r>
          </a:p>
          <a:p>
            <a:r>
              <a:rPr lang="cs-CZ" sz="2200"/>
              <a:t>Zákon o vyrovnání břemen</a:t>
            </a:r>
          </a:p>
          <a:p>
            <a:r>
              <a:rPr lang="cs-CZ" sz="2200"/>
              <a:t>Povolení politické angažovanosti</a:t>
            </a:r>
          </a:p>
          <a:p>
            <a:r>
              <a:rPr lang="cs-CZ" sz="2200"/>
              <a:t>Schopnost využít nové pracovní síly</a:t>
            </a:r>
          </a:p>
        </p:txBody>
      </p:sp>
    </p:spTree>
    <p:extLst>
      <p:ext uri="{BB962C8B-B14F-4D97-AF65-F5344CB8AC3E}">
        <p14:creationId xmlns:p14="http://schemas.microsoft.com/office/powerpoint/2010/main" val="255880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27FC5-A808-432F-87A9-8FE337BC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AB7AE-39CE-0D9F-BCD6-C889D3D5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Integrace v NDR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F331F-CBE8-2A7F-1347-0C21879D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Zpočátku se více podílelo na integraci</a:t>
            </a:r>
          </a:p>
          <a:p>
            <a:r>
              <a:rPr lang="cs-CZ" sz="2200"/>
              <a:t>Pozemková reforma</a:t>
            </a:r>
          </a:p>
          <a:p>
            <a:r>
              <a:rPr lang="cs-CZ" sz="2200"/>
              <a:t>Opožděná městská a průmyslová výstavba</a:t>
            </a:r>
          </a:p>
          <a:p>
            <a:r>
              <a:rPr lang="cs-CZ" sz="2200"/>
              <a:t>Nespokojenost vyhnanců</a:t>
            </a:r>
          </a:p>
          <a:p>
            <a:r>
              <a:rPr lang="cs-CZ" sz="2200"/>
              <a:t>Oficiálně integrace dokončena 1950</a:t>
            </a:r>
          </a:p>
          <a:p>
            <a:r>
              <a:rPr lang="cs-CZ" sz="2200"/>
              <a:t>Z vyhnanců viníci všeho</a:t>
            </a:r>
          </a:p>
          <a:p>
            <a:r>
              <a:rPr lang="cs-CZ" sz="2200"/>
              <a:t>Vyhnanci se nechtěli integrovat</a:t>
            </a:r>
          </a:p>
        </p:txBody>
      </p:sp>
    </p:spTree>
    <p:extLst>
      <p:ext uri="{BB962C8B-B14F-4D97-AF65-F5344CB8AC3E}">
        <p14:creationId xmlns:p14="http://schemas.microsoft.com/office/powerpoint/2010/main" val="3580791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502</Words>
  <Application>Microsoft Office PowerPoint</Application>
  <PresentationFormat>Širokoúhlá obrazovka</PresentationFormat>
  <Paragraphs>81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Code</vt:lpstr>
      <vt:lpstr>Times New Roman</vt:lpstr>
      <vt:lpstr>Motiv Office</vt:lpstr>
      <vt:lpstr>Integrace vyhnanců v SRN a NDR</vt:lpstr>
      <vt:lpstr>Obsah</vt:lpstr>
      <vt:lpstr>Charakteristika vyhnanců</vt:lpstr>
      <vt:lpstr>Prezentace aplikace PowerPoint</vt:lpstr>
      <vt:lpstr>Transport vyhnanců</vt:lpstr>
      <vt:lpstr>Prezentace aplikace PowerPoint</vt:lpstr>
      <vt:lpstr>Nerovnoměrné rozmístění vyhnanců</vt:lpstr>
      <vt:lpstr>Integrace v SRN</vt:lpstr>
      <vt:lpstr>Integrace v NDR</vt:lpstr>
      <vt:lpstr>Problémy s bydlením a jídlem</vt:lpstr>
      <vt:lpstr>Nezaměstnanost</vt:lpstr>
      <vt:lpstr>Hospodářský zázrak 50. let</vt:lpstr>
      <vt:lpstr>Prezentace aplikace PowerPoint</vt:lpstr>
      <vt:lpstr>Proběhl by v Německu tak výrazný hospodářský růst, nebýt vyhnanců?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Ondra David</dc:creator>
  <cp:lastModifiedBy>Ondra David</cp:lastModifiedBy>
  <cp:revision>13</cp:revision>
  <dcterms:created xsi:type="dcterms:W3CDTF">2025-03-09T22:52:29Z</dcterms:created>
  <dcterms:modified xsi:type="dcterms:W3CDTF">2025-03-10T23:11:03Z</dcterms:modified>
</cp:coreProperties>
</file>