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2"/>
  </p:notesMasterIdLst>
  <p:sldIdLst>
    <p:sldId id="256" r:id="rId2"/>
    <p:sldId id="263" r:id="rId3"/>
    <p:sldId id="264" r:id="rId4"/>
    <p:sldId id="265" r:id="rId5"/>
    <p:sldId id="266" r:id="rId6"/>
    <p:sldId id="268" r:id="rId7"/>
    <p:sldId id="267" r:id="rId8"/>
    <p:sldId id="276" r:id="rId9"/>
    <p:sldId id="269" r:id="rId10"/>
    <p:sldId id="270" r:id="rId11"/>
    <p:sldId id="271" r:id="rId12"/>
    <p:sldId id="281" r:id="rId13"/>
    <p:sldId id="284" r:id="rId14"/>
    <p:sldId id="272" r:id="rId15"/>
    <p:sldId id="282" r:id="rId16"/>
    <p:sldId id="273" r:id="rId17"/>
    <p:sldId id="274" r:id="rId18"/>
    <p:sldId id="283" r:id="rId19"/>
    <p:sldId id="278" r:id="rId20"/>
    <p:sldId id="275" r:id="rId21"/>
    <p:sldId id="277" r:id="rId22"/>
    <p:sldId id="279" r:id="rId23"/>
    <p:sldId id="280" r:id="rId24"/>
    <p:sldId id="285" r:id="rId25"/>
    <p:sldId id="301" r:id="rId26"/>
    <p:sldId id="302" r:id="rId27"/>
    <p:sldId id="286" r:id="rId28"/>
    <p:sldId id="287" r:id="rId29"/>
    <p:sldId id="289" r:id="rId30"/>
    <p:sldId id="290" r:id="rId31"/>
    <p:sldId id="288" r:id="rId32"/>
    <p:sldId id="291" r:id="rId33"/>
    <p:sldId id="292" r:id="rId34"/>
    <p:sldId id="293" r:id="rId35"/>
    <p:sldId id="294" r:id="rId36"/>
    <p:sldId id="295" r:id="rId37"/>
    <p:sldId id="296" r:id="rId38"/>
    <p:sldId id="306" r:id="rId39"/>
    <p:sldId id="297" r:id="rId40"/>
    <p:sldId id="303" r:id="rId41"/>
    <p:sldId id="298" r:id="rId42"/>
    <p:sldId id="299" r:id="rId43"/>
    <p:sldId id="300" r:id="rId44"/>
    <p:sldId id="304" r:id="rId45"/>
    <p:sldId id="305" r:id="rId46"/>
    <p:sldId id="307" r:id="rId47"/>
    <p:sldId id="308" r:id="rId48"/>
    <p:sldId id="309" r:id="rId49"/>
    <p:sldId id="310" r:id="rId50"/>
    <p:sldId id="311" r:id="rId51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24"/>
    <p:restoredTop sz="94697"/>
  </p:normalViewPr>
  <p:slideViewPr>
    <p:cSldViewPr>
      <p:cViewPr varScale="1">
        <p:scale>
          <a:sx n="108" d="100"/>
          <a:sy n="108" d="100"/>
        </p:scale>
        <p:origin x="1016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1">
            <a:extLst>
              <a:ext uri="{FF2B5EF4-FFF2-40B4-BE49-F238E27FC236}">
                <a16:creationId xmlns:a16="http://schemas.microsoft.com/office/drawing/2014/main" id="{E05EF413-71C7-AB91-E222-631E10E74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4339" name="AutoShape 2">
            <a:extLst>
              <a:ext uri="{FF2B5EF4-FFF2-40B4-BE49-F238E27FC236}">
                <a16:creationId xmlns:a16="http://schemas.microsoft.com/office/drawing/2014/main" id="{320E6BDA-8E5F-C73D-F0A4-128EBB394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4340" name="AutoShape 3">
            <a:extLst>
              <a:ext uri="{FF2B5EF4-FFF2-40B4-BE49-F238E27FC236}">
                <a16:creationId xmlns:a16="http://schemas.microsoft.com/office/drawing/2014/main" id="{B6F17C2F-2864-97F8-019D-FF20CE64A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4341" name="AutoShape 4">
            <a:extLst>
              <a:ext uri="{FF2B5EF4-FFF2-40B4-BE49-F238E27FC236}">
                <a16:creationId xmlns:a16="http://schemas.microsoft.com/office/drawing/2014/main" id="{E5CAFF07-B437-1D61-B224-133ED1029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4342" name="AutoShape 5">
            <a:extLst>
              <a:ext uri="{FF2B5EF4-FFF2-40B4-BE49-F238E27FC236}">
                <a16:creationId xmlns:a16="http://schemas.microsoft.com/office/drawing/2014/main" id="{6132D976-2906-630B-2606-90038280E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4343" name="AutoShape 6">
            <a:extLst>
              <a:ext uri="{FF2B5EF4-FFF2-40B4-BE49-F238E27FC236}">
                <a16:creationId xmlns:a16="http://schemas.microsoft.com/office/drawing/2014/main" id="{F177D21D-48C2-E4D9-B8CA-E82B10666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4344" name="AutoShape 7">
            <a:extLst>
              <a:ext uri="{FF2B5EF4-FFF2-40B4-BE49-F238E27FC236}">
                <a16:creationId xmlns:a16="http://schemas.microsoft.com/office/drawing/2014/main" id="{BF7EB8FA-DA72-5C2A-8F22-987457CBE5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4345" name="AutoShape 8">
            <a:extLst>
              <a:ext uri="{FF2B5EF4-FFF2-40B4-BE49-F238E27FC236}">
                <a16:creationId xmlns:a16="http://schemas.microsoft.com/office/drawing/2014/main" id="{36228B83-6CDD-1768-A329-2702E7C29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4346" name="AutoShape 9">
            <a:extLst>
              <a:ext uri="{FF2B5EF4-FFF2-40B4-BE49-F238E27FC236}">
                <a16:creationId xmlns:a16="http://schemas.microsoft.com/office/drawing/2014/main" id="{3B960929-B717-CCA4-ABD4-DE8079799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4347" name="AutoShape 10">
            <a:extLst>
              <a:ext uri="{FF2B5EF4-FFF2-40B4-BE49-F238E27FC236}">
                <a16:creationId xmlns:a16="http://schemas.microsoft.com/office/drawing/2014/main" id="{9313138E-C763-8168-4760-116F2B1BF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4348" name="AutoShape 11">
            <a:extLst>
              <a:ext uri="{FF2B5EF4-FFF2-40B4-BE49-F238E27FC236}">
                <a16:creationId xmlns:a16="http://schemas.microsoft.com/office/drawing/2014/main" id="{0F8E2C99-E119-F036-A65E-E812FFA90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4349" name="Rectangle 12">
            <a:extLst>
              <a:ext uri="{FF2B5EF4-FFF2-40B4-BE49-F238E27FC236}">
                <a16:creationId xmlns:a16="http://schemas.microsoft.com/office/drawing/2014/main" id="{F9D85EF8-2A80-CB8C-5081-6E574448131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6713"/>
            <a:ext cx="11780837" cy="1247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061" name="Rectangle 13">
            <a:extLst>
              <a:ext uri="{FF2B5EF4-FFF2-40B4-BE49-F238E27FC236}">
                <a16:creationId xmlns:a16="http://schemas.microsoft.com/office/drawing/2014/main" id="{2361AD01-44E5-C012-06A1-847A9215D80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67350" cy="40957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ＭＳ Ｐゴシック" charset="0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>
            <a:extLst>
              <a:ext uri="{FF2B5EF4-FFF2-40B4-BE49-F238E27FC236}">
                <a16:creationId xmlns:a16="http://schemas.microsoft.com/office/drawing/2014/main" id="{B7934DA7-EDFB-7240-1F11-692F66C36E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1F9B402B-E4BF-B9DE-238F-3DA67ADC98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6875" cy="4106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1">
            <a:extLst>
              <a:ext uri="{FF2B5EF4-FFF2-40B4-BE49-F238E27FC236}">
                <a16:creationId xmlns:a16="http://schemas.microsoft.com/office/drawing/2014/main" id="{33E9418E-44BD-AE3F-9C28-CA30787074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6345FB7D-1904-7C23-6E5D-7ABEFF7BC6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1">
            <a:extLst>
              <a:ext uri="{FF2B5EF4-FFF2-40B4-BE49-F238E27FC236}">
                <a16:creationId xmlns:a16="http://schemas.microsoft.com/office/drawing/2014/main" id="{9F3E2A7B-761F-A2E5-7313-FECC0CDF20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87D2C8B6-0CE9-AEA6-E6EF-E5B69C9A9E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1">
            <a:extLst>
              <a:ext uri="{FF2B5EF4-FFF2-40B4-BE49-F238E27FC236}">
                <a16:creationId xmlns:a16="http://schemas.microsoft.com/office/drawing/2014/main" id="{60179CEA-B321-F353-602A-6831AFC9BD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65F3C609-BB1E-D3CD-789E-8A81A0AF4F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1">
            <a:extLst>
              <a:ext uri="{FF2B5EF4-FFF2-40B4-BE49-F238E27FC236}">
                <a16:creationId xmlns:a16="http://schemas.microsoft.com/office/drawing/2014/main" id="{3E8EBA4A-E8BB-1D53-4F95-4FDD4B6B6C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32EC785C-1AAF-647A-5BCB-2F5A8E8565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1">
            <a:extLst>
              <a:ext uri="{FF2B5EF4-FFF2-40B4-BE49-F238E27FC236}">
                <a16:creationId xmlns:a16="http://schemas.microsoft.com/office/drawing/2014/main" id="{DF45E2FA-A978-9DE3-0AC1-F8F7A3455C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979AB1E4-84C2-5521-A00E-3F451070CB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1">
            <a:extLst>
              <a:ext uri="{FF2B5EF4-FFF2-40B4-BE49-F238E27FC236}">
                <a16:creationId xmlns:a16="http://schemas.microsoft.com/office/drawing/2014/main" id="{E79932E9-0A8C-8F49-C5EF-8018745C79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12A29AF3-4544-2102-3D26-696E9F8CDE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1">
            <a:extLst>
              <a:ext uri="{FF2B5EF4-FFF2-40B4-BE49-F238E27FC236}">
                <a16:creationId xmlns:a16="http://schemas.microsoft.com/office/drawing/2014/main" id="{036283A8-4773-8450-77CB-05F27965BA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C82E9974-6B4F-EEB0-0A2A-44AB8E5247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1">
            <a:extLst>
              <a:ext uri="{FF2B5EF4-FFF2-40B4-BE49-F238E27FC236}">
                <a16:creationId xmlns:a16="http://schemas.microsoft.com/office/drawing/2014/main" id="{1A7AEB98-68FC-6363-8D22-457F06DF67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3188D0B1-454D-046A-D673-F8264C2B0D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1">
            <a:extLst>
              <a:ext uri="{FF2B5EF4-FFF2-40B4-BE49-F238E27FC236}">
                <a16:creationId xmlns:a16="http://schemas.microsoft.com/office/drawing/2014/main" id="{B3EDC677-0E4F-BA5A-410B-B6B32A1168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C6DCB08B-5E99-4987-F740-01FD81778C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1">
            <a:extLst>
              <a:ext uri="{FF2B5EF4-FFF2-40B4-BE49-F238E27FC236}">
                <a16:creationId xmlns:a16="http://schemas.microsoft.com/office/drawing/2014/main" id="{4E1596A6-BA2B-8596-8E39-005C2CAAA0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72D26945-4C3D-0934-F17E-81FAD0DBA5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">
            <a:extLst>
              <a:ext uri="{FF2B5EF4-FFF2-40B4-BE49-F238E27FC236}">
                <a16:creationId xmlns:a16="http://schemas.microsoft.com/office/drawing/2014/main" id="{464292B9-27F6-C33F-A9FD-93FDB38EBB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Text Box 2">
            <a:extLst>
              <a:ext uri="{FF2B5EF4-FFF2-40B4-BE49-F238E27FC236}">
                <a16:creationId xmlns:a16="http://schemas.microsoft.com/office/drawing/2014/main" id="{EDC4367E-4326-C298-A960-BC85A49899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1">
            <a:extLst>
              <a:ext uri="{FF2B5EF4-FFF2-40B4-BE49-F238E27FC236}">
                <a16:creationId xmlns:a16="http://schemas.microsoft.com/office/drawing/2014/main" id="{B1143E15-084F-0216-3AFE-CC1A21BBC6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B3E7C6B2-A092-9204-EFF4-21DA510009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1">
            <a:extLst>
              <a:ext uri="{FF2B5EF4-FFF2-40B4-BE49-F238E27FC236}">
                <a16:creationId xmlns:a16="http://schemas.microsoft.com/office/drawing/2014/main" id="{6AF08864-5115-5FFF-CD47-5AFAEA08FE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CB8C49FB-0AAD-74AA-FFA8-890A5F6729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1">
            <a:extLst>
              <a:ext uri="{FF2B5EF4-FFF2-40B4-BE49-F238E27FC236}">
                <a16:creationId xmlns:a16="http://schemas.microsoft.com/office/drawing/2014/main" id="{79A02AE5-0EEB-D841-89CA-B5024B1375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2C375566-6081-427B-0825-CC3B8FF498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1">
            <a:extLst>
              <a:ext uri="{FF2B5EF4-FFF2-40B4-BE49-F238E27FC236}">
                <a16:creationId xmlns:a16="http://schemas.microsoft.com/office/drawing/2014/main" id="{0CB3BE54-6203-8B50-5605-4EC2BDD779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84656861-9E8B-1608-67B5-0DD1055C70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1">
            <a:extLst>
              <a:ext uri="{FF2B5EF4-FFF2-40B4-BE49-F238E27FC236}">
                <a16:creationId xmlns:a16="http://schemas.microsoft.com/office/drawing/2014/main" id="{A2D09D95-CDE2-9733-963D-E5BACE14EC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6FC5B149-DBA0-4BFB-B5A5-721418897C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1">
            <a:extLst>
              <a:ext uri="{FF2B5EF4-FFF2-40B4-BE49-F238E27FC236}">
                <a16:creationId xmlns:a16="http://schemas.microsoft.com/office/drawing/2014/main" id="{919BED3D-A6D0-49D5-6D77-78E9E783E9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9EBBCC26-6882-994A-9B7E-708C8F2626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1">
            <a:extLst>
              <a:ext uri="{FF2B5EF4-FFF2-40B4-BE49-F238E27FC236}">
                <a16:creationId xmlns:a16="http://schemas.microsoft.com/office/drawing/2014/main" id="{E65D1E26-9CC2-41E1-21AD-A674D2273C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BCC923A2-23AA-BC77-D736-134AB3AF96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1">
            <a:extLst>
              <a:ext uri="{FF2B5EF4-FFF2-40B4-BE49-F238E27FC236}">
                <a16:creationId xmlns:a16="http://schemas.microsoft.com/office/drawing/2014/main" id="{EC26AF89-86C4-CFC4-ABAC-64517CA272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E5925587-8FFA-6F4F-C6E0-89714C14EA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1">
            <a:extLst>
              <a:ext uri="{FF2B5EF4-FFF2-40B4-BE49-F238E27FC236}">
                <a16:creationId xmlns:a16="http://schemas.microsoft.com/office/drawing/2014/main" id="{E66C0928-86E6-7527-2E72-70295BC262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268F4758-AC43-353F-942F-E40A2C7021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1">
            <a:extLst>
              <a:ext uri="{FF2B5EF4-FFF2-40B4-BE49-F238E27FC236}">
                <a16:creationId xmlns:a16="http://schemas.microsoft.com/office/drawing/2014/main" id="{8FC41A0F-4694-7A5E-1D46-9C4624A606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CB756E5D-72A1-6270-9CD3-5DA7B2CEB9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>
            <a:extLst>
              <a:ext uri="{FF2B5EF4-FFF2-40B4-BE49-F238E27FC236}">
                <a16:creationId xmlns:a16="http://schemas.microsoft.com/office/drawing/2014/main" id="{42B177E1-DD01-FC43-83F4-FF31EE1077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Text Box 2">
            <a:extLst>
              <a:ext uri="{FF2B5EF4-FFF2-40B4-BE49-F238E27FC236}">
                <a16:creationId xmlns:a16="http://schemas.microsoft.com/office/drawing/2014/main" id="{AB284ABD-35BA-140B-E0C7-24FA54785F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1">
            <a:extLst>
              <a:ext uri="{FF2B5EF4-FFF2-40B4-BE49-F238E27FC236}">
                <a16:creationId xmlns:a16="http://schemas.microsoft.com/office/drawing/2014/main" id="{802142B2-D48B-7733-A3B1-B240806A98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E9457E15-CF44-2AB9-782F-C4366DEC36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1">
            <a:extLst>
              <a:ext uri="{FF2B5EF4-FFF2-40B4-BE49-F238E27FC236}">
                <a16:creationId xmlns:a16="http://schemas.microsoft.com/office/drawing/2014/main" id="{B1F5ABDB-A238-7724-2B82-83F9756CBD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53CD0E6C-F52F-DA27-BCB3-0BE3800ED1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1">
            <a:extLst>
              <a:ext uri="{FF2B5EF4-FFF2-40B4-BE49-F238E27FC236}">
                <a16:creationId xmlns:a16="http://schemas.microsoft.com/office/drawing/2014/main" id="{AA46C9A0-AA1B-CED1-B458-DA19DB0D6C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578463F2-23CA-EA73-94DF-9D39D81B8F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1">
            <a:extLst>
              <a:ext uri="{FF2B5EF4-FFF2-40B4-BE49-F238E27FC236}">
                <a16:creationId xmlns:a16="http://schemas.microsoft.com/office/drawing/2014/main" id="{85F86217-54A4-2980-6D24-DC862F5ACA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E44CE4D9-D379-D35D-D6C7-EF790184DE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1">
            <a:extLst>
              <a:ext uri="{FF2B5EF4-FFF2-40B4-BE49-F238E27FC236}">
                <a16:creationId xmlns:a16="http://schemas.microsoft.com/office/drawing/2014/main" id="{A3A4395F-60BE-3033-C87C-0B1049662A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518BCEB3-207F-306D-0B4C-5254AEAD48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1">
            <a:extLst>
              <a:ext uri="{FF2B5EF4-FFF2-40B4-BE49-F238E27FC236}">
                <a16:creationId xmlns:a16="http://schemas.microsoft.com/office/drawing/2014/main" id="{6E25765D-9F34-A386-D9D7-09B6EDC98F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40F4DC14-5E30-099C-DFFA-BBF05CFB1E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1">
            <a:extLst>
              <a:ext uri="{FF2B5EF4-FFF2-40B4-BE49-F238E27FC236}">
                <a16:creationId xmlns:a16="http://schemas.microsoft.com/office/drawing/2014/main" id="{BBC6866D-DA84-627A-107B-F97466A5ED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52D2CCE5-E82A-B60F-198E-FDD632859C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1">
            <a:extLst>
              <a:ext uri="{FF2B5EF4-FFF2-40B4-BE49-F238E27FC236}">
                <a16:creationId xmlns:a16="http://schemas.microsoft.com/office/drawing/2014/main" id="{6787A4BA-ABEB-0A34-B636-EC14928930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7E684057-1648-A408-5C61-27F05E74E4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1">
            <a:extLst>
              <a:ext uri="{FF2B5EF4-FFF2-40B4-BE49-F238E27FC236}">
                <a16:creationId xmlns:a16="http://schemas.microsoft.com/office/drawing/2014/main" id="{01CA68FA-2541-5B8B-B56D-E4E71A68A3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C77D3072-3EEA-CE94-607D-6988435FF7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1">
            <a:extLst>
              <a:ext uri="{FF2B5EF4-FFF2-40B4-BE49-F238E27FC236}">
                <a16:creationId xmlns:a16="http://schemas.microsoft.com/office/drawing/2014/main" id="{514B7F8E-8AD7-7F01-6572-FD70CB8B75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D7DA0EAE-4518-CCE1-0451-D2DFE7EBBB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>
            <a:extLst>
              <a:ext uri="{FF2B5EF4-FFF2-40B4-BE49-F238E27FC236}">
                <a16:creationId xmlns:a16="http://schemas.microsoft.com/office/drawing/2014/main" id="{C1BC17C5-A48C-7ED1-75A2-7E43B3FB53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Text Box 2">
            <a:extLst>
              <a:ext uri="{FF2B5EF4-FFF2-40B4-BE49-F238E27FC236}">
                <a16:creationId xmlns:a16="http://schemas.microsoft.com/office/drawing/2014/main" id="{C5DC459C-F6D1-E5F2-557E-C0E49B2D1B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1">
            <a:extLst>
              <a:ext uri="{FF2B5EF4-FFF2-40B4-BE49-F238E27FC236}">
                <a16:creationId xmlns:a16="http://schemas.microsoft.com/office/drawing/2014/main" id="{1B11125D-558F-9509-2CCC-620364F92C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36D9772B-16E2-B35F-532B-B79FD417C8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1">
            <a:extLst>
              <a:ext uri="{FF2B5EF4-FFF2-40B4-BE49-F238E27FC236}">
                <a16:creationId xmlns:a16="http://schemas.microsoft.com/office/drawing/2014/main" id="{0E887BAA-3DDC-7510-AA0D-52DB1272DB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6058E15B-CBCC-C4FB-E357-D5DDF3F565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1">
            <a:extLst>
              <a:ext uri="{FF2B5EF4-FFF2-40B4-BE49-F238E27FC236}">
                <a16:creationId xmlns:a16="http://schemas.microsoft.com/office/drawing/2014/main" id="{EAEE44D6-E59F-AA8D-E3BB-343DD1598B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53F3DFD4-D6AC-896F-A3F7-82CB9A8FF2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1">
            <a:extLst>
              <a:ext uri="{FF2B5EF4-FFF2-40B4-BE49-F238E27FC236}">
                <a16:creationId xmlns:a16="http://schemas.microsoft.com/office/drawing/2014/main" id="{E29A7B2C-E1CA-624F-0CF6-C2338F6C43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1C32F135-F559-A336-B315-804662EEAB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1">
            <a:extLst>
              <a:ext uri="{FF2B5EF4-FFF2-40B4-BE49-F238E27FC236}">
                <a16:creationId xmlns:a16="http://schemas.microsoft.com/office/drawing/2014/main" id="{29C40369-7433-B3FF-E0D6-A2F98B0866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2C87367D-62E1-3756-0AD6-BC5CF039E0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1">
            <a:extLst>
              <a:ext uri="{FF2B5EF4-FFF2-40B4-BE49-F238E27FC236}">
                <a16:creationId xmlns:a16="http://schemas.microsoft.com/office/drawing/2014/main" id="{D5588631-1A44-0065-5794-1361A43E0D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A287F6E4-273C-ED5C-D4D5-82820881F6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1">
            <a:extLst>
              <a:ext uri="{FF2B5EF4-FFF2-40B4-BE49-F238E27FC236}">
                <a16:creationId xmlns:a16="http://schemas.microsoft.com/office/drawing/2014/main" id="{972F0408-184B-E73A-4DAD-F279CBE9AE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F79B4B1C-74C1-62DF-C7CD-05FDFC7DA7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1">
            <a:extLst>
              <a:ext uri="{FF2B5EF4-FFF2-40B4-BE49-F238E27FC236}">
                <a16:creationId xmlns:a16="http://schemas.microsoft.com/office/drawing/2014/main" id="{BFB85C17-D067-DBEE-99B0-B74CC6CA8F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3B7A67EB-D0D6-DCA8-52DB-F807321995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1">
            <a:extLst>
              <a:ext uri="{FF2B5EF4-FFF2-40B4-BE49-F238E27FC236}">
                <a16:creationId xmlns:a16="http://schemas.microsoft.com/office/drawing/2014/main" id="{B27F906C-50BF-4FCD-CE20-958A903C1B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6DD72A1F-DD0F-6D00-F6AA-0954BC72D9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1">
            <a:extLst>
              <a:ext uri="{FF2B5EF4-FFF2-40B4-BE49-F238E27FC236}">
                <a16:creationId xmlns:a16="http://schemas.microsoft.com/office/drawing/2014/main" id="{8B20CBA0-1B7C-14F9-7D3D-73D0D40E10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63F5F1F5-48B3-DE2B-20B8-BDD1D3C0CB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">
            <a:extLst>
              <a:ext uri="{FF2B5EF4-FFF2-40B4-BE49-F238E27FC236}">
                <a16:creationId xmlns:a16="http://schemas.microsoft.com/office/drawing/2014/main" id="{F68D7FC9-2AC0-986E-55BE-4147EF5973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8151CD8A-76B9-0BF5-8432-EB6044B734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 Box 1">
            <a:extLst>
              <a:ext uri="{FF2B5EF4-FFF2-40B4-BE49-F238E27FC236}">
                <a16:creationId xmlns:a16="http://schemas.microsoft.com/office/drawing/2014/main" id="{001E3114-C201-373B-0F70-5F21C6FB49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01F99929-E3BD-150F-6245-AD0B1753B5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">
            <a:extLst>
              <a:ext uri="{FF2B5EF4-FFF2-40B4-BE49-F238E27FC236}">
                <a16:creationId xmlns:a16="http://schemas.microsoft.com/office/drawing/2014/main" id="{9E2DFDE7-01BB-0C7B-46E6-AFA28292E0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3FABB45B-DAD7-2382-4B88-1241DE6328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>
            <a:extLst>
              <a:ext uri="{FF2B5EF4-FFF2-40B4-BE49-F238E27FC236}">
                <a16:creationId xmlns:a16="http://schemas.microsoft.com/office/drawing/2014/main" id="{5A054D56-F3CE-8005-6B0F-22703DEB6A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0E92871E-5B08-96A9-EF0C-EA747C58D3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>
            <a:extLst>
              <a:ext uri="{FF2B5EF4-FFF2-40B4-BE49-F238E27FC236}">
                <a16:creationId xmlns:a16="http://schemas.microsoft.com/office/drawing/2014/main" id="{577F4550-B743-E8A4-D5B6-FFE6F21A59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80FFA896-009B-E796-99FC-EC2D879DFD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1">
            <a:extLst>
              <a:ext uri="{FF2B5EF4-FFF2-40B4-BE49-F238E27FC236}">
                <a16:creationId xmlns:a16="http://schemas.microsoft.com/office/drawing/2014/main" id="{7775DA57-ACE5-1679-5614-8D67E19C0C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485A25F4-F6B0-4109-643C-8B541CD991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ln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F233C5-26A2-3160-4DCD-CB91D52B7F4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1CAD4A-29B0-FAEF-1DA8-781818A1B35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3677E8-E907-CD91-04AA-2BBCFBC1138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F28010-5576-BC4D-B689-6A83F643035F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994473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629BAF-8230-1896-B055-945FF83F635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BA9664-568C-3BF1-C697-8B2ACDADB2D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6F21A7-D690-5B03-85F3-BB17591609A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9B176-BA0E-7646-B4C9-D631D58F4DFC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741431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15113" y="128588"/>
            <a:ext cx="2052637" cy="5978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05513" cy="5978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23B60C-DCC7-59AC-5C13-AA7E583D305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38F1C3-27E6-361C-623D-40F3C50A174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86BAA7-8152-F2CD-A461-B9C74F24288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15CC5-703D-5646-A751-227E0927474A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516463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10550" cy="1433512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50B279C-7730-5458-8A71-AFC87ACE943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7A666EF-FE06-1E1A-51E0-C20F7273873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89F09F4-FD1D-555E-5D34-127C41CBE54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9B5720-2725-2D47-9079-EDAB72318175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122980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9661ED-1A0A-E252-3520-9080662E1AD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AE7E98-0D07-5C10-5EAF-91ADFCEFF7F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A49CA5-3504-1113-57AC-59D33FF034C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EB254-EA2B-D340-8DCC-5C13E3469FBC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27607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090125-2AE7-E265-194A-34E02A3EB0D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7FECAB-4BAF-1296-6B53-7C9C326DCF3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08A18E-72AC-664D-4AD6-5EDFFA2630B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47B26F-E81D-8544-965A-BD3F34FC454E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514818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9075" cy="4506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38675" y="1600200"/>
            <a:ext cx="4029075" cy="4506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3F1F311-6DCF-98BC-0C17-F100A43F8D7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1E8DDD2-CFD0-1B0C-5AAD-A215D4F2919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05F31FB-D2D2-7BA9-6BB6-0F53533209A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1DBC9B-A25D-B540-B525-9D3A9075F979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257974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930496C-57C0-E06E-84C3-C4C2FA55181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1C738E0C-C974-45D0-D33B-831A182AD67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CB7190EF-DF1A-908E-AC95-649C96BECAA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BB3F0E-0366-6046-9C24-8C7D82F0E89B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982593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6705C63-9721-A5F0-97D5-EAE942E455B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A2D140-6729-3F85-581A-5D1165B552E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AA48EEE-3899-F496-72F3-5F468D44555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980654-FB83-FC41-92F0-B21B36BB73F4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177016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9B63AF6D-F7E2-4673-5104-5AE82C4BB53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628FF92-2682-CFBE-3BB3-A56A3137F2E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46F265F-E566-B599-887C-30BEA4B70EB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4DF99-44B2-C340-B1F8-7B3CF7917B6F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2868880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BBDDECF-4630-B0EE-5E3C-7B8F26FB670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305299B2-E025-AAAD-6EEC-6E3EC6152B2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DC8090A-656C-6519-B1EF-0AE9DFDDBFF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B34A86-5AF8-F144-82B9-03C3426D0AF0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517425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253E8E1-3D86-DE9C-A0DA-A6586FC2DCE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2A9DF71-12FF-5E48-818F-8C21E3B9406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EF9EDE0-FB43-2670-08EA-CFCE7C3755C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5253D-76C8-9B4E-986F-A1F5AF4D4517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4051336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2FFB0660-44DC-B2BC-7062-86DEE6DE71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10550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Klicken Sie, um das Format des Titeltextes zu bearbeiten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325B544E-5513-D2AF-3E1B-43C2E854CC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0550" cy="450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Klicken Sie, um die Formate des Gliederungstextes zu bearbeiten</a:t>
            </a:r>
          </a:p>
          <a:p>
            <a:pPr lvl="1"/>
            <a:r>
              <a:rPr lang="en-GB" altLang="de-DE"/>
              <a:t>Zweite Gliederungsebene</a:t>
            </a:r>
          </a:p>
          <a:p>
            <a:pPr lvl="2"/>
            <a:r>
              <a:rPr lang="en-GB" altLang="de-DE"/>
              <a:t>Dritte Gliederungsebene</a:t>
            </a:r>
          </a:p>
          <a:p>
            <a:pPr lvl="3"/>
            <a:r>
              <a:rPr lang="en-GB" altLang="de-DE"/>
              <a:t>Vierte Gliederungsebene</a:t>
            </a:r>
          </a:p>
          <a:p>
            <a:pPr lvl="4"/>
            <a:r>
              <a:rPr lang="en-GB" altLang="de-DE"/>
              <a:t>Fünfte Gliederungsebene</a:t>
            </a:r>
          </a:p>
          <a:p>
            <a:pPr lvl="4"/>
            <a:r>
              <a:rPr lang="en-GB" altLang="de-DE"/>
              <a:t>Sechste Gliederungsebene</a:t>
            </a:r>
          </a:p>
          <a:p>
            <a:pPr lvl="4"/>
            <a:r>
              <a:rPr lang="en-GB" altLang="de-DE"/>
              <a:t>Siebente Gliederungsebene</a:t>
            </a:r>
          </a:p>
          <a:p>
            <a:pPr lvl="4"/>
            <a:r>
              <a:rPr lang="en-GB" altLang="de-DE"/>
              <a:t>Achte Gliederungsebene</a:t>
            </a:r>
          </a:p>
          <a:p>
            <a:pPr lvl="4"/>
            <a:r>
              <a:rPr lang="en-GB" altLang="de-DE"/>
              <a:t>Neunte Gliederungsebene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31784827-B777-0963-E4FB-F49344780FC8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14550" cy="457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71CC040-02CA-1119-860D-E8EC704C1B35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76550" cy="457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747B8C8-2A22-FA99-7986-7A776C00D89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14550" cy="457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100000"/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5155BFD-1920-DE44-B0A2-E05F4A4210C7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ＭＳ Ｐゴシック" charset="0"/>
          <a:cs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ＭＳ Ｐゴシック" charset="0"/>
          <a:cs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ＭＳ Ｐゴシック" charset="0"/>
          <a:cs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ＭＳ Ｐゴシック" charset="0"/>
          <a:cs typeface="Arial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ＭＳ Ｐゴシック" charset="0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Arial" charset="0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Arial" charset="0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Arial" charset="0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Arial" charset="0"/>
          <a:cs typeface="+mn-cs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>
            <a:extLst>
              <a:ext uri="{FF2B5EF4-FFF2-40B4-BE49-F238E27FC236}">
                <a16:creationId xmlns:a16="http://schemas.microsoft.com/office/drawing/2014/main" id="{EDBD9FE9-E7B3-607E-04F3-9681061F15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1052513"/>
            <a:ext cx="7772400" cy="1470025"/>
          </a:xfrm>
        </p:spPr>
        <p:txBody>
          <a:bodyPr/>
          <a:lstStyle/>
          <a:p>
            <a:pPr eaLnBrk="1" hangingPunct="1">
              <a:lnSpc>
                <a:spcPct val="93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sz="40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Slovanská synchronní kontrastivní a srovnávací jazykověda </a:t>
            </a:r>
            <a:endParaRPr lang="de-CH" altLang="de-DE" sz="4000" b="1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467F34D0-1003-BDBA-81E3-A72EB0671A51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1331913" y="4652963"/>
            <a:ext cx="6400800" cy="911225"/>
          </a:xfrm>
        </p:spPr>
        <p:txBody>
          <a:bodyPr/>
          <a:lstStyle/>
          <a:p>
            <a:pPr marL="0" indent="0" algn="ctr" eaLnBrk="1" hangingPunct="1"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de-CH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Markus Giger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Bild 3" descr="Slov02_Ukr.pdf">
            <a:extLst>
              <a:ext uri="{FF2B5EF4-FFF2-40B4-BE49-F238E27FC236}">
                <a16:creationId xmlns:a16="http://schemas.microsoft.com/office/drawing/2014/main" id="{6F7B22CE-E4EC-1E16-1463-534572A300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71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794" name="Gerade Verbindung 5">
            <a:extLst>
              <a:ext uri="{FF2B5EF4-FFF2-40B4-BE49-F238E27FC236}">
                <a16:creationId xmlns:a16="http://schemas.microsoft.com/office/drawing/2014/main" id="{C7BB7D47-812E-1C41-EE6E-6C1DA0551AC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508625" y="549275"/>
            <a:ext cx="3384550" cy="714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795" name="Gerade Verbindung 7">
            <a:extLst>
              <a:ext uri="{FF2B5EF4-FFF2-40B4-BE49-F238E27FC236}">
                <a16:creationId xmlns:a16="http://schemas.microsoft.com/office/drawing/2014/main" id="{28AA1F48-414C-844D-C5E7-EE357BC3FD0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925" y="908050"/>
            <a:ext cx="8208963" cy="2174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796" name="Oval 8">
            <a:extLst>
              <a:ext uri="{FF2B5EF4-FFF2-40B4-BE49-F238E27FC236}">
                <a16:creationId xmlns:a16="http://schemas.microsoft.com/office/drawing/2014/main" id="{F441F162-B25E-4897-0313-646E00357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1500" y="1773238"/>
            <a:ext cx="1152525" cy="287337"/>
          </a:xfrm>
          <a:prstGeom prst="ellips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33797" name="Oval 10">
            <a:extLst>
              <a:ext uri="{FF2B5EF4-FFF2-40B4-BE49-F238E27FC236}">
                <a16:creationId xmlns:a16="http://schemas.microsoft.com/office/drawing/2014/main" id="{6E974F5E-9315-6EDC-AD40-911C0FD40C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3213100"/>
            <a:ext cx="1150938" cy="287338"/>
          </a:xfrm>
          <a:prstGeom prst="ellips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>
            <a:extLst>
              <a:ext uri="{FF2B5EF4-FFF2-40B4-BE49-F238E27FC236}">
                <a16:creationId xmlns:a16="http://schemas.microsoft.com/office/drawing/2014/main" id="{9DED0F33-3719-43C7-C750-2BA037241261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497888" cy="6408737"/>
          </a:xfrm>
        </p:spPr>
        <p:txBody>
          <a:bodyPr anchor="t"/>
          <a:lstStyle/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Koncovku -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v 1sg mají původní atematická slovesa </a:t>
            </a:r>
            <a:r>
              <a:rPr lang="ru-RU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дати</a:t>
            </a:r>
            <a:r>
              <a:rPr lang="ru-RU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– я дам, </a:t>
            </a:r>
            <a:r>
              <a:rPr lang="ru-RU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ïсти</a:t>
            </a:r>
            <a:r>
              <a:rPr lang="ru-RU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– я </a:t>
            </a:r>
            <a:r>
              <a:rPr lang="ru-RU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ïм</a:t>
            </a:r>
            <a:r>
              <a:rPr lang="ru-RU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</a:t>
            </a:r>
            <a:r>
              <a:rPr lang="ru-RU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пов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</a:t>
            </a:r>
            <a:r>
              <a:rPr lang="ru-RU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сти</a:t>
            </a:r>
            <a:r>
              <a:rPr lang="ru-RU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– я </a:t>
            </a:r>
            <a:r>
              <a:rPr lang="ru-RU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пов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</a:t>
            </a:r>
            <a:r>
              <a:rPr lang="ru-RU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м</a:t>
            </a:r>
            <a:endParaRPr lang="cs-CZ" altLang="de-DE" sz="2800" i="1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Pozoruhodné je tvoření 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nedok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futura, které má dvě varianty: vedle standardního „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severoslovanského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“ „analytického“ typu </a:t>
            </a:r>
            <a:r>
              <a:rPr lang="uk-UA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буду робити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ru-RU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писати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), </a:t>
            </a:r>
            <a:r>
              <a:rPr lang="uk-UA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будеш робити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uk-UA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буде робити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existuje tvar se sufixem -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-, který se připojuje k celému tvaru infinitivu a má výrazně 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aglutinativní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rysy: </a:t>
            </a:r>
            <a:r>
              <a:rPr lang="uk-UA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робитиму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uk-UA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робитимеш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робитиме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uk-UA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писатиму,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uk-UA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писатимеш, писатиме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atd.</a:t>
            </a:r>
            <a:endParaRPr lang="ru-RU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Sufix -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 je etymologicky odvozen od slovesa *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jęti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(srov. č.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j</a:t>
            </a:r>
            <a:r>
              <a:rPr lang="cs-CZ" altLang="de-DE" sz="2800" i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out (se) – jala se plakat a naříkat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r. </a:t>
            </a:r>
            <a:r>
              <a:rPr lang="ru-RU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понять, пой</a:t>
            </a:r>
            <a:r>
              <a:rPr lang="ru-RU" altLang="de-DE" sz="2800" i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м</a:t>
            </a:r>
            <a:r>
              <a:rPr lang="ru-RU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у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>
            <a:extLst>
              <a:ext uri="{FF2B5EF4-FFF2-40B4-BE49-F238E27FC236}">
                <a16:creationId xmlns:a16="http://schemas.microsoft.com/office/drawing/2014/main" id="{8ABA2E0D-BCA0-CBB8-1896-61EBBD23C5E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497888" cy="6408737"/>
          </a:xfrm>
        </p:spPr>
        <p:txBody>
          <a:bodyPr anchor="t"/>
          <a:lstStyle/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Zřetelné jsou rozdíly v oblasti neurčitých slovesných tvarů, protože ukrajinština byla koncem 18./začátkem 19. stol. rekodifikována na základě konkrétních – jihovýchodních – nářečí a tím jí chybí silné církevněslovanské dědictví: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de-DE" altLang="de-DE" sz="2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- příčestí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nt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-ové (přítomné činné):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читаючий</a:t>
            </a:r>
            <a:endParaRPr lang="de-DE" altLang="de-DE" sz="2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- příčestí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-ové a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-ové (minulé trpné):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читаний</a:t>
            </a:r>
            <a:endParaRPr lang="de-DE" altLang="de-DE" sz="2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- přechodník přítomný: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читаючи</a:t>
            </a:r>
            <a:endParaRPr lang="de-DE" altLang="de-DE" sz="2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- přechodník minulý: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читавши</a:t>
            </a:r>
            <a:endParaRPr lang="de-DE" altLang="de-DE" sz="2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 </a:t>
            </a:r>
            <a:endParaRPr lang="de-DE" altLang="de-DE" sz="2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Přitom někteří autoři píší, že příčestí přítomné činné je vzácné, což poukazuje na to, že se jedná o spisovný, ne lidový tvar, ale to platí pro většinu příčestí obecně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82232776-3FC1-9962-EBF3-26EF2CCEA0B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497888" cy="6408737"/>
          </a:xfrm>
        </p:spPr>
        <p:txBody>
          <a:bodyPr anchor="t"/>
          <a:lstStyle/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Místo původem csl. příčestí na</a:t>
            </a:r>
            <a:r>
              <a:rPr lang="de-DE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-</a:t>
            </a:r>
            <a:r>
              <a:rPr lang="de-DE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(</a:t>
            </a:r>
            <a:r>
              <a:rPr lang="ru-RU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в</a:t>
            </a:r>
            <a:r>
              <a:rPr lang="de-DE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)</a:t>
            </a:r>
            <a:r>
              <a:rPr lang="ru-RU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ший 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 ruštině existuje v jistém rozsahu </a:t>
            </a:r>
            <a:r>
              <a:rPr lang="cs-CZ" altLang="de-DE" sz="28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příčestí minulé činné na -</a:t>
            </a:r>
            <a:r>
              <a:rPr lang="cs-CZ" altLang="de-DE" sz="2800" b="1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-:</a:t>
            </a:r>
            <a:r>
              <a:rPr lang="ru-RU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ru-RU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осиротілий, зів</a:t>
            </a:r>
            <a:r>
              <a:rPr lang="de-DE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ʼ</a:t>
            </a:r>
            <a:r>
              <a:rPr lang="ru-RU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ялий, зм</a:t>
            </a:r>
            <a:r>
              <a:rPr lang="uk-UA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ерзлий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 rámci tvarů na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n-/t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 zůstal jeden jmenný tvar (sg. n.), který se používá pro nekongruující aktivní deagentivní konstrukci, tedy v podstatě jako pasivum, ale s aktivní rekcí: </a:t>
            </a:r>
            <a:r>
              <a:rPr lang="ru-RU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ворога</a:t>
            </a:r>
            <a:r>
              <a:rPr lang="ru-RU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[ak.!] </a:t>
            </a:r>
            <a:r>
              <a:rPr lang="ru-RU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вбито, всі кордони 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[ak.!] </a:t>
            </a:r>
            <a:r>
              <a:rPr lang="ru-RU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кра</a:t>
            </a:r>
            <a:r>
              <a:rPr lang="de-CH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ï</a:t>
            </a:r>
            <a:r>
              <a:rPr lang="ru-RU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ни</a:t>
            </a:r>
            <a:r>
              <a:rPr lang="de-CH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ru-RU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буд</a:t>
            </a:r>
            <a:r>
              <a:rPr lang="uk-UA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е 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[sg.!] </a:t>
            </a:r>
            <a:r>
              <a:rPr lang="uk-UA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підтверджено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Екс-прем'єр-міністр</a:t>
            </a:r>
            <a:r>
              <a:rPr lang="cs-CZ" altLang="de-DE" sz="2800" i="1" u="sng">
                <a:latin typeface="Times New Roman" panose="02020603050405020304" pitchFamily="18" charset="0"/>
                <a:ea typeface="ＭＳ Ｐゴシック" panose="020B0600070205080204" pitchFamily="34" charset="-128"/>
              </a:rPr>
              <a:t>а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 Хорватії Іво Санадер</a:t>
            </a:r>
            <a:r>
              <a:rPr lang="cs-CZ" altLang="de-DE" sz="2800" i="1" u="sng">
                <a:latin typeface="Times New Roman" panose="02020603050405020304" pitchFamily="18" charset="0"/>
                <a:ea typeface="ＭＳ Ｐゴシック" panose="020B0600070205080204" pitchFamily="34" charset="-128"/>
              </a:rPr>
              <a:t>а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який перебував у міжнародному розшуку, </a:t>
            </a:r>
            <a:r>
              <a:rPr lang="cs-CZ" altLang="de-DE" sz="2800" b="1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було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 b="1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заарештовано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австрійськ</a:t>
            </a:r>
            <a:r>
              <a:rPr lang="cs-CZ" altLang="de-DE" sz="2800" i="1" u="sng">
                <a:latin typeface="Times New Roman" panose="02020603050405020304" pitchFamily="18" charset="0"/>
                <a:ea typeface="ＭＳ Ｐゴシック" panose="020B0600070205080204" pitchFamily="34" charset="-128"/>
              </a:rPr>
              <a:t>ою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 поліці</a:t>
            </a:r>
            <a:r>
              <a:rPr lang="cs-CZ" altLang="de-DE" sz="2800" i="1" u="sng">
                <a:latin typeface="Times New Roman" panose="02020603050405020304" pitchFamily="18" charset="0"/>
                <a:ea typeface="ＭＳ Ｐゴシック" panose="020B0600070205080204" pitchFamily="34" charset="-128"/>
              </a:rPr>
              <a:t>єю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ru-RU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10 грудня</a:t>
            </a:r>
            <a:r>
              <a:rPr lang="de-DE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endParaRPr lang="cs-CZ" altLang="de-DE" sz="2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>
            <a:extLst>
              <a:ext uri="{FF2B5EF4-FFF2-40B4-BE49-F238E27FC236}">
                <a16:creationId xmlns:a16="http://schemas.microsoft.com/office/drawing/2014/main" id="{7EF3B771-BE8A-6541-D46E-B43C7C26992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497888" cy="6408737"/>
          </a:xfrm>
        </p:spPr>
        <p:txBody>
          <a:bodyPr anchor="t"/>
          <a:lstStyle/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Běloruština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Běloruské sloveso se podobá na ruské a ukrajinské: rozlišují se </a:t>
            </a:r>
            <a:r>
              <a:rPr lang="cs-CZ" altLang="de-DE" sz="28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dvě konjugace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řada slovesných tříd, pravidelně se vyskytují </a:t>
            </a:r>
            <a:r>
              <a:rPr lang="cs-CZ" altLang="de-DE" sz="28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kmenové alternace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systém </a:t>
            </a:r>
            <a:r>
              <a:rPr lang="cs-CZ" altLang="de-DE" sz="28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časů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je jednoduchý (minulý, přítomný, budoucí), podstatnou úlohu hraje slovesný vid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Podobně jako jinde v běloruském tvarosloví je důležité si znova uvědomit, že běloruský </a:t>
            </a:r>
            <a:r>
              <a:rPr lang="cs-CZ" altLang="de-DE" sz="28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pravopis je v oblasti vokalismu 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– na rozdíl od ruského a ukrajinského – </a:t>
            </a:r>
            <a:r>
              <a:rPr lang="cs-CZ" altLang="de-DE" sz="28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fonetický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nikoliv fonologický, čili veškeré fonetické změny vznikající na základě redukce vokálů mimo přízvuk a pohyblivého přízvuku se promítají přímo do pravopisu. Samotné výsledky redukce vokálů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>
            <a:extLst>
              <a:ext uri="{FF2B5EF4-FFF2-40B4-BE49-F238E27FC236}">
                <a16:creationId xmlns:a16="http://schemas.microsoft.com/office/drawing/2014/main" id="{02904AFB-B6A2-CCF2-00CF-90C6D038E79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497888" cy="6408737"/>
          </a:xfrm>
        </p:spPr>
        <p:txBody>
          <a:bodyPr anchor="t"/>
          <a:lstStyle/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mimo přízvuk se přitom značně liší od standardně ruských redukcí (srov. 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jakanne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v 1. stupni redukce po měkkých a po přízvuku). Např. 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(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мы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нясём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- (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вы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несяцé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- (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яны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нясýц</a:t>
            </a:r>
            <a:r>
              <a:rPr lang="ru-RU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ь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endParaRPr lang="de-DE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 2. stupni redukce před přízvukem se v kodifikované běloruštině /e/ a /a/ rozlišují, v 1. stupni redukce a po přízvuku nikoliv.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Z toho vzniká zdánlivá variabilnost nejen kmenů, ale i koncovek., srov. zdánlivé /a/ v tvarech jako </a:t>
            </a:r>
            <a:r>
              <a:rPr lang="ru-RU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пішаш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несяцé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apod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Prakticky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e však třeba při fonologické interpretaci vokálu vycházet ze situace pod přízvukem, a tam /a/ není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Bild 2" descr="Slov02a_Br_01.jpeg">
            <a:extLst>
              <a:ext uri="{FF2B5EF4-FFF2-40B4-BE49-F238E27FC236}">
                <a16:creationId xmlns:a16="http://schemas.microsoft.com/office/drawing/2014/main" id="{253FFBF1-3288-0134-92CB-F8217F2766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60350"/>
            <a:ext cx="5780087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Bild 3" descr="Slov02a_Br_02.jpeg">
            <a:extLst>
              <a:ext uri="{FF2B5EF4-FFF2-40B4-BE49-F238E27FC236}">
                <a16:creationId xmlns:a16="http://schemas.microsoft.com/office/drawing/2014/main" id="{ED76B6CF-51D5-8C22-D904-337603D429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708275"/>
            <a:ext cx="5738813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6083" name="Gerade Verbindung 5">
            <a:extLst>
              <a:ext uri="{FF2B5EF4-FFF2-40B4-BE49-F238E27FC236}">
                <a16:creationId xmlns:a16="http://schemas.microsoft.com/office/drawing/2014/main" id="{BE1C1B34-84EB-F029-88D2-AD4A15A1095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51050" y="1628775"/>
            <a:ext cx="482441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84" name="Gerade Verbindung 7">
            <a:extLst>
              <a:ext uri="{FF2B5EF4-FFF2-40B4-BE49-F238E27FC236}">
                <a16:creationId xmlns:a16="http://schemas.microsoft.com/office/drawing/2014/main" id="{E2975778-95FF-21CA-E70E-850B762110E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51050" y="1773238"/>
            <a:ext cx="201612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85" name="Gerade Verbindung 9">
            <a:extLst>
              <a:ext uri="{FF2B5EF4-FFF2-40B4-BE49-F238E27FC236}">
                <a16:creationId xmlns:a16="http://schemas.microsoft.com/office/drawing/2014/main" id="{6E7D7860-5D42-8E2B-AD5C-A1B947DF0AB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716463" y="5229225"/>
            <a:ext cx="863600" cy="0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86" name="Gerade Verbindung 11">
            <a:extLst>
              <a:ext uri="{FF2B5EF4-FFF2-40B4-BE49-F238E27FC236}">
                <a16:creationId xmlns:a16="http://schemas.microsoft.com/office/drawing/2014/main" id="{9A32FE3D-F0BD-54D1-9ED6-26D232490EE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787900" y="4724400"/>
            <a:ext cx="863600" cy="0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87" name="Gerade Verbindung 12">
            <a:extLst>
              <a:ext uri="{FF2B5EF4-FFF2-40B4-BE49-F238E27FC236}">
                <a16:creationId xmlns:a16="http://schemas.microsoft.com/office/drawing/2014/main" id="{82E4F325-D7F8-7EE4-6DDB-2D10083917D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227763" y="5805488"/>
            <a:ext cx="865187" cy="0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88" name="Gerade Verbindung 13">
            <a:extLst>
              <a:ext uri="{FF2B5EF4-FFF2-40B4-BE49-F238E27FC236}">
                <a16:creationId xmlns:a16="http://schemas.microsoft.com/office/drawing/2014/main" id="{42A4E3EF-9819-57AC-201D-B73466DC179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08400" y="3141663"/>
            <a:ext cx="2016125" cy="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089" name="Oval 14">
            <a:extLst>
              <a:ext uri="{FF2B5EF4-FFF2-40B4-BE49-F238E27FC236}">
                <a16:creationId xmlns:a16="http://schemas.microsoft.com/office/drawing/2014/main" id="{616576AC-B3B3-C68B-5206-8F1E16030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549275"/>
            <a:ext cx="358775" cy="215900"/>
          </a:xfrm>
          <a:prstGeom prst="ellips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cxnSp>
        <p:nvCxnSpPr>
          <p:cNvPr id="46090" name="Gerade Verbindung 16">
            <a:extLst>
              <a:ext uri="{FF2B5EF4-FFF2-40B4-BE49-F238E27FC236}">
                <a16:creationId xmlns:a16="http://schemas.microsoft.com/office/drawing/2014/main" id="{3F898760-86DE-6F34-8FCB-447203574FA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868863" y="5381625"/>
            <a:ext cx="863600" cy="0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91" name="Gerade Verbindung 17">
            <a:extLst>
              <a:ext uri="{FF2B5EF4-FFF2-40B4-BE49-F238E27FC236}">
                <a16:creationId xmlns:a16="http://schemas.microsoft.com/office/drawing/2014/main" id="{E821A3CD-CD23-0A1E-068A-4C36199EF0B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21263" y="5589588"/>
            <a:ext cx="863600" cy="0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092" name="Oval 18">
            <a:extLst>
              <a:ext uri="{FF2B5EF4-FFF2-40B4-BE49-F238E27FC236}">
                <a16:creationId xmlns:a16="http://schemas.microsoft.com/office/drawing/2014/main" id="{C945506E-B012-0230-9EF4-69F69BA7C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9475" y="908050"/>
            <a:ext cx="288925" cy="144463"/>
          </a:xfrm>
          <a:prstGeom prst="ellips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46093" name="Oval 20">
            <a:extLst>
              <a:ext uri="{FF2B5EF4-FFF2-40B4-BE49-F238E27FC236}">
                <a16:creationId xmlns:a16="http://schemas.microsoft.com/office/drawing/2014/main" id="{95C528F7-0BF1-7AB1-7FAD-CCFFDF068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575" y="765175"/>
            <a:ext cx="288925" cy="142875"/>
          </a:xfrm>
          <a:prstGeom prst="ellips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46094" name="Oval 21">
            <a:extLst>
              <a:ext uri="{FF2B5EF4-FFF2-40B4-BE49-F238E27FC236}">
                <a16:creationId xmlns:a16="http://schemas.microsoft.com/office/drawing/2014/main" id="{6B1547B8-35CF-1CBD-F27E-04D477192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1060450"/>
            <a:ext cx="360363" cy="207963"/>
          </a:xfrm>
          <a:prstGeom prst="ellips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>
            <a:extLst>
              <a:ext uri="{FF2B5EF4-FFF2-40B4-BE49-F238E27FC236}">
                <a16:creationId xmlns:a16="http://schemas.microsoft.com/office/drawing/2014/main" id="{1DF327CA-2CD0-5105-8538-187AA18C863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497888" cy="6408737"/>
          </a:xfrm>
        </p:spPr>
        <p:txBody>
          <a:bodyPr anchor="t"/>
          <a:lstStyle/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Participiální systém je jako v ukrajinštině: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cs-CZ" altLang="de-DE" sz="2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- příčestí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nt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-ové (přítomné činné): </a:t>
            </a:r>
            <a:r>
              <a:rPr lang="ru-RU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пішучы</a:t>
            </a:r>
            <a:endParaRPr lang="de-DE" altLang="de-DE" sz="2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- příčestí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-ové a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-ové (minulé trpné): </a:t>
            </a:r>
            <a:r>
              <a:rPr lang="ru-RU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напісаны</a:t>
            </a:r>
            <a:endParaRPr lang="de-DE" altLang="de-DE" sz="2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- přechodník přítomný: </a:t>
            </a:r>
            <a:r>
              <a:rPr lang="ru-RU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пішучы</a:t>
            </a:r>
            <a:endParaRPr lang="de-DE" altLang="de-DE" sz="2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- přechodník minulý: </a:t>
            </a:r>
            <a:r>
              <a:rPr lang="ru-RU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напісаўшы</a:t>
            </a:r>
            <a:endParaRPr lang="de-DE" altLang="de-DE" sz="2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 </a:t>
            </a:r>
          </a:p>
          <a:p>
            <a:pPr marL="457200" indent="-457200" algn="l"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Místo původem csl. příčestí na</a:t>
            </a:r>
            <a:r>
              <a:rPr lang="de-DE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-</a:t>
            </a:r>
            <a:r>
              <a:rPr lang="de-DE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(</a:t>
            </a:r>
            <a:r>
              <a:rPr lang="ru-RU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в</a:t>
            </a:r>
            <a:r>
              <a:rPr lang="de-DE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)</a:t>
            </a:r>
            <a:r>
              <a:rPr lang="ru-RU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ший 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 ruštině existuje i v běloruštině v jistém rozsahu příčestí minulé činné na -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-:</a:t>
            </a:r>
            <a:r>
              <a:rPr lang="ru-RU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ru-RU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збял</a:t>
            </a:r>
            <a:r>
              <a:rPr lang="cs-CZ" altLang="de-DE" sz="2800" i="1" u="sng">
                <a:latin typeface="Times New Roman" panose="02020603050405020304" pitchFamily="18" charset="0"/>
                <a:ea typeface="ＭＳ Ｐゴシック" panose="020B0600070205080204" pitchFamily="34" charset="-128"/>
              </a:rPr>
              <a:t>e</a:t>
            </a:r>
            <a:r>
              <a:rPr lang="ru-RU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лы – поб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</a:t>
            </a:r>
            <a:r>
              <a:rPr lang="ru-RU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л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</a:t>
            </a:r>
            <a:r>
              <a:rPr lang="ru-RU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вший, зар</a:t>
            </a:r>
            <a:r>
              <a:rPr lang="ru-RU" altLang="de-DE" sz="2800" i="1" u="sng">
                <a:latin typeface="Times New Roman" panose="02020603050405020304" pitchFamily="18" charset="0"/>
                <a:ea typeface="ＭＳ Ｐゴシック" panose="020B0600070205080204" pitchFamily="34" charset="-128"/>
              </a:rPr>
              <a:t>о</a:t>
            </a:r>
            <a:r>
              <a:rPr lang="ru-RU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слы – заросший 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apod.</a:t>
            </a:r>
          </a:p>
          <a:p>
            <a:pPr marL="457200" indent="-457200" algn="l"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 v běloruštině v oblasti participiálních tvarů hraje úlohu kodifikace na nářečním základě, na rozdíl od kodifikace ruštiny, která integrovala značnou část csl. dědictví</a:t>
            </a:r>
            <a:endParaRPr lang="ru-RU" altLang="de-DE" sz="2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>
            <a:extLst>
              <a:ext uri="{FF2B5EF4-FFF2-40B4-BE49-F238E27FC236}">
                <a16:creationId xmlns:a16="http://schemas.microsoft.com/office/drawing/2014/main" id="{7EF3ADD3-76DD-FF08-A891-C610FEA52AF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497888" cy="6408737"/>
          </a:xfrm>
        </p:spPr>
        <p:txBody>
          <a:bodyPr anchor="t"/>
          <a:lstStyle/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Polština: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 v polštině jsou </a:t>
            </a:r>
            <a:r>
              <a:rPr lang="cs-CZ" altLang="de-DE" sz="2800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dvě koncovky 1sg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ale koncovka /-m/ se rozšířila, vznikl typ, který je ilustrován v paradigmatu slovesem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czytać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Není ovšem v konjugaci na /-i/, jak je vidět (srov.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robię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Jsou zde dvě koncovky i v 3pl, srov. -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ą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vs. -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ją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(a podle představené analýzy i v 2sg, 1/2pl), ale samozřejmě by se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czytają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dalo interpretovat i jako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czytaj-ą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čili jednalo by se nikoliv o jinou koncovku, nýbrž o 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kmenovou alternaci.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Ovšem větší počet alternací stejně jako větší počet koncovek zvyšuje flektivnost. I protiklad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pisz-esz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kup-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isz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ale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czyta-sz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by asi mohl mít i jiná řešení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>
            <a:extLst>
              <a:ext uri="{FF2B5EF4-FFF2-40B4-BE49-F238E27FC236}">
                <a16:creationId xmlns:a16="http://schemas.microsoft.com/office/drawing/2014/main" id="{BBDF9964-F218-8091-2D59-144C2A98A8A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497888" cy="6408737"/>
          </a:xfrm>
        </p:spPr>
        <p:txBody>
          <a:bodyPr anchor="t"/>
          <a:lstStyle/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Kmenové alternace jsou četné a nejen konsonantické, nýbrž i vokalické, srov.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</a:t>
            </a:r>
            <a:r>
              <a:rPr lang="cs-CZ" altLang="de-DE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óc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–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</a:t>
            </a:r>
            <a:r>
              <a:rPr lang="cs-CZ" altLang="de-DE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og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ę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–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</a:t>
            </a:r>
            <a:r>
              <a:rPr lang="cs-CZ" altLang="de-DE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oż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esz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no</a:t>
            </a:r>
            <a:r>
              <a:rPr lang="de-DE" altLang="de-DE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ić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–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no</a:t>
            </a:r>
            <a:r>
              <a:rPr lang="de-DE" altLang="de-DE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sz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ę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–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no</a:t>
            </a:r>
            <a:r>
              <a:rPr lang="de-DE" altLang="de-DE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isz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pła</a:t>
            </a:r>
            <a:r>
              <a:rPr lang="de-DE" altLang="de-DE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c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ić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–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pła</a:t>
            </a:r>
            <a:r>
              <a:rPr lang="de-DE" altLang="de-DE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c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ę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–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pła</a:t>
            </a:r>
            <a:r>
              <a:rPr lang="de-DE" altLang="de-DE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c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isz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poka</a:t>
            </a:r>
            <a:r>
              <a:rPr lang="de-DE" altLang="de-DE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z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ać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–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poka</a:t>
            </a:r>
            <a:r>
              <a:rPr lang="de-DE" altLang="de-DE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ż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ę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pła</a:t>
            </a:r>
            <a:r>
              <a:rPr lang="de-DE" altLang="de-DE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k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ać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–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pła</a:t>
            </a:r>
            <a:r>
              <a:rPr lang="de-DE" altLang="de-DE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cz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ę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n</a:t>
            </a:r>
            <a:r>
              <a:rPr lang="cs-CZ" altLang="de-DE" sz="2800" i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i</a:t>
            </a:r>
            <a:r>
              <a:rPr lang="de-DE" altLang="de-DE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eś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ć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–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</a:t>
            </a:r>
            <a:r>
              <a:rPr lang="de-DE" altLang="de-DE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ios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ę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–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</a:t>
            </a:r>
            <a:r>
              <a:rPr lang="cs-CZ" altLang="de-DE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ies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iesz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–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ni</a:t>
            </a:r>
            <a:r>
              <a:rPr lang="cs-CZ" altLang="de-DE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ós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ł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–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ni</a:t>
            </a:r>
            <a:r>
              <a:rPr lang="cs-CZ" altLang="de-DE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eś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li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–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ni</a:t>
            </a:r>
            <a:r>
              <a:rPr lang="cs-CZ" altLang="de-DE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os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ły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wi</a:t>
            </a:r>
            <a:r>
              <a:rPr lang="cs-CZ" altLang="de-DE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dzie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ć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–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wi</a:t>
            </a:r>
            <a:r>
              <a:rPr lang="cs-CZ" altLang="de-DE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zę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–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wi</a:t>
            </a:r>
            <a:r>
              <a:rPr lang="cs-CZ" altLang="de-DE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zisz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–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wi</a:t>
            </a:r>
            <a:r>
              <a:rPr lang="cs-CZ" altLang="de-DE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dzia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łem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–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wi</a:t>
            </a:r>
            <a:r>
              <a:rPr lang="cs-CZ" altLang="de-DE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dzie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li</a:t>
            </a:r>
            <a:endParaRPr lang="cs-CZ" altLang="de-DE" sz="2800" i="1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cs-CZ" altLang="de-DE" sz="2800" i="1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cs-CZ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>
            <a:extLst>
              <a:ext uri="{FF2B5EF4-FFF2-40B4-BE49-F238E27FC236}">
                <a16:creationId xmlns:a16="http://schemas.microsoft.com/office/drawing/2014/main" id="{6857672F-40BC-93BC-30E6-37C0EF2A40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6425" cy="1433512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CH" altLang="de-DE" sz="32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Sloveso 2</a:t>
            </a: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8E15165B-3CBF-5EB3-8266-1BBDB6BBA0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6425" cy="5068888"/>
          </a:xfrm>
        </p:spPr>
        <p:txBody>
          <a:bodyPr/>
          <a:lstStyle/>
          <a:p>
            <a:pPr marL="339725" indent="-339725" eaLnBrk="1" hangingPunct="1">
              <a:buFont typeface="Times New Roman" panose="02020603050405020304" pitchFamily="18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Ruština</a:t>
            </a:r>
          </a:p>
          <a:p>
            <a:pPr marL="339725" indent="-339725" eaLnBrk="1" hangingPunct="1">
              <a:buFont typeface="Times New Roman" panose="02020603050405020304" pitchFamily="18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 ruštině se v rámci časování tvarů přítomného času vychází </a:t>
            </a:r>
            <a:r>
              <a:rPr lang="cs-CZ" altLang="de-DE" sz="28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ze dvou časování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která stojí hierarchicky nad dělením na jednotlivé třídy (ať jsou třídy samy o sobě definovány jakkoliv)</a:t>
            </a:r>
          </a:p>
          <a:p>
            <a:pPr marL="339725" indent="-339725" eaLnBrk="1" hangingPunct="1">
              <a:buFont typeface="Times New Roman" panose="02020603050405020304" pitchFamily="18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Souvisí to patrně s chybějící kontrakcí, resp. s tím, že jako koncovka se segmentuje právě /-oš/, /-ot/, resp.</a:t>
            </a:r>
            <a:b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/-iš/, /-it/ atd., nikoliv pouze /-š/, /-t/ etc.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Bild 1" descr="Slov03_Pol.tif">
            <a:extLst>
              <a:ext uri="{FF2B5EF4-FFF2-40B4-BE49-F238E27FC236}">
                <a16:creationId xmlns:a16="http://schemas.microsoft.com/office/drawing/2014/main" id="{6617072F-B63E-BA3B-F478-41EB647184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315913"/>
            <a:ext cx="4143375" cy="577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Oval 2">
            <a:extLst>
              <a:ext uri="{FF2B5EF4-FFF2-40B4-BE49-F238E27FC236}">
                <a16:creationId xmlns:a16="http://schemas.microsoft.com/office/drawing/2014/main" id="{DB0FDB9A-51C1-0233-02C9-5EFA176428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620713"/>
            <a:ext cx="3095625" cy="2160587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cxnSp>
        <p:nvCxnSpPr>
          <p:cNvPr id="54275" name="Gerade Verbindung 4">
            <a:extLst>
              <a:ext uri="{FF2B5EF4-FFF2-40B4-BE49-F238E27FC236}">
                <a16:creationId xmlns:a16="http://schemas.microsoft.com/office/drawing/2014/main" id="{24F8774F-A149-9E67-AC05-A14A102AE38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835150" y="3284538"/>
            <a:ext cx="2160588" cy="73025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4276" name="Oval 5">
            <a:extLst>
              <a:ext uri="{FF2B5EF4-FFF2-40B4-BE49-F238E27FC236}">
                <a16:creationId xmlns:a16="http://schemas.microsoft.com/office/drawing/2014/main" id="{4AA6C9BA-91AC-F1DF-B566-6321DDDFB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4149725"/>
            <a:ext cx="2879725" cy="863600"/>
          </a:xfrm>
          <a:prstGeom prst="ellips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>
            <a:extLst>
              <a:ext uri="{FF2B5EF4-FFF2-40B4-BE49-F238E27FC236}">
                <a16:creationId xmlns:a16="http://schemas.microsoft.com/office/drawing/2014/main" id="{0626DCDF-0897-33AC-219E-6A07FFF5E40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642350" cy="6408737"/>
          </a:xfrm>
        </p:spPr>
        <p:txBody>
          <a:bodyPr anchor="t"/>
          <a:lstStyle/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Nápadný v polštině je </a:t>
            </a:r>
            <a:r>
              <a:rPr lang="cs-CZ" altLang="de-DE" sz="2800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minulý čas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 syntetizace, která ve 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vsl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jazycích proběhla ztrátou pomocného slovesa, zde proběhla jeho připojením k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l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ovému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tvaru. Jedná se o typický </a:t>
            </a:r>
            <a:r>
              <a:rPr lang="cs-CZ" altLang="de-DE" sz="2800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gramatikalizační proces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v jehož průběhu se auxiliární element nejen připojuje k plnovýznamovému, ale i foneticky se zkracuje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Fakticky tak vznikla </a:t>
            </a:r>
            <a:r>
              <a:rPr lang="cs-CZ" altLang="de-DE" sz="2800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nová sada afixů (postfixů) pro vyjadřování osoby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srov. -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ś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vs. -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sz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(fonologický rozdíl!), -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śmy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-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ście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vs. -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my, -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cie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nulové formy sufixů v 3sg/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pl</a:t>
            </a:r>
            <a:endParaRPr lang="cs-CZ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Před nimi se </a:t>
            </a:r>
            <a:r>
              <a:rPr lang="cs-CZ" altLang="de-DE" sz="2800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nadále skloňuje protiklad nominálního rodu a čísla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(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kupiłem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m. vs.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kupiłam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f.) a v 3sg/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pl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číslo tvary diferencuje (postfix je v obou případech nulový)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>
            <a:extLst>
              <a:ext uri="{FF2B5EF4-FFF2-40B4-BE49-F238E27FC236}">
                <a16:creationId xmlns:a16="http://schemas.microsoft.com/office/drawing/2014/main" id="{8E4511A8-BBD5-BD76-C946-A54DAA72326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497888" cy="6408737"/>
          </a:xfrm>
        </p:spPr>
        <p:txBody>
          <a:bodyPr anchor="t"/>
          <a:lstStyle/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 případě kondicionálu se do celého vkládá ještě element -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by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-: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kupiłbym, kupiłbyś 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atd.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Celé časování polského prét</a:t>
            </a:r>
            <a:r>
              <a:rPr lang="de-DE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erita a kondicionálu 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má tedy výrazně (nově získané) </a:t>
            </a:r>
            <a:r>
              <a:rPr lang="cs-CZ" altLang="de-DE" sz="28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aglutinační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rysy, přitom ale zůstaly (staré) flektivní rysy (vyjadřování nominálního čísla)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 v polštině má </a:t>
            </a:r>
            <a:r>
              <a:rPr lang="cs-CZ" altLang="de-DE" sz="28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nedok. futurum dva konkurentní tvary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ovšem jiné než v ukrajinštině: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będę uczyć (czekać) / będę uczył (czekał)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Na scanu nevidíme </a:t>
            </a:r>
            <a:r>
              <a:rPr lang="cs-CZ" altLang="de-DE" sz="28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neurčité slovesné tvary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Kromě samozřejmě infinitivu (a podstatného jména slovesného, jestli ho chceme počítat – v polštině je celkem významné, jak ještě uvidíme v části o syntaxi) jsou následující participiální tvary: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>
            <a:extLst>
              <a:ext uri="{FF2B5EF4-FFF2-40B4-BE49-F238E27FC236}">
                <a16:creationId xmlns:a16="http://schemas.microsoft.com/office/drawing/2014/main" id="{F2A634CE-F4CE-EA60-6479-4860013B45E8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497888" cy="6408737"/>
          </a:xfrm>
        </p:spPr>
        <p:txBody>
          <a:bodyPr anchor="t"/>
          <a:lstStyle/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Participiální systém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vypadá takto: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cs-CZ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 příčestí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nt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-ové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(přítomné činné):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czytający</a:t>
            </a:r>
            <a:endParaRPr lang="de-DE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 příčestí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n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ové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ové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(„minulé trpné“):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(prze)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czytany</a:t>
            </a:r>
            <a:endParaRPr lang="de-DE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 přechodník přítomný: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czytając</a:t>
            </a:r>
            <a:endParaRPr lang="de-DE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 přechodník minulý: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przeczytawszy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</a:p>
          <a:p>
            <a:pPr marL="457200" indent="-457200" algn="l"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cs-CZ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Polština nemá příčestí minulé činné na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-(v)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ší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má však – stejně jako čeština (i když v omezenějším rozsahu), ale na rozdíl od slovenštiny – </a:t>
            </a:r>
            <a:r>
              <a:rPr lang="cs-CZ" altLang="de-DE" sz="2800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příčestí </a:t>
            </a:r>
            <a:r>
              <a:rPr lang="cs-CZ" altLang="de-DE" sz="2800" b="1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l</a:t>
            </a:r>
            <a:r>
              <a:rPr lang="cs-CZ" altLang="de-DE" sz="2800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</a:t>
            </a:r>
            <a:r>
              <a:rPr lang="cs-CZ" altLang="de-DE" sz="2800" b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ové</a:t>
            </a:r>
            <a:r>
              <a:rPr lang="cs-CZ" altLang="de-DE" sz="2800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(srov.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oniemiały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ogłuchły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osłabły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); popisuje ho Damborský (1967)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endParaRPr lang="cs-CZ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>
            <a:extLst>
              <a:ext uri="{FF2B5EF4-FFF2-40B4-BE49-F238E27FC236}">
                <a16:creationId xmlns:a16="http://schemas.microsoft.com/office/drawing/2014/main" id="{B170B1FC-5D49-8AE6-C7A7-7E677A6E537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497888" cy="6408737"/>
          </a:xfrm>
        </p:spPr>
        <p:txBody>
          <a:bodyPr anchor="t"/>
          <a:lstStyle/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 v polštině zůstal izolovaný jmenný tvar stř. rodu příčestí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n-/t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-ových s aktivním významem: 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de-DE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Przerwano pracę </a:t>
            </a:r>
            <a:r>
              <a:rPr lang="de-DE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[ak.!],</a:t>
            </a:r>
            <a:r>
              <a:rPr lang="de-DE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 Przeczytano książkę </a:t>
            </a:r>
            <a:r>
              <a:rPr lang="de-DE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[ak.!],</a:t>
            </a:r>
            <a:r>
              <a:rPr lang="de-DE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 Przejechano psa </a:t>
            </a:r>
            <a:r>
              <a:rPr lang="de-DE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[ak.!], </a:t>
            </a:r>
            <a:r>
              <a:rPr lang="de-DE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Pisano, napisano,</a:t>
            </a:r>
            <a:r>
              <a:rPr lang="de-DE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Spano świetnie</a:t>
            </a:r>
            <a:r>
              <a:rPr lang="de-DE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‘</a:t>
            </a:r>
            <a:r>
              <a:rPr lang="cs-CZ" altLang="ja-JP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People/We slept excellently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’</a:t>
            </a:r>
            <a:r>
              <a:rPr lang="cs-CZ" altLang="ja-JP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lit. 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‘</a:t>
            </a:r>
            <a:r>
              <a:rPr lang="cs-CZ" altLang="ja-JP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(it) was slept excellentlyʼ), </a:t>
            </a:r>
            <a:r>
              <a:rPr lang="de-DE" altLang="ja-JP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Zaproponowano mu wrócić do kraju</a:t>
            </a:r>
            <a:r>
              <a:rPr lang="de-DE" altLang="ja-JP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,Dostal návrh vrátit se do zeměʻ</a:t>
            </a:r>
            <a:r>
              <a:rPr lang="cs-CZ" altLang="ja-JP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Jedná se o neurčitě osobní </a:t>
            </a:r>
            <a:r>
              <a:rPr lang="cs-CZ" altLang="de-DE" sz="28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préteritum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které se – na rozdíl od ukrajinštiny – nespojuje ani se sponovým slovesem (nemá tedy přítomně-rezultativní ani futurální význam) ani s údajem původce (agens)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>
            <a:extLst>
              <a:ext uri="{FF2B5EF4-FFF2-40B4-BE49-F238E27FC236}">
                <a16:creationId xmlns:a16="http://schemas.microsoft.com/office/drawing/2014/main" id="{A45F8941-D5E4-05BD-3C0F-A26E97FD83F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497888" cy="6408737"/>
          </a:xfrm>
        </p:spPr>
        <p:txBody>
          <a:bodyPr anchor="t"/>
          <a:lstStyle/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Nápadné je i pasivum v polštině, protože se pro rozlišování dějového pasiva a „stavového pasiva“ (objektového 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rezultativa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vedle vidu využívá protiklad dvou pomocných sloves: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cs-CZ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żelazo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b="1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było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rozpal</a:t>
            </a:r>
            <a:r>
              <a:rPr lang="de-DE" altLang="de-DE" sz="2800" b="1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nedok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dějové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pasivum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prét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.)</a:t>
            </a:r>
          </a:p>
          <a:p>
            <a:pPr marL="457200" indent="-457200" algn="l"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żelazo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b="1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zostało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rozpal</a:t>
            </a:r>
            <a:r>
              <a:rPr lang="de-DE" altLang="de-DE" sz="2800" b="1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dok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dějové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pasivum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prét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.)</a:t>
            </a:r>
          </a:p>
          <a:p>
            <a:pPr marL="457200" indent="-457200" algn="l"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żelazo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b="1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było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rozpal</a:t>
            </a:r>
            <a:r>
              <a:rPr lang="de-DE" altLang="de-DE" sz="2800" b="1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objektové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rezultativum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prét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.)</a:t>
            </a:r>
          </a:p>
          <a:p>
            <a:pPr marL="457200" indent="-457200" algn="l"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żelazo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b="1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jest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rozpal</a:t>
            </a:r>
            <a:r>
              <a:rPr lang="de-DE" altLang="de-DE" sz="2800" b="1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nedok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dějové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pasivum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préz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.)</a:t>
            </a:r>
          </a:p>
          <a:p>
            <a:pPr marL="457200" indent="-457200" algn="l"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żelazo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b="1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jest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rozpal</a:t>
            </a:r>
            <a:r>
              <a:rPr lang="de-DE" altLang="de-DE" sz="2800" b="1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objektové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rezultativum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préz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.)</a:t>
            </a:r>
          </a:p>
          <a:p>
            <a:pPr marL="457200" indent="-457200" algn="l"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żelazo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b="1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zostaje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rozpal</a:t>
            </a:r>
            <a:r>
              <a:rPr lang="de-DE" altLang="de-DE" sz="2800" b="1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neaktuální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dok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dějové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pasivum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préz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.,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můž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e fungovat jako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historický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prézens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prézens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pasiva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v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performativních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větách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scénický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prézens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pasiva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cs-CZ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">
            <a:extLst>
              <a:ext uri="{FF2B5EF4-FFF2-40B4-BE49-F238E27FC236}">
                <a16:creationId xmlns:a16="http://schemas.microsoft.com/office/drawing/2014/main" id="{76386017-922A-6B46-C9AD-FD3A5F61A20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497888" cy="6408737"/>
          </a:xfrm>
        </p:spPr>
        <p:txBody>
          <a:bodyPr anchor="t"/>
          <a:lstStyle/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Vzory jsou patrně latina a němčina, latina s vybudovaným paradigmatem dějového pasiva a němčina ve využívání auxiliárních sloves, srov. něm.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werden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 a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sein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-Passiv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Tvary jsou analytické, čili s nemalým podílem izolačního typu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>
            <a:extLst>
              <a:ext uri="{FF2B5EF4-FFF2-40B4-BE49-F238E27FC236}">
                <a16:creationId xmlns:a16="http://schemas.microsoft.com/office/drawing/2014/main" id="{1DE54EB5-2E2D-5E41-F160-9205936F788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497888" cy="6408737"/>
          </a:xfrm>
        </p:spPr>
        <p:txBody>
          <a:bodyPr anchor="t"/>
          <a:lstStyle/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Hornolužická srbština: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Prézentní časování 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vykazuje obdobnou situaci jako v polštině: slovesa na -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typu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njesć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slovesa na -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typu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chwalić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(s původní koncovkou -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u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v 1sg i s příslušnou alternací, srov.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nosyć, nošu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nosyš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3pl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noša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tedy jako v ukrajinštině) a slovesa na -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typu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dźěłać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 1sg máme </a:t>
            </a:r>
            <a:r>
              <a:rPr lang="cs-CZ" altLang="de-DE" sz="28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dvě koncovky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také v 3pl, s tím, že tam se rozšiřuje koncovka -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(j)a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která má tendenci stát se všeobecnou koncovkou 3pl 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Důležité je samozřejmě opět zachování </a:t>
            </a:r>
            <a:r>
              <a:rPr lang="cs-CZ" altLang="de-DE" sz="28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duálu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protože z toho vyplývají dva další tvary (1du a 2/3du), s tím, že druhý tvar je opět variantní, jsou tam koncovky </a:t>
            </a:r>
            <a:b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taj/-tej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které tradiční kodifikace rozlišovala podle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Bild 2" descr="Slov04_Hls.pdf">
            <a:extLst>
              <a:ext uri="{FF2B5EF4-FFF2-40B4-BE49-F238E27FC236}">
                <a16:creationId xmlns:a16="http://schemas.microsoft.com/office/drawing/2014/main" id="{2A4173BF-0F86-A999-A73B-73CD6CEF5E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8" name="Oval 3">
            <a:extLst>
              <a:ext uri="{FF2B5EF4-FFF2-40B4-BE49-F238E27FC236}">
                <a16:creationId xmlns:a16="http://schemas.microsoft.com/office/drawing/2014/main" id="{3EE60BC7-5CE4-69DD-80C3-0775255EC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2492375"/>
            <a:ext cx="6048375" cy="86518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70659" name="Oval 4">
            <a:extLst>
              <a:ext uri="{FF2B5EF4-FFF2-40B4-BE49-F238E27FC236}">
                <a16:creationId xmlns:a16="http://schemas.microsoft.com/office/drawing/2014/main" id="{D032779D-C52D-D05A-9930-2D70EB8DA6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1557338"/>
            <a:ext cx="6408738" cy="358775"/>
          </a:xfrm>
          <a:prstGeom prst="ellips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70660" name="Oval 5">
            <a:extLst>
              <a:ext uri="{FF2B5EF4-FFF2-40B4-BE49-F238E27FC236}">
                <a16:creationId xmlns:a16="http://schemas.microsoft.com/office/drawing/2014/main" id="{FB66EB47-53D5-138E-5E84-9390A1705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813" y="3933825"/>
            <a:ext cx="6769100" cy="431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">
            <a:extLst>
              <a:ext uri="{FF2B5EF4-FFF2-40B4-BE49-F238E27FC236}">
                <a16:creationId xmlns:a16="http://schemas.microsoft.com/office/drawing/2014/main" id="{C2BA5762-24E9-90EF-C010-F2AAEE17DED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497888" cy="6408737"/>
          </a:xfrm>
        </p:spPr>
        <p:txBody>
          <a:bodyPr anchor="t"/>
          <a:lstStyle/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mužsko-osobovosti subjektu, nemá to však opodstatnění v nářečích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Slovesa na -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s infinitivem na -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ać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mají tendenci přecházet k slovesům na -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(pisać, pisam, pisaš)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proces však není ukončen, takže i zde jsou zachovány kmenové </a:t>
            </a:r>
            <a:r>
              <a:rPr lang="cs-CZ" altLang="de-DE" sz="28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alternace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(pokazać, pokažu, pokažeš)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jak i u jiných sloves na -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pjeku, pječeš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ale i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njes-u, njes-e-š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pokud tedy za koncovku chceme považovat -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š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 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cs-CZ" altLang="de-DE" sz="2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Bild 1" descr="Slov01_Rus.tif">
            <a:extLst>
              <a:ext uri="{FF2B5EF4-FFF2-40B4-BE49-F238E27FC236}">
                <a16:creationId xmlns:a16="http://schemas.microsoft.com/office/drawing/2014/main" id="{D3348AC4-2D57-30DF-1390-25C477AD5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0"/>
            <a:ext cx="6424613" cy="546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Oval 2">
            <a:extLst>
              <a:ext uri="{FF2B5EF4-FFF2-40B4-BE49-F238E27FC236}">
                <a16:creationId xmlns:a16="http://schemas.microsoft.com/office/drawing/2014/main" id="{141E1393-5FAE-26F9-7E06-4CAC3CB26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3429000"/>
            <a:ext cx="1727200" cy="1728788"/>
          </a:xfrm>
          <a:prstGeom prst="ellipse">
            <a:avLst/>
          </a:prstGeom>
          <a:noFill/>
          <a:ln w="9525">
            <a:solidFill>
              <a:srgbClr val="5B9BD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9459" name="Oval 3">
            <a:extLst>
              <a:ext uri="{FF2B5EF4-FFF2-40B4-BE49-F238E27FC236}">
                <a16:creationId xmlns:a16="http://schemas.microsoft.com/office/drawing/2014/main" id="{CA6BDC1B-A61B-8F09-93FE-3ED9FADB7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836613"/>
            <a:ext cx="431800" cy="2159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9460" name="Oval 4">
            <a:extLst>
              <a:ext uri="{FF2B5EF4-FFF2-40B4-BE49-F238E27FC236}">
                <a16:creationId xmlns:a16="http://schemas.microsoft.com/office/drawing/2014/main" id="{96685BD6-8463-FB9D-F393-3A00F61D7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620713"/>
            <a:ext cx="1295400" cy="1439862"/>
          </a:xfrm>
          <a:prstGeom prst="ellips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9461" name="Oval 5">
            <a:extLst>
              <a:ext uri="{FF2B5EF4-FFF2-40B4-BE49-F238E27FC236}">
                <a16:creationId xmlns:a16="http://schemas.microsoft.com/office/drawing/2014/main" id="{2A4A7C41-1DCF-AC47-3F7A-2466A92DA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3789363"/>
            <a:ext cx="792163" cy="1439862"/>
          </a:xfrm>
          <a:prstGeom prst="ellips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9462" name="Oval 7">
            <a:extLst>
              <a:ext uri="{FF2B5EF4-FFF2-40B4-BE49-F238E27FC236}">
                <a16:creationId xmlns:a16="http://schemas.microsoft.com/office/drawing/2014/main" id="{6AAA1B7A-5BCA-FF6C-EC0E-B1B5D174A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3789363"/>
            <a:ext cx="2089150" cy="1439862"/>
          </a:xfrm>
          <a:prstGeom prst="ellips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9463" name="Oval 8">
            <a:extLst>
              <a:ext uri="{FF2B5EF4-FFF2-40B4-BE49-F238E27FC236}">
                <a16:creationId xmlns:a16="http://schemas.microsoft.com/office/drawing/2014/main" id="{C62630B1-DE47-AE45-7514-4CBB71915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563" y="620713"/>
            <a:ext cx="935037" cy="1439862"/>
          </a:xfrm>
          <a:prstGeom prst="ellips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9464" name="Oval 9">
            <a:extLst>
              <a:ext uri="{FF2B5EF4-FFF2-40B4-BE49-F238E27FC236}">
                <a16:creationId xmlns:a16="http://schemas.microsoft.com/office/drawing/2014/main" id="{1883A763-93A5-E027-4527-20B85C017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575" y="3581400"/>
            <a:ext cx="720725" cy="1728788"/>
          </a:xfrm>
          <a:prstGeom prst="ellipse">
            <a:avLst/>
          </a:prstGeom>
          <a:noFill/>
          <a:ln w="9525">
            <a:solidFill>
              <a:srgbClr val="5B9BD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cxnSp>
        <p:nvCxnSpPr>
          <p:cNvPr id="19465" name="Gerade Verbindung 10">
            <a:extLst>
              <a:ext uri="{FF2B5EF4-FFF2-40B4-BE49-F238E27FC236}">
                <a16:creationId xmlns:a16="http://schemas.microsoft.com/office/drawing/2014/main" id="{1F06829E-BDBB-4DC1-20E9-08E3F229539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419475" y="2205038"/>
            <a:ext cx="865188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6" name="Gerade Verbindung 12">
            <a:extLst>
              <a:ext uri="{FF2B5EF4-FFF2-40B4-BE49-F238E27FC236}">
                <a16:creationId xmlns:a16="http://schemas.microsoft.com/office/drawing/2014/main" id="{053782BC-79A2-EBB8-0E9E-AEDB56CC80E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571875" y="765175"/>
            <a:ext cx="865188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1">
            <a:extLst>
              <a:ext uri="{FF2B5EF4-FFF2-40B4-BE49-F238E27FC236}">
                <a16:creationId xmlns:a16="http://schemas.microsoft.com/office/drawing/2014/main" id="{44519E24-C449-E386-A015-59B9C876715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497888" cy="6408737"/>
          </a:xfrm>
        </p:spPr>
        <p:txBody>
          <a:bodyPr anchor="t"/>
          <a:lstStyle/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mužsko-osobovosti subjektu, nemá to však opodstatnění v nářečích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Slovesa na -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s infinitivem na -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ać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mají tendenci přecházet k slovesům na -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(pisać, pisam, pisaš)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proces však není ukončen, takže i zde jsou zachovány kmenové </a:t>
            </a:r>
            <a:r>
              <a:rPr lang="cs-CZ" altLang="de-DE" sz="28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alternace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(pokazać, pokažu, pokažeš)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jak i u jiných sloves na -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pjeku, pječeš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ale i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njes-u, njes-e-š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pokud tedy za koncovku chceme považovat -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š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Nejnápadnějším rysem obou psaných lužickosrbských jazyků je však </a:t>
            </a:r>
            <a:r>
              <a:rPr lang="cs-CZ" altLang="de-DE" sz="28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zachování syntetického préterita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vzniklého z historického imperfekta a aoristu. Jedná se o ojedinělý archaismus na celém slovanském severu, který výrazně posilňuje flektivnost 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cs-CZ" altLang="de-DE" sz="2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Bild 1" descr="Slov07_HlsPret01.pdf">
            <a:extLst>
              <a:ext uri="{FF2B5EF4-FFF2-40B4-BE49-F238E27FC236}">
                <a16:creationId xmlns:a16="http://schemas.microsoft.com/office/drawing/2014/main" id="{E7E2B3D0-11AC-970E-75F6-70C8C1A69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9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2" name="Oval 3">
            <a:extLst>
              <a:ext uri="{FF2B5EF4-FFF2-40B4-BE49-F238E27FC236}">
                <a16:creationId xmlns:a16="http://schemas.microsoft.com/office/drawing/2014/main" id="{80F78853-F0E7-ABBB-D81B-42AD7E1A3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2420938"/>
            <a:ext cx="719138" cy="792162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76803" name="Oval 4">
            <a:extLst>
              <a:ext uri="{FF2B5EF4-FFF2-40B4-BE49-F238E27FC236}">
                <a16:creationId xmlns:a16="http://schemas.microsoft.com/office/drawing/2014/main" id="{B64ACB41-7F7B-9FB9-C21C-CB57D1C240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4076700"/>
            <a:ext cx="719138" cy="79216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Bild 2" descr="Slov08_HlsPret02.pdf">
            <a:extLst>
              <a:ext uri="{FF2B5EF4-FFF2-40B4-BE49-F238E27FC236}">
                <a16:creationId xmlns:a16="http://schemas.microsoft.com/office/drawing/2014/main" id="{ED5F92C8-6663-654C-1C88-DBF1AFAD98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43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0" name="Oval 3">
            <a:extLst>
              <a:ext uri="{FF2B5EF4-FFF2-40B4-BE49-F238E27FC236}">
                <a16:creationId xmlns:a16="http://schemas.microsoft.com/office/drawing/2014/main" id="{F0752666-7274-3F56-F59F-4F5466679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813" y="2276475"/>
            <a:ext cx="6192837" cy="1296988"/>
          </a:xfrm>
          <a:prstGeom prst="ellips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78851" name="Oval 4">
            <a:extLst>
              <a:ext uri="{FF2B5EF4-FFF2-40B4-BE49-F238E27FC236}">
                <a16:creationId xmlns:a16="http://schemas.microsoft.com/office/drawing/2014/main" id="{FE0FDC48-9B79-69C3-8CB1-EB48F664D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3789363"/>
            <a:ext cx="6191250" cy="1295400"/>
          </a:xfrm>
          <a:prstGeom prst="ellips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Bild 1" descr="Slov09_HlsPret03.pdf">
            <a:extLst>
              <a:ext uri="{FF2B5EF4-FFF2-40B4-BE49-F238E27FC236}">
                <a16:creationId xmlns:a16="http://schemas.microsoft.com/office/drawing/2014/main" id="{BBF43964-CF39-652C-ABEF-4343D1B3B8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97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8" name="Oval 3">
            <a:extLst>
              <a:ext uri="{FF2B5EF4-FFF2-40B4-BE49-F238E27FC236}">
                <a16:creationId xmlns:a16="http://schemas.microsoft.com/office/drawing/2014/main" id="{485ACF57-4392-15CF-13DE-3C237D9CC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2852738"/>
            <a:ext cx="8604250" cy="39338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Bild 2" descr="Slov10_HlsPret04.pdf">
            <a:extLst>
              <a:ext uri="{FF2B5EF4-FFF2-40B4-BE49-F238E27FC236}">
                <a16:creationId xmlns:a16="http://schemas.microsoft.com/office/drawing/2014/main" id="{BFAEDC2C-4AC4-449E-8B96-DFC040F62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58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6" name="Oval 4">
            <a:extLst>
              <a:ext uri="{FF2B5EF4-FFF2-40B4-BE49-F238E27FC236}">
                <a16:creationId xmlns:a16="http://schemas.microsoft.com/office/drawing/2014/main" id="{95581B36-059F-5974-D43A-6D80A2A5E8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2276475"/>
            <a:ext cx="4535488" cy="1512888"/>
          </a:xfrm>
          <a:prstGeom prst="ellips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82947" name="Oval 5">
            <a:extLst>
              <a:ext uri="{FF2B5EF4-FFF2-40B4-BE49-F238E27FC236}">
                <a16:creationId xmlns:a16="http://schemas.microsoft.com/office/drawing/2014/main" id="{53603081-A1A3-D697-ABB2-8C5B8D8F3F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2375" y="3644900"/>
            <a:ext cx="4535488" cy="1512888"/>
          </a:xfrm>
          <a:prstGeom prst="ellips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1">
            <a:extLst>
              <a:ext uri="{FF2B5EF4-FFF2-40B4-BE49-F238E27FC236}">
                <a16:creationId xmlns:a16="http://schemas.microsoft.com/office/drawing/2014/main" id="{6E988D5D-4B6F-8EE2-F1A7-28D34E1FBAE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497888" cy="6408737"/>
          </a:xfrm>
        </p:spPr>
        <p:txBody>
          <a:bodyPr anchor="t"/>
          <a:lstStyle/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Staré </a:t>
            </a:r>
            <a:r>
              <a:rPr lang="cs-CZ" altLang="de-DE" sz="28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imperfektové a aoristové tvary se ve svých koncovkách liší pouze v 2/3sg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ostatní koncovky jsou totožné (koncovka 3pl je v souladu s obecnými poměry ve vsl. a zsl. jazycích pouze -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chu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koncovka </a:t>
            </a:r>
            <a:b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šę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její reflexy v 3pl aoristu jsou pouze na slov. jihu 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Jejich </a:t>
            </a:r>
            <a:r>
              <a:rPr lang="cs-CZ" altLang="de-DE" sz="28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distribuce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je – podle moderní kodifikace psaných jazyků – dána </a:t>
            </a:r>
            <a:r>
              <a:rPr lang="cs-CZ" altLang="de-DE" sz="28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videm slovesa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tedy nedok. slovesa tvoří imperfektové tvary, dok. slovesa aoristové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Vzhledem k tomu, že u některých slovesných vzorů se tvary nedok. a dok. syntetického préterita tvoří od různých kmenů (prézentního, resp. infinitivního) vznikají ovšem četné </a:t>
            </a:r>
            <a:r>
              <a:rPr lang="cs-CZ" altLang="de-DE" sz="28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kmenové alternace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srov. 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cs-CZ" altLang="de-DE" sz="2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1">
            <a:extLst>
              <a:ext uri="{FF2B5EF4-FFF2-40B4-BE49-F238E27FC236}">
                <a16:creationId xmlns:a16="http://schemas.microsoft.com/office/drawing/2014/main" id="{0A2D3728-0238-CBD3-00EA-0A2B926978B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497888" cy="6408737"/>
          </a:xfrm>
        </p:spPr>
        <p:txBody>
          <a:bodyPr anchor="t"/>
          <a:lstStyle/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njesech/donjesech, kupowach/nakupowach, 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ale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 wuknjech/nawuknych, lijach/nalach 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atd.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 </a:t>
            </a:r>
            <a:r>
              <a:rPr lang="cs-CZ" altLang="de-DE" sz="28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nářečích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byly tvary syntetického préterita v 20. stol. v úplnosti zachovány pouze na úplném jihu jazykového teritoria, na západě od Budyšína (kde jazyk jako takový je nejlépe zachován) byly zachovány některé tvary (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běch, běše, běchu, mějach, měješe, mějachu, chcych, chcyše, myslach, měniše 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apod. – patrně ne zcela nezávisle na existenci syntetických préteritálních tvarů v hovorové němčině těchto šířek typu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war, hatte, wollte, dachte, meinte 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apod.) – tak jak obecně používání gramémů času lužickosrbského slovesa je výrazně přizpůsobeno německému systému slovesných časů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1">
            <a:extLst>
              <a:ext uri="{FF2B5EF4-FFF2-40B4-BE49-F238E27FC236}">
                <a16:creationId xmlns:a16="http://schemas.microsoft.com/office/drawing/2014/main" id="{8E9BEC61-5AB5-32E8-5C4F-45733323580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497888" cy="6408737"/>
          </a:xfrm>
        </p:spPr>
        <p:txBody>
          <a:bodyPr anchor="t"/>
          <a:lstStyle/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Dále na severu a v celé dolnolužické srbštině neexistovaly tvary syntetického préterita už v polovině 20. stol., i když psaná dolnolužická srbština je ve své kodifikaci stále ještě má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Kde není syntetické préteritum, funguje staré slov. perfektum jako obecné préteritum, tak jak na slovanském severu všude. Jinak je perfektum dalším minulým časem, ve své distribuci ovlivněno němčinou, formálně s pomocným slovesem, i v 3sg a 3pl: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prajił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sym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ja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sym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prajił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prajił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sy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prajili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smy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wón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je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prajił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woni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su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prajili</a:t>
            </a:r>
            <a:endParaRPr lang="cs-CZ" altLang="de-DE" sz="2800" i="1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1">
            <a:extLst>
              <a:ext uri="{FF2B5EF4-FFF2-40B4-BE49-F238E27FC236}">
                <a16:creationId xmlns:a16="http://schemas.microsoft.com/office/drawing/2014/main" id="{9CDB69D6-F891-3A2A-3E96-54BDC14F9C3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497888" cy="6408737"/>
          </a:xfrm>
        </p:spPr>
        <p:txBody>
          <a:bodyPr anchor="t"/>
          <a:lstStyle/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Dolnolužická srbština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má vedle toho několik dalších zajímavosti: slovesa na -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už mají v 1sg -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(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nosyś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nosym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nosyš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i když jinde jsou kmenové alternace zachovány (povinně nebo fakultativně, srov.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pisaś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pišu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/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pišom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pišoš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;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pjac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pjaku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/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pjacom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pjacoš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Dokonavá slovesa mají silnou tendenci tvořit zevšeobecněné tvary podle sloves na -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o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groniś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gronim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groniš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ale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wugroniś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wugronijom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wugronjoš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;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źěłaś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źěłam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źěłaš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ale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wuźěłaś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wuźěłajom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wuźěłajoš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).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 neposlední řadě má dolnolužická srbština zachované </a:t>
            </a:r>
            <a:r>
              <a:rPr lang="cs-CZ" altLang="de-DE" sz="2800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supinum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rejowaś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–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rejowat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spaś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–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spat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źěłaś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–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źěłat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njasć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-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njast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po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slov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esech pohybu). Doklady se najdou v 20. stol. i v nářečních textech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cs-CZ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cs-CZ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">
            <a:extLst>
              <a:ext uri="{FF2B5EF4-FFF2-40B4-BE49-F238E27FC236}">
                <a16:creationId xmlns:a16="http://schemas.microsoft.com/office/drawing/2014/main" id="{9E034ECE-D376-65F6-B41F-0E402FF437C0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497888" cy="6553200"/>
          </a:xfrm>
        </p:spPr>
        <p:txBody>
          <a:bodyPr anchor="t"/>
          <a:lstStyle/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Participiální tvary v hornolužické srbštině:</a:t>
            </a:r>
            <a:endParaRPr lang="de-DE" altLang="de-DE" sz="2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- příčestí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nt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-ové (přítomné činné):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pisacy</a:t>
            </a:r>
            <a:endParaRPr lang="de-DE" altLang="de-DE" sz="2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- příčestí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-ové a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-ové („minulé trpné“):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(na)pisany</a:t>
            </a:r>
            <a:endParaRPr lang="de-DE" altLang="de-DE" sz="2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- přechodník přítomný: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pisajo (pisajcy)</a:t>
            </a:r>
            <a:endParaRPr lang="de-DE" altLang="de-DE" sz="2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- přechodník minulý: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napisawši</a:t>
            </a:r>
            <a:endParaRPr lang="de-DE" altLang="de-DE" sz="2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 </a:t>
            </a:r>
            <a:endParaRPr lang="de-DE" altLang="de-DE" sz="2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defRPr/>
            </a:pP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	L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-ové příčestí není, intranzitivní slovesa tvoří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-ové a 	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-ové příčestí.</a:t>
            </a:r>
            <a:endParaRPr lang="de-DE" altLang="de-DE" sz="2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 dolnolužické srbštině je systém totožný, ale chybí tam přechodník minulý.</a:t>
            </a:r>
            <a:r>
              <a:rPr lang="de-DE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endParaRPr lang="cs-CZ" altLang="de-DE" sz="2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>
            <a:extLst>
              <a:ext uri="{FF2B5EF4-FFF2-40B4-BE49-F238E27FC236}">
                <a16:creationId xmlns:a16="http://schemas.microsoft.com/office/drawing/2014/main" id="{4272D674-C686-4733-F115-71E62CA37E6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226425" cy="5976937"/>
          </a:xfrm>
        </p:spPr>
        <p:txBody>
          <a:bodyPr anchor="t"/>
          <a:lstStyle/>
          <a:p>
            <a:pPr marL="457200" indent="-457200" algn="l" eaLnBrk="1" hangingPunct="1">
              <a:lnSpc>
                <a:spcPct val="90000"/>
              </a:lnSpc>
              <a:spcBef>
                <a:spcPts val="800"/>
              </a:spcBef>
              <a:buClrTx/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Na paradigmatu je tedy sloveso 2. konjugace, ukazují se </a:t>
            </a:r>
            <a:r>
              <a:rPr lang="cs-CZ" altLang="de-DE" sz="2800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tvary určité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 </a:t>
            </a:r>
            <a:r>
              <a:rPr lang="cs-CZ" altLang="de-DE" sz="2800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neurčité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cs-CZ" altLang="de-DE" sz="2800" b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nedok</a:t>
            </a:r>
            <a:r>
              <a:rPr lang="cs-CZ" altLang="de-DE" sz="2800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i dok. vidu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ale bez časovaných tvarů pasiva</a:t>
            </a:r>
          </a:p>
          <a:p>
            <a:pPr marL="457200" indent="-457200" algn="l" eaLnBrk="1" hangingPunct="1">
              <a:lnSpc>
                <a:spcPct val="90000"/>
              </a:lnSpc>
              <a:spcBef>
                <a:spcPts val="800"/>
              </a:spcBef>
              <a:buClrTx/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 1sg jsou dvě koncovky: slovesa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e</a:t>
            </a:r>
            <a:r>
              <a:rPr lang="ru-RU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сть</a:t>
            </a:r>
            <a:r>
              <a:rPr lang="ru-RU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</a:t>
            </a:r>
            <a:r>
              <a:rPr lang="ru-RU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дать</a:t>
            </a:r>
            <a:r>
              <a:rPr lang="ru-RU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(a jejich 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prefigace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 jakožto jediná zbylá atematická slovesa mají koncovku /-m/ (a k tomu i zvláštní koncovku 3sg /-st/). Východoslovanské jazyky zde vykazují archaický stav, bez šíření koncovky /-m/</a:t>
            </a:r>
          </a:p>
          <a:p>
            <a:pPr marL="457200" indent="-457200" algn="l" eaLnBrk="1" hangingPunct="1">
              <a:lnSpc>
                <a:spcPct val="90000"/>
              </a:lnSpc>
              <a:spcBef>
                <a:spcPts val="800"/>
              </a:spcBef>
              <a:buClrTx/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Důležité jsou </a:t>
            </a:r>
            <a:r>
              <a:rPr lang="cs-CZ" altLang="de-DE" sz="2800" b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nedok</a:t>
            </a:r>
            <a:r>
              <a:rPr lang="cs-CZ" altLang="de-DE" sz="2800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futurum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které je analytické a má tedy izolační rysy, a samozřejmě </a:t>
            </a:r>
            <a:r>
              <a:rPr lang="cs-CZ" altLang="de-DE" sz="2800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préteritum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které bylo ztrátou pomocného slovesa zase více syntetizováno, ovšem bez koncovek osoby, osoba se musí 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kdyžtak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vyjádřit pomocí zájmena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1">
            <a:extLst>
              <a:ext uri="{FF2B5EF4-FFF2-40B4-BE49-F238E27FC236}">
                <a16:creationId xmlns:a16="http://schemas.microsoft.com/office/drawing/2014/main" id="{7ADE2C37-4877-48AC-943F-002C55257CC8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497888" cy="6553200"/>
          </a:xfrm>
        </p:spPr>
        <p:txBody>
          <a:bodyPr anchor="t"/>
          <a:lstStyle/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 oblasti tvoření pasiva kopírují hovorové variety 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ls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němčinu téměř úplně, protože přejaly z němčiny 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auxiliár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pro tvoření dějového pasiva 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hls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wordować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hodwać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dls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(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w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ordowaś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&lt; něm.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(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ge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worden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Psaná 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hls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využívá speciální archaické původem aoristové tvary slovesa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być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pro tvoření dějového pasiva v préteritu: 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Šuler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bu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chwaleny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/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pochwaleny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,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Žák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byl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po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chvál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en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ʻ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Jabłuko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bu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zjědźene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,Der Apfel wurde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gegessenʻ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Jabłuko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běše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zjědźene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,Der Apfel war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gegessenʻ</a:t>
            </a:r>
            <a:endParaRPr lang="de-DE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Toto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všechno rozšiřuje tvarosloví slovesa, jedná se však o analytické tvary, čili s důležitým izolačním podílem, i když je např. zachována shoda, která v němčině není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1">
            <a:extLst>
              <a:ext uri="{FF2B5EF4-FFF2-40B4-BE49-F238E27FC236}">
                <a16:creationId xmlns:a16="http://schemas.microsoft.com/office/drawing/2014/main" id="{F3D46306-FF99-CFF1-71E0-3A3EBAEF19A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497888" cy="6553200"/>
          </a:xfrm>
        </p:spPr>
        <p:txBody>
          <a:bodyPr anchor="t"/>
          <a:lstStyle/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Čeština: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 prézentním časování </a:t>
            </a:r>
            <a:r>
              <a:rPr lang="cs-CZ" altLang="de-DE" sz="2800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tři koncovky 1sg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(na základě přehlásky), dnes zásadně variabilní, s výjimkou izolovaného tvaru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chci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V </a:t>
            </a:r>
            <a:r>
              <a:rPr lang="cs-CZ" altLang="de-DE" sz="2800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3pl dvě koncovky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eventuálně i víc (záleží na svolené segmentaci)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Četné </a:t>
            </a:r>
            <a:r>
              <a:rPr lang="cs-CZ" altLang="de-DE" sz="2800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kmenové alternace</a:t>
            </a:r>
            <a:r>
              <a:rPr lang="cs-CZ" altLang="de-DE" sz="2800" b="1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(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psát – píšu, nést – nes-u – nese-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š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dělá-m –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dělaj-í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sází-m – sázej-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aj.), nicméně – na rozdíl od substantivního systému – i celkem výrazné tendence k jejich redukci: srov. už staročesky odstranění u sloves na -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(nosím, líbím (se), vidím)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později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péci – peču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(</a:t>
            </a:r>
            <a:r>
              <a:rPr lang="cs-CZ" altLang="de-DE" sz="2800" dirty="0">
                <a:latin typeface="Zapf Dingbats" pitchFamily="-84" charset="2"/>
                <a:ea typeface="ＭＳ Ｐゴシック" panose="020B0600070205080204" pitchFamily="34" charset="-128"/>
                <a:sym typeface="Zapf Dingbats" pitchFamily="-84" charset="2"/>
              </a:rPr>
              <a:t>✚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peku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– pečeš – pečou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(</a:t>
            </a:r>
            <a:r>
              <a:rPr lang="cs-CZ" altLang="de-DE" sz="2800" dirty="0">
                <a:latin typeface="Zapf Dingbats" pitchFamily="-84" charset="2"/>
                <a:ea typeface="ＭＳ Ｐゴシック" panose="020B0600070205080204" pitchFamily="34" charset="-128"/>
                <a:sym typeface="Zapf Dingbats" pitchFamily="-84" charset="2"/>
              </a:rPr>
              <a:t>✚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pekou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 (reliktně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mohu/můžu, mohou/můžou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),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brát – beru – bereš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cs-CZ" altLang="de-DE" sz="2800" dirty="0">
                <a:latin typeface="Zapf Dingbats" pitchFamily="-84" charset="2"/>
                <a:ea typeface="ＭＳ Ｐゴシック" panose="020B0600070205080204" pitchFamily="34" charset="-128"/>
                <a:sym typeface="Zapf Dingbats" pitchFamily="-84" charset="2"/>
              </a:rPr>
              <a:t>✚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béřeš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),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kapat – kapu/kapám, česat – češu/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česám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stáhnout – stáhl (stáhnul), obejmout – objal (obejmul)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cs-CZ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Bild 1" descr="Slov05_Ces.pdf">
            <a:extLst>
              <a:ext uri="{FF2B5EF4-FFF2-40B4-BE49-F238E27FC236}">
                <a16:creationId xmlns:a16="http://schemas.microsoft.com/office/drawing/2014/main" id="{7CF646F9-BE70-9E1F-E07E-3BB354432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8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0" name="Oval 2">
            <a:extLst>
              <a:ext uri="{FF2B5EF4-FFF2-40B4-BE49-F238E27FC236}">
                <a16:creationId xmlns:a16="http://schemas.microsoft.com/office/drawing/2014/main" id="{DF52BEF5-1105-2E86-44C0-A423B07C8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1052513"/>
            <a:ext cx="720725" cy="446405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99331" name="Oval 3">
            <a:extLst>
              <a:ext uri="{FF2B5EF4-FFF2-40B4-BE49-F238E27FC236}">
                <a16:creationId xmlns:a16="http://schemas.microsoft.com/office/drawing/2014/main" id="{97D9356B-F501-4C69-ECC5-2231DFDDF6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836613"/>
            <a:ext cx="503238" cy="475297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1">
            <a:extLst>
              <a:ext uri="{FF2B5EF4-FFF2-40B4-BE49-F238E27FC236}">
                <a16:creationId xmlns:a16="http://schemas.microsoft.com/office/drawing/2014/main" id="{BF1C48C7-C467-820B-0DD6-F2F7436A9957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497888" cy="6553200"/>
          </a:xfrm>
        </p:spPr>
        <p:txBody>
          <a:bodyPr anchor="t"/>
          <a:lstStyle/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 1pl jsou dvě koncovky, -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-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přičemž první je pouze u sloves, která mají v 1sg -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u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navíc variabilní, </a:t>
            </a:r>
            <a:b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mají všechna slovesa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 kondicionálu n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ení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jen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v 1sg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tvar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(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řekl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bych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ale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–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ve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spisovné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češtině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– i </a:t>
            </a:r>
            <a:r>
              <a:rPr lang="de-DE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archaická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1pl 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(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řekli</a:t>
            </a:r>
            <a:r>
              <a:rPr lang="de-DE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 </a:t>
            </a:r>
            <a:r>
              <a:rPr lang="de-DE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bychom</a:t>
            </a:r>
            <a:endParaRPr lang="de-DE" altLang="de-DE" sz="2800" i="1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Préteritum zachovává (pohyblivé) pomocné sloveso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řekl jsem, já jsem řekl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ale i hovorově a s regionálně různým rozsahem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já to věděl, řekls to,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tys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to řek(l)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 imperativu jsou specifické tvary nejen 2sg a 2pl, ale i 1pl (viz úvod)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cs-CZ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">
            <a:extLst>
              <a:ext uri="{FF2B5EF4-FFF2-40B4-BE49-F238E27FC236}">
                <a16:creationId xmlns:a16="http://schemas.microsoft.com/office/drawing/2014/main" id="{1C7FC8EE-8BA8-DA6B-9BB7-265AF9A5946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497888" cy="6553200"/>
          </a:xfrm>
        </p:spPr>
        <p:txBody>
          <a:bodyPr anchor="t"/>
          <a:lstStyle/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Participiální systém: čtyři skloňovaná příčestí a dva přechodníky (problémy dělá tradiční česká gramatická terminologie):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endParaRPr lang="de-DE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- příčestí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nt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-ové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(přítomné činné):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píšící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	(„zpřídavnělý 	přechodník přítomný“)</a:t>
            </a:r>
            <a:endParaRPr lang="de-DE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- příčestí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n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ové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ové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(trpné):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psán, napsán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(podle 	tradiční terminologie jde pouze u jmenných tvarů o 	příčestí, formy typu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psaný, napsaný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jsou 	„adjektivizovaná příčestí“)</a:t>
            </a:r>
            <a:endParaRPr lang="de-DE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- příčestí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ové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(minulé činné):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napsavší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	(„zpřídavnělý 	přechodník minulý“)</a:t>
            </a:r>
            <a:endParaRPr lang="de-DE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- přechodník přítomný: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píše, píšíc, píšíce</a:t>
            </a:r>
            <a:endParaRPr lang="de-DE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- přechodník minulý: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napsav, napsavši, napsavše</a:t>
            </a:r>
            <a:endParaRPr lang="de-DE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1">
            <a:extLst>
              <a:ext uri="{FF2B5EF4-FFF2-40B4-BE49-F238E27FC236}">
                <a16:creationId xmlns:a16="http://schemas.microsoft.com/office/drawing/2014/main" id="{AE12AA68-340D-DD7B-AFB6-6F2823F94E4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497888" cy="6553200"/>
          </a:xfrm>
        </p:spPr>
        <p:txBody>
          <a:bodyPr anchor="t"/>
          <a:lstStyle/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Shoda podle rodu a čísla u přechodníků je zcela ojedinělým archaismem mezi slovanskými jazyky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Čeština má – zejm. u intranzitivních sloves typu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tisknout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– v nezanedbatelném rozsahu příčestí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l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ové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(„zpřídavnělé příčestí minulé“):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přišlý, zmrzlý,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zacvaklý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Někdy jsou tyto tvary v konkurenci s příčestím minulým činným na -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(v)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ší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přišedší – přišlý, vyběhnuvší – vyběhlý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někdy i s pasivním příčestím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(zažehlý – zažehnutý)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Srov. Damborský, J.: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Participium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l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ové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ve slovanštině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Warszawa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1967. (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Rozprawy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Uniwersytetu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Warszawskiego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15).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endParaRPr lang="de-DE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1">
            <a:extLst>
              <a:ext uri="{FF2B5EF4-FFF2-40B4-BE49-F238E27FC236}">
                <a16:creationId xmlns:a16="http://schemas.microsoft.com/office/drawing/2014/main" id="{DE49967B-288D-9A3E-B35A-E413DF15ABB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497888" cy="6553200"/>
          </a:xfrm>
        </p:spPr>
        <p:txBody>
          <a:bodyPr anchor="t"/>
          <a:lstStyle/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Slovenština: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 prézentním časování je nejnápadnějším rysem </a:t>
            </a:r>
            <a:r>
              <a:rPr lang="cs-CZ" altLang="de-DE" sz="28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generalizace koncovky -</a:t>
            </a:r>
            <a:r>
              <a:rPr lang="cs-CZ" altLang="de-DE" sz="2800" b="1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</a:t>
            </a:r>
            <a:r>
              <a:rPr lang="cs-CZ" altLang="de-DE" sz="28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 v 1sg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ja chcem, kupujem, beriem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atd.). Vzhledem k tomu, že syonymie koncovek patří k vlastnostem flektivního typu, je to jisté snížení flektivnosti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 </a:t>
            </a:r>
            <a:r>
              <a:rPr lang="cs-CZ" altLang="de-DE" sz="28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3pl jsou koncovky dvě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může jich však – podle zvolené segmentace – být i víc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 souvislosti s archaičtějším hláskoslovím oproti češtině, </a:t>
            </a:r>
            <a:r>
              <a:rPr lang="cs-CZ" altLang="de-DE" sz="28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některé slovesné třídy méně splývají 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(srov. č.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nosím, rozumím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slk.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nosím, rozumiem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), což spíše podporuje větší počet vzorů, tedy flektivní rys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cs-CZ" altLang="de-DE" sz="2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cs-CZ" altLang="de-DE" sz="2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de-DE" altLang="de-DE" sz="2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Bild 2" descr="Slov06_Slk.pdf">
            <a:extLst>
              <a:ext uri="{FF2B5EF4-FFF2-40B4-BE49-F238E27FC236}">
                <a16:creationId xmlns:a16="http://schemas.microsoft.com/office/drawing/2014/main" id="{80923A5E-42C3-AED3-4B95-A5E1B1199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0" name="Oval 3">
            <a:extLst>
              <a:ext uri="{FF2B5EF4-FFF2-40B4-BE49-F238E27FC236}">
                <a16:creationId xmlns:a16="http://schemas.microsoft.com/office/drawing/2014/main" id="{91AB596C-16FC-5BFF-A728-E582245B6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981075"/>
            <a:ext cx="360362" cy="453548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09571" name="Oval 5">
            <a:extLst>
              <a:ext uri="{FF2B5EF4-FFF2-40B4-BE49-F238E27FC236}">
                <a16:creationId xmlns:a16="http://schemas.microsoft.com/office/drawing/2014/main" id="{F62F8785-EACB-A4A0-6FCA-AD2DAE9D5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1052513"/>
            <a:ext cx="504825" cy="453707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1">
            <a:extLst>
              <a:ext uri="{FF2B5EF4-FFF2-40B4-BE49-F238E27FC236}">
                <a16:creationId xmlns:a16="http://schemas.microsoft.com/office/drawing/2014/main" id="{BCBBCE63-AD4B-1E8B-CFB7-5FAA21FEEA2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497888" cy="6553200"/>
          </a:xfrm>
        </p:spPr>
        <p:txBody>
          <a:bodyPr anchor="t"/>
          <a:lstStyle/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 slovenština má zvláštní tvary imperativu v 1pl (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píšme, kúpme 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apod.)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Tvoření préterita 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je ve spisovné slovenštině stabilně </a:t>
            </a:r>
            <a:r>
              <a:rPr lang="cs-CZ" altLang="de-DE" sz="28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analytické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bez syntetizuijících tendencí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(pracoval som, pracoval si, pracoval)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ovšem s velkou variabilností v nespisovných varietách (srov. Múcsková 2016), </a:t>
            </a:r>
            <a:r>
              <a:rPr lang="cs-CZ" altLang="de-DE" sz="28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kondicionál je silněji izolační 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než ve (spisovné) češtině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(pracoval by som, pracoval by si, pracoval by, pracovali by sme)</a:t>
            </a:r>
          </a:p>
          <a:p>
            <a:pPr marL="457200" indent="-457200" algn="l"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de-DE" altLang="de-DE" sz="2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">
            <a:extLst>
              <a:ext uri="{FF2B5EF4-FFF2-40B4-BE49-F238E27FC236}">
                <a16:creationId xmlns:a16="http://schemas.microsoft.com/office/drawing/2014/main" id="{39530528-A7A5-78BF-F650-3852CD131B6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497888" cy="6553200"/>
          </a:xfrm>
        </p:spPr>
        <p:txBody>
          <a:bodyPr anchor="t"/>
          <a:lstStyle/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Participiální systém je podobný jako v češtině, ale jednodušší v oblasti přechodníků a bez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l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ového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příčestí: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endParaRPr lang="de-DE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- příčestí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nt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-ové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(přítomné činné):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píšuci</a:t>
            </a:r>
            <a:endParaRPr lang="de-DE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- příčestí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n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ové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ové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(„minulé trpné“):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písaný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	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napísaný</a:t>
            </a:r>
            <a:endParaRPr lang="de-DE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- příčestí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ové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(minulé činné):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napísavší</a:t>
            </a:r>
            <a:endParaRPr lang="de-DE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- přechodník přítomný: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píšuc</a:t>
            </a:r>
            <a:endParaRPr lang="de-DE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- přechodník minulý: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napíšuc</a:t>
            </a:r>
            <a:endParaRPr lang="de-DE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 </a:t>
            </a:r>
            <a:endParaRPr lang="de-DE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 případě minulého činného příčestí jde opět o málo produktivní rusismus. Přechodník je neměnný a formálně stejný pro nedokonavá a dokonavá slovesa (ojedinělý jev mezi slovanskými spisovnými jazyky),</a:t>
            </a:r>
            <a:endParaRPr lang="de-DE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>
            <a:extLst>
              <a:ext uri="{FF2B5EF4-FFF2-40B4-BE49-F238E27FC236}">
                <a16:creationId xmlns:a16="http://schemas.microsoft.com/office/drawing/2014/main" id="{F322DDDB-BC8F-3167-0055-F39912CFD8C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353425" cy="6408737"/>
          </a:xfrm>
        </p:spPr>
        <p:txBody>
          <a:bodyPr anchor="t"/>
          <a:lstStyle/>
          <a:p>
            <a:pPr marL="339725" indent="-339725" algn="l" eaLnBrk="1" hangingPunct="1">
              <a:spcBef>
                <a:spcPts val="800"/>
              </a:spcBef>
              <a:buFont typeface="Times New Roman" panose="02020603050405020304" pitchFamily="18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Ruské sloveso má vedle opozice infinitivního a prézentního kmene </a:t>
            </a:r>
            <a:r>
              <a:rPr lang="cs-CZ" altLang="de-DE" sz="2800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další alternace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nad to, co můžeme vidět v paradigmatu, srov. v 1. konjugaci </a:t>
            </a:r>
            <a:r>
              <a:rPr lang="ru-RU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н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e</a:t>
            </a:r>
            <a:r>
              <a:rPr lang="ru-RU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су – н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e</a:t>
            </a:r>
            <a:r>
              <a:rPr lang="ru-RU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с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e</a:t>
            </a:r>
            <a:r>
              <a:rPr lang="ru-RU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шь</a:t>
            </a:r>
            <a:r>
              <a:rPr lang="ru-RU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могу – </a:t>
            </a:r>
            <a:r>
              <a:rPr lang="ru-RU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мож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e</a:t>
            </a:r>
            <a:r>
              <a:rPr lang="ru-RU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шь</a:t>
            </a:r>
            <a:r>
              <a:rPr lang="ru-RU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 2. konjugaci </a:t>
            </a:r>
            <a:r>
              <a:rPr lang="ru-RU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любить – люблю – любишь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ru-RU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вид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e</a:t>
            </a:r>
            <a:r>
              <a:rPr lang="ru-RU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ть</a:t>
            </a:r>
            <a:r>
              <a:rPr lang="ru-RU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– вижу – видишь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atd.</a:t>
            </a:r>
          </a:p>
          <a:p>
            <a:pPr marL="339725" indent="-339725" algn="l" eaLnBrk="1" hangingPunct="1">
              <a:spcBef>
                <a:spcPts val="800"/>
              </a:spcBef>
              <a:buFont typeface="Times New Roman" panose="02020603050405020304" pitchFamily="18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Kmenové alternace se uchovávají, není – ve spisovném jazyce – žádná tendence k jejich zrušení</a:t>
            </a:r>
          </a:p>
          <a:p>
            <a:pPr marL="339725" indent="-339725" algn="l" eaLnBrk="1" hangingPunct="1">
              <a:spcBef>
                <a:spcPts val="800"/>
              </a:spcBef>
              <a:buFont typeface="Times New Roman" panose="02020603050405020304" pitchFamily="18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Třídění sloves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je různé, srov. shodně 10 tříd u 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Isačenka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v Akademické mluvnici 80, ale 10 naprosto různých tříd!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1">
            <a:extLst>
              <a:ext uri="{FF2B5EF4-FFF2-40B4-BE49-F238E27FC236}">
                <a16:creationId xmlns:a16="http://schemas.microsoft.com/office/drawing/2014/main" id="{B3689E6A-AAF4-AB0B-6D53-37F1E0153241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497888" cy="6553200"/>
          </a:xfrm>
        </p:spPr>
        <p:txBody>
          <a:bodyPr anchor="t"/>
          <a:lstStyle/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ačkoliv ve starším úzu byly ještě přechodníkové formy typu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zavolav / zavolavši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(bez diferenciace podle rodu) místo dnešního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zavolajúc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(Úplné) odstranění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-ového příčestí typu </a:t>
            </a:r>
            <a:r>
              <a:rPr lang="cs-CZ" altLang="de-DE" sz="2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prišlý, zamrzlý</a:t>
            </a:r>
            <a:r>
              <a:rPr lang="cs-CZ" altLang="de-DE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ze spisovné slovenštiny proběhlo relativně nedávno a zřejmě z důvodu delimitace vůči češtině (Lifanov 2017)</a:t>
            </a:r>
            <a:endParaRPr lang="de-DE" altLang="de-DE" sz="2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>
            <a:extLst>
              <a:ext uri="{FF2B5EF4-FFF2-40B4-BE49-F238E27FC236}">
                <a16:creationId xmlns:a16="http://schemas.microsoft.com/office/drawing/2014/main" id="{2DA68E8D-B725-546C-5F7C-38FF9D578548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9050"/>
            <a:ext cx="8353425" cy="6723063"/>
          </a:xfrm>
        </p:spPr>
        <p:txBody>
          <a:bodyPr anchor="t"/>
          <a:lstStyle/>
          <a:p>
            <a:pPr marL="339725" indent="-339725" algn="l" eaLnBrk="1" hangingPunct="1">
              <a:spcBef>
                <a:spcPts val="800"/>
              </a:spcBef>
              <a:buFont typeface="Times New Roman" panose="02020603050405020304" pitchFamily="18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Ruština má poměrně </a:t>
            </a:r>
            <a:r>
              <a:rPr lang="cs-CZ" altLang="de-DE" sz="2800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velkou soustavu neurčitých slovesných tvarů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Vedle infinitivu jsou čtyři příčestí – přítomné činné a trpné, minulé činné a trpné –, a dva přechodníky – přítomný a minulý. Jejich tvoření je v podstatě aglutinační – zvláštní sufix pro tvoření jednotlivé formy –, ovšem s obvyklou flektivní adjektivní koncovkou v případě příčestí: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endParaRPr lang="cs-CZ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339725" indent="-339725" algn="l" eaLnBrk="1" hangingPunct="1">
              <a:spcBef>
                <a:spcPts val="800"/>
              </a:spcBef>
              <a:buFont typeface="Times New Roman" panose="02020603050405020304" pitchFamily="18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cs-CZ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339725" indent="-339725" algn="l"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- příčestí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ové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(přítomné trpné):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читаемый</a:t>
            </a:r>
            <a:endParaRPr lang="de-DE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339725" indent="-339725" algn="l"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	- příčestí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nt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-ové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(přítomné činné):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читающий</a:t>
            </a:r>
            <a:endParaRPr lang="de-DE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339725" indent="-339725" algn="l"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	- příčestí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n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ové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ové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(minulé trpné): 	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(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про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читанный</a:t>
            </a:r>
            <a:endParaRPr lang="de-DE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339725" indent="-339725" algn="l"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- příčestí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ové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(minulé činné): 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(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про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читавший</a:t>
            </a:r>
            <a:endParaRPr lang="de-DE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339725" indent="-339725" algn="l"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- přechodník přítomný: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читая</a:t>
            </a:r>
            <a:endParaRPr lang="de-DE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339725" indent="-339725" algn="l"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- přechodník minulý: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прочитав</a:t>
            </a:r>
            <a:endParaRPr lang="cs-CZ" altLang="de-DE" sz="2800" i="1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>
            <a:extLst>
              <a:ext uri="{FF2B5EF4-FFF2-40B4-BE49-F238E27FC236}">
                <a16:creationId xmlns:a16="http://schemas.microsoft.com/office/drawing/2014/main" id="{62924EDD-BC0D-6379-9EAB-98D41D0BD1C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353425" cy="6408737"/>
          </a:xfrm>
        </p:spPr>
        <p:txBody>
          <a:bodyPr anchor="t"/>
          <a:lstStyle/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Svou úlohu při tvoření příčestí hraje i </a:t>
            </a:r>
            <a:r>
              <a:rPr lang="cs-CZ" altLang="de-DE" sz="2800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slovesný vid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 příčestí minulé trpné se tvoří jen omezeně od sloves nedokonavých, příčestí přítomná se tvoří pouze od sloves nedokonavých. Přechodníky jsou prakticky v komplementární distribuci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podle vidu</a:t>
            </a:r>
          </a:p>
          <a:p>
            <a:pPr marL="457200" indent="-457200" algn="l" eaLnBrk="1" hangingPunct="1">
              <a:spcBef>
                <a:spcPts val="800"/>
              </a:spcBef>
              <a:buFont typeface="Times New Roman" panose="02020603050405020304" pitchFamily="18" charset="0"/>
              <a:buChar char="•"/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Aktivní sklonná příčestí a příčestí přítomné trpné jsou </a:t>
            </a:r>
            <a:r>
              <a:rPr lang="cs-CZ" altLang="de-DE" sz="2800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církevní </a:t>
            </a:r>
            <a:r>
              <a:rPr lang="cs-CZ" altLang="de-DE" sz="2800" b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slovanismy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pPr marL="457200" indent="-457200" algn="l" eaLnBrk="1" hangingPunct="1">
              <a:spcBef>
                <a:spcPts val="800"/>
              </a:spcBef>
              <a:buFont typeface="Times New Roman" panose="02020603050405020304" pitchFamily="18" charset="0"/>
              <a:buChar char="•"/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Původní slovanská skloňovaná aktivní příčestí se ve východní slovanštině vyvinula tak, že vznikly z nich nesklonné přechodníky. V 18. a 19. stol. však byla znovu zavedena sklonná aktivní příčestí a k tomu ještě i příčestí přítomné trpné, které je v podstatě staroslověnskou zvláštností.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>
            <a:extLst>
              <a:ext uri="{FF2B5EF4-FFF2-40B4-BE49-F238E27FC236}">
                <a16:creationId xmlns:a16="http://schemas.microsoft.com/office/drawing/2014/main" id="{9C013E20-8181-E3F4-4A80-E9033F057C71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353425" cy="6408737"/>
          </a:xfrm>
        </p:spPr>
        <p:txBody>
          <a:bodyPr anchor="t"/>
          <a:lstStyle/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Staroslověnský původ skloňovaných příčestí v ruštině je evidentní ze sufixu -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щ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 u příčestí přítomného činného, kde bychom ve východní slovanštině jako reflex praslovanské skupiny *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tj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očekávali /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č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/. Srov. adjektivizované původní východoslovanské příčestí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горячий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„horký“ a dnešní paradigmatické příčestí </a:t>
            </a:r>
            <a:r>
              <a:rPr lang="cs-CZ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горящий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„hořící“.</a:t>
            </a:r>
            <a:r>
              <a:rPr lang="de-DE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endParaRPr lang="cs-CZ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>
            <a:extLst>
              <a:ext uri="{FF2B5EF4-FFF2-40B4-BE49-F238E27FC236}">
                <a16:creationId xmlns:a16="http://schemas.microsoft.com/office/drawing/2014/main" id="{A45AB486-4F6F-19D3-7498-0BCA7494D36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188913"/>
            <a:ext cx="8353425" cy="6408737"/>
          </a:xfrm>
        </p:spPr>
        <p:txBody>
          <a:bodyPr anchor="t"/>
          <a:lstStyle/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Ukrajinština</a:t>
            </a: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 ukrajinštině se rozlišují zásadně stejné</a:t>
            </a:r>
            <a:r>
              <a:rPr lang="cs-CZ" altLang="de-DE" sz="2800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dvě základní konjugace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jako v ruštině</a:t>
            </a:r>
            <a:endParaRPr lang="cs-CZ" altLang="de-DE" sz="2800" b="1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Najdeme i stejné </a:t>
            </a:r>
            <a:r>
              <a:rPr lang="cs-CZ" altLang="de-DE" sz="2800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kmenové alternace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i když částečně v jiné distribuci (srov. </a:t>
            </a:r>
            <a:r>
              <a:rPr lang="ru-RU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люблю - </a:t>
            </a:r>
            <a:r>
              <a:rPr lang="ru-RU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люблять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), není to ovšem typologicky relevantní (na rozdíl od substantiva!)</a:t>
            </a:r>
            <a:endParaRPr lang="ru-RU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 některé jiné rozdíly jsou dány historickým hláskoslovím, nemají však dopad na typologickou interpretaci (srov. v ruštině tvrdé </a:t>
            </a:r>
            <a:r>
              <a:rPr lang="ru-RU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любит, любят</a:t>
            </a:r>
            <a:r>
              <a:rPr lang="ru-RU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 ukrajinštině měkké </a:t>
            </a:r>
            <a:r>
              <a:rPr lang="ru-RU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любить, </a:t>
            </a:r>
            <a:r>
              <a:rPr lang="ru-RU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люблять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v ruštině </a:t>
            </a:r>
            <a:r>
              <a:rPr lang="ru-RU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н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e</a:t>
            </a:r>
            <a:r>
              <a:rPr lang="ru-RU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сёт</a:t>
            </a:r>
            <a:r>
              <a:rPr lang="ru-RU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 /-t/ na konci, v ukrajinštině </a:t>
            </a:r>
            <a:r>
              <a:rPr lang="ru-RU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н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e</a:t>
            </a:r>
            <a:r>
              <a:rPr lang="ru-RU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с</a:t>
            </a:r>
            <a:r>
              <a:rPr lang="cs-CZ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e</a:t>
            </a:r>
            <a:r>
              <a:rPr lang="ru-RU" altLang="de-DE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bez /-t/, tedy opět přechodný jev k západoslovanským jazykům, nebo koncovka </a:t>
            </a:r>
            <a:r>
              <a:rPr lang="ru-RU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</a:t>
            </a:r>
            <a:r>
              <a:rPr lang="ru-RU" altLang="de-DE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мо</a:t>
            </a:r>
            <a:r>
              <a:rPr lang="ru-RU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 1pl v </a:t>
            </a:r>
            <a:r>
              <a:rPr lang="cs-CZ" altLang="de-DE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ukr</a:t>
            </a:r>
            <a:r>
              <a:rPr lang="cs-CZ" altLang="de-DE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.) </a:t>
            </a:r>
            <a:endParaRPr lang="ru-RU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cs-CZ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algn="l" eaLnBrk="1" hangingPunct="1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cs-CZ" altLang="de-DE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-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Larissa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rissa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3878</Words>
  <Application>Microsoft Macintosh PowerPoint</Application>
  <PresentationFormat>Bildschirmpräsentation (4:3)</PresentationFormat>
  <Paragraphs>152</Paragraphs>
  <Slides>50</Slides>
  <Notes>50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50</vt:i4>
      </vt:variant>
    </vt:vector>
  </HeadingPairs>
  <TitlesOfParts>
    <vt:vector size="54" baseType="lpstr">
      <vt:lpstr>Arial</vt:lpstr>
      <vt:lpstr>Times New Roman</vt:lpstr>
      <vt:lpstr>Zapf Dingbats</vt:lpstr>
      <vt:lpstr>Larissa-Design</vt:lpstr>
      <vt:lpstr>Slovanská synchronní kontrastivní a srovnávací jazykověda </vt:lpstr>
      <vt:lpstr>Sloveso 2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Aufbruch und Konsolidierung, Konvergenz und Divergenz: Die slavischen Sprachen im 19. Jahrhundert</dc:title>
  <dc:creator>Markus Giger</dc:creator>
  <cp:lastModifiedBy>Markus Giger</cp:lastModifiedBy>
  <cp:revision>2726</cp:revision>
  <cp:lastPrinted>1601-01-01T00:00:00Z</cp:lastPrinted>
  <dcterms:created xsi:type="dcterms:W3CDTF">2010-03-17T05:32:37Z</dcterms:created>
  <dcterms:modified xsi:type="dcterms:W3CDTF">2023-12-06T10:25:23Z</dcterms:modified>
</cp:coreProperties>
</file>