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04CE6-3CD3-4690-848D-A00B0C96CE37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16160-A967-448B-91A5-0BA49C193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1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16160-A967-448B-91A5-0BA49C193B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9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DD70-7289-4E4B-864E-92409B38F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1C9E-4474-4E3C-82BC-5849A678A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BF40A-606B-43E6-BA56-3D549E3E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37A4-034A-472B-B608-D88E622C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8C054-FB5B-489C-974A-024C410A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95AB-AB66-4231-B568-7859AC1A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7231-F45F-4F1F-B894-5B917229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CE37E-52F8-49B9-B749-E175CBE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6078C-EC55-43CE-A310-B81B407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4330-113E-4150-928D-CF298866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3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CFEB3-0472-4986-8B3D-E1D3516A0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3E4BF-E1BF-4200-9052-C6FF48C8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BD00-B725-455D-B294-B34B3F9F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33E5E-44F3-48DF-B182-A814DFCB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09AB-FE2A-439C-B7FA-EB2EF826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2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CF7E-4C93-4EFA-9FF0-7F0474D9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45D2-D6EE-40EE-BF04-4842B897A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CC120-BA93-47F3-8A3A-9C33A54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93D0-C73F-4B94-BECC-493A49C0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5FD4-38D5-4BAC-87D2-3BF9AC60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C553-FDEC-45CE-BE97-CA31A173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BD294-9D22-4DED-8ED4-09912B2C5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58AF9-2D3E-4756-A0C6-D28AECA0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1F57-B790-4690-BADF-AAAE3A66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C358-D358-46E7-B91D-FD15B91D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6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57F0-66C2-4423-AE25-C74F97AE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BDF7-FD15-4140-8DFE-36B4786D9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1298E-C488-4EE2-B3BD-9669F8435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CB475-0E45-4D06-BA32-A7ED2779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594D-CBD1-48C0-8784-4950ACA2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0C89C-6F7E-454B-9FE7-A24655CD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8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5A7F-67A5-4474-9897-CBA0B165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59C0E-AE80-4C7A-9F79-8F9243D2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83A53-4B5B-4D27-8240-1221ACDC4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C9B5B-90E2-4EB1-B2DF-C5A92B330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8BECF-49F7-4BD9-9AAC-E0B83BAC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200A1-55EC-4F80-890F-6E3991B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1A984-36BA-4481-BEBB-5DE761D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01657-2BBE-475B-9422-19B0FF49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96F5-4660-4B12-A92D-83A5B32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0595E-5A0B-471E-99D0-7096DCE5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12E7F-855C-4BD3-B990-D340DCA7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BE99E-D99C-4D33-9DEC-5C8D9F14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7BE87-1804-4266-A3DB-640A130F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9E6F3-0B12-4F74-B842-8EC234A7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442C-615E-44B7-9989-06F7EA24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E509-9CA5-43A2-B271-C7FF2926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75DB-B057-47C3-BFC5-1945721A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6B458-6C4D-4CCF-9A5B-F3B3BC05A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CFE6-3237-4F20-AE88-87A0D92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5123B-7616-4D5E-917B-990407D0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F54FF-7463-433A-A3C9-AE3D47B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6B3B-FE2E-44C1-B087-A1A365C3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939EF-7793-4B60-9D70-942FAAB2E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9FAC-142A-4858-84B1-187E67B37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3E20-D793-4E5F-A1A5-86D96441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8D3A-FFEC-4035-937F-2E1BD3C1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5F47A-A041-42F3-B8E7-4A7AB75C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7286-27AA-4700-85B5-BD2945F4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23B71-8FD0-409B-999B-667D05CF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C3BE-8CB7-4944-9688-C200125A0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E1E4-FC7C-4E08-9735-FB6D6CB2DAB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DA38C-A927-40ED-88BB-48FA3D667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218E2-3011-416F-AB24-0FC896439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DE3-42AF-4FE3-84B5-B75DA76D8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asset/v%C3%A1clav-havel-and-dagmar-havlov%C3%A1-prague-castle-ond%C5%99ej-n%C4%9Bmec/egE1T5Cg2tvnaQ?hl=en-gb" TargetMode="External"/><Relationship Id="rId2" Type="http://schemas.openxmlformats.org/officeDocument/2006/relationships/hyperlink" Target="https://www.vaclavhave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sky.radio.cz/vaclav-havel-dostal-dozivotne-nejvyssi-statni-oceneni-8079213" TargetMode="External"/><Relationship Id="rId5" Type="http://schemas.openxmlformats.org/officeDocument/2006/relationships/hyperlink" Target="https://www.ahaonline.cz/clanek/musite-vedet/67469/zdravotni-problemy-vaclava-havla-nejtezsi-operaci-podstoupil-pred-patnacti-lety.html" TargetMode="External"/><Relationship Id="rId4" Type="http://schemas.openxmlformats.org/officeDocument/2006/relationships/hyperlink" Target="https://www.cirkev.cz/cs/aktuality/200421dnes-je-to-30-let-od-prvni-navstevy-papeze-jana-pavla-ii-v-ceskoslovensk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8F1BC-E0DE-47BC-8620-C1D6F2448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cs-CZ" sz="7000" dirty="0"/>
              <a:t>Václav Havel</a:t>
            </a:r>
            <a:endParaRPr lang="en-GB" sz="7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92727-E270-4A7B-B8BA-A0DB3741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cs-CZ" dirty="0"/>
              <a:t>Mohamed Mansour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Politický život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1900" dirty="0"/>
              <a:t>Pád komunistické vlády a prezidenta Gustáva Husáka</a:t>
            </a:r>
          </a:p>
          <a:p>
            <a:r>
              <a:rPr lang="cs-CZ" sz="1900" dirty="0"/>
              <a:t>Kandidatura na funkci prezidenta republiky</a:t>
            </a:r>
          </a:p>
          <a:p>
            <a:r>
              <a:rPr lang="cs-CZ" sz="1900" dirty="0"/>
              <a:t>Prezident československé socialistické republiky - 29. prosince 1989 </a:t>
            </a:r>
          </a:p>
          <a:p>
            <a:r>
              <a:rPr lang="cs-CZ" sz="1900" dirty="0"/>
              <a:t>Rozpory mezi českou a slovenskou politickou reprezentací</a:t>
            </a:r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en-GB" sz="1900" dirty="0"/>
          </a:p>
        </p:txBody>
      </p:sp>
      <p:pic>
        <p:nvPicPr>
          <p:cNvPr id="5" name="Picture 4" descr="Olga Havlová a Václav Havel na balkóně Pražského hradu po prvních svobodných volbách, 1990.">
            <a:extLst>
              <a:ext uri="{FF2B5EF4-FFF2-40B4-BE49-F238E27FC236}">
                <a16:creationId xmlns:a16="http://schemas.microsoft.com/office/drawing/2014/main" id="{EA409E5E-B1C8-42AD-9287-3AC25711417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1" r="1980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742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/>
              <a:t>Politický život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/>
              <a:t>Odstoupení z funkce prezidenta</a:t>
            </a:r>
          </a:p>
          <a:p>
            <a:r>
              <a:rPr lang="cs-CZ" sz="2000"/>
              <a:t>Návrat Československa do mezinárodní politiky</a:t>
            </a:r>
          </a:p>
          <a:p>
            <a:r>
              <a:rPr lang="cs-CZ" sz="2000"/>
              <a:t>Státní návštěvy světových osobností</a:t>
            </a:r>
          </a:p>
          <a:p>
            <a:r>
              <a:rPr lang="cs-CZ" sz="2000"/>
              <a:t>Snaha o získání členství v západních organizacích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CD6F8-1B44-4800-99CB-CBED4859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r="10470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944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cs-CZ" dirty="0"/>
              <a:t>Politický život</a:t>
            </a:r>
            <a:endParaRPr lang="en-GB" dirty="0"/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32DFC-BB0F-4B75-A3A4-51E37698B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" r="1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První prezident samostatné České republiky - 26. ledna 1993 </a:t>
            </a:r>
          </a:p>
          <a:p>
            <a:r>
              <a:rPr lang="cs-CZ" sz="2000" dirty="0"/>
              <a:t>Česká republika a (NATO)</a:t>
            </a:r>
          </a:p>
          <a:p>
            <a:r>
              <a:rPr lang="cs-CZ" sz="2000" dirty="0"/>
              <a:t>Onemocnění Václava Havla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175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Ocenění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Rakouská státní cena za evropskou literaturu </a:t>
            </a:r>
          </a:p>
          <a:p>
            <a:r>
              <a:rPr lang="cs-CZ" sz="2000" dirty="0"/>
              <a:t>Cena </a:t>
            </a:r>
            <a:r>
              <a:rPr lang="cs-CZ" sz="2000" dirty="0" err="1"/>
              <a:t>Obie</a:t>
            </a:r>
            <a:r>
              <a:rPr lang="cs-CZ" sz="2000" dirty="0"/>
              <a:t> za hry „Vyrozumění“ a „Ztížená možnost soustředění“</a:t>
            </a:r>
          </a:p>
          <a:p>
            <a:r>
              <a:rPr lang="cs-CZ" sz="2000" dirty="0"/>
              <a:t>Mírová cena německých knihkupců</a:t>
            </a:r>
          </a:p>
          <a:p>
            <a:r>
              <a:rPr lang="cs-CZ" sz="2000" dirty="0"/>
              <a:t>Nominace na Nobelovou cenu za mír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Řád bílého lva a Řád Tomáše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Garrigua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Masaryka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AFF96-5015-4018-BC8D-9E514F0E4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121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004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80EC6-13D4-4352-9857-0A5C29BF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8000">
                <a:solidFill>
                  <a:schemeClr val="bg1"/>
                </a:solidFill>
              </a:rPr>
              <a:t>Jeho smrt</a:t>
            </a:r>
            <a:endParaRPr lang="en-GB" sz="8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A679F-DFBF-4B06-98EA-2B790DA5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Václav Havel</a:t>
            </a:r>
            <a:r>
              <a:rPr lang="cs-CZ" sz="200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zemřel ve spánku na oběhové selhání V neděli 18. prosince 2011 v 09:46 hodin </a:t>
            </a:r>
            <a:endParaRPr lang="en-GB" sz="200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90D8F-602C-4765-8636-6F48E48D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Literatura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8E10F6-BE00-49C5-B7F8-43AB633A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ELSHETEIHY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Hamed: </a:t>
            </a:r>
            <a:r>
              <a:rPr lang="en-GB" sz="1400" i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Analýza politických projevů prezidenta Václava Havla v době od 1989 do 2003. 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Jayzkov8 fakulta, Univer</a:t>
            </a:r>
            <a:r>
              <a:rPr lang="cs-CZ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zita AinŠams, Káhira 2020, Vedoucí: Amr Alšatury.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spcAft>
                <a:spcPts val="800"/>
              </a:spcAft>
            </a:pPr>
            <a:r>
              <a:rPr lang="cs-CZ" sz="14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https://www.vaclavhavel.cz/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14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https://artsandculture.google.com/asset/v%C3%A1clav-havel-and-dagmar-havlov%C3%A1-prague-castle-ond%C5%99ej-n%C4%9Bmec/egE1T5Cg2tvnaQ?hl=en-gb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14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https://www.cirkev.cz/cs/aktuality/200421dnes-je-to-30-let-od-prvni-navstevy-papeze-jana-pavla-ii-v-ceskoslovensku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14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https://www.ahaonline.cz/clanek/musite-vedet/67469/zdravotni-problemy-vaclava-havla-nejtezsi-operaci-podstoupil-pred-patnacti-lety.html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14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https://cesky.radio.cz/vaclav-havel-dostal-dozivotne-nejvyssi-statni-oceneni-8079213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7ED5A-193F-4078-9C50-E16ADAA0D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58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8" name="Picture 2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F5326-D137-46D7-BCD8-5EB5108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Mládí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562A6-583A-44D4-8B89-EBD95551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S</a:t>
            </a:r>
            <a:r>
              <a:rPr lang="en-GB" sz="2000">
                <a:solidFill>
                  <a:srgbClr val="000000"/>
                </a:solidFill>
              </a:rPr>
              <a:t>pisovatel, dramatik, esejista a</a:t>
            </a:r>
            <a:r>
              <a:rPr lang="cs-CZ" sz="2000">
                <a:solidFill>
                  <a:srgbClr val="000000"/>
                </a:solidFill>
              </a:rPr>
              <a:t> </a:t>
            </a:r>
            <a:r>
              <a:rPr lang="en-GB" sz="2000">
                <a:solidFill>
                  <a:srgbClr val="000000"/>
                </a:solidFill>
              </a:rPr>
              <a:t>politik</a:t>
            </a:r>
            <a:endParaRPr lang="cs-CZ" sz="2000">
              <a:solidFill>
                <a:srgbClr val="000000"/>
              </a:solidFill>
            </a:endParaRPr>
          </a:p>
          <a:p>
            <a:r>
              <a:rPr lang="cs-CZ" sz="2000">
                <a:solidFill>
                  <a:srgbClr val="000000"/>
                </a:solidFill>
              </a:rPr>
              <a:t>Datum narození: 5. října 1936</a:t>
            </a:r>
          </a:p>
          <a:p>
            <a:r>
              <a:rPr lang="cs-CZ" sz="2000">
                <a:solidFill>
                  <a:srgbClr val="000000"/>
                </a:solidFill>
              </a:rPr>
              <a:t>Rodina </a:t>
            </a:r>
          </a:p>
          <a:p>
            <a:r>
              <a:rPr lang="cs-CZ" sz="2000">
                <a:solidFill>
                  <a:srgbClr val="000000"/>
                </a:solidFill>
              </a:rPr>
              <a:t>Studium</a:t>
            </a:r>
            <a:endParaRPr lang="en-GB" sz="2000">
              <a:solidFill>
                <a:srgbClr val="000000"/>
              </a:solidFill>
            </a:endParaRPr>
          </a:p>
          <a:p>
            <a:endParaRPr lang="en-GB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3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F3B77C-9FC8-4CFF-9BE8-EC75E39D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9" r="-1" b="7560"/>
          <a:stretch/>
        </p:blipFill>
        <p:spPr>
          <a:xfrm>
            <a:off x="20" y="16339"/>
            <a:ext cx="12188932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B041C-7169-43DF-91A4-79B5277D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/>
              <a:t>Studium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0EE5-87D7-4870-B12A-F84F99A2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GB" sz="1800"/>
              <a:t>Gymnázium</a:t>
            </a:r>
            <a:r>
              <a:rPr lang="cs-CZ" sz="1800"/>
              <a:t> – 1954</a:t>
            </a:r>
          </a:p>
          <a:p>
            <a:r>
              <a:rPr lang="cs-CZ" sz="1800"/>
              <a:t>Ekonomie</a:t>
            </a:r>
          </a:p>
          <a:p>
            <a:r>
              <a:rPr lang="cs-CZ" sz="1800"/>
              <a:t>Dramaturgie na Divadelní fakultě Akademie múzických umění – od 1962 do 1966 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9677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40E9A-7ED1-4E0C-8FAD-37C0D057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cs-CZ" sz="4000"/>
              <a:t>Literární začátky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2BAA-66A8-4F50-B20D-D805966E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4530"/>
            <a:ext cx="4887685" cy="3209544"/>
          </a:xfrm>
        </p:spPr>
        <p:txBody>
          <a:bodyPr anchor="t">
            <a:normAutofit/>
          </a:bodyPr>
          <a:lstStyle/>
          <a:p>
            <a:r>
              <a:rPr lang="en-GB" sz="2000"/>
              <a:t>Divadle Na Zábradlí </a:t>
            </a:r>
            <a:r>
              <a:rPr lang="cs-CZ" sz="2000"/>
              <a:t>- hra „Zahradní slavnost (1960)“</a:t>
            </a:r>
          </a:p>
          <a:p>
            <a:r>
              <a:rPr lang="cs-CZ" sz="2000"/>
              <a:t>Pražské jaro a jeho tvorba: </a:t>
            </a:r>
          </a:p>
          <a:p>
            <a:pPr marL="0" indent="0">
              <a:buNone/>
            </a:pPr>
            <a:r>
              <a:rPr lang="cs-CZ" sz="2000"/>
              <a:t>„Vyrozumění (1965)“</a:t>
            </a:r>
          </a:p>
          <a:p>
            <a:pPr marL="0" indent="0">
              <a:buNone/>
            </a:pPr>
            <a:r>
              <a:rPr lang="cs-CZ" sz="2000"/>
              <a:t>„Ztížená možnost soustředění(1968)“</a:t>
            </a:r>
          </a:p>
          <a:p>
            <a:endParaRPr lang="cs-CZ" sz="2000"/>
          </a:p>
          <a:p>
            <a:endParaRPr lang="en-GB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54C85B3-13D6-43D4-8D54-3AC1E53E8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3" r="27735" b="-1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6C8BB-4F6F-48DD-BBC6-7F3BB015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cs-CZ" dirty="0"/>
              <a:t>Politický život</a:t>
            </a:r>
            <a:endParaRPr lang="en-GB" dirty="0"/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1E35C-176B-4B02-A6E8-7219A7753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84" r="-3" b="-3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B2ED-AFEA-49F2-842E-96B94577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cs-CZ" sz="2000"/>
              <a:t>Snahy o reformy</a:t>
            </a:r>
          </a:p>
          <a:p>
            <a:r>
              <a:rPr lang="en-GB" sz="2000"/>
              <a:t>Klubu nezávislých spisovatelů</a:t>
            </a:r>
            <a:endParaRPr lang="cs-CZ" sz="2000"/>
          </a:p>
          <a:p>
            <a:r>
              <a:rPr lang="en-GB" sz="2000"/>
              <a:t>Svaz československých spisovatelů</a:t>
            </a:r>
            <a:endParaRPr lang="cs-CZ" sz="2000"/>
          </a:p>
          <a:p>
            <a:r>
              <a:rPr lang="cs-CZ" sz="2000"/>
              <a:t>Opuštění divadla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8149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1576FB9-2D39-4648-B5A6-7A8763846CA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-1" b="1258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/>
              <a:t>Politický život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GB" sz="1800"/>
              <a:t>Deset bodů</a:t>
            </a:r>
            <a:endParaRPr lang="cs-CZ" sz="1800"/>
          </a:p>
          <a:p>
            <a:r>
              <a:rPr lang="cs-CZ" sz="1800"/>
              <a:t>D</a:t>
            </a:r>
            <a:r>
              <a:rPr lang="en-GB" sz="1800"/>
              <a:t>opis prezidentu Husákovi</a:t>
            </a:r>
            <a:endParaRPr lang="cs-CZ" sz="1800"/>
          </a:p>
          <a:p>
            <a:r>
              <a:rPr lang="en-GB" sz="1800"/>
              <a:t>Charta 77 </a:t>
            </a:r>
            <a:endParaRPr lang="cs-CZ" sz="1800"/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834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Politický život</a:t>
            </a:r>
            <a:endParaRPr lang="en-GB" sz="4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BD305-D7C0-46F7-ABAF-DA96846B3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4" b="9369"/>
          <a:stretch/>
        </p:blipFill>
        <p:spPr>
          <a:xfrm>
            <a:off x="20" y="1"/>
            <a:ext cx="12191980" cy="3984910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>
                    <a:alpha val="80000"/>
                  </a:schemeClr>
                </a:solidFill>
              </a:rPr>
              <a:t>Sto let českého socialismu</a:t>
            </a:r>
          </a:p>
          <a:p>
            <a:r>
              <a:rPr lang="cs-CZ" sz="2000">
                <a:solidFill>
                  <a:schemeClr val="bg1">
                    <a:alpha val="80000"/>
                  </a:schemeClr>
                </a:solidFill>
              </a:rPr>
              <a:t>Vězení - čtyři a půl roku </a:t>
            </a:r>
          </a:p>
          <a:p>
            <a:r>
              <a:rPr lang="cs-CZ" sz="2000">
                <a:solidFill>
                  <a:schemeClr val="bg1">
                    <a:alpha val="80000"/>
                  </a:schemeClr>
                </a:solidFill>
              </a:rPr>
              <a:t>Propuštění ze vězení</a:t>
            </a:r>
          </a:p>
          <a:p>
            <a:endParaRPr lang="en-GB" sz="20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4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cs-CZ" sz="4000"/>
              <a:t>Politický život</a:t>
            </a:r>
            <a:endParaRPr lang="en-GB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F71A9-13D3-424F-94B8-CA4FEEA41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549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2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r>
              <a:rPr lang="cs-CZ" sz="2000"/>
              <a:t>Jeho tvorba v době Normalizace</a:t>
            </a:r>
          </a:p>
          <a:p>
            <a:r>
              <a:rPr lang="cs-CZ" sz="2000"/>
              <a:t>Jeho příspěvky a postoje k lidským právám</a:t>
            </a:r>
          </a:p>
          <a:p>
            <a:r>
              <a:rPr lang="cs-CZ" sz="2000"/>
              <a:t>Vězení – 8 měsíců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27767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2C444-6E21-4F95-86BF-CEA907852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26" b="9091"/>
          <a:stretch/>
        </p:blipFill>
        <p:spPr>
          <a:xfrm>
            <a:off x="3907958" y="0"/>
            <a:ext cx="828404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B57AC-E986-4341-B451-6677223D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Politický život</a:t>
            </a:r>
            <a:endParaRPr lang="en-GB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641A-A0D1-47BF-97CF-2071267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 dirty="0"/>
              <a:t>Druhé manželství - Dagmar Veškrnová</a:t>
            </a:r>
          </a:p>
          <a:p>
            <a:r>
              <a:rPr lang="cs-CZ" sz="1700" dirty="0"/>
              <a:t>Sametová revoluce</a:t>
            </a:r>
          </a:p>
          <a:p>
            <a:r>
              <a:rPr lang="cs-CZ" sz="1700" dirty="0"/>
              <a:t>Občanské fórum</a:t>
            </a:r>
          </a:p>
          <a:p>
            <a:endParaRPr lang="cs-CZ" sz="1700" dirty="0"/>
          </a:p>
          <a:p>
            <a:endParaRPr lang="cs-CZ" sz="17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57188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315</Words>
  <Application>Microsoft Office PowerPoint</Application>
  <PresentationFormat>Širokoúhlá obrazovka</PresentationFormat>
  <Paragraphs>84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Václav Havel</vt:lpstr>
      <vt:lpstr>Mládí</vt:lpstr>
      <vt:lpstr>Studium</vt:lpstr>
      <vt:lpstr>Literární začátky</vt:lpstr>
      <vt:lpstr>Politický život</vt:lpstr>
      <vt:lpstr>Politický život</vt:lpstr>
      <vt:lpstr>Politický život</vt:lpstr>
      <vt:lpstr>Politický život</vt:lpstr>
      <vt:lpstr>Politický život</vt:lpstr>
      <vt:lpstr>Politický život</vt:lpstr>
      <vt:lpstr>Politický život</vt:lpstr>
      <vt:lpstr>Politický život</vt:lpstr>
      <vt:lpstr>Ocenění</vt:lpstr>
      <vt:lpstr>Jeho smrt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Václav Havel</dc:title>
  <dc:creator>Mohamed Mansour</dc:creator>
  <cp:lastModifiedBy>FFUK</cp:lastModifiedBy>
  <cp:revision>62</cp:revision>
  <dcterms:created xsi:type="dcterms:W3CDTF">2021-04-29T14:19:14Z</dcterms:created>
  <dcterms:modified xsi:type="dcterms:W3CDTF">2021-05-04T11:54:32Z</dcterms:modified>
</cp:coreProperties>
</file>