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66" r:id="rId7"/>
    <p:sldId id="267" r:id="rId8"/>
    <p:sldId id="268" r:id="rId9"/>
    <p:sldId id="265" r:id="rId10"/>
    <p:sldId id="264" r:id="rId11"/>
    <p:sldId id="25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980729"/>
            <a:ext cx="7918648" cy="1440159"/>
          </a:xfrm>
        </p:spPr>
        <p:txBody>
          <a:bodyPr/>
          <a:lstStyle/>
          <a:p>
            <a:r>
              <a:rPr lang="cs-CZ" dirty="0"/>
              <a:t>Řadové číslovky, datum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5696" y="2276872"/>
            <a:ext cx="5936704" cy="2088232"/>
          </a:xfrm>
        </p:spPr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ordinali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13D8C4-3AB5-47A9-B64A-4DECF362D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923581" cy="26109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D47B2-BFE8-4EE9-B973-1A92DEF9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měsíce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E9A07F-9D83-4B13-816B-7512B20CEA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r>
              <a:rPr lang="cs-CZ" dirty="0"/>
              <a:t>11.</a:t>
            </a:r>
          </a:p>
          <a:p>
            <a:r>
              <a:rPr lang="cs-CZ" dirty="0"/>
              <a:t>12.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47086ED-8C00-4A91-95B3-75F02923A8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Leden</a:t>
            </a:r>
          </a:p>
          <a:p>
            <a:r>
              <a:rPr lang="cs-CZ" dirty="0"/>
              <a:t>Únor</a:t>
            </a:r>
          </a:p>
          <a:p>
            <a:r>
              <a:rPr lang="cs-CZ" dirty="0"/>
              <a:t>Březen</a:t>
            </a:r>
          </a:p>
          <a:p>
            <a:r>
              <a:rPr lang="cs-CZ" dirty="0"/>
              <a:t>duben</a:t>
            </a:r>
          </a:p>
          <a:p>
            <a:r>
              <a:rPr lang="cs-CZ" dirty="0"/>
              <a:t>Květen</a:t>
            </a:r>
          </a:p>
          <a:p>
            <a:r>
              <a:rPr lang="cs-CZ" dirty="0"/>
              <a:t>Červen</a:t>
            </a:r>
          </a:p>
          <a:p>
            <a:r>
              <a:rPr lang="cs-CZ" dirty="0"/>
              <a:t>Červenec</a:t>
            </a:r>
          </a:p>
          <a:p>
            <a:r>
              <a:rPr lang="cs-CZ" dirty="0"/>
              <a:t>Srpen</a:t>
            </a:r>
          </a:p>
          <a:p>
            <a:r>
              <a:rPr lang="cs-CZ" dirty="0"/>
              <a:t>Září</a:t>
            </a:r>
          </a:p>
          <a:p>
            <a:r>
              <a:rPr lang="cs-CZ" dirty="0"/>
              <a:t>Říjen</a:t>
            </a:r>
          </a:p>
          <a:p>
            <a:r>
              <a:rPr lang="cs-CZ" dirty="0"/>
              <a:t>Listopad</a:t>
            </a:r>
          </a:p>
          <a:p>
            <a:r>
              <a:rPr lang="cs-CZ" dirty="0"/>
              <a:t>prosinec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89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728192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Půl + řadová číslovka (G.) – </a:t>
            </a:r>
            <a:br>
              <a:rPr lang="cs-CZ" sz="4000" dirty="0"/>
            </a:br>
            <a:r>
              <a:rPr lang="cs-CZ" sz="4000" dirty="0"/>
              <a:t>Pozor: máme zatím půl hodiny, která </a:t>
            </a:r>
            <a:r>
              <a:rPr lang="cs-CZ" sz="4000" dirty="0">
                <a:solidFill>
                  <a:srgbClr val="C00000"/>
                </a:solidFill>
              </a:rPr>
              <a:t>bude</a:t>
            </a:r>
            <a:r>
              <a:rPr lang="cs-CZ" sz="4000" dirty="0"/>
              <a:t>                   </a:t>
            </a:r>
            <a:br>
              <a:rPr lang="cs-CZ" sz="4000" dirty="0"/>
            </a:br>
            <a:r>
              <a:rPr lang="cs-CZ" sz="4000" dirty="0"/>
              <a:t>   </a:t>
            </a:r>
            <a:r>
              <a:rPr lang="cs-CZ" sz="4000" dirty="0">
                <a:solidFill>
                  <a:srgbClr val="92D050"/>
                </a:solidFill>
              </a:rPr>
              <a:t>NE! 1 – číslovka základní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2204864"/>
            <a:ext cx="4244280" cy="392129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0:30/12:30</a:t>
            </a:r>
          </a:p>
          <a:p>
            <a:r>
              <a:rPr lang="cs-CZ" dirty="0"/>
              <a:t>1:30/13:30</a:t>
            </a:r>
          </a:p>
          <a:p>
            <a:r>
              <a:rPr lang="cs-CZ" dirty="0"/>
              <a:t>2:30/ 14:30</a:t>
            </a:r>
          </a:p>
          <a:p>
            <a:r>
              <a:rPr lang="cs-CZ" dirty="0"/>
              <a:t>3:30</a:t>
            </a:r>
          </a:p>
          <a:p>
            <a:r>
              <a:rPr lang="cs-CZ" dirty="0"/>
              <a:t>4:30</a:t>
            </a:r>
          </a:p>
          <a:p>
            <a:r>
              <a:rPr lang="cs-CZ" dirty="0"/>
              <a:t>5:30</a:t>
            </a:r>
          </a:p>
          <a:p>
            <a:endParaRPr lang="cs-CZ" dirty="0"/>
          </a:p>
          <a:p>
            <a:r>
              <a:rPr lang="cs-CZ" dirty="0"/>
              <a:t>11:30/ 23:30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91880" y="2276872"/>
            <a:ext cx="5652120" cy="3849291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Půl jedné</a:t>
            </a:r>
            <a:r>
              <a:rPr lang="cs-CZ" dirty="0"/>
              <a:t> (hodiny)-- v půl jedné</a:t>
            </a:r>
          </a:p>
          <a:p>
            <a:r>
              <a:rPr lang="cs-CZ" dirty="0"/>
              <a:t>Půl druhé ----  v půl druhé</a:t>
            </a:r>
          </a:p>
          <a:p>
            <a:r>
              <a:rPr lang="cs-CZ" dirty="0"/>
              <a:t>Půl třetí --- v půl třetí</a:t>
            </a:r>
          </a:p>
          <a:p>
            <a:r>
              <a:rPr lang="cs-CZ" dirty="0"/>
              <a:t>Půl čtvrté</a:t>
            </a:r>
          </a:p>
          <a:p>
            <a:r>
              <a:rPr lang="cs-CZ" dirty="0"/>
              <a:t>Půl páté</a:t>
            </a:r>
          </a:p>
          <a:p>
            <a:r>
              <a:rPr lang="cs-CZ" dirty="0"/>
              <a:t>Půl šesté</a:t>
            </a:r>
          </a:p>
          <a:p>
            <a:r>
              <a:rPr lang="cs-CZ" dirty="0"/>
              <a:t>...</a:t>
            </a:r>
          </a:p>
          <a:p>
            <a:r>
              <a:rPr lang="cs-CZ" dirty="0"/>
              <a:t>Půl dvanácté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B8853F-C834-4C7C-925F-4A61DD42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Číslovky řadové. Poznáte je? Spojte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9E602B5-3174-405A-AFB4-916986B9C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98316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12.</a:t>
            </a:r>
          </a:p>
          <a:p>
            <a:r>
              <a:rPr lang="cs-CZ" dirty="0"/>
              <a:t>1.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70.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17.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20.</a:t>
            </a:r>
          </a:p>
          <a:p>
            <a:r>
              <a:rPr lang="cs-CZ" dirty="0"/>
              <a:t>90.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098AFC6-0AD7-43B9-97F3-DD9645F3E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8531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Druhý</a:t>
            </a:r>
          </a:p>
          <a:p>
            <a:r>
              <a:rPr lang="cs-CZ" dirty="0"/>
              <a:t>Deváté</a:t>
            </a:r>
          </a:p>
          <a:p>
            <a:r>
              <a:rPr lang="cs-CZ" dirty="0"/>
              <a:t>Devadesátý</a:t>
            </a:r>
          </a:p>
          <a:p>
            <a:r>
              <a:rPr lang="cs-CZ" dirty="0"/>
              <a:t>Sedmdesátý</a:t>
            </a:r>
          </a:p>
          <a:p>
            <a:r>
              <a:rPr lang="cs-CZ" dirty="0"/>
              <a:t>Dvanáctý</a:t>
            </a:r>
          </a:p>
          <a:p>
            <a:r>
              <a:rPr lang="cs-CZ" dirty="0"/>
              <a:t>Sedmá</a:t>
            </a:r>
          </a:p>
          <a:p>
            <a:r>
              <a:rPr lang="cs-CZ" dirty="0"/>
              <a:t>Sedmnáctý</a:t>
            </a:r>
          </a:p>
          <a:p>
            <a:r>
              <a:rPr lang="cs-CZ" dirty="0"/>
              <a:t>Dvacátý</a:t>
            </a:r>
          </a:p>
          <a:p>
            <a:r>
              <a:rPr lang="cs-CZ" dirty="0"/>
              <a:t>První</a:t>
            </a:r>
          </a:p>
          <a:p>
            <a:r>
              <a:rPr lang="cs-CZ" dirty="0"/>
              <a:t>Pátá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50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EBF497E-817B-4898-9C1C-DEBFE66F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Číslovky řadové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A4FA59C-3FDE-469E-90F6-7B74DF8CB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831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12.</a:t>
            </a:r>
          </a:p>
          <a:p>
            <a:r>
              <a:rPr lang="cs-CZ" dirty="0"/>
              <a:t>1.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70.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17.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20.</a:t>
            </a:r>
          </a:p>
          <a:p>
            <a:r>
              <a:rPr lang="cs-CZ" dirty="0"/>
              <a:t>90.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0ED628A-B6EC-4DC0-AD43-43071EBDEE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Dvanáctý</a:t>
            </a:r>
          </a:p>
          <a:p>
            <a:r>
              <a:rPr lang="cs-CZ" dirty="0"/>
              <a:t>První</a:t>
            </a:r>
          </a:p>
          <a:p>
            <a:r>
              <a:rPr lang="cs-CZ" dirty="0"/>
              <a:t>Pátá</a:t>
            </a:r>
          </a:p>
          <a:p>
            <a:r>
              <a:rPr lang="cs-CZ" dirty="0"/>
              <a:t>Deváté</a:t>
            </a:r>
          </a:p>
          <a:p>
            <a:r>
              <a:rPr lang="cs-CZ" dirty="0"/>
              <a:t>Sedmdesátý</a:t>
            </a:r>
          </a:p>
          <a:p>
            <a:r>
              <a:rPr lang="cs-CZ" dirty="0"/>
              <a:t>Sedmá</a:t>
            </a:r>
          </a:p>
          <a:p>
            <a:r>
              <a:rPr lang="cs-CZ" dirty="0"/>
              <a:t>Sedmnáctý</a:t>
            </a:r>
          </a:p>
          <a:p>
            <a:r>
              <a:rPr lang="cs-CZ" dirty="0"/>
              <a:t>Druhý</a:t>
            </a:r>
          </a:p>
          <a:p>
            <a:r>
              <a:rPr lang="cs-CZ" dirty="0"/>
              <a:t>Dvacátý</a:t>
            </a:r>
          </a:p>
          <a:p>
            <a:r>
              <a:rPr lang="cs-CZ" dirty="0"/>
              <a:t>devadesátý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19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Řadové číslovky – forma adjektiva</a:t>
            </a:r>
            <a:br>
              <a:rPr lang="cs-CZ" sz="3200" dirty="0">
                <a:solidFill>
                  <a:srgbClr val="C00000"/>
                </a:solidFill>
              </a:rPr>
            </a:br>
            <a:r>
              <a:rPr lang="cs-CZ" sz="3200" dirty="0">
                <a:solidFill>
                  <a:srgbClr val="C00000"/>
                </a:solidFill>
              </a:rPr>
              <a:t>složená (</a:t>
            </a:r>
            <a:r>
              <a:rPr lang="cs-CZ" sz="3200" dirty="0" err="1">
                <a:solidFill>
                  <a:srgbClr val="C00000"/>
                </a:solidFill>
              </a:rPr>
              <a:t>composto</a:t>
            </a:r>
            <a:r>
              <a:rPr lang="cs-CZ" sz="3200" dirty="0">
                <a:solidFill>
                  <a:srgbClr val="C00000"/>
                </a:solidFill>
              </a:rPr>
              <a:t>) – 2 slova, skloňujeme obě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172272" cy="54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První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Druhý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Třetí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Čtvrt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Pát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Šest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Sedm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  <a:r>
              <a:rPr lang="cs-CZ" sz="3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Osm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Dev</a:t>
            </a:r>
            <a:r>
              <a:rPr lang="cs-CZ" sz="3000" dirty="0">
                <a:solidFill>
                  <a:srgbClr val="92D050"/>
                </a:solidFill>
              </a:rPr>
              <a:t>á</a:t>
            </a:r>
            <a:r>
              <a:rPr lang="cs-CZ" sz="3000" dirty="0"/>
              <a:t>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Des</a:t>
            </a:r>
            <a:r>
              <a:rPr lang="cs-CZ" sz="3000" dirty="0">
                <a:solidFill>
                  <a:srgbClr val="92D050"/>
                </a:solidFill>
              </a:rPr>
              <a:t>á</a:t>
            </a:r>
            <a:r>
              <a:rPr lang="cs-CZ" sz="3000" dirty="0"/>
              <a:t>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jedenáct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None/>
            </a:pPr>
            <a:r>
              <a:rPr lang="cs-CZ" sz="3000" dirty="0"/>
              <a:t>20. dvac</a:t>
            </a:r>
            <a:r>
              <a:rPr lang="cs-CZ" sz="3000" dirty="0">
                <a:solidFill>
                  <a:srgbClr val="92D050"/>
                </a:solidFill>
              </a:rPr>
              <a:t>á</a:t>
            </a:r>
            <a:r>
              <a:rPr lang="cs-CZ" sz="3000" dirty="0"/>
              <a:t>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None/>
            </a:pPr>
            <a:r>
              <a:rPr lang="cs-CZ" sz="3000" dirty="0"/>
              <a:t>23. Dvac</a:t>
            </a:r>
            <a:r>
              <a:rPr lang="cs-CZ" sz="3000" dirty="0">
                <a:solidFill>
                  <a:srgbClr val="92D050"/>
                </a:solidFill>
              </a:rPr>
              <a:t>á</a:t>
            </a:r>
            <a:r>
              <a:rPr lang="cs-CZ" sz="3000" dirty="0"/>
              <a:t>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  <a:r>
              <a:rPr lang="cs-CZ" sz="3000" dirty="0"/>
              <a:t> třetí</a:t>
            </a:r>
          </a:p>
          <a:p>
            <a:pPr marL="514350" indent="-514350">
              <a:buNone/>
            </a:pPr>
            <a:r>
              <a:rPr lang="cs-CZ" sz="3000" dirty="0"/>
              <a:t>30. třic</a:t>
            </a:r>
            <a:r>
              <a:rPr lang="cs-CZ" sz="3600" dirty="0">
                <a:solidFill>
                  <a:srgbClr val="92D050"/>
                </a:solidFill>
              </a:rPr>
              <a:t>á</a:t>
            </a:r>
            <a:r>
              <a:rPr lang="cs-CZ" sz="3600" dirty="0"/>
              <a:t>t</a:t>
            </a:r>
            <a:r>
              <a:rPr lang="cs-CZ" sz="3600" dirty="0">
                <a:solidFill>
                  <a:srgbClr val="C00000"/>
                </a:solidFill>
              </a:rPr>
              <a:t>ý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032448" cy="5112568"/>
          </a:xfrm>
        </p:spPr>
        <p:txBody>
          <a:bodyPr>
            <a:noAutofit/>
          </a:bodyPr>
          <a:lstStyle/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Prvního (dne)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Druhého 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Třetího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Čtvrtého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Pátého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Šestého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Sedmého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Osmého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Devátého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Desátého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Jedenáctého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Dvacátého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Dvacátého třetího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Datum – genitiv bez prepozice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 1./ledna </a:t>
            </a:r>
          </a:p>
          <a:p>
            <a:r>
              <a:rPr lang="cs-CZ" dirty="0"/>
              <a:t>14. 2./února</a:t>
            </a:r>
          </a:p>
          <a:p>
            <a:r>
              <a:rPr lang="cs-CZ" dirty="0"/>
              <a:t>28.3./března</a:t>
            </a:r>
          </a:p>
          <a:p>
            <a:r>
              <a:rPr lang="cs-CZ" dirty="0"/>
              <a:t>1.4./dubna</a:t>
            </a:r>
          </a:p>
          <a:p>
            <a:r>
              <a:rPr lang="cs-CZ" dirty="0"/>
              <a:t>30.5./května</a:t>
            </a:r>
          </a:p>
          <a:p>
            <a:r>
              <a:rPr lang="cs-CZ" dirty="0"/>
              <a:t>25.6./ června</a:t>
            </a:r>
          </a:p>
          <a:p>
            <a:r>
              <a:rPr lang="cs-CZ" dirty="0"/>
              <a:t>8. 7./ července</a:t>
            </a:r>
          </a:p>
          <a:p>
            <a:r>
              <a:rPr lang="cs-CZ" dirty="0"/>
              <a:t>19.8. /srpna</a:t>
            </a:r>
          </a:p>
          <a:p>
            <a:r>
              <a:rPr lang="cs-CZ" dirty="0"/>
              <a:t>2. 11./ listopad</a:t>
            </a:r>
            <a:r>
              <a:rPr lang="cs-CZ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Prvního (první)ledna</a:t>
            </a:r>
          </a:p>
          <a:p>
            <a:r>
              <a:rPr lang="cs-CZ" dirty="0"/>
              <a:t>Čtrnáctého (druhý) února</a:t>
            </a:r>
          </a:p>
          <a:p>
            <a:r>
              <a:rPr lang="cs-CZ" dirty="0"/>
              <a:t>Dvacátého osmého (třetí) března</a:t>
            </a:r>
          </a:p>
          <a:p>
            <a:r>
              <a:rPr lang="cs-CZ" dirty="0"/>
              <a:t>Prvního (čtvrtý) dubna</a:t>
            </a:r>
          </a:p>
          <a:p>
            <a:r>
              <a:rPr lang="cs-CZ" dirty="0"/>
              <a:t>Třicátého (pátý)května</a:t>
            </a:r>
          </a:p>
          <a:p>
            <a:r>
              <a:rPr lang="cs-CZ" dirty="0"/>
              <a:t>Dvacátého pátého (šestý)</a:t>
            </a:r>
          </a:p>
          <a:p>
            <a:r>
              <a:rPr lang="cs-CZ" dirty="0"/>
              <a:t>Osmého (sedmý)července</a:t>
            </a:r>
          </a:p>
          <a:p>
            <a:r>
              <a:rPr lang="cs-CZ" dirty="0"/>
              <a:t>Devatenáctého (osmý)srpna</a:t>
            </a:r>
          </a:p>
          <a:p>
            <a:r>
              <a:rPr lang="cs-CZ" dirty="0"/>
              <a:t>Druhého (jedenáctý)listopadu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CC9B5-D8AB-4B17-97FC-B412E5BD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4EA1D5-7112-477E-BA0E-B06A7C748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6327F7-81A5-4E4B-AB15-EED49E7925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979C32-243B-4851-BCB5-57F2B2B0E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71" y="277574"/>
            <a:ext cx="8066658" cy="56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887A1-8C55-4086-9CBC-E09B2646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062CE17-FD3A-4283-B8EB-14A5C73FD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317887"/>
            <a:ext cx="8259776" cy="1536945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76D4AB7-D5A2-4D65-B1E4-5C47D3055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2060849"/>
            <a:ext cx="8435280" cy="648071"/>
          </a:xfrm>
        </p:spPr>
        <p:txBody>
          <a:bodyPr/>
          <a:lstStyle/>
          <a:p>
            <a:r>
              <a:rPr lang="cs-CZ" b="1" dirty="0"/>
              <a:t>L- - e-                 - no-             </a:t>
            </a:r>
            <a:r>
              <a:rPr lang="cs-CZ" b="1" dirty="0" err="1"/>
              <a:t>bř</a:t>
            </a:r>
            <a:r>
              <a:rPr lang="cs-CZ" b="1" dirty="0"/>
              <a:t>- - e-             - - </a:t>
            </a:r>
            <a:r>
              <a:rPr lang="cs-CZ" b="1" dirty="0" err="1"/>
              <a:t>be</a:t>
            </a:r>
            <a:r>
              <a:rPr lang="cs-CZ" b="1" dirty="0"/>
              <a:t>-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7A6347-7173-4629-B180-393974358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04417"/>
            <a:ext cx="8595978" cy="162478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6A4BBCE-0D73-464B-AD2A-981657291C5D}"/>
              </a:ext>
            </a:extLst>
          </p:cNvPr>
          <p:cNvSpPr txBox="1"/>
          <p:nvPr/>
        </p:nvSpPr>
        <p:spPr>
          <a:xfrm>
            <a:off x="251520" y="2780928"/>
            <a:ext cx="843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Leden                                          únor                    březen                               duben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6A6C29-7C1D-4CD3-BA09-2E02EED4F7F4}"/>
              </a:ext>
            </a:extLst>
          </p:cNvPr>
          <p:cNvSpPr txBox="1"/>
          <p:nvPr/>
        </p:nvSpPr>
        <p:spPr>
          <a:xfrm>
            <a:off x="179512" y="5589240"/>
            <a:ext cx="793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- </a:t>
            </a:r>
            <a:r>
              <a:rPr lang="cs-CZ" sz="2400" b="1" dirty="0" err="1"/>
              <a:t>vě</a:t>
            </a:r>
            <a:r>
              <a:rPr lang="cs-CZ" sz="2400" b="1" dirty="0"/>
              <a:t>-en                       č- - v- -                     čer- - n- -              s - - e -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B02299-5351-41B6-9330-EBF80D61B7C9}"/>
              </a:ext>
            </a:extLst>
          </p:cNvPr>
          <p:cNvSpPr txBox="1"/>
          <p:nvPr/>
        </p:nvSpPr>
        <p:spPr>
          <a:xfrm>
            <a:off x="251520" y="63093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Květěn</a:t>
            </a:r>
            <a:r>
              <a:rPr lang="cs-CZ" sz="2400" b="1" dirty="0"/>
              <a:t>                       červen                  červenec              srpen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18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CF112-69E3-4DDA-ABE8-43EB8C2A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1D7687D-D0EA-456F-B0D5-7371701E41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1905" y="1452356"/>
            <a:ext cx="7715200" cy="1452156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776596-8507-422E-9C3F-69893F76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904" y="3068961"/>
            <a:ext cx="8194895" cy="720080"/>
          </a:xfrm>
        </p:spPr>
        <p:txBody>
          <a:bodyPr/>
          <a:lstStyle/>
          <a:p>
            <a:r>
              <a:rPr lang="cs-CZ" dirty="0"/>
              <a:t>Z - - -           ří - - n               - - s-o-ad         pro - - n-c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E81B04-9EFA-4311-B730-472BBF52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36" y="4293096"/>
            <a:ext cx="7766428" cy="4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D6C38-04FB-4B27-830A-ABCB77E2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2B24CB-2DF3-48D2-A493-C30103D66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r>
              <a:rPr lang="cs-CZ" dirty="0"/>
              <a:t>11.</a:t>
            </a:r>
          </a:p>
          <a:p>
            <a:r>
              <a:rPr lang="cs-CZ" dirty="0"/>
              <a:t>12.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0450C0D-E73A-4CD4-8DFD-5389C12219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Září</a:t>
            </a:r>
          </a:p>
          <a:p>
            <a:r>
              <a:rPr lang="cs-CZ" dirty="0"/>
              <a:t>Říjen</a:t>
            </a:r>
          </a:p>
          <a:p>
            <a:r>
              <a:rPr lang="cs-CZ" dirty="0"/>
              <a:t>Leden</a:t>
            </a:r>
          </a:p>
          <a:p>
            <a:r>
              <a:rPr lang="cs-CZ" dirty="0"/>
              <a:t>Únor</a:t>
            </a:r>
          </a:p>
          <a:p>
            <a:r>
              <a:rPr lang="cs-CZ" dirty="0"/>
              <a:t>Březen</a:t>
            </a:r>
          </a:p>
          <a:p>
            <a:r>
              <a:rPr lang="cs-CZ" dirty="0"/>
              <a:t>Květen</a:t>
            </a:r>
          </a:p>
          <a:p>
            <a:r>
              <a:rPr lang="cs-CZ" dirty="0"/>
              <a:t>Listopad</a:t>
            </a:r>
          </a:p>
          <a:p>
            <a:r>
              <a:rPr lang="cs-CZ" dirty="0"/>
              <a:t>Červen</a:t>
            </a:r>
          </a:p>
          <a:p>
            <a:r>
              <a:rPr lang="cs-CZ" dirty="0"/>
              <a:t>Červenec</a:t>
            </a:r>
          </a:p>
          <a:p>
            <a:r>
              <a:rPr lang="cs-CZ" dirty="0"/>
              <a:t>duben</a:t>
            </a:r>
          </a:p>
          <a:p>
            <a:r>
              <a:rPr lang="cs-CZ" dirty="0"/>
              <a:t>Srpen</a:t>
            </a:r>
          </a:p>
          <a:p>
            <a:r>
              <a:rPr lang="cs-CZ" dirty="0"/>
              <a:t>prosinec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1907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406</Words>
  <Application>Microsoft Office PowerPoint</Application>
  <PresentationFormat>Předvádění na obrazovce (4:3)</PresentationFormat>
  <Paragraphs>163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Řadové číslovky, datum</vt:lpstr>
      <vt:lpstr>Číslovky řadové. Poznáte je? Spojte</vt:lpstr>
      <vt:lpstr>Číslovky řadové</vt:lpstr>
      <vt:lpstr>Řadové číslovky – forma adjektiva složená (composto) – 2 slova, skloňujeme obě</vt:lpstr>
      <vt:lpstr>Datum – genitiv bez prepozice </vt:lpstr>
      <vt:lpstr>Prezentace aplikace PowerPoint</vt:lpstr>
      <vt:lpstr>Prezentace aplikace PowerPoint</vt:lpstr>
      <vt:lpstr>Prezentace aplikace PowerPoint</vt:lpstr>
      <vt:lpstr>Prezentace aplikace PowerPoint</vt:lpstr>
      <vt:lpstr>měsíce</vt:lpstr>
      <vt:lpstr>Půl + řadová číslovka (G.) –  Pozor: máme zatím půl hodiny, která bude                       NE! 1 – číslovka základní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Řadové číslovky, datum</dc:title>
  <dc:creator>Radomila Kotková</dc:creator>
  <cp:lastModifiedBy>Radomila Kotková</cp:lastModifiedBy>
  <cp:revision>6</cp:revision>
  <dcterms:created xsi:type="dcterms:W3CDTF">2019-02-19T21:02:36Z</dcterms:created>
  <dcterms:modified xsi:type="dcterms:W3CDTF">2021-11-07T18:11:06Z</dcterms:modified>
</cp:coreProperties>
</file>