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5" r:id="rId3"/>
    <p:sldId id="286" r:id="rId4"/>
    <p:sldId id="257" r:id="rId5"/>
    <p:sldId id="266" r:id="rId6"/>
    <p:sldId id="258" r:id="rId7"/>
    <p:sldId id="262" r:id="rId8"/>
    <p:sldId id="263" r:id="rId9"/>
    <p:sldId id="281" r:id="rId10"/>
    <p:sldId id="264" r:id="rId11"/>
    <p:sldId id="269" r:id="rId12"/>
    <p:sldId id="270" r:id="rId13"/>
    <p:sldId id="287" r:id="rId14"/>
    <p:sldId id="267" r:id="rId15"/>
    <p:sldId id="26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402EB-49EC-4A88-9218-A53747E6CB1E}" type="datetimeFigureOut">
              <a:rPr lang="cs-CZ" smtClean="0"/>
              <a:t>6. 11. 2020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F6A6F581-8D04-48DA-9A86-B26AD4CA7CB1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402EB-49EC-4A88-9218-A53747E6CB1E}" type="datetimeFigureOut">
              <a:rPr lang="cs-CZ" smtClean="0"/>
              <a:t>6. 11. 2020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F581-8D04-48DA-9A86-B26AD4CA7CB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402EB-49EC-4A88-9218-A53747E6CB1E}" type="datetimeFigureOut">
              <a:rPr lang="cs-CZ" smtClean="0"/>
              <a:t>6. 11. 2020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F581-8D04-48DA-9A86-B26AD4CA7CB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402EB-49EC-4A88-9218-A53747E6CB1E}" type="datetimeFigureOut">
              <a:rPr lang="cs-CZ" smtClean="0"/>
              <a:t>6. 11. 2020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F581-8D04-48DA-9A86-B26AD4CA7CB1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Zaoblený obdélní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402EB-49EC-4A88-9218-A53747E6CB1E}" type="datetimeFigureOut">
              <a:rPr lang="cs-CZ" smtClean="0"/>
              <a:t>6. 11. 2020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F6A6F581-8D04-48DA-9A86-B26AD4CA7CB1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402EB-49EC-4A88-9218-A53747E6CB1E}" type="datetimeFigureOut">
              <a:rPr lang="cs-CZ" smtClean="0"/>
              <a:t>6. 11. 2020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F581-8D04-48DA-9A86-B26AD4CA7CB1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402EB-49EC-4A88-9218-A53747E6CB1E}" type="datetimeFigureOut">
              <a:rPr lang="cs-CZ" smtClean="0"/>
              <a:t>6. 11. 2020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F581-8D04-48DA-9A86-B26AD4CA7CB1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402EB-49EC-4A88-9218-A53747E6CB1E}" type="datetimeFigureOut">
              <a:rPr lang="cs-CZ" smtClean="0"/>
              <a:t>6. 11. 2020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F581-8D04-48DA-9A86-B26AD4CA7CB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402EB-49EC-4A88-9218-A53747E6CB1E}" type="datetimeFigureOut">
              <a:rPr lang="cs-CZ" smtClean="0"/>
              <a:t>6. 11. 2020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F581-8D04-48DA-9A86-B26AD4CA7CB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Zaoblený obdélní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402EB-49EC-4A88-9218-A53747E6CB1E}" type="datetimeFigureOut">
              <a:rPr lang="cs-CZ" smtClean="0"/>
              <a:t>6. 11. 2020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F581-8D04-48DA-9A86-B26AD4CA7CB1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402EB-49EC-4A88-9218-A53747E6CB1E}" type="datetimeFigureOut">
              <a:rPr lang="cs-CZ" smtClean="0"/>
              <a:t>6. 11. 2020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F6A6F581-8D04-48DA-9A86-B26AD4CA7CB1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Zaoblený obdélní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7A402EB-49EC-4A88-9218-A53747E6CB1E}" type="datetimeFigureOut">
              <a:rPr lang="cs-CZ" smtClean="0"/>
              <a:t>6. 11. 2020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F6A6F581-8D04-48DA-9A86-B26AD4CA7CB1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kaino.kotus.fi/asutusnimihakemisto/" TargetMode="Externa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PAIKALLISSIJAT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KIELI 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37468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274638"/>
            <a:ext cx="7776864" cy="850106"/>
          </a:xfrm>
        </p:spPr>
        <p:txBody>
          <a:bodyPr>
            <a:normAutofit/>
          </a:bodyPr>
          <a:lstStyle/>
          <a:p>
            <a:r>
              <a:rPr lang="cs-CZ" sz="3200" dirty="0" smtClean="0"/>
              <a:t>SUOMEN PAIKANNIMET  – místní jména</a:t>
            </a:r>
            <a:endParaRPr lang="cs-CZ" sz="32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SISÄPAIKALLISSIJAT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i="1" dirty="0" err="1" smtClean="0"/>
              <a:t>Helsingi-ssä</a:t>
            </a:r>
            <a:r>
              <a:rPr lang="cs-CZ" i="1" dirty="0" smtClean="0"/>
              <a:t> </a:t>
            </a:r>
          </a:p>
          <a:p>
            <a:pPr marL="0" indent="0">
              <a:buNone/>
            </a:pPr>
            <a:r>
              <a:rPr lang="cs-CZ" i="1" dirty="0" smtClean="0"/>
              <a:t>Turu-</a:t>
            </a:r>
            <a:r>
              <a:rPr lang="cs-CZ" i="1" dirty="0" err="1" smtClean="0"/>
              <a:t>ssa</a:t>
            </a:r>
            <a:endParaRPr lang="cs-CZ" i="1" dirty="0" smtClean="0"/>
          </a:p>
          <a:p>
            <a:pPr marL="0" indent="0">
              <a:buNone/>
            </a:pPr>
            <a:r>
              <a:rPr lang="cs-CZ" i="1" dirty="0" err="1" smtClean="0"/>
              <a:t>Porvoo-ssa</a:t>
            </a:r>
            <a:endParaRPr lang="cs-CZ" i="1" dirty="0" smtClean="0"/>
          </a:p>
          <a:p>
            <a:pPr marL="0" indent="0">
              <a:buNone/>
            </a:pPr>
            <a:r>
              <a:rPr lang="cs-CZ" i="1" dirty="0" err="1" smtClean="0"/>
              <a:t>Vaasa-ssa</a:t>
            </a:r>
            <a:endParaRPr lang="cs-CZ" i="1" dirty="0" smtClean="0"/>
          </a:p>
          <a:p>
            <a:pPr marL="0" indent="0">
              <a:buNone/>
            </a:pPr>
            <a:r>
              <a:rPr lang="cs-CZ" i="1" dirty="0" err="1" smtClean="0"/>
              <a:t>Oulu-ssa</a:t>
            </a:r>
            <a:endParaRPr lang="cs-CZ" i="1" dirty="0" smtClean="0"/>
          </a:p>
          <a:p>
            <a:pPr marL="0" indent="0">
              <a:buNone/>
            </a:pPr>
            <a:r>
              <a:rPr lang="cs-CZ" i="1" dirty="0" err="1" smtClean="0"/>
              <a:t>Jyväskylä-ssä</a:t>
            </a:r>
            <a:endParaRPr lang="cs-CZ" i="1" dirty="0" smtClean="0"/>
          </a:p>
          <a:p>
            <a:pPr marL="0" indent="0">
              <a:buNone/>
            </a:pPr>
            <a:r>
              <a:rPr lang="cs-CZ" i="1" dirty="0" err="1" smtClean="0"/>
              <a:t>Espoo-ssa</a:t>
            </a:r>
            <a:endParaRPr lang="cs-CZ" i="1" dirty="0" smtClean="0"/>
          </a:p>
          <a:p>
            <a:pPr marL="0" indent="0">
              <a:buNone/>
            </a:pPr>
            <a:r>
              <a:rPr lang="cs-CZ" dirty="0" smtClean="0"/>
              <a:t>…</a:t>
            </a:r>
          </a:p>
          <a:p>
            <a:pPr marL="0" indent="0">
              <a:buNone/>
            </a:pPr>
            <a:r>
              <a:rPr lang="cs-CZ" dirty="0">
                <a:hlinkClick r:id="rId2"/>
              </a:rPr>
              <a:t>http://kaino.kotus.fi/asutusnimihakemisto</a:t>
            </a:r>
            <a:r>
              <a:rPr lang="cs-CZ" dirty="0" smtClean="0">
                <a:hlinkClick r:id="rId2"/>
              </a:rPr>
              <a:t>/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886522" cy="4572000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ULKOPAIKALLISSIJAT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i="1" dirty="0" err="1" smtClean="0"/>
              <a:t>Tamperee-lla</a:t>
            </a:r>
            <a:endParaRPr lang="cs-CZ" i="1" dirty="0" smtClean="0"/>
          </a:p>
          <a:p>
            <a:pPr marL="0" indent="0">
              <a:buNone/>
            </a:pPr>
            <a:r>
              <a:rPr lang="cs-CZ" i="1" dirty="0" err="1" smtClean="0"/>
              <a:t>Vantaa-lla</a:t>
            </a:r>
            <a:endParaRPr lang="cs-CZ" i="1" dirty="0" smtClean="0"/>
          </a:p>
          <a:p>
            <a:pPr marL="0" indent="0">
              <a:buNone/>
            </a:pPr>
            <a:r>
              <a:rPr lang="cs-CZ" i="1" dirty="0" err="1" smtClean="0"/>
              <a:t>Rovanieme-llä</a:t>
            </a:r>
            <a:r>
              <a:rPr lang="cs-CZ" i="1" dirty="0" smtClean="0"/>
              <a:t>  </a:t>
            </a:r>
            <a:r>
              <a:rPr lang="cs-CZ" dirty="0" smtClean="0"/>
              <a:t>(</a:t>
            </a:r>
            <a:r>
              <a:rPr lang="cs-CZ" dirty="0" err="1" smtClean="0"/>
              <a:t>niemi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i="1" dirty="0" err="1" smtClean="0"/>
              <a:t>Seinäjoe-lla</a:t>
            </a:r>
            <a:r>
              <a:rPr lang="cs-CZ" dirty="0" smtClean="0"/>
              <a:t>	     (</a:t>
            </a:r>
            <a:r>
              <a:rPr lang="cs-CZ" dirty="0" err="1" smtClean="0"/>
              <a:t>joki</a:t>
            </a:r>
            <a:r>
              <a:rPr lang="cs-CZ" dirty="0" smtClean="0"/>
              <a:t>)	</a:t>
            </a:r>
          </a:p>
          <a:p>
            <a:pPr marL="0" indent="0">
              <a:buNone/>
            </a:pPr>
            <a:r>
              <a:rPr lang="cs-CZ" i="1" dirty="0" err="1" smtClean="0"/>
              <a:t>Riihimäe-llä</a:t>
            </a:r>
            <a:r>
              <a:rPr lang="cs-CZ" i="1" dirty="0" smtClean="0"/>
              <a:t>	</a:t>
            </a:r>
            <a:r>
              <a:rPr lang="cs-CZ" dirty="0" smtClean="0"/>
              <a:t>     (</a:t>
            </a:r>
            <a:r>
              <a:rPr lang="cs-CZ" dirty="0" err="1" smtClean="0"/>
              <a:t>mäki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dirty="0" smtClean="0"/>
              <a:t>…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i="1" dirty="0" err="1" smtClean="0"/>
              <a:t>Venäjällä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3597285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HARJOITUS </a:t>
            </a:r>
            <a:r>
              <a:rPr lang="cs-CZ" dirty="0" smtClean="0"/>
              <a:t>3:   </a:t>
            </a:r>
            <a:r>
              <a:rPr lang="cs-CZ" dirty="0" err="1" smtClean="0"/>
              <a:t>Mihin</a:t>
            </a:r>
            <a:r>
              <a:rPr lang="cs-CZ" dirty="0" smtClean="0"/>
              <a:t> </a:t>
            </a:r>
            <a:r>
              <a:rPr lang="cs-CZ" dirty="0" err="1" smtClean="0"/>
              <a:t>sinä</a:t>
            </a:r>
            <a:r>
              <a:rPr lang="cs-CZ" dirty="0" smtClean="0"/>
              <a:t> </a:t>
            </a:r>
            <a:r>
              <a:rPr lang="cs-CZ" dirty="0" err="1" smtClean="0"/>
              <a:t>menet</a:t>
            </a:r>
            <a:r>
              <a:rPr lang="cs-CZ" dirty="0" smtClean="0"/>
              <a:t>? </a:t>
            </a:r>
            <a:r>
              <a:rPr lang="cs-CZ" dirty="0" err="1" smtClean="0"/>
              <a:t>Missä</a:t>
            </a:r>
            <a:r>
              <a:rPr lang="cs-CZ" dirty="0" smtClean="0"/>
              <a:t> </a:t>
            </a:r>
            <a:r>
              <a:rPr lang="cs-CZ" dirty="0" err="1" smtClean="0"/>
              <a:t>sinä</a:t>
            </a:r>
            <a:r>
              <a:rPr lang="cs-CZ" dirty="0" smtClean="0"/>
              <a:t> </a:t>
            </a:r>
            <a:r>
              <a:rPr lang="cs-CZ" dirty="0" err="1" smtClean="0"/>
              <a:t>olet</a:t>
            </a:r>
            <a:r>
              <a:rPr lang="cs-CZ" dirty="0" smtClean="0"/>
              <a:t>? </a:t>
            </a:r>
            <a:r>
              <a:rPr lang="cs-CZ" dirty="0" err="1" smtClean="0"/>
              <a:t>Mistä</a:t>
            </a:r>
            <a:r>
              <a:rPr lang="cs-CZ" dirty="0" smtClean="0"/>
              <a:t> </a:t>
            </a:r>
            <a:r>
              <a:rPr lang="cs-CZ" dirty="0" err="1" smtClean="0"/>
              <a:t>sinä</a:t>
            </a:r>
            <a:r>
              <a:rPr lang="cs-CZ" dirty="0" smtClean="0"/>
              <a:t> </a:t>
            </a:r>
            <a:r>
              <a:rPr lang="cs-CZ" dirty="0" err="1" smtClean="0"/>
              <a:t>tulet</a:t>
            </a:r>
            <a:r>
              <a:rPr lang="cs-CZ" dirty="0" smtClean="0"/>
              <a:t>?</a:t>
            </a:r>
            <a:endParaRPr lang="cs-CZ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sz="quarter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18902" r="65084" b="11971"/>
          <a:stretch/>
        </p:blipFill>
        <p:spPr bwMode="auto">
          <a:xfrm>
            <a:off x="737972" y="2335166"/>
            <a:ext cx="2753908" cy="4089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899592" y="1844824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i="1" dirty="0" err="1" smtClean="0"/>
              <a:t>Menen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pankkiin</a:t>
            </a:r>
            <a:r>
              <a:rPr lang="cs-CZ" sz="2400" i="1" dirty="0" smtClean="0"/>
              <a:t>. </a:t>
            </a:r>
            <a:r>
              <a:rPr lang="cs-CZ" sz="2400" i="1" dirty="0" err="1" smtClean="0"/>
              <a:t>Olen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pankissa</a:t>
            </a:r>
            <a:r>
              <a:rPr lang="cs-CZ" sz="2400" i="1" dirty="0" smtClean="0"/>
              <a:t>. Tulen </a:t>
            </a:r>
            <a:r>
              <a:rPr lang="cs-CZ" sz="2400" i="1" dirty="0" err="1" smtClean="0"/>
              <a:t>pankista</a:t>
            </a:r>
            <a:r>
              <a:rPr lang="cs-CZ" sz="2400" i="1" dirty="0" smtClean="0"/>
              <a:t>.</a:t>
            </a:r>
            <a:endParaRPr lang="cs-CZ" sz="2400" i="1" dirty="0"/>
          </a:p>
        </p:txBody>
      </p:sp>
    </p:spTree>
    <p:extLst>
      <p:ext uri="{BB962C8B-B14F-4D97-AF65-F5344CB8AC3E}">
        <p14:creationId xmlns:p14="http://schemas.microsoft.com/office/powerpoint/2010/main" val="5764125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92211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HARJOITUS </a:t>
            </a:r>
            <a:r>
              <a:rPr lang="cs-CZ" dirty="0" smtClean="0"/>
              <a:t>4: </a:t>
            </a:r>
            <a:r>
              <a:rPr lang="cs-CZ" dirty="0" err="1" smtClean="0"/>
              <a:t>Mistä</a:t>
            </a:r>
            <a:r>
              <a:rPr lang="cs-CZ" dirty="0" smtClean="0"/>
              <a:t> </a:t>
            </a:r>
            <a:r>
              <a:rPr lang="cs-CZ" dirty="0" err="1" smtClean="0"/>
              <a:t>mihin</a:t>
            </a:r>
            <a:r>
              <a:rPr lang="cs-CZ" dirty="0" smtClean="0"/>
              <a:t> </a:t>
            </a:r>
            <a:r>
              <a:rPr lang="cs-CZ" dirty="0" err="1" smtClean="0"/>
              <a:t>matkustat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>
          <a:xfrm>
            <a:off x="467544" y="1447800"/>
            <a:ext cx="8219256" cy="486152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err="1" smtClean="0"/>
              <a:t>Helsinki</a:t>
            </a:r>
            <a:r>
              <a:rPr lang="cs-CZ" dirty="0" smtClean="0"/>
              <a:t> – </a:t>
            </a:r>
            <a:r>
              <a:rPr lang="cs-CZ" dirty="0" err="1" smtClean="0"/>
              <a:t>Lontoo</a:t>
            </a:r>
            <a:r>
              <a:rPr lang="cs-CZ" dirty="0" smtClean="0"/>
              <a:t> </a:t>
            </a:r>
            <a:r>
              <a:rPr lang="cs-CZ" i="1" dirty="0" err="1" smtClean="0"/>
              <a:t>Matkustan</a:t>
            </a:r>
            <a:r>
              <a:rPr lang="cs-CZ" i="1" dirty="0" smtClean="0"/>
              <a:t> </a:t>
            </a:r>
            <a:r>
              <a:rPr lang="cs-CZ" i="1" dirty="0" err="1" smtClean="0"/>
              <a:t>Helsingistä</a:t>
            </a:r>
            <a:r>
              <a:rPr lang="cs-CZ" i="1" dirty="0" smtClean="0"/>
              <a:t> </a:t>
            </a:r>
            <a:r>
              <a:rPr lang="cs-CZ" i="1" dirty="0" err="1" smtClean="0"/>
              <a:t>Lontooseen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 err="1" smtClean="0"/>
              <a:t>Lontoo</a:t>
            </a:r>
            <a:r>
              <a:rPr lang="cs-CZ" dirty="0" smtClean="0"/>
              <a:t> – Madrid</a:t>
            </a:r>
          </a:p>
          <a:p>
            <a:pPr marL="0" indent="0">
              <a:buNone/>
            </a:pPr>
            <a:r>
              <a:rPr lang="cs-CZ" dirty="0" smtClean="0"/>
              <a:t>Madrid – </a:t>
            </a:r>
            <a:r>
              <a:rPr lang="cs-CZ" dirty="0" err="1" smtClean="0"/>
              <a:t>Köln</a:t>
            </a:r>
            <a:endParaRPr lang="cs-CZ" dirty="0" smtClean="0"/>
          </a:p>
          <a:p>
            <a:pPr marL="0" indent="0">
              <a:buNone/>
            </a:pPr>
            <a:r>
              <a:rPr lang="cs-CZ" dirty="0" err="1" smtClean="0"/>
              <a:t>Köln</a:t>
            </a:r>
            <a:r>
              <a:rPr lang="cs-CZ" dirty="0" smtClean="0"/>
              <a:t> – </a:t>
            </a:r>
            <a:r>
              <a:rPr lang="cs-CZ" dirty="0" err="1" smtClean="0"/>
              <a:t>Berliini</a:t>
            </a:r>
            <a:endParaRPr lang="cs-CZ" dirty="0" smtClean="0"/>
          </a:p>
          <a:p>
            <a:pPr marL="0" indent="0">
              <a:buNone/>
            </a:pPr>
            <a:r>
              <a:rPr lang="cs-CZ" dirty="0" err="1" smtClean="0"/>
              <a:t>Berliini</a:t>
            </a:r>
            <a:r>
              <a:rPr lang="cs-CZ" dirty="0" smtClean="0"/>
              <a:t> – Praha</a:t>
            </a:r>
          </a:p>
          <a:p>
            <a:pPr marL="0" indent="0">
              <a:buNone/>
            </a:pPr>
            <a:r>
              <a:rPr lang="cs-CZ" dirty="0" smtClean="0"/>
              <a:t>Praha – </a:t>
            </a:r>
            <a:r>
              <a:rPr lang="cs-CZ" dirty="0" err="1" smtClean="0"/>
              <a:t>Wien</a:t>
            </a:r>
            <a:endParaRPr lang="cs-CZ" dirty="0" smtClean="0"/>
          </a:p>
          <a:p>
            <a:pPr marL="0" indent="0">
              <a:buNone/>
            </a:pPr>
            <a:r>
              <a:rPr lang="cs-CZ" dirty="0" err="1" smtClean="0"/>
              <a:t>Wien</a:t>
            </a:r>
            <a:r>
              <a:rPr lang="cs-CZ" dirty="0" smtClean="0"/>
              <a:t> – </a:t>
            </a:r>
            <a:r>
              <a:rPr lang="cs-CZ" dirty="0" err="1" smtClean="0"/>
              <a:t>Tukholma</a:t>
            </a:r>
            <a:endParaRPr lang="cs-CZ" dirty="0" smtClean="0"/>
          </a:p>
          <a:p>
            <a:pPr marL="0" indent="0">
              <a:buNone/>
            </a:pPr>
            <a:r>
              <a:rPr lang="cs-CZ" dirty="0" err="1" smtClean="0"/>
              <a:t>Tukholma</a:t>
            </a:r>
            <a:r>
              <a:rPr lang="cs-CZ" dirty="0" smtClean="0"/>
              <a:t> – Turku</a:t>
            </a:r>
          </a:p>
          <a:p>
            <a:pPr marL="0" indent="0">
              <a:buNone/>
            </a:pPr>
            <a:r>
              <a:rPr lang="cs-CZ" dirty="0" smtClean="0"/>
              <a:t>Turku – </a:t>
            </a:r>
            <a:r>
              <a:rPr lang="cs-CZ" dirty="0" err="1" smtClean="0"/>
              <a:t>Tampere</a:t>
            </a:r>
            <a:r>
              <a:rPr lang="cs-CZ" dirty="0" smtClean="0"/>
              <a:t> (</a:t>
            </a:r>
            <a:r>
              <a:rPr lang="cs-CZ" dirty="0" err="1" smtClean="0"/>
              <a:t>Tamperee-lle</a:t>
            </a:r>
            <a:r>
              <a:rPr lang="cs-CZ" dirty="0" smtClean="0"/>
              <a:t>)</a:t>
            </a:r>
            <a:endParaRPr lang="cs-CZ" dirty="0" smtClean="0"/>
          </a:p>
          <a:p>
            <a:pPr marL="0" indent="0">
              <a:buNone/>
            </a:pPr>
            <a:r>
              <a:rPr lang="cs-CZ" dirty="0" err="1" smtClean="0"/>
              <a:t>Tampere</a:t>
            </a:r>
            <a:r>
              <a:rPr lang="cs-CZ" dirty="0" smtClean="0"/>
              <a:t> – </a:t>
            </a:r>
            <a:r>
              <a:rPr lang="cs-CZ" dirty="0" err="1" smtClean="0"/>
              <a:t>Rovaniemi</a:t>
            </a:r>
            <a:r>
              <a:rPr lang="cs-CZ" dirty="0" smtClean="0"/>
              <a:t> (</a:t>
            </a:r>
            <a:r>
              <a:rPr lang="cs-CZ" dirty="0" err="1" smtClean="0"/>
              <a:t>Tampereelta</a:t>
            </a:r>
            <a:r>
              <a:rPr lang="cs-CZ" dirty="0" smtClean="0"/>
              <a:t> </a:t>
            </a:r>
            <a:r>
              <a:rPr lang="cs-CZ" dirty="0" err="1" smtClean="0"/>
              <a:t>Rovanieme-lle</a:t>
            </a:r>
            <a:r>
              <a:rPr lang="cs-CZ" dirty="0" smtClean="0"/>
              <a:t>)</a:t>
            </a:r>
            <a:endParaRPr lang="cs-CZ" dirty="0" smtClean="0"/>
          </a:p>
          <a:p>
            <a:pPr marL="0" indent="0">
              <a:buNone/>
            </a:pPr>
            <a:r>
              <a:rPr lang="cs-CZ" dirty="0" err="1" smtClean="0"/>
              <a:t>Rovaniemi</a:t>
            </a:r>
            <a:r>
              <a:rPr lang="cs-CZ" dirty="0" smtClean="0"/>
              <a:t> – </a:t>
            </a:r>
            <a:r>
              <a:rPr lang="cs-CZ" dirty="0" err="1" smtClean="0"/>
              <a:t>Oulu</a:t>
            </a:r>
            <a:r>
              <a:rPr lang="cs-CZ" dirty="0" smtClean="0"/>
              <a:t> </a:t>
            </a:r>
            <a:r>
              <a:rPr lang="cs-CZ" dirty="0" smtClean="0"/>
              <a:t>(</a:t>
            </a:r>
            <a:r>
              <a:rPr lang="cs-CZ" dirty="0" err="1" smtClean="0"/>
              <a:t>Rovanieme-ltä</a:t>
            </a:r>
            <a:r>
              <a:rPr lang="cs-CZ" dirty="0" smtClean="0"/>
              <a:t> </a:t>
            </a:r>
            <a:r>
              <a:rPr lang="cs-CZ" dirty="0" err="1" smtClean="0"/>
              <a:t>Oulu-un</a:t>
            </a:r>
            <a:r>
              <a:rPr lang="cs-CZ" dirty="0" smtClean="0"/>
              <a:t>)</a:t>
            </a:r>
            <a:endParaRPr lang="cs-CZ" dirty="0" smtClean="0"/>
          </a:p>
          <a:p>
            <a:pPr marL="0" indent="0">
              <a:buNone/>
            </a:pPr>
            <a:r>
              <a:rPr lang="cs-CZ" dirty="0" err="1" smtClean="0"/>
              <a:t>Oulu</a:t>
            </a:r>
            <a:r>
              <a:rPr lang="cs-CZ" dirty="0" smtClean="0"/>
              <a:t> – </a:t>
            </a:r>
            <a:r>
              <a:rPr lang="cs-CZ" dirty="0" err="1" smtClean="0"/>
              <a:t>Kuopio</a:t>
            </a:r>
            <a:endParaRPr lang="cs-CZ" dirty="0" smtClean="0"/>
          </a:p>
          <a:p>
            <a:pPr marL="0" indent="0">
              <a:buNone/>
            </a:pPr>
            <a:r>
              <a:rPr lang="cs-CZ" dirty="0" err="1" smtClean="0"/>
              <a:t>Kuopio</a:t>
            </a:r>
            <a:r>
              <a:rPr lang="cs-CZ" dirty="0" smtClean="0"/>
              <a:t> - </a:t>
            </a:r>
            <a:r>
              <a:rPr lang="cs-CZ" dirty="0" err="1" smtClean="0"/>
              <a:t>Vantaa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3537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HARJOITUS 5: </a:t>
            </a:r>
            <a:r>
              <a:rPr lang="cs-CZ" dirty="0" err="1" smtClean="0"/>
              <a:t>Täydennä</a:t>
            </a:r>
            <a:r>
              <a:rPr lang="cs-CZ" dirty="0" smtClean="0"/>
              <a:t> </a:t>
            </a:r>
            <a:r>
              <a:rPr lang="cs-CZ" dirty="0" err="1"/>
              <a:t>sanat</a:t>
            </a:r>
            <a:r>
              <a:rPr lang="cs-CZ" dirty="0"/>
              <a:t> </a:t>
            </a:r>
            <a:r>
              <a:rPr lang="cs-CZ" dirty="0" err="1"/>
              <a:t>oikeassa</a:t>
            </a:r>
            <a:r>
              <a:rPr lang="cs-CZ" dirty="0"/>
              <a:t> </a:t>
            </a:r>
            <a:r>
              <a:rPr lang="cs-CZ" dirty="0" err="1"/>
              <a:t>muodossa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Matkustamme</a:t>
            </a:r>
            <a:r>
              <a:rPr lang="cs-CZ" dirty="0" smtClean="0"/>
              <a:t> _________ (</a:t>
            </a:r>
            <a:r>
              <a:rPr lang="cs-CZ" dirty="0" err="1" smtClean="0"/>
              <a:t>Porvoo</a:t>
            </a:r>
            <a:r>
              <a:rPr lang="cs-CZ" dirty="0" smtClean="0"/>
              <a:t>).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Olin </a:t>
            </a:r>
            <a:r>
              <a:rPr lang="cs-CZ" dirty="0" err="1" smtClean="0"/>
              <a:t>eilen</a:t>
            </a:r>
            <a:r>
              <a:rPr lang="cs-CZ" dirty="0" smtClean="0"/>
              <a:t> _____________ (</a:t>
            </a:r>
            <a:r>
              <a:rPr lang="cs-CZ" dirty="0" err="1" smtClean="0"/>
              <a:t>uusi</a:t>
            </a:r>
            <a:r>
              <a:rPr lang="cs-CZ" dirty="0" smtClean="0"/>
              <a:t> </a:t>
            </a:r>
            <a:r>
              <a:rPr lang="cs-CZ" dirty="0" err="1" smtClean="0"/>
              <a:t>kauppa</a:t>
            </a:r>
            <a:r>
              <a:rPr lang="cs-CZ" dirty="0" smtClean="0"/>
              <a:t>).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Hän</a:t>
            </a:r>
            <a:r>
              <a:rPr lang="cs-CZ" dirty="0" smtClean="0"/>
              <a:t> on </a:t>
            </a:r>
            <a:r>
              <a:rPr lang="cs-CZ" dirty="0" err="1" smtClean="0"/>
              <a:t>kotoisin</a:t>
            </a:r>
            <a:r>
              <a:rPr lang="cs-CZ" dirty="0" smtClean="0"/>
              <a:t> ___________ (</a:t>
            </a:r>
            <a:r>
              <a:rPr lang="cs-CZ" dirty="0" err="1" smtClean="0"/>
              <a:t>Itävalta</a:t>
            </a:r>
            <a:r>
              <a:rPr lang="cs-CZ" dirty="0" smtClean="0"/>
              <a:t>).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(</a:t>
            </a:r>
            <a:r>
              <a:rPr lang="cs-CZ" dirty="0" err="1" smtClean="0"/>
              <a:t>Skandinavia</a:t>
            </a:r>
            <a:r>
              <a:rPr lang="cs-CZ" dirty="0" smtClean="0"/>
              <a:t>) _________ on 5 </a:t>
            </a:r>
            <a:r>
              <a:rPr lang="cs-CZ" dirty="0" err="1" smtClean="0"/>
              <a:t>maata</a:t>
            </a:r>
            <a:r>
              <a:rPr lang="cs-CZ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Muutamme</a:t>
            </a:r>
            <a:r>
              <a:rPr lang="cs-CZ" dirty="0" smtClean="0"/>
              <a:t> __________ (</a:t>
            </a:r>
            <a:r>
              <a:rPr lang="cs-CZ" dirty="0" err="1" smtClean="0"/>
              <a:t>Tampere</a:t>
            </a:r>
            <a:r>
              <a:rPr lang="cs-CZ" dirty="0" smtClean="0"/>
              <a:t>).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(</a:t>
            </a:r>
            <a:r>
              <a:rPr lang="cs-CZ" dirty="0" err="1" smtClean="0"/>
              <a:t>Tämä</a:t>
            </a:r>
            <a:r>
              <a:rPr lang="cs-CZ" dirty="0" smtClean="0"/>
              <a:t> </a:t>
            </a:r>
            <a:r>
              <a:rPr lang="cs-CZ" dirty="0" err="1" smtClean="0"/>
              <a:t>talo</a:t>
            </a:r>
            <a:r>
              <a:rPr lang="cs-CZ" dirty="0" smtClean="0"/>
              <a:t>) ___________ on </a:t>
            </a:r>
            <a:r>
              <a:rPr lang="cs-CZ" dirty="0" err="1" smtClean="0"/>
              <a:t>kolme</a:t>
            </a:r>
            <a:r>
              <a:rPr lang="cs-CZ" dirty="0" smtClean="0"/>
              <a:t> </a:t>
            </a:r>
            <a:r>
              <a:rPr lang="cs-CZ" dirty="0" err="1" smtClean="0"/>
              <a:t>kerrosta</a:t>
            </a:r>
            <a:r>
              <a:rPr lang="cs-CZ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Kaisa</a:t>
            </a:r>
            <a:r>
              <a:rPr lang="cs-CZ" dirty="0" smtClean="0"/>
              <a:t> </a:t>
            </a:r>
            <a:r>
              <a:rPr lang="cs-CZ" dirty="0" err="1" smtClean="0"/>
              <a:t>ei</a:t>
            </a:r>
            <a:r>
              <a:rPr lang="cs-CZ" dirty="0" smtClean="0"/>
              <a:t> </a:t>
            </a:r>
            <a:r>
              <a:rPr lang="cs-CZ" dirty="0" err="1" smtClean="0"/>
              <a:t>pidä</a:t>
            </a:r>
            <a:r>
              <a:rPr lang="cs-CZ" dirty="0" smtClean="0"/>
              <a:t> _________ (</a:t>
            </a:r>
            <a:r>
              <a:rPr lang="cs-CZ" dirty="0" err="1" smtClean="0"/>
              <a:t>italialainen</a:t>
            </a:r>
            <a:r>
              <a:rPr lang="cs-CZ" dirty="0" smtClean="0"/>
              <a:t> </a:t>
            </a:r>
            <a:r>
              <a:rPr lang="cs-CZ" dirty="0" err="1" smtClean="0"/>
              <a:t>ruoka</a:t>
            </a:r>
            <a:r>
              <a:rPr lang="cs-CZ" dirty="0" smtClean="0"/>
              <a:t>).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Liisa</a:t>
            </a:r>
            <a:r>
              <a:rPr lang="cs-CZ" dirty="0" smtClean="0"/>
              <a:t> </a:t>
            </a:r>
            <a:r>
              <a:rPr lang="cs-CZ" dirty="0" err="1" smtClean="0"/>
              <a:t>asuu</a:t>
            </a:r>
            <a:r>
              <a:rPr lang="cs-CZ" dirty="0" smtClean="0"/>
              <a:t> __________ (</a:t>
            </a:r>
            <a:r>
              <a:rPr lang="cs-CZ" dirty="0" err="1" smtClean="0"/>
              <a:t>pieni</a:t>
            </a:r>
            <a:r>
              <a:rPr lang="cs-CZ" dirty="0" smtClean="0"/>
              <a:t> </a:t>
            </a:r>
            <a:r>
              <a:rPr lang="cs-CZ" dirty="0" err="1" smtClean="0"/>
              <a:t>asunto</a:t>
            </a:r>
            <a:r>
              <a:rPr lang="cs-CZ" dirty="0" smtClean="0"/>
              <a:t>).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Kiitos</a:t>
            </a:r>
            <a:r>
              <a:rPr lang="cs-CZ" dirty="0" smtClean="0"/>
              <a:t> _____________ (</a:t>
            </a:r>
            <a:r>
              <a:rPr lang="cs-CZ" dirty="0" err="1" smtClean="0"/>
              <a:t>hyvä</a:t>
            </a:r>
            <a:r>
              <a:rPr lang="cs-CZ" dirty="0" smtClean="0"/>
              <a:t> </a:t>
            </a:r>
            <a:r>
              <a:rPr lang="cs-CZ" dirty="0" err="1" smtClean="0"/>
              <a:t>kahvi</a:t>
            </a:r>
            <a:r>
              <a:rPr lang="cs-CZ" dirty="0" smtClean="0"/>
              <a:t>).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Käytkö</a:t>
            </a:r>
            <a:r>
              <a:rPr lang="cs-CZ" dirty="0" smtClean="0"/>
              <a:t> </a:t>
            </a:r>
            <a:r>
              <a:rPr lang="cs-CZ" dirty="0" err="1" smtClean="0"/>
              <a:t>usein</a:t>
            </a:r>
            <a:r>
              <a:rPr lang="cs-CZ" dirty="0" smtClean="0"/>
              <a:t> _________ (sauna)?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45217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KOTONA – ULKONA – SISÄLLÄ </a:t>
            </a:r>
            <a:endParaRPr lang="cs-CZ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sz="quarter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86" t="19420" r="34048" b="35898"/>
          <a:stretch/>
        </p:blipFill>
        <p:spPr bwMode="auto">
          <a:xfrm>
            <a:off x="639873" y="1800802"/>
            <a:ext cx="7638253" cy="30683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727787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HARJOITUS 6: </a:t>
            </a:r>
            <a:r>
              <a:rPr lang="cs-CZ" dirty="0" err="1" smtClean="0"/>
              <a:t>Tee</a:t>
            </a:r>
            <a:r>
              <a:rPr lang="cs-CZ" dirty="0" smtClean="0"/>
              <a:t> </a:t>
            </a:r>
            <a:r>
              <a:rPr lang="cs-CZ" dirty="0" err="1" smtClean="0"/>
              <a:t>adessiivi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i-FI" i="1" dirty="0" smtClean="0">
                <a:latin typeface="Arial"/>
              </a:rPr>
              <a:t>1.Kansallismuseo</a:t>
            </a:r>
            <a:r>
              <a:rPr lang="cs-CZ" i="1" dirty="0" smtClean="0">
                <a:latin typeface="Arial"/>
              </a:rPr>
              <a:t> </a:t>
            </a:r>
            <a:r>
              <a:rPr lang="fi-FI" i="1" dirty="0" smtClean="0">
                <a:latin typeface="Arial"/>
              </a:rPr>
              <a:t>on</a:t>
            </a:r>
            <a:r>
              <a:rPr lang="fi-FI" i="1" dirty="0">
                <a:latin typeface="Arial"/>
              </a:rPr>
              <a:t>...</a:t>
            </a:r>
            <a:r>
              <a:rPr lang="fi-FI" i="1" dirty="0" smtClean="0">
                <a:latin typeface="Arial"/>
              </a:rPr>
              <a:t>MANNERHEIMINTIE.</a:t>
            </a:r>
            <a:endParaRPr lang="cs-CZ" i="1" dirty="0">
              <a:latin typeface="Arial"/>
            </a:endParaRPr>
          </a:p>
          <a:p>
            <a:pPr marL="0" indent="0">
              <a:buNone/>
            </a:pPr>
            <a:r>
              <a:rPr lang="fi-FI" i="1" dirty="0" smtClean="0">
                <a:latin typeface="Arial"/>
              </a:rPr>
              <a:t>2.Yliopisto</a:t>
            </a:r>
            <a:r>
              <a:rPr lang="cs-CZ" i="1" dirty="0" smtClean="0">
                <a:latin typeface="Arial"/>
              </a:rPr>
              <a:t> </a:t>
            </a:r>
            <a:r>
              <a:rPr lang="fi-FI" i="1" dirty="0" smtClean="0">
                <a:latin typeface="Arial"/>
              </a:rPr>
              <a:t>on</a:t>
            </a:r>
            <a:r>
              <a:rPr lang="fi-FI" i="1" dirty="0">
                <a:latin typeface="Arial"/>
              </a:rPr>
              <a:t>...FABIANINKATU.</a:t>
            </a:r>
          </a:p>
          <a:p>
            <a:pPr marL="0" indent="0">
              <a:buNone/>
            </a:pPr>
            <a:r>
              <a:rPr lang="fi-FI" i="1" dirty="0" smtClean="0">
                <a:latin typeface="Arial"/>
              </a:rPr>
              <a:t>3.Tuomiokirkko</a:t>
            </a:r>
            <a:r>
              <a:rPr lang="cs-CZ" i="1" dirty="0" smtClean="0">
                <a:latin typeface="Arial"/>
              </a:rPr>
              <a:t> </a:t>
            </a:r>
            <a:r>
              <a:rPr lang="fi-FI" i="1" dirty="0" smtClean="0">
                <a:latin typeface="Arial"/>
              </a:rPr>
              <a:t>on</a:t>
            </a:r>
            <a:r>
              <a:rPr lang="fi-FI" i="1" dirty="0">
                <a:latin typeface="Arial"/>
              </a:rPr>
              <a:t>...SENAATINTORI.</a:t>
            </a:r>
          </a:p>
          <a:p>
            <a:pPr marL="0" indent="0">
              <a:buNone/>
            </a:pPr>
            <a:r>
              <a:rPr lang="fi-FI" i="1" dirty="0" smtClean="0">
                <a:latin typeface="Arial"/>
              </a:rPr>
              <a:t>4.Kukat</a:t>
            </a:r>
            <a:r>
              <a:rPr lang="cs-CZ" i="1" dirty="0" smtClean="0">
                <a:latin typeface="Arial"/>
              </a:rPr>
              <a:t> </a:t>
            </a:r>
            <a:r>
              <a:rPr lang="fi-FI" i="1" dirty="0" smtClean="0">
                <a:latin typeface="Arial"/>
              </a:rPr>
              <a:t>ovat</a:t>
            </a:r>
            <a:r>
              <a:rPr lang="fi-FI" i="1" dirty="0">
                <a:latin typeface="Arial"/>
              </a:rPr>
              <a:t>...</a:t>
            </a:r>
            <a:r>
              <a:rPr lang="fi-FI" i="1" dirty="0" smtClean="0">
                <a:latin typeface="Arial"/>
              </a:rPr>
              <a:t>PIENI</a:t>
            </a:r>
            <a:r>
              <a:rPr lang="cs-CZ" i="1" dirty="0" smtClean="0">
                <a:latin typeface="Arial"/>
              </a:rPr>
              <a:t> </a:t>
            </a:r>
            <a:r>
              <a:rPr lang="fi-FI" i="1" dirty="0" smtClean="0">
                <a:latin typeface="Arial"/>
              </a:rPr>
              <a:t>PÖYTÄ</a:t>
            </a:r>
            <a:r>
              <a:rPr lang="fi-FI" i="1" dirty="0">
                <a:latin typeface="Arial"/>
              </a:rPr>
              <a:t>.</a:t>
            </a:r>
          </a:p>
          <a:p>
            <a:pPr marL="0" indent="0">
              <a:buNone/>
            </a:pPr>
            <a:r>
              <a:rPr lang="fi-FI" i="1" dirty="0" smtClean="0">
                <a:latin typeface="Arial"/>
              </a:rPr>
              <a:t>5.Kissa</a:t>
            </a:r>
            <a:r>
              <a:rPr lang="cs-CZ" i="1" dirty="0" smtClean="0">
                <a:latin typeface="Arial"/>
              </a:rPr>
              <a:t> </a:t>
            </a:r>
            <a:r>
              <a:rPr lang="fi-FI" i="1" dirty="0" smtClean="0">
                <a:latin typeface="Arial"/>
              </a:rPr>
              <a:t>istuu</a:t>
            </a:r>
            <a:r>
              <a:rPr lang="fi-FI" i="1" dirty="0">
                <a:latin typeface="Arial"/>
              </a:rPr>
              <a:t>...</a:t>
            </a:r>
            <a:r>
              <a:rPr lang="fi-FI" i="1" dirty="0" smtClean="0">
                <a:latin typeface="Arial"/>
              </a:rPr>
              <a:t>PUNAINEN</a:t>
            </a:r>
            <a:r>
              <a:rPr lang="cs-CZ" i="1" dirty="0" smtClean="0">
                <a:latin typeface="Arial"/>
              </a:rPr>
              <a:t> </a:t>
            </a:r>
            <a:r>
              <a:rPr lang="fi-FI" i="1" dirty="0" smtClean="0">
                <a:latin typeface="Arial"/>
              </a:rPr>
              <a:t>MATTO</a:t>
            </a:r>
            <a:r>
              <a:rPr lang="fi-FI" i="1" dirty="0">
                <a:latin typeface="Arial"/>
              </a:rPr>
              <a:t>.</a:t>
            </a:r>
          </a:p>
          <a:p>
            <a:pPr marL="0" indent="0">
              <a:buNone/>
            </a:pPr>
            <a:r>
              <a:rPr lang="fi-FI" i="1" dirty="0" smtClean="0">
                <a:latin typeface="Arial"/>
              </a:rPr>
              <a:t>6.Kassi</a:t>
            </a:r>
            <a:r>
              <a:rPr lang="cs-CZ" i="1" dirty="0" smtClean="0">
                <a:latin typeface="Arial"/>
              </a:rPr>
              <a:t> </a:t>
            </a:r>
            <a:r>
              <a:rPr lang="fi-FI" i="1" dirty="0" smtClean="0">
                <a:latin typeface="Arial"/>
              </a:rPr>
              <a:t>on</a:t>
            </a:r>
            <a:r>
              <a:rPr lang="fi-FI" i="1" dirty="0">
                <a:latin typeface="Arial"/>
              </a:rPr>
              <a:t>...</a:t>
            </a:r>
            <a:r>
              <a:rPr lang="fi-FI" i="1" dirty="0" smtClean="0">
                <a:latin typeface="Arial"/>
              </a:rPr>
              <a:t>TUO</a:t>
            </a:r>
            <a:r>
              <a:rPr lang="cs-CZ" i="1" dirty="0" smtClean="0">
                <a:latin typeface="Arial"/>
              </a:rPr>
              <a:t> </a:t>
            </a:r>
            <a:r>
              <a:rPr lang="fi-FI" i="1" dirty="0" smtClean="0">
                <a:latin typeface="Arial"/>
              </a:rPr>
              <a:t>TUOLI</a:t>
            </a:r>
            <a:r>
              <a:rPr lang="fi-FI" i="1" dirty="0">
                <a:latin typeface="Arial"/>
              </a:rPr>
              <a:t>.</a:t>
            </a:r>
          </a:p>
          <a:p>
            <a:pPr marL="0" indent="0">
              <a:buNone/>
            </a:pPr>
            <a:r>
              <a:rPr lang="fi-FI" i="1" dirty="0" smtClean="0">
                <a:latin typeface="Arial"/>
              </a:rPr>
              <a:t>7.Matti</a:t>
            </a:r>
            <a:r>
              <a:rPr lang="cs-CZ" i="1" dirty="0" smtClean="0">
                <a:latin typeface="Arial"/>
              </a:rPr>
              <a:t> </a:t>
            </a:r>
            <a:r>
              <a:rPr lang="fi-FI" i="1" dirty="0" smtClean="0">
                <a:latin typeface="Arial"/>
              </a:rPr>
              <a:t>odottaa</a:t>
            </a:r>
            <a:r>
              <a:rPr lang="fi-FI" i="1" dirty="0">
                <a:latin typeface="Arial"/>
              </a:rPr>
              <a:t>...RAUTATIEASEMA.</a:t>
            </a:r>
          </a:p>
          <a:p>
            <a:pPr marL="0" indent="0">
              <a:buNone/>
            </a:pPr>
            <a:r>
              <a:rPr lang="fi-FI" i="1" dirty="0" smtClean="0">
                <a:latin typeface="Arial"/>
              </a:rPr>
              <a:t>8.Talo</a:t>
            </a:r>
            <a:r>
              <a:rPr lang="cs-CZ" i="1" dirty="0" smtClean="0">
                <a:latin typeface="Arial"/>
              </a:rPr>
              <a:t> </a:t>
            </a:r>
            <a:r>
              <a:rPr lang="fi-FI" i="1" dirty="0" smtClean="0">
                <a:latin typeface="Arial"/>
              </a:rPr>
              <a:t>on</a:t>
            </a:r>
            <a:r>
              <a:rPr lang="fi-FI" i="1" dirty="0">
                <a:latin typeface="Arial"/>
              </a:rPr>
              <a:t>...</a:t>
            </a:r>
            <a:r>
              <a:rPr lang="fi-FI" i="1" dirty="0" smtClean="0">
                <a:latin typeface="Arial"/>
              </a:rPr>
              <a:t>KAUNIS</a:t>
            </a:r>
            <a:r>
              <a:rPr lang="cs-CZ" i="1" dirty="0" smtClean="0">
                <a:latin typeface="Arial"/>
              </a:rPr>
              <a:t> </a:t>
            </a:r>
            <a:r>
              <a:rPr lang="fi-FI" i="1" dirty="0" smtClean="0">
                <a:latin typeface="Arial"/>
              </a:rPr>
              <a:t>RANTA</a:t>
            </a:r>
            <a:r>
              <a:rPr lang="fi-FI" i="1" dirty="0">
                <a:latin typeface="Arial"/>
              </a:rPr>
              <a:t>.</a:t>
            </a:r>
          </a:p>
          <a:p>
            <a:pPr marL="0" indent="0">
              <a:buNone/>
            </a:pPr>
            <a:r>
              <a:rPr lang="fi-FI" i="1" dirty="0" smtClean="0">
                <a:latin typeface="Arial"/>
              </a:rPr>
              <a:t>9.Käyn</a:t>
            </a:r>
            <a:r>
              <a:rPr lang="cs-CZ" i="1" dirty="0" smtClean="0">
                <a:latin typeface="Arial"/>
              </a:rPr>
              <a:t> </a:t>
            </a:r>
            <a:r>
              <a:rPr lang="fi-FI" i="1" dirty="0" smtClean="0">
                <a:latin typeface="Arial"/>
              </a:rPr>
              <a:t>aina</a:t>
            </a:r>
            <a:r>
              <a:rPr lang="cs-CZ" i="1" dirty="0" smtClean="0">
                <a:latin typeface="Arial"/>
              </a:rPr>
              <a:t> </a:t>
            </a:r>
            <a:r>
              <a:rPr lang="fi-FI" i="1" dirty="0" smtClean="0">
                <a:latin typeface="Arial"/>
              </a:rPr>
              <a:t>lauantaina</a:t>
            </a:r>
            <a:r>
              <a:rPr lang="fi-FI" i="1" dirty="0">
                <a:latin typeface="Arial"/>
              </a:rPr>
              <a:t>...KAUPPATORI.</a:t>
            </a:r>
          </a:p>
          <a:p>
            <a:pPr marL="0" indent="0">
              <a:buNone/>
            </a:pPr>
            <a:r>
              <a:rPr lang="fi-FI" i="1" dirty="0" smtClean="0">
                <a:latin typeface="Arial"/>
              </a:rPr>
              <a:t>10.Juna</a:t>
            </a:r>
            <a:r>
              <a:rPr lang="cs-CZ" i="1" dirty="0" smtClean="0">
                <a:latin typeface="Arial"/>
              </a:rPr>
              <a:t> </a:t>
            </a:r>
            <a:r>
              <a:rPr lang="fi-FI" i="1" dirty="0" smtClean="0">
                <a:latin typeface="Arial"/>
              </a:rPr>
              <a:t>on</a:t>
            </a:r>
            <a:r>
              <a:rPr lang="cs-CZ" i="1" dirty="0" smtClean="0">
                <a:latin typeface="Arial"/>
              </a:rPr>
              <a:t> </a:t>
            </a:r>
            <a:r>
              <a:rPr lang="fi-FI" i="1" dirty="0" smtClean="0">
                <a:latin typeface="Arial"/>
              </a:rPr>
              <a:t>jo</a:t>
            </a:r>
            <a:r>
              <a:rPr lang="fi-FI" i="1" dirty="0">
                <a:latin typeface="Arial"/>
              </a:rPr>
              <a:t>...ASEMA.</a:t>
            </a:r>
          </a:p>
          <a:p>
            <a:pPr marL="0" indent="0">
              <a:buNone/>
            </a:pPr>
            <a:r>
              <a:rPr lang="fi-FI" i="1" dirty="0">
                <a:latin typeface="Arial"/>
              </a:rPr>
              <a:t>11....</a:t>
            </a:r>
            <a:r>
              <a:rPr lang="fi-FI" i="1" dirty="0" smtClean="0">
                <a:latin typeface="Arial"/>
              </a:rPr>
              <a:t>MIKÄ</a:t>
            </a:r>
            <a:r>
              <a:rPr lang="cs-CZ" i="1" dirty="0" smtClean="0">
                <a:latin typeface="Arial"/>
              </a:rPr>
              <a:t> </a:t>
            </a:r>
            <a:r>
              <a:rPr lang="fi-FI" i="1" dirty="0" smtClean="0">
                <a:latin typeface="Arial"/>
              </a:rPr>
              <a:t>KATU</a:t>
            </a:r>
            <a:r>
              <a:rPr lang="cs-CZ" i="1" dirty="0" smtClean="0">
                <a:latin typeface="Arial"/>
              </a:rPr>
              <a:t> </a:t>
            </a:r>
            <a:r>
              <a:rPr lang="fi-FI" i="1" dirty="0" smtClean="0">
                <a:latin typeface="Arial"/>
              </a:rPr>
              <a:t>sinä</a:t>
            </a:r>
            <a:r>
              <a:rPr lang="cs-CZ" i="1" dirty="0" smtClean="0">
                <a:latin typeface="Arial"/>
              </a:rPr>
              <a:t> </a:t>
            </a:r>
            <a:r>
              <a:rPr lang="fi-FI" i="1" dirty="0" smtClean="0">
                <a:latin typeface="Arial"/>
              </a:rPr>
              <a:t>asut</a:t>
            </a:r>
            <a:r>
              <a:rPr lang="fi-FI" i="1" dirty="0">
                <a:latin typeface="Arial"/>
              </a:rPr>
              <a:t>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5850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HARJOITUS 7: </a:t>
            </a:r>
            <a:r>
              <a:rPr lang="cs-CZ" dirty="0" err="1" smtClean="0"/>
              <a:t>Täydennä</a:t>
            </a:r>
            <a:r>
              <a:rPr lang="cs-CZ" dirty="0" smtClean="0"/>
              <a:t> </a:t>
            </a:r>
            <a:r>
              <a:rPr lang="cs-CZ" dirty="0" err="1" smtClean="0"/>
              <a:t>sanat</a:t>
            </a:r>
            <a:r>
              <a:rPr lang="cs-CZ" dirty="0" smtClean="0"/>
              <a:t> </a:t>
            </a:r>
            <a:r>
              <a:rPr lang="cs-CZ" dirty="0" err="1" smtClean="0"/>
              <a:t>oikeassa</a:t>
            </a:r>
            <a:r>
              <a:rPr lang="cs-CZ" dirty="0" smtClean="0"/>
              <a:t> </a:t>
            </a:r>
            <a:r>
              <a:rPr lang="cs-CZ" dirty="0" err="1" smtClean="0"/>
              <a:t>muodossa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556792"/>
            <a:ext cx="7772400" cy="4824536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fi-FI" i="1" dirty="0" smtClean="0">
                <a:latin typeface="Arial"/>
              </a:rPr>
              <a:t>Minä</a:t>
            </a:r>
            <a:r>
              <a:rPr lang="cs-CZ" i="1" dirty="0" smtClean="0">
                <a:latin typeface="Arial"/>
              </a:rPr>
              <a:t> </a:t>
            </a:r>
            <a:r>
              <a:rPr lang="fi-FI" i="1" dirty="0" smtClean="0">
                <a:latin typeface="Arial"/>
              </a:rPr>
              <a:t>matkustan</a:t>
            </a:r>
            <a:r>
              <a:rPr lang="cs-CZ" i="1" dirty="0" smtClean="0">
                <a:latin typeface="Arial"/>
              </a:rPr>
              <a:t> </a:t>
            </a:r>
            <a:r>
              <a:rPr lang="fi-FI" i="1" dirty="0" smtClean="0">
                <a:latin typeface="Arial"/>
              </a:rPr>
              <a:t>(Lontoo)</a:t>
            </a:r>
            <a:r>
              <a:rPr lang="cs-CZ" i="1" dirty="0" smtClean="0">
                <a:latin typeface="Arial"/>
              </a:rPr>
              <a:t> </a:t>
            </a:r>
            <a:r>
              <a:rPr lang="fi-FI" i="1" dirty="0" smtClean="0">
                <a:latin typeface="Arial"/>
              </a:rPr>
              <a:t>(</a:t>
            </a:r>
            <a:r>
              <a:rPr lang="fi-FI" i="1" dirty="0">
                <a:latin typeface="Arial"/>
              </a:rPr>
              <a:t>Helsinki).</a:t>
            </a:r>
          </a:p>
          <a:p>
            <a:pPr marL="514350" indent="-514350">
              <a:buFont typeface="+mj-lt"/>
              <a:buAutoNum type="arabicPeriod"/>
            </a:pPr>
            <a:r>
              <a:rPr lang="fi-FI" i="1" dirty="0" smtClean="0">
                <a:latin typeface="Arial"/>
              </a:rPr>
              <a:t>Kuka</a:t>
            </a:r>
            <a:r>
              <a:rPr lang="cs-CZ" i="1" dirty="0" smtClean="0">
                <a:latin typeface="Arial"/>
              </a:rPr>
              <a:t> </a:t>
            </a:r>
            <a:r>
              <a:rPr lang="fi-FI" i="1" dirty="0" smtClean="0">
                <a:latin typeface="Arial"/>
              </a:rPr>
              <a:t>menee</a:t>
            </a:r>
            <a:r>
              <a:rPr lang="cs-CZ" i="1" dirty="0" smtClean="0">
                <a:latin typeface="Arial"/>
              </a:rPr>
              <a:t> </a:t>
            </a:r>
            <a:r>
              <a:rPr lang="fi-FI" i="1" dirty="0" smtClean="0">
                <a:latin typeface="Arial"/>
              </a:rPr>
              <a:t>(Suomi</a:t>
            </a:r>
            <a:r>
              <a:rPr lang="fi-FI" i="1" dirty="0">
                <a:latin typeface="Arial"/>
              </a:rPr>
              <a:t>)?</a:t>
            </a:r>
          </a:p>
          <a:p>
            <a:pPr marL="514350" indent="-514350">
              <a:buFont typeface="+mj-lt"/>
              <a:buAutoNum type="arabicPeriod"/>
            </a:pPr>
            <a:r>
              <a:rPr lang="fi-FI" i="1" dirty="0" smtClean="0">
                <a:latin typeface="Arial"/>
              </a:rPr>
              <a:t>Käytkö</a:t>
            </a:r>
            <a:r>
              <a:rPr lang="cs-CZ" i="1" dirty="0" smtClean="0">
                <a:latin typeface="Arial"/>
              </a:rPr>
              <a:t> </a:t>
            </a:r>
            <a:r>
              <a:rPr lang="fi-FI" i="1" dirty="0" smtClean="0">
                <a:latin typeface="Arial"/>
              </a:rPr>
              <a:t>(</a:t>
            </a:r>
            <a:r>
              <a:rPr lang="fi-FI" i="1" dirty="0">
                <a:latin typeface="Arial"/>
              </a:rPr>
              <a:t>kauppa)?</a:t>
            </a:r>
          </a:p>
          <a:p>
            <a:pPr marL="514350" indent="-514350">
              <a:buFont typeface="+mj-lt"/>
              <a:buAutoNum type="arabicPeriod"/>
            </a:pPr>
            <a:r>
              <a:rPr lang="fi-FI" i="1" dirty="0" smtClean="0">
                <a:latin typeface="Arial"/>
              </a:rPr>
              <a:t>Hän</a:t>
            </a:r>
            <a:r>
              <a:rPr lang="cs-CZ" i="1" dirty="0" smtClean="0">
                <a:latin typeface="Arial"/>
              </a:rPr>
              <a:t> </a:t>
            </a:r>
            <a:r>
              <a:rPr lang="fi-FI" i="1" dirty="0" smtClean="0">
                <a:latin typeface="Arial"/>
              </a:rPr>
              <a:t>on</a:t>
            </a:r>
            <a:r>
              <a:rPr lang="cs-CZ" i="1" dirty="0" smtClean="0">
                <a:latin typeface="Arial"/>
              </a:rPr>
              <a:t> </a:t>
            </a:r>
            <a:r>
              <a:rPr lang="fi-FI" i="1" dirty="0" smtClean="0">
                <a:latin typeface="Arial"/>
              </a:rPr>
              <a:t>(</a:t>
            </a:r>
            <a:r>
              <a:rPr lang="fi-FI" i="1" dirty="0">
                <a:latin typeface="Arial"/>
              </a:rPr>
              <a:t>kirjasto).</a:t>
            </a:r>
          </a:p>
          <a:p>
            <a:pPr marL="514350" indent="-514350">
              <a:buFont typeface="+mj-lt"/>
              <a:buAutoNum type="arabicPeriod"/>
            </a:pPr>
            <a:r>
              <a:rPr lang="fi-FI" i="1" dirty="0" smtClean="0">
                <a:latin typeface="Arial"/>
              </a:rPr>
              <a:t>Koira</a:t>
            </a:r>
            <a:r>
              <a:rPr lang="cs-CZ" i="1" dirty="0" smtClean="0">
                <a:latin typeface="Arial"/>
              </a:rPr>
              <a:t> </a:t>
            </a:r>
            <a:r>
              <a:rPr lang="fi-FI" i="1" dirty="0" smtClean="0">
                <a:latin typeface="Arial"/>
              </a:rPr>
              <a:t>nukkuu</a:t>
            </a:r>
            <a:r>
              <a:rPr lang="cs-CZ" i="1" dirty="0" smtClean="0">
                <a:latin typeface="Arial"/>
              </a:rPr>
              <a:t> </a:t>
            </a:r>
            <a:r>
              <a:rPr lang="fi-FI" i="1" dirty="0" smtClean="0">
                <a:latin typeface="Arial"/>
              </a:rPr>
              <a:t>(kori</a:t>
            </a:r>
            <a:r>
              <a:rPr lang="fi-FI" i="1" dirty="0">
                <a:latin typeface="Arial"/>
              </a:rPr>
              <a:t>).</a:t>
            </a:r>
          </a:p>
          <a:p>
            <a:pPr marL="514350" indent="-514350">
              <a:buFont typeface="+mj-lt"/>
              <a:buAutoNum type="arabicPeriod"/>
            </a:pPr>
            <a:r>
              <a:rPr lang="fi-FI" i="1" dirty="0" smtClean="0">
                <a:latin typeface="Arial"/>
              </a:rPr>
              <a:t>Menen</a:t>
            </a:r>
            <a:r>
              <a:rPr lang="cs-CZ" i="1" dirty="0" smtClean="0">
                <a:latin typeface="Arial"/>
              </a:rPr>
              <a:t> </a:t>
            </a:r>
            <a:r>
              <a:rPr lang="fi-FI" i="1" dirty="0" smtClean="0">
                <a:latin typeface="Arial"/>
              </a:rPr>
              <a:t>(</a:t>
            </a:r>
            <a:r>
              <a:rPr lang="fi-FI" i="1" dirty="0">
                <a:latin typeface="Arial"/>
              </a:rPr>
              <a:t>kirkko).</a:t>
            </a:r>
          </a:p>
          <a:p>
            <a:pPr marL="514350" indent="-514350">
              <a:buFont typeface="+mj-lt"/>
              <a:buAutoNum type="arabicPeriod"/>
            </a:pPr>
            <a:r>
              <a:rPr lang="fi-FI" i="1" dirty="0">
                <a:latin typeface="Arial"/>
              </a:rPr>
              <a:t>(Kirkko</a:t>
            </a:r>
            <a:r>
              <a:rPr lang="fi-FI" i="1" dirty="0" smtClean="0">
                <a:latin typeface="Arial"/>
              </a:rPr>
              <a:t>)</a:t>
            </a:r>
            <a:r>
              <a:rPr lang="cs-CZ" i="1" dirty="0" smtClean="0">
                <a:latin typeface="Arial"/>
              </a:rPr>
              <a:t> </a:t>
            </a:r>
            <a:r>
              <a:rPr lang="fi-FI" i="1" dirty="0" smtClean="0">
                <a:latin typeface="Arial"/>
              </a:rPr>
              <a:t>on</a:t>
            </a:r>
            <a:r>
              <a:rPr lang="cs-CZ" i="1" dirty="0" smtClean="0">
                <a:latin typeface="Arial"/>
              </a:rPr>
              <a:t> </a:t>
            </a:r>
            <a:r>
              <a:rPr lang="fi-FI" i="1" dirty="0" smtClean="0">
                <a:latin typeface="Arial"/>
              </a:rPr>
              <a:t>konsertti</a:t>
            </a:r>
            <a:r>
              <a:rPr lang="fi-FI" i="1" dirty="0">
                <a:latin typeface="Arial"/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fi-FI" i="1" dirty="0" smtClean="0">
                <a:latin typeface="Arial"/>
              </a:rPr>
              <a:t>Lähdetkö</a:t>
            </a:r>
            <a:r>
              <a:rPr lang="cs-CZ" i="1" dirty="0" smtClean="0">
                <a:latin typeface="Arial"/>
              </a:rPr>
              <a:t> </a:t>
            </a:r>
            <a:r>
              <a:rPr lang="fi-FI" i="1" dirty="0" smtClean="0">
                <a:latin typeface="Arial"/>
              </a:rPr>
              <a:t>lauantaina</a:t>
            </a:r>
            <a:r>
              <a:rPr lang="cs-CZ" i="1" dirty="0" smtClean="0">
                <a:latin typeface="Arial"/>
              </a:rPr>
              <a:t> </a:t>
            </a:r>
            <a:r>
              <a:rPr lang="fi-FI" i="1" dirty="0" smtClean="0">
                <a:latin typeface="Arial"/>
              </a:rPr>
              <a:t>(teatteri</a:t>
            </a:r>
            <a:r>
              <a:rPr lang="fi-FI" i="1" dirty="0">
                <a:latin typeface="Arial"/>
              </a:rPr>
              <a:t>)?</a:t>
            </a:r>
          </a:p>
          <a:p>
            <a:pPr marL="514350" indent="-514350">
              <a:buFont typeface="+mj-lt"/>
              <a:buAutoNum type="arabicPeriod"/>
            </a:pPr>
            <a:r>
              <a:rPr lang="fi-FI" i="1" dirty="0" smtClean="0">
                <a:latin typeface="Arial"/>
              </a:rPr>
              <a:t>On</a:t>
            </a:r>
            <a:r>
              <a:rPr lang="cs-CZ" i="1" dirty="0" smtClean="0">
                <a:latin typeface="Arial"/>
              </a:rPr>
              <a:t> </a:t>
            </a:r>
            <a:r>
              <a:rPr lang="fi-FI" i="1" dirty="0" smtClean="0">
                <a:latin typeface="Arial"/>
              </a:rPr>
              <a:t>mukava</a:t>
            </a:r>
            <a:r>
              <a:rPr lang="cs-CZ" i="1" dirty="0" smtClean="0">
                <a:latin typeface="Arial"/>
              </a:rPr>
              <a:t> </a:t>
            </a:r>
            <a:r>
              <a:rPr lang="fi-FI" i="1" dirty="0" smtClean="0">
                <a:latin typeface="Arial"/>
              </a:rPr>
              <a:t>asua</a:t>
            </a:r>
            <a:r>
              <a:rPr lang="cs-CZ" i="1" dirty="0" smtClean="0">
                <a:latin typeface="Arial"/>
              </a:rPr>
              <a:t> </a:t>
            </a:r>
            <a:r>
              <a:rPr lang="fi-FI" i="1" dirty="0" smtClean="0">
                <a:latin typeface="Arial"/>
              </a:rPr>
              <a:t>(pieni</a:t>
            </a:r>
            <a:r>
              <a:rPr lang="cs-CZ" i="1" dirty="0" smtClean="0">
                <a:latin typeface="Arial"/>
              </a:rPr>
              <a:t> </a:t>
            </a:r>
            <a:r>
              <a:rPr lang="fi-FI" i="1" dirty="0" smtClean="0">
                <a:latin typeface="Arial"/>
              </a:rPr>
              <a:t>kaupunki</a:t>
            </a:r>
            <a:r>
              <a:rPr lang="fi-FI" i="1" dirty="0">
                <a:latin typeface="Arial"/>
              </a:rPr>
              <a:t>).</a:t>
            </a:r>
          </a:p>
          <a:p>
            <a:pPr marL="514350" indent="-514350">
              <a:buFont typeface="+mj-lt"/>
              <a:buAutoNum type="arabicPeriod"/>
            </a:pPr>
            <a:r>
              <a:rPr lang="fi-FI" i="1" dirty="0" smtClean="0">
                <a:latin typeface="Arial"/>
              </a:rPr>
              <a:t>Lapset</a:t>
            </a:r>
            <a:r>
              <a:rPr lang="cs-CZ" i="1" dirty="0" smtClean="0">
                <a:latin typeface="Arial"/>
              </a:rPr>
              <a:t> </a:t>
            </a:r>
            <a:r>
              <a:rPr lang="fi-FI" i="1" dirty="0" smtClean="0">
                <a:latin typeface="Arial"/>
              </a:rPr>
              <a:t>istuvat</a:t>
            </a:r>
            <a:r>
              <a:rPr lang="cs-CZ" i="1" dirty="0" smtClean="0">
                <a:latin typeface="Arial"/>
              </a:rPr>
              <a:t> </a:t>
            </a:r>
            <a:r>
              <a:rPr lang="fi-FI" i="1" dirty="0" smtClean="0">
                <a:latin typeface="Arial"/>
              </a:rPr>
              <a:t>(</a:t>
            </a:r>
            <a:r>
              <a:rPr lang="fi-FI" i="1" dirty="0">
                <a:latin typeface="Arial"/>
              </a:rPr>
              <a:t>lattia).</a:t>
            </a:r>
          </a:p>
          <a:p>
            <a:pPr marL="514350" indent="-514350">
              <a:buFont typeface="+mj-lt"/>
              <a:buAutoNum type="arabicPeriod"/>
            </a:pPr>
            <a:r>
              <a:rPr lang="fi-FI" i="1" dirty="0" smtClean="0">
                <a:latin typeface="Arial"/>
              </a:rPr>
              <a:t>He</a:t>
            </a:r>
            <a:r>
              <a:rPr lang="cs-CZ" i="1" dirty="0" smtClean="0">
                <a:latin typeface="Arial"/>
              </a:rPr>
              <a:t> </a:t>
            </a:r>
            <a:r>
              <a:rPr lang="fi-FI" i="1" dirty="0" smtClean="0">
                <a:latin typeface="Arial"/>
              </a:rPr>
              <a:t>juovat</a:t>
            </a:r>
            <a:r>
              <a:rPr lang="cs-CZ" i="1" dirty="0" smtClean="0">
                <a:latin typeface="Arial"/>
              </a:rPr>
              <a:t> </a:t>
            </a:r>
            <a:r>
              <a:rPr lang="fi-FI" i="1" dirty="0" smtClean="0">
                <a:latin typeface="Arial"/>
              </a:rPr>
              <a:t>kahvia</a:t>
            </a:r>
            <a:r>
              <a:rPr lang="cs-CZ" i="1" dirty="0" smtClean="0">
                <a:latin typeface="Arial"/>
              </a:rPr>
              <a:t> </a:t>
            </a:r>
            <a:r>
              <a:rPr lang="fi-FI" i="1" dirty="0" smtClean="0">
                <a:latin typeface="Arial"/>
              </a:rPr>
              <a:t>(baari</a:t>
            </a:r>
            <a:r>
              <a:rPr lang="fi-FI" i="1" dirty="0">
                <a:latin typeface="Arial"/>
              </a:rPr>
              <a:t>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45996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HARJOITUS 8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83568" y="1447800"/>
            <a:ext cx="8003232" cy="4933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dirty="0">
                <a:latin typeface="Arial"/>
              </a:rPr>
              <a:t>Malli: kahvila, ravintola </a:t>
            </a:r>
            <a:r>
              <a:rPr lang="fi-FI" dirty="0" smtClean="0">
                <a:latin typeface="Arial"/>
              </a:rPr>
              <a:t>-</a:t>
            </a:r>
            <a:r>
              <a:rPr lang="cs-CZ" dirty="0" smtClean="0">
                <a:latin typeface="Arial"/>
              </a:rPr>
              <a:t> </a:t>
            </a:r>
            <a:r>
              <a:rPr lang="fi-FI" i="1" dirty="0" smtClean="0">
                <a:latin typeface="Arial"/>
              </a:rPr>
              <a:t>Käyn </a:t>
            </a:r>
            <a:r>
              <a:rPr lang="fi-FI" i="1" dirty="0">
                <a:latin typeface="Arial"/>
              </a:rPr>
              <a:t>tavallisesti kahvilassa, mutta </a:t>
            </a:r>
            <a:r>
              <a:rPr lang="fi-FI" i="1" dirty="0" smtClean="0">
                <a:latin typeface="Arial"/>
              </a:rPr>
              <a:t>nyt </a:t>
            </a:r>
            <a:r>
              <a:rPr lang="fi-FI" i="1" dirty="0">
                <a:latin typeface="Arial"/>
              </a:rPr>
              <a:t>menen </a:t>
            </a:r>
            <a:r>
              <a:rPr lang="fi-FI" i="1" dirty="0" smtClean="0">
                <a:latin typeface="Arial"/>
              </a:rPr>
              <a:t>ravintolaan</a:t>
            </a:r>
            <a:r>
              <a:rPr lang="fi-FI" dirty="0" smtClean="0">
                <a:latin typeface="Arial"/>
              </a:rPr>
              <a:t>.</a:t>
            </a:r>
            <a:endParaRPr lang="fi-FI" dirty="0">
              <a:latin typeface="Arial"/>
            </a:endParaRPr>
          </a:p>
          <a:p>
            <a:pPr marL="514350" indent="-514350">
              <a:buFont typeface="+mj-lt"/>
              <a:buAutoNum type="arabicPeriod"/>
            </a:pPr>
            <a:r>
              <a:rPr lang="fi-FI" i="1" dirty="0">
                <a:latin typeface="Arial"/>
              </a:rPr>
              <a:t>kirjasto</a:t>
            </a:r>
            <a:r>
              <a:rPr lang="fi-FI" i="1" dirty="0" smtClean="0">
                <a:latin typeface="Arial"/>
              </a:rPr>
              <a:t>,</a:t>
            </a:r>
            <a:r>
              <a:rPr lang="cs-CZ" i="1" dirty="0" smtClean="0">
                <a:latin typeface="Arial"/>
              </a:rPr>
              <a:t> </a:t>
            </a:r>
            <a:r>
              <a:rPr lang="fi-FI" i="1" dirty="0" smtClean="0">
                <a:latin typeface="Arial"/>
              </a:rPr>
              <a:t>kirjakauppa</a:t>
            </a:r>
            <a:endParaRPr lang="fi-FI" i="1" dirty="0">
              <a:latin typeface="Arial"/>
            </a:endParaRPr>
          </a:p>
          <a:p>
            <a:pPr marL="514350" indent="-514350">
              <a:buFont typeface="+mj-lt"/>
              <a:buAutoNum type="arabicPeriod"/>
            </a:pPr>
            <a:r>
              <a:rPr lang="fi-FI" i="1" dirty="0">
                <a:latin typeface="Arial"/>
              </a:rPr>
              <a:t>teatteri</a:t>
            </a:r>
            <a:r>
              <a:rPr lang="fi-FI" i="1" dirty="0" smtClean="0">
                <a:latin typeface="Arial"/>
              </a:rPr>
              <a:t>,</a:t>
            </a:r>
            <a:r>
              <a:rPr lang="cs-CZ" i="1" dirty="0" smtClean="0">
                <a:latin typeface="Arial"/>
              </a:rPr>
              <a:t> </a:t>
            </a:r>
            <a:r>
              <a:rPr lang="fi-FI" i="1" dirty="0" smtClean="0">
                <a:latin typeface="Arial"/>
              </a:rPr>
              <a:t>konsertti</a:t>
            </a:r>
            <a:endParaRPr lang="fi-FI" i="1" dirty="0">
              <a:latin typeface="Arial"/>
            </a:endParaRPr>
          </a:p>
          <a:p>
            <a:pPr marL="514350" indent="-514350">
              <a:buFont typeface="+mj-lt"/>
              <a:buAutoNum type="arabicPeriod"/>
            </a:pPr>
            <a:r>
              <a:rPr lang="fi-FI" i="1" dirty="0">
                <a:latin typeface="Arial"/>
              </a:rPr>
              <a:t>tori</a:t>
            </a:r>
            <a:r>
              <a:rPr lang="fi-FI" i="1" dirty="0" smtClean="0">
                <a:latin typeface="Arial"/>
              </a:rPr>
              <a:t>,</a:t>
            </a:r>
            <a:r>
              <a:rPr lang="cs-CZ" i="1" dirty="0" smtClean="0">
                <a:latin typeface="Arial"/>
              </a:rPr>
              <a:t> </a:t>
            </a:r>
            <a:r>
              <a:rPr lang="fi-FI" i="1" dirty="0" smtClean="0">
                <a:latin typeface="Arial"/>
              </a:rPr>
              <a:t>kauppa</a:t>
            </a:r>
            <a:endParaRPr lang="fi-FI" i="1" dirty="0">
              <a:latin typeface="Arial"/>
            </a:endParaRPr>
          </a:p>
          <a:p>
            <a:pPr marL="514350" indent="-514350">
              <a:buFont typeface="+mj-lt"/>
              <a:buAutoNum type="arabicPeriod"/>
            </a:pPr>
            <a:r>
              <a:rPr lang="cs-CZ" i="1" dirty="0">
                <a:latin typeface="Arial"/>
              </a:rPr>
              <a:t>p</a:t>
            </a:r>
            <a:r>
              <a:rPr lang="fi-FI" i="1" dirty="0" smtClean="0">
                <a:latin typeface="Arial"/>
              </a:rPr>
              <a:t>ieni</a:t>
            </a:r>
            <a:r>
              <a:rPr lang="cs-CZ" i="1" dirty="0" smtClean="0">
                <a:latin typeface="Arial"/>
              </a:rPr>
              <a:t> </a:t>
            </a:r>
            <a:r>
              <a:rPr lang="fi-FI" i="1" dirty="0" smtClean="0">
                <a:latin typeface="Arial"/>
              </a:rPr>
              <a:t>kauppa,</a:t>
            </a:r>
            <a:r>
              <a:rPr lang="cs-CZ" i="1" dirty="0" smtClean="0">
                <a:latin typeface="Arial"/>
              </a:rPr>
              <a:t> </a:t>
            </a:r>
            <a:r>
              <a:rPr lang="fi-FI" i="1" dirty="0" smtClean="0">
                <a:latin typeface="Arial"/>
              </a:rPr>
              <a:t>tavaratalo</a:t>
            </a:r>
            <a:endParaRPr lang="fi-FI" i="1" dirty="0">
              <a:latin typeface="Arial"/>
            </a:endParaRPr>
          </a:p>
          <a:p>
            <a:pPr marL="514350" indent="-514350">
              <a:buFont typeface="+mj-lt"/>
              <a:buAutoNum type="arabicPeriod"/>
            </a:pPr>
            <a:r>
              <a:rPr lang="fi-FI" i="1" dirty="0">
                <a:latin typeface="Arial"/>
              </a:rPr>
              <a:t>suihku</a:t>
            </a:r>
            <a:r>
              <a:rPr lang="fi-FI" i="1" dirty="0" smtClean="0">
                <a:latin typeface="Arial"/>
              </a:rPr>
              <a:t>,</a:t>
            </a:r>
            <a:r>
              <a:rPr lang="cs-CZ" i="1" dirty="0" smtClean="0">
                <a:latin typeface="Arial"/>
              </a:rPr>
              <a:t> </a:t>
            </a:r>
            <a:r>
              <a:rPr lang="fi-FI" i="1" dirty="0" smtClean="0">
                <a:latin typeface="Arial"/>
              </a:rPr>
              <a:t>kylpy</a:t>
            </a:r>
            <a:endParaRPr lang="fi-FI" i="1" dirty="0">
              <a:latin typeface="Arial"/>
            </a:endParaRPr>
          </a:p>
          <a:p>
            <a:pPr marL="514350" indent="-514350">
              <a:buFont typeface="+mj-lt"/>
              <a:buAutoNum type="arabicPeriod"/>
            </a:pPr>
            <a:r>
              <a:rPr lang="fi-FI" i="1" dirty="0">
                <a:latin typeface="Arial"/>
              </a:rPr>
              <a:t>työ</a:t>
            </a:r>
            <a:r>
              <a:rPr lang="fi-FI" i="1" dirty="0" smtClean="0">
                <a:latin typeface="Arial"/>
              </a:rPr>
              <a:t>,</a:t>
            </a:r>
            <a:r>
              <a:rPr lang="cs-CZ" i="1" dirty="0" smtClean="0">
                <a:latin typeface="Arial"/>
              </a:rPr>
              <a:t> </a:t>
            </a:r>
            <a:r>
              <a:rPr lang="fi-FI" i="1" dirty="0" smtClean="0">
                <a:latin typeface="Arial"/>
              </a:rPr>
              <a:t>kurssi</a:t>
            </a:r>
            <a:endParaRPr lang="fi-FI" i="1" dirty="0">
              <a:latin typeface="Arial"/>
            </a:endParaRPr>
          </a:p>
          <a:p>
            <a:pPr marL="514350" indent="-514350">
              <a:buFont typeface="+mj-lt"/>
              <a:buAutoNum type="arabicPeriod"/>
            </a:pPr>
            <a:r>
              <a:rPr lang="fi-FI" i="1" dirty="0">
                <a:latin typeface="Arial"/>
              </a:rPr>
              <a:t>Vantaa</a:t>
            </a:r>
            <a:r>
              <a:rPr lang="fi-FI" i="1" dirty="0" smtClean="0">
                <a:latin typeface="Arial"/>
              </a:rPr>
              <a:t>,</a:t>
            </a:r>
            <a:r>
              <a:rPr lang="cs-CZ" i="1" dirty="0" smtClean="0">
                <a:latin typeface="Arial"/>
              </a:rPr>
              <a:t> </a:t>
            </a:r>
            <a:r>
              <a:rPr lang="fi-FI" i="1" dirty="0" smtClean="0">
                <a:latin typeface="Arial"/>
              </a:rPr>
              <a:t>Espoo</a:t>
            </a:r>
            <a:endParaRPr lang="fi-FI" i="1" dirty="0">
              <a:latin typeface="Arial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89110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Oppikirja</a:t>
            </a: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 err="1" smtClean="0"/>
              <a:t>Kielioppi</a:t>
            </a:r>
            <a:r>
              <a:rPr lang="cs-CZ" dirty="0" smtClean="0"/>
              <a:t> – s. 32-33 (</a:t>
            </a:r>
            <a:r>
              <a:rPr lang="cs-CZ" dirty="0" err="1" smtClean="0"/>
              <a:t>inessiivi</a:t>
            </a:r>
            <a:r>
              <a:rPr lang="cs-CZ" dirty="0" smtClean="0"/>
              <a:t>), s. 76-77 (</a:t>
            </a:r>
            <a:r>
              <a:rPr lang="cs-CZ" dirty="0" err="1" smtClean="0"/>
              <a:t>lokaalisijat</a:t>
            </a:r>
            <a:r>
              <a:rPr lang="cs-CZ" dirty="0" smtClean="0"/>
              <a:t>)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3667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HARJOITUS 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err="1" smtClean="0"/>
              <a:t>Malli</a:t>
            </a:r>
            <a:r>
              <a:rPr lang="cs-CZ" dirty="0" smtClean="0"/>
              <a:t>: </a:t>
            </a:r>
            <a:r>
              <a:rPr lang="cs-CZ" dirty="0" err="1" smtClean="0"/>
              <a:t>Haluan</a:t>
            </a:r>
            <a:r>
              <a:rPr lang="cs-CZ" dirty="0" smtClean="0"/>
              <a:t> </a:t>
            </a:r>
            <a:r>
              <a:rPr lang="cs-CZ" dirty="0" err="1" smtClean="0"/>
              <a:t>kahvi</a:t>
            </a:r>
            <a:r>
              <a:rPr lang="cs-CZ" b="1" dirty="0" err="1" smtClean="0"/>
              <a:t>a</a:t>
            </a:r>
            <a:r>
              <a:rPr lang="cs-CZ" dirty="0" smtClean="0"/>
              <a:t>. </a:t>
            </a:r>
            <a:r>
              <a:rPr lang="cs-CZ" dirty="0" err="1" smtClean="0"/>
              <a:t>Kiitos</a:t>
            </a:r>
            <a:r>
              <a:rPr lang="cs-CZ" dirty="0" smtClean="0"/>
              <a:t> </a:t>
            </a:r>
            <a:r>
              <a:rPr lang="cs-CZ" dirty="0" err="1" smtClean="0"/>
              <a:t>kahvi</a:t>
            </a:r>
            <a:r>
              <a:rPr lang="cs-CZ" b="1" dirty="0" err="1" smtClean="0"/>
              <a:t>sta</a:t>
            </a:r>
            <a:r>
              <a:rPr lang="cs-CZ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hollantilainen</a:t>
            </a:r>
            <a:r>
              <a:rPr lang="cs-CZ" dirty="0" smtClean="0"/>
              <a:t> </a:t>
            </a:r>
            <a:r>
              <a:rPr lang="cs-CZ" dirty="0" err="1" smtClean="0"/>
              <a:t>juusto</a:t>
            </a:r>
            <a:r>
              <a:rPr lang="cs-CZ" dirty="0"/>
              <a:t> </a:t>
            </a:r>
            <a:r>
              <a:rPr lang="cs-CZ" dirty="0" smtClean="0"/>
              <a:t> </a:t>
            </a:r>
            <a:r>
              <a:rPr lang="cs-CZ" dirty="0" err="1" smtClean="0"/>
              <a:t>hollantilais</a:t>
            </a:r>
            <a:r>
              <a:rPr lang="cs-CZ" dirty="0" smtClean="0"/>
              <a:t>-  </a:t>
            </a:r>
            <a:r>
              <a:rPr lang="cs-CZ" dirty="0" err="1" smtClean="0"/>
              <a:t>hollantilaise</a:t>
            </a:r>
            <a:r>
              <a:rPr lang="cs-CZ" dirty="0" smtClean="0"/>
              <a:t>-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makea</a:t>
            </a:r>
            <a:r>
              <a:rPr lang="cs-CZ" dirty="0" smtClean="0"/>
              <a:t> </a:t>
            </a:r>
            <a:r>
              <a:rPr lang="cs-CZ" dirty="0" err="1" smtClean="0"/>
              <a:t>kaakao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kylmä</a:t>
            </a:r>
            <a:r>
              <a:rPr lang="cs-CZ" dirty="0" smtClean="0"/>
              <a:t> </a:t>
            </a:r>
            <a:r>
              <a:rPr lang="cs-CZ" dirty="0" err="1" smtClean="0"/>
              <a:t>mehu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kuuma</a:t>
            </a:r>
            <a:r>
              <a:rPr lang="cs-CZ" dirty="0" smtClean="0"/>
              <a:t> </a:t>
            </a:r>
            <a:r>
              <a:rPr lang="cs-CZ" dirty="0" err="1" smtClean="0"/>
              <a:t>kalakeitto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vihreä</a:t>
            </a:r>
            <a:r>
              <a:rPr lang="cs-CZ" dirty="0" smtClean="0"/>
              <a:t> </a:t>
            </a:r>
            <a:r>
              <a:rPr lang="cs-CZ" dirty="0" err="1" smtClean="0"/>
              <a:t>tee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englantilainen</a:t>
            </a:r>
            <a:r>
              <a:rPr lang="cs-CZ" dirty="0" smtClean="0"/>
              <a:t> </a:t>
            </a:r>
            <a:r>
              <a:rPr lang="cs-CZ" dirty="0" err="1" smtClean="0"/>
              <a:t>olut</a:t>
            </a:r>
            <a:r>
              <a:rPr lang="cs-CZ" dirty="0" smtClean="0"/>
              <a:t> </a:t>
            </a:r>
            <a:r>
              <a:rPr lang="cs-CZ" dirty="0" err="1" smtClean="0"/>
              <a:t>englantilais</a:t>
            </a:r>
            <a:r>
              <a:rPr lang="cs-CZ" dirty="0" smtClean="0"/>
              <a:t>- </a:t>
            </a:r>
            <a:r>
              <a:rPr lang="cs-CZ" dirty="0" err="1" smtClean="0"/>
              <a:t>olut</a:t>
            </a:r>
            <a:r>
              <a:rPr lang="cs-CZ" dirty="0" smtClean="0"/>
              <a:t>- </a:t>
            </a:r>
            <a:r>
              <a:rPr lang="cs-CZ" dirty="0" err="1" smtClean="0"/>
              <a:t>olue</a:t>
            </a:r>
            <a:r>
              <a:rPr lang="cs-CZ" dirty="0" smtClean="0"/>
              <a:t>- </a:t>
            </a:r>
            <a:r>
              <a:rPr lang="cs-CZ" dirty="0" err="1" smtClean="0"/>
              <a:t>lyhyt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bulgarialainen</a:t>
            </a:r>
            <a:r>
              <a:rPr lang="cs-CZ" dirty="0" smtClean="0"/>
              <a:t> </a:t>
            </a:r>
            <a:r>
              <a:rPr lang="cs-CZ" dirty="0" err="1" smtClean="0"/>
              <a:t>jogurtti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italialainen</a:t>
            </a:r>
            <a:r>
              <a:rPr lang="cs-CZ" dirty="0" smtClean="0"/>
              <a:t> </a:t>
            </a:r>
            <a:r>
              <a:rPr lang="cs-CZ" dirty="0" err="1" smtClean="0"/>
              <a:t>viini</a:t>
            </a:r>
            <a:r>
              <a:rPr lang="cs-CZ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029526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HARJOITUS 2:  </a:t>
            </a:r>
            <a:r>
              <a:rPr lang="cs-CZ" dirty="0" err="1" smtClean="0"/>
              <a:t>Vastaa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 smtClean="0"/>
              <a:t>Mitä</a:t>
            </a:r>
            <a:r>
              <a:rPr lang="cs-CZ" dirty="0" smtClean="0"/>
              <a:t> </a:t>
            </a:r>
            <a:r>
              <a:rPr lang="cs-CZ" dirty="0" err="1" smtClean="0"/>
              <a:t>osaat</a:t>
            </a:r>
            <a:r>
              <a:rPr lang="cs-CZ" dirty="0" smtClean="0"/>
              <a:t> </a:t>
            </a:r>
            <a:r>
              <a:rPr lang="cs-CZ" dirty="0" err="1" smtClean="0"/>
              <a:t>tehdä</a:t>
            </a:r>
            <a:r>
              <a:rPr lang="cs-CZ" dirty="0" smtClean="0"/>
              <a:t>?</a:t>
            </a:r>
          </a:p>
          <a:p>
            <a:pPr marL="0" indent="0">
              <a:buNone/>
            </a:pPr>
            <a:r>
              <a:rPr lang="cs-CZ" dirty="0" err="1" smtClean="0"/>
              <a:t>Mitä</a:t>
            </a:r>
            <a:r>
              <a:rPr lang="cs-CZ" dirty="0" smtClean="0"/>
              <a:t> et </a:t>
            </a:r>
            <a:r>
              <a:rPr lang="cs-CZ" dirty="0" err="1" smtClean="0"/>
              <a:t>osaa</a:t>
            </a:r>
            <a:r>
              <a:rPr lang="cs-CZ" dirty="0" smtClean="0"/>
              <a:t> </a:t>
            </a:r>
            <a:r>
              <a:rPr lang="cs-CZ" dirty="0" err="1" smtClean="0"/>
              <a:t>tehdä</a:t>
            </a:r>
            <a:r>
              <a:rPr lang="cs-CZ" dirty="0" smtClean="0"/>
              <a:t>?</a:t>
            </a:r>
          </a:p>
          <a:p>
            <a:pPr marL="0" indent="0">
              <a:buNone/>
            </a:pPr>
            <a:r>
              <a:rPr lang="cs-CZ" dirty="0" err="1" smtClean="0"/>
              <a:t>Mitä</a:t>
            </a:r>
            <a:r>
              <a:rPr lang="cs-CZ" dirty="0" smtClean="0"/>
              <a:t> </a:t>
            </a:r>
            <a:r>
              <a:rPr lang="cs-CZ" dirty="0" err="1" smtClean="0"/>
              <a:t>haluat</a:t>
            </a:r>
            <a:r>
              <a:rPr lang="cs-CZ" dirty="0" smtClean="0"/>
              <a:t> </a:t>
            </a:r>
            <a:r>
              <a:rPr lang="cs-CZ" dirty="0" err="1" smtClean="0"/>
              <a:t>tehdä</a:t>
            </a:r>
            <a:r>
              <a:rPr lang="cs-CZ" dirty="0" smtClean="0"/>
              <a:t> </a:t>
            </a:r>
            <a:r>
              <a:rPr lang="cs-CZ" dirty="0" err="1" smtClean="0"/>
              <a:t>tänään</a:t>
            </a:r>
            <a:r>
              <a:rPr lang="cs-CZ" dirty="0" smtClean="0"/>
              <a:t>?</a:t>
            </a:r>
          </a:p>
          <a:p>
            <a:pPr marL="0" indent="0">
              <a:buNone/>
            </a:pPr>
            <a:r>
              <a:rPr lang="cs-CZ" dirty="0" err="1" smtClean="0"/>
              <a:t>Mitä</a:t>
            </a:r>
            <a:r>
              <a:rPr lang="cs-CZ" dirty="0" smtClean="0"/>
              <a:t> </a:t>
            </a:r>
            <a:r>
              <a:rPr lang="cs-CZ" dirty="0" err="1" smtClean="0"/>
              <a:t>haluat</a:t>
            </a:r>
            <a:r>
              <a:rPr lang="cs-CZ" dirty="0" smtClean="0"/>
              <a:t> </a:t>
            </a:r>
            <a:r>
              <a:rPr lang="cs-CZ" dirty="0" err="1" smtClean="0"/>
              <a:t>tehdä</a:t>
            </a:r>
            <a:r>
              <a:rPr lang="cs-CZ" dirty="0" smtClean="0"/>
              <a:t> </a:t>
            </a:r>
            <a:r>
              <a:rPr lang="cs-CZ" dirty="0" err="1" smtClean="0"/>
              <a:t>viikonloppuna</a:t>
            </a:r>
            <a:r>
              <a:rPr lang="cs-CZ" dirty="0" smtClean="0"/>
              <a:t>?</a:t>
            </a:r>
          </a:p>
          <a:p>
            <a:pPr marL="0" indent="0">
              <a:buNone/>
            </a:pPr>
            <a:r>
              <a:rPr lang="cs-CZ" dirty="0" err="1" smtClean="0"/>
              <a:t>Mitä</a:t>
            </a:r>
            <a:r>
              <a:rPr lang="cs-CZ" dirty="0" smtClean="0"/>
              <a:t> et </a:t>
            </a:r>
            <a:r>
              <a:rPr lang="cs-CZ" dirty="0" err="1" smtClean="0"/>
              <a:t>voi</a:t>
            </a:r>
            <a:r>
              <a:rPr lang="cs-CZ" dirty="0" smtClean="0"/>
              <a:t> </a:t>
            </a:r>
            <a:r>
              <a:rPr lang="cs-CZ" dirty="0" err="1" smtClean="0"/>
              <a:t>tehdä</a:t>
            </a:r>
            <a:r>
              <a:rPr lang="cs-CZ" dirty="0" smtClean="0"/>
              <a:t> </a:t>
            </a:r>
            <a:r>
              <a:rPr lang="cs-CZ" dirty="0" err="1" smtClean="0"/>
              <a:t>yöllä</a:t>
            </a:r>
            <a:r>
              <a:rPr lang="cs-CZ" dirty="0" smtClean="0"/>
              <a:t>?</a:t>
            </a:r>
          </a:p>
          <a:p>
            <a:pPr marL="0" indent="0">
              <a:buNone/>
            </a:pPr>
            <a:r>
              <a:rPr lang="cs-CZ" dirty="0" err="1" smtClean="0"/>
              <a:t>Mitä</a:t>
            </a:r>
            <a:r>
              <a:rPr lang="cs-CZ" dirty="0" smtClean="0"/>
              <a:t> </a:t>
            </a:r>
            <a:r>
              <a:rPr lang="cs-CZ" dirty="0" err="1" smtClean="0"/>
              <a:t>voit</a:t>
            </a:r>
            <a:r>
              <a:rPr lang="cs-CZ" dirty="0" smtClean="0"/>
              <a:t> </a:t>
            </a:r>
            <a:r>
              <a:rPr lang="cs-CZ" dirty="0" err="1" smtClean="0"/>
              <a:t>tehdä</a:t>
            </a:r>
            <a:r>
              <a:rPr lang="cs-CZ" dirty="0" smtClean="0"/>
              <a:t> </a:t>
            </a:r>
            <a:r>
              <a:rPr lang="cs-CZ" dirty="0" err="1" smtClean="0"/>
              <a:t>Suomessa</a:t>
            </a:r>
            <a:r>
              <a:rPr lang="cs-CZ" dirty="0" smtClean="0"/>
              <a:t>?</a:t>
            </a:r>
          </a:p>
          <a:p>
            <a:pPr marL="0" indent="0">
              <a:buNone/>
            </a:pPr>
            <a:r>
              <a:rPr lang="cs-CZ" dirty="0" err="1" smtClean="0"/>
              <a:t>Mitä</a:t>
            </a:r>
            <a:r>
              <a:rPr lang="cs-CZ" dirty="0" smtClean="0"/>
              <a:t> </a:t>
            </a:r>
            <a:r>
              <a:rPr lang="cs-CZ" dirty="0" err="1" smtClean="0"/>
              <a:t>lapset</a:t>
            </a:r>
            <a:r>
              <a:rPr lang="cs-CZ" dirty="0" smtClean="0"/>
              <a:t> </a:t>
            </a:r>
            <a:r>
              <a:rPr lang="cs-CZ" dirty="0" err="1" smtClean="0"/>
              <a:t>tekevät</a:t>
            </a:r>
            <a:r>
              <a:rPr lang="cs-CZ" dirty="0" smtClean="0"/>
              <a:t> </a:t>
            </a:r>
            <a:r>
              <a:rPr lang="cs-CZ" dirty="0" err="1" smtClean="0"/>
              <a:t>koulussa</a:t>
            </a:r>
            <a:r>
              <a:rPr lang="cs-CZ" dirty="0" smtClean="0"/>
              <a:t>?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30103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PAIKALLISSIJAT – lokální pády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1560" y="1447800"/>
            <a:ext cx="8280920" cy="4933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6 </a:t>
            </a:r>
            <a:r>
              <a:rPr lang="cs-CZ" dirty="0" err="1" smtClean="0"/>
              <a:t>sijaa</a:t>
            </a:r>
            <a:r>
              <a:rPr lang="cs-CZ" dirty="0" smtClean="0"/>
              <a:t>:  INE (-</a:t>
            </a:r>
            <a:r>
              <a:rPr lang="cs-CZ" dirty="0" err="1" smtClean="0"/>
              <a:t>ssA</a:t>
            </a:r>
            <a:r>
              <a:rPr lang="cs-CZ" dirty="0" smtClean="0"/>
              <a:t>), ELA (-</a:t>
            </a:r>
            <a:r>
              <a:rPr lang="cs-CZ" dirty="0" err="1" smtClean="0"/>
              <a:t>stA</a:t>
            </a:r>
            <a:r>
              <a:rPr lang="cs-CZ" dirty="0" smtClean="0"/>
              <a:t>), ILL (-</a:t>
            </a:r>
            <a:r>
              <a:rPr lang="cs-CZ" dirty="0" err="1" smtClean="0"/>
              <a:t>Vn</a:t>
            </a:r>
            <a:r>
              <a:rPr lang="cs-CZ" dirty="0" smtClean="0"/>
              <a:t>, -</a:t>
            </a:r>
            <a:r>
              <a:rPr lang="cs-CZ" dirty="0" err="1" smtClean="0"/>
              <a:t>hVn</a:t>
            </a:r>
            <a:r>
              <a:rPr lang="cs-CZ" dirty="0" smtClean="0"/>
              <a:t>, -</a:t>
            </a:r>
            <a:r>
              <a:rPr lang="cs-CZ" dirty="0" err="1" smtClean="0"/>
              <a:t>seen</a:t>
            </a:r>
            <a:r>
              <a:rPr lang="cs-CZ" dirty="0" smtClean="0"/>
              <a:t>), ADE (-</a:t>
            </a:r>
            <a:r>
              <a:rPr lang="cs-CZ" dirty="0" err="1" smtClean="0"/>
              <a:t>llA</a:t>
            </a:r>
            <a:r>
              <a:rPr lang="cs-CZ" dirty="0" smtClean="0"/>
              <a:t>), ABL (-</a:t>
            </a:r>
            <a:r>
              <a:rPr lang="cs-CZ" dirty="0" err="1" smtClean="0"/>
              <a:t>ltA</a:t>
            </a:r>
            <a:r>
              <a:rPr lang="cs-CZ" dirty="0" smtClean="0"/>
              <a:t>), ALL (-</a:t>
            </a:r>
            <a:r>
              <a:rPr lang="cs-CZ" dirty="0" err="1" smtClean="0"/>
              <a:t>lle</a:t>
            </a:r>
            <a:r>
              <a:rPr lang="cs-CZ" dirty="0" smtClean="0"/>
              <a:t>)</a:t>
            </a:r>
          </a:p>
          <a:p>
            <a:endParaRPr lang="cs-CZ" dirty="0" smtClean="0"/>
          </a:p>
          <a:p>
            <a:r>
              <a:rPr lang="cs-CZ" dirty="0" smtClean="0"/>
              <a:t>3 </a:t>
            </a:r>
            <a:r>
              <a:rPr lang="cs-CZ" dirty="0" err="1" smtClean="0"/>
              <a:t>sisäpaikallissijaa</a:t>
            </a:r>
            <a:r>
              <a:rPr lang="cs-CZ" dirty="0" smtClean="0"/>
              <a:t>: </a:t>
            </a:r>
            <a:r>
              <a:rPr lang="cs-CZ" dirty="0"/>
              <a:t>INE, ELA, </a:t>
            </a:r>
            <a:r>
              <a:rPr lang="cs-CZ" dirty="0" smtClean="0"/>
              <a:t>ILL (vnitřní)</a:t>
            </a:r>
            <a:endParaRPr lang="cs-CZ" dirty="0" smtClean="0"/>
          </a:p>
          <a:p>
            <a:r>
              <a:rPr lang="cs-CZ" dirty="0" smtClean="0"/>
              <a:t>3 </a:t>
            </a:r>
            <a:r>
              <a:rPr lang="cs-CZ" dirty="0" err="1" smtClean="0"/>
              <a:t>ulkopaikallissijaa</a:t>
            </a:r>
            <a:r>
              <a:rPr lang="cs-CZ" dirty="0" smtClean="0"/>
              <a:t>: </a:t>
            </a:r>
            <a:r>
              <a:rPr lang="cs-CZ" dirty="0"/>
              <a:t>ADE, ABL, </a:t>
            </a:r>
            <a:r>
              <a:rPr lang="cs-CZ" dirty="0" smtClean="0"/>
              <a:t>ALL (vnější)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2 </a:t>
            </a:r>
            <a:r>
              <a:rPr lang="cs-CZ" dirty="0" err="1" smtClean="0"/>
              <a:t>olosijaa</a:t>
            </a:r>
            <a:r>
              <a:rPr lang="cs-CZ" dirty="0" smtClean="0"/>
              <a:t>: INESSIIVI </a:t>
            </a:r>
            <a:r>
              <a:rPr lang="cs-CZ" dirty="0" err="1" smtClean="0"/>
              <a:t>ja</a:t>
            </a:r>
            <a:r>
              <a:rPr lang="cs-CZ" dirty="0" smtClean="0"/>
              <a:t> ADESSIIVI</a:t>
            </a:r>
          </a:p>
          <a:p>
            <a:r>
              <a:rPr lang="cs-CZ" dirty="0" smtClean="0"/>
              <a:t>2 </a:t>
            </a:r>
            <a:r>
              <a:rPr lang="cs-CZ" dirty="0" err="1" smtClean="0"/>
              <a:t>erosijaa</a:t>
            </a:r>
            <a:r>
              <a:rPr lang="cs-CZ" dirty="0" smtClean="0"/>
              <a:t>: ELATIIVI JA ABLATIIVI</a:t>
            </a:r>
          </a:p>
          <a:p>
            <a:r>
              <a:rPr lang="cs-CZ" dirty="0"/>
              <a:t>2 </a:t>
            </a:r>
            <a:r>
              <a:rPr lang="cs-CZ" dirty="0" err="1" smtClean="0"/>
              <a:t>tulosijaa</a:t>
            </a:r>
            <a:r>
              <a:rPr lang="cs-CZ" dirty="0" smtClean="0"/>
              <a:t>: ILLATIIVI </a:t>
            </a:r>
            <a:r>
              <a:rPr lang="cs-CZ" dirty="0" err="1" smtClean="0"/>
              <a:t>ja</a:t>
            </a:r>
            <a:r>
              <a:rPr lang="cs-CZ" dirty="0" smtClean="0"/>
              <a:t> ALLATIIVI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59354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PAIKALLISSIJAT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i="1" dirty="0" smtClean="0"/>
          </a:p>
          <a:p>
            <a:pPr marL="0" indent="0">
              <a:buNone/>
            </a:pPr>
            <a:r>
              <a:rPr lang="cs-CZ" i="1" dirty="0" err="1" smtClean="0"/>
              <a:t>Lintu</a:t>
            </a:r>
            <a:r>
              <a:rPr lang="cs-CZ" i="1" dirty="0" smtClean="0"/>
              <a:t> </a:t>
            </a:r>
            <a:r>
              <a:rPr lang="cs-CZ" i="1" dirty="0" err="1" smtClean="0"/>
              <a:t>lentää</a:t>
            </a:r>
            <a:r>
              <a:rPr lang="cs-CZ" i="1" dirty="0" smtClean="0"/>
              <a:t> </a:t>
            </a:r>
            <a:r>
              <a:rPr lang="cs-CZ" i="1" dirty="0" err="1" smtClean="0"/>
              <a:t>kato</a:t>
            </a:r>
            <a:r>
              <a:rPr lang="cs-CZ" i="1" dirty="0" err="1" smtClean="0">
                <a:solidFill>
                  <a:srgbClr val="FF0000"/>
                </a:solidFill>
              </a:rPr>
              <a:t>lle</a:t>
            </a:r>
            <a:r>
              <a:rPr lang="cs-CZ" i="1" dirty="0" smtClean="0"/>
              <a:t>.</a:t>
            </a:r>
          </a:p>
          <a:p>
            <a:pPr marL="0" indent="0">
              <a:buNone/>
            </a:pPr>
            <a:r>
              <a:rPr lang="cs-CZ" i="1" dirty="0" err="1" smtClean="0"/>
              <a:t>Lintu</a:t>
            </a:r>
            <a:r>
              <a:rPr lang="cs-CZ" i="1" dirty="0" smtClean="0"/>
              <a:t> </a:t>
            </a:r>
            <a:r>
              <a:rPr lang="cs-CZ" i="1" dirty="0" err="1" smtClean="0"/>
              <a:t>istuu</a:t>
            </a:r>
            <a:r>
              <a:rPr lang="cs-CZ" i="1" dirty="0" smtClean="0"/>
              <a:t> </a:t>
            </a:r>
            <a:r>
              <a:rPr lang="cs-CZ" i="1" dirty="0" err="1" smtClean="0"/>
              <a:t>kato</a:t>
            </a:r>
            <a:r>
              <a:rPr lang="cs-CZ" i="1" dirty="0" err="1" smtClean="0">
                <a:solidFill>
                  <a:srgbClr val="FF0000"/>
                </a:solidFill>
              </a:rPr>
              <a:t>lla</a:t>
            </a:r>
            <a:r>
              <a:rPr lang="cs-CZ" i="1" dirty="0" smtClean="0"/>
              <a:t>.</a:t>
            </a:r>
          </a:p>
          <a:p>
            <a:pPr marL="0" indent="0">
              <a:buNone/>
            </a:pPr>
            <a:r>
              <a:rPr lang="cs-CZ" i="1" dirty="0" err="1" smtClean="0"/>
              <a:t>Lintu</a:t>
            </a:r>
            <a:r>
              <a:rPr lang="cs-CZ" i="1" dirty="0" smtClean="0"/>
              <a:t> </a:t>
            </a:r>
            <a:r>
              <a:rPr lang="cs-CZ" i="1" dirty="0" err="1" smtClean="0"/>
              <a:t>nousee</a:t>
            </a:r>
            <a:r>
              <a:rPr lang="cs-CZ" i="1" dirty="0" smtClean="0"/>
              <a:t> </a:t>
            </a:r>
            <a:r>
              <a:rPr lang="cs-CZ" i="1" dirty="0" err="1" smtClean="0"/>
              <a:t>kato</a:t>
            </a:r>
            <a:r>
              <a:rPr lang="cs-CZ" i="1" dirty="0" err="1" smtClean="0">
                <a:solidFill>
                  <a:srgbClr val="FF0000"/>
                </a:solidFill>
              </a:rPr>
              <a:t>lta</a:t>
            </a:r>
            <a:r>
              <a:rPr lang="cs-CZ" i="1" dirty="0" smtClean="0"/>
              <a:t>.</a:t>
            </a:r>
            <a:endParaRPr lang="cs-CZ" i="1" dirty="0"/>
          </a:p>
          <a:p>
            <a:pPr marL="0" indent="0">
              <a:buNone/>
            </a:pPr>
            <a:endParaRPr lang="cs-CZ" i="1" dirty="0" smtClean="0"/>
          </a:p>
          <a:p>
            <a:pPr marL="0" indent="0">
              <a:buNone/>
            </a:pPr>
            <a:endParaRPr lang="cs-CZ" i="1" dirty="0" smtClean="0"/>
          </a:p>
          <a:p>
            <a:pPr marL="0" indent="0">
              <a:buNone/>
            </a:pPr>
            <a:r>
              <a:rPr lang="cs-CZ" i="1" dirty="0" err="1" smtClean="0"/>
              <a:t>Mies</a:t>
            </a:r>
            <a:r>
              <a:rPr lang="cs-CZ" i="1" dirty="0" smtClean="0"/>
              <a:t> </a:t>
            </a:r>
            <a:r>
              <a:rPr lang="cs-CZ" i="1" dirty="0" err="1" smtClean="0"/>
              <a:t>menee</a:t>
            </a:r>
            <a:r>
              <a:rPr lang="cs-CZ" i="1" dirty="0" smtClean="0"/>
              <a:t> </a:t>
            </a:r>
            <a:r>
              <a:rPr lang="cs-CZ" i="1" dirty="0" err="1" smtClean="0"/>
              <a:t>talo</a:t>
            </a:r>
            <a:r>
              <a:rPr lang="cs-CZ" i="1" dirty="0" err="1" smtClean="0">
                <a:solidFill>
                  <a:srgbClr val="FF0000"/>
                </a:solidFill>
              </a:rPr>
              <a:t>on</a:t>
            </a:r>
            <a:r>
              <a:rPr lang="cs-CZ" i="1" dirty="0" smtClean="0"/>
              <a:t>.</a:t>
            </a:r>
          </a:p>
          <a:p>
            <a:pPr marL="0" indent="0">
              <a:buNone/>
            </a:pPr>
            <a:r>
              <a:rPr lang="cs-CZ" i="1" dirty="0" err="1" smtClean="0"/>
              <a:t>Mies</a:t>
            </a:r>
            <a:r>
              <a:rPr lang="cs-CZ" i="1" dirty="0" smtClean="0"/>
              <a:t> on </a:t>
            </a:r>
            <a:r>
              <a:rPr lang="cs-CZ" i="1" dirty="0" err="1" smtClean="0"/>
              <a:t>talo</a:t>
            </a:r>
            <a:r>
              <a:rPr lang="cs-CZ" i="1" dirty="0" err="1" smtClean="0">
                <a:solidFill>
                  <a:srgbClr val="FF0000"/>
                </a:solidFill>
              </a:rPr>
              <a:t>ssa</a:t>
            </a:r>
            <a:r>
              <a:rPr lang="cs-CZ" i="1" dirty="0" smtClean="0"/>
              <a:t>.</a:t>
            </a:r>
          </a:p>
          <a:p>
            <a:pPr marL="0" indent="0">
              <a:buNone/>
            </a:pPr>
            <a:r>
              <a:rPr lang="cs-CZ" i="1" dirty="0" err="1" smtClean="0"/>
              <a:t>Mies</a:t>
            </a:r>
            <a:r>
              <a:rPr lang="cs-CZ" i="1" dirty="0" smtClean="0"/>
              <a:t> </a:t>
            </a:r>
            <a:r>
              <a:rPr lang="cs-CZ" i="1" dirty="0" err="1" smtClean="0"/>
              <a:t>tulee</a:t>
            </a:r>
            <a:r>
              <a:rPr lang="cs-CZ" i="1" dirty="0" smtClean="0"/>
              <a:t> </a:t>
            </a:r>
            <a:r>
              <a:rPr lang="cs-CZ" i="1" dirty="0" err="1" smtClean="0"/>
              <a:t>talo</a:t>
            </a:r>
            <a:r>
              <a:rPr lang="cs-CZ" i="1" dirty="0" err="1" smtClean="0">
                <a:solidFill>
                  <a:srgbClr val="FF0000"/>
                </a:solidFill>
              </a:rPr>
              <a:t>sta</a:t>
            </a:r>
            <a:r>
              <a:rPr lang="cs-CZ" i="1" dirty="0" smtClean="0"/>
              <a:t>.</a:t>
            </a:r>
            <a:endParaRPr lang="cs-CZ" i="1" dirty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1398996"/>
            <a:ext cx="3849955" cy="4910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965158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0"/>
            <a:ext cx="7772400" cy="1412776"/>
          </a:xfrm>
        </p:spPr>
        <p:txBody>
          <a:bodyPr>
            <a:normAutofit/>
          </a:bodyPr>
          <a:lstStyle/>
          <a:p>
            <a:r>
              <a:rPr lang="cs-CZ" dirty="0" smtClean="0"/>
              <a:t>MISSÄ? (kde?)</a:t>
            </a:r>
            <a:br>
              <a:rPr lang="cs-CZ" dirty="0" smtClean="0"/>
            </a:br>
            <a:r>
              <a:rPr lang="cs-CZ" dirty="0" smtClean="0"/>
              <a:t>INESSIIVI JA ADESSIIVI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412776"/>
            <a:ext cx="7772400" cy="5040560"/>
          </a:xfrm>
        </p:spPr>
        <p:txBody>
          <a:bodyPr/>
          <a:lstStyle/>
          <a:p>
            <a:pPr marL="0" indent="0">
              <a:buNone/>
            </a:pPr>
            <a:r>
              <a:rPr lang="cs-CZ" dirty="0" err="1"/>
              <a:t>u</a:t>
            </a:r>
            <a:r>
              <a:rPr lang="cs-CZ" dirty="0" err="1" smtClean="0"/>
              <a:t>sein</a:t>
            </a:r>
            <a:r>
              <a:rPr lang="cs-CZ" dirty="0" smtClean="0"/>
              <a:t> </a:t>
            </a:r>
            <a:r>
              <a:rPr lang="cs-CZ" i="1" dirty="0" err="1" smtClean="0"/>
              <a:t>olla</a:t>
            </a:r>
            <a:r>
              <a:rPr lang="cs-CZ" dirty="0" smtClean="0"/>
              <a:t>-verbi (</a:t>
            </a:r>
            <a:r>
              <a:rPr lang="cs-CZ" i="1" dirty="0" err="1" smtClean="0"/>
              <a:t>asua</a:t>
            </a:r>
            <a:r>
              <a:rPr lang="cs-CZ" dirty="0" smtClean="0"/>
              <a:t>, </a:t>
            </a:r>
            <a:r>
              <a:rPr lang="cs-CZ" i="1" dirty="0" err="1" smtClean="0"/>
              <a:t>seisoa</a:t>
            </a:r>
            <a:r>
              <a:rPr lang="cs-CZ" dirty="0" smtClean="0"/>
              <a:t>, </a:t>
            </a:r>
            <a:r>
              <a:rPr lang="cs-CZ" i="1" dirty="0" err="1" smtClean="0"/>
              <a:t>istua</a:t>
            </a:r>
            <a:r>
              <a:rPr lang="cs-CZ" dirty="0"/>
              <a:t> </a:t>
            </a:r>
            <a:r>
              <a:rPr lang="cs-CZ" dirty="0"/>
              <a:t>;</a:t>
            </a:r>
            <a:r>
              <a:rPr lang="cs-CZ" dirty="0" smtClean="0"/>
              <a:t> </a:t>
            </a:r>
            <a:r>
              <a:rPr lang="cs-CZ" i="1" dirty="0" err="1" smtClean="0"/>
              <a:t>käydä</a:t>
            </a:r>
            <a:r>
              <a:rPr lang="cs-CZ" i="1" dirty="0" smtClean="0"/>
              <a:t> + INE</a:t>
            </a:r>
            <a:r>
              <a:rPr lang="cs-CZ" dirty="0" smtClean="0"/>
              <a:t>!)</a:t>
            </a:r>
            <a:endParaRPr lang="cs-CZ" dirty="0" smtClean="0"/>
          </a:p>
          <a:p>
            <a:pPr marL="0" indent="0">
              <a:buNone/>
            </a:pPr>
            <a:r>
              <a:rPr lang="cs-CZ" dirty="0" err="1"/>
              <a:t>s</a:t>
            </a:r>
            <a:r>
              <a:rPr lang="cs-CZ" dirty="0" err="1" smtClean="0"/>
              <a:t>anan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92D050"/>
                </a:solidFill>
              </a:rPr>
              <a:t>heikko</a:t>
            </a:r>
            <a:r>
              <a:rPr lang="cs-CZ" dirty="0" smtClean="0">
                <a:solidFill>
                  <a:srgbClr val="92D050"/>
                </a:solidFill>
              </a:rPr>
              <a:t> </a:t>
            </a:r>
            <a:r>
              <a:rPr lang="cs-CZ" dirty="0" err="1" smtClean="0">
                <a:solidFill>
                  <a:srgbClr val="92D050"/>
                </a:solidFill>
              </a:rPr>
              <a:t>aste</a:t>
            </a:r>
            <a:endParaRPr lang="cs-CZ" dirty="0" smtClean="0">
              <a:solidFill>
                <a:srgbClr val="92D050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2289227"/>
              </p:ext>
            </p:extLst>
          </p:nvPr>
        </p:nvGraphicFramePr>
        <p:xfrm>
          <a:off x="914400" y="2564904"/>
          <a:ext cx="7772400" cy="3888430"/>
        </p:xfrm>
        <a:graphic>
          <a:graphicData uri="http://schemas.openxmlformats.org/drawingml/2006/table">
            <a:tbl>
              <a:tblPr/>
              <a:tblGrid>
                <a:gridCol w="3886200"/>
                <a:gridCol w="3886200"/>
              </a:tblGrid>
              <a:tr h="555490">
                <a:tc>
                  <a:txBody>
                    <a:bodyPr/>
                    <a:lstStyle/>
                    <a:p>
                      <a:pPr fontAlgn="t"/>
                      <a:r>
                        <a:rPr lang="cs-CZ" b="1" i="1" dirty="0" err="1">
                          <a:effectLst/>
                        </a:rPr>
                        <a:t>inessiivi</a:t>
                      </a:r>
                      <a:endParaRPr lang="cs-CZ" dirty="0">
                        <a:effectLst/>
                      </a:endParaRPr>
                    </a:p>
                  </a:txBody>
                  <a:tcPr marL="133350" marR="133350" marT="133350" marB="1333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b="1" i="1">
                          <a:effectLst/>
                        </a:rPr>
                        <a:t>adessiivi</a:t>
                      </a:r>
                      <a:endParaRPr lang="cs-CZ">
                        <a:effectLst/>
                      </a:endParaRPr>
                    </a:p>
                  </a:txBody>
                  <a:tcPr marL="133350" marR="133350" marT="133350" marB="1333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5F5"/>
                    </a:solidFill>
                  </a:tcPr>
                </a:tc>
              </a:tr>
              <a:tr h="555490">
                <a:tc>
                  <a:txBody>
                    <a:bodyPr/>
                    <a:lstStyle/>
                    <a:p>
                      <a:pPr fontAlgn="t"/>
                      <a:r>
                        <a:rPr lang="cs-CZ" b="1" dirty="0" err="1">
                          <a:effectLst/>
                        </a:rPr>
                        <a:t>Suljetussa</a:t>
                      </a:r>
                      <a:r>
                        <a:rPr lang="cs-CZ" b="1" dirty="0">
                          <a:effectLst/>
                        </a:rPr>
                        <a:t> </a:t>
                      </a:r>
                      <a:r>
                        <a:rPr lang="cs-CZ" b="1" dirty="0" err="1" smtClean="0">
                          <a:effectLst/>
                        </a:rPr>
                        <a:t>tilassa</a:t>
                      </a:r>
                      <a:r>
                        <a:rPr lang="cs-CZ" b="1" dirty="0" smtClean="0">
                          <a:effectLst/>
                        </a:rPr>
                        <a:t> -</a:t>
                      </a:r>
                      <a:r>
                        <a:rPr lang="cs-CZ" b="1" dirty="0" err="1">
                          <a:effectLst/>
                        </a:rPr>
                        <a:t>ssa</a:t>
                      </a:r>
                      <a:r>
                        <a:rPr lang="cs-CZ" b="1" dirty="0">
                          <a:effectLst/>
                        </a:rPr>
                        <a:t>/-</a:t>
                      </a:r>
                      <a:r>
                        <a:rPr lang="cs-CZ" b="1" dirty="0" err="1">
                          <a:effectLst/>
                        </a:rPr>
                        <a:t>ssä</a:t>
                      </a:r>
                      <a:endParaRPr lang="cs-CZ" b="0" dirty="0">
                        <a:effectLst/>
                      </a:endParaRPr>
                    </a:p>
                  </a:txBody>
                  <a:tcPr marL="133350" marR="133350" marT="133350" marB="1333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b="1" dirty="0" err="1">
                          <a:effectLst/>
                        </a:rPr>
                        <a:t>Avoimessa</a:t>
                      </a:r>
                      <a:r>
                        <a:rPr lang="cs-CZ" b="1" dirty="0">
                          <a:effectLst/>
                        </a:rPr>
                        <a:t> </a:t>
                      </a:r>
                      <a:r>
                        <a:rPr lang="cs-CZ" b="1" dirty="0" err="1" smtClean="0">
                          <a:effectLst/>
                        </a:rPr>
                        <a:t>tilassa</a:t>
                      </a:r>
                      <a:r>
                        <a:rPr lang="cs-CZ" b="1" dirty="0" smtClean="0">
                          <a:effectLst/>
                        </a:rPr>
                        <a:t> -</a:t>
                      </a:r>
                      <a:r>
                        <a:rPr lang="cs-CZ" b="1" dirty="0" err="1">
                          <a:effectLst/>
                        </a:rPr>
                        <a:t>lla</a:t>
                      </a:r>
                      <a:r>
                        <a:rPr lang="cs-CZ" b="1" dirty="0">
                          <a:effectLst/>
                        </a:rPr>
                        <a:t>/-</a:t>
                      </a:r>
                      <a:r>
                        <a:rPr lang="cs-CZ" b="1" dirty="0" err="1">
                          <a:effectLst/>
                        </a:rPr>
                        <a:t>llä</a:t>
                      </a:r>
                      <a:endParaRPr lang="cs-CZ" b="0" dirty="0">
                        <a:effectLst/>
                      </a:endParaRPr>
                    </a:p>
                  </a:txBody>
                  <a:tcPr marL="133350" marR="133350" marT="133350" marB="1333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EDED"/>
                    </a:solidFill>
                  </a:tcPr>
                </a:tc>
              </a:tr>
              <a:tr h="555490">
                <a:tc>
                  <a:txBody>
                    <a:bodyPr/>
                    <a:lstStyle/>
                    <a:p>
                      <a:pPr fontAlgn="t"/>
                      <a:r>
                        <a:rPr lang="cs-CZ" dirty="0" err="1" smtClean="0">
                          <a:effectLst/>
                        </a:rPr>
                        <a:t>talo</a:t>
                      </a:r>
                      <a:r>
                        <a:rPr lang="cs-CZ" dirty="0" err="1" smtClean="0">
                          <a:solidFill>
                            <a:srgbClr val="E76627"/>
                          </a:solidFill>
                          <a:effectLst/>
                        </a:rPr>
                        <a:t>ssa</a:t>
                      </a:r>
                      <a:endParaRPr lang="cs-CZ" dirty="0">
                        <a:effectLst/>
                      </a:endParaRPr>
                    </a:p>
                  </a:txBody>
                  <a:tcPr marL="133350" marR="133350" marT="133350" marB="1333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>
                          <a:effectLst/>
                        </a:rPr>
                        <a:t>tuoli</a:t>
                      </a:r>
                      <a:r>
                        <a:rPr lang="cs-CZ">
                          <a:solidFill>
                            <a:srgbClr val="E76627"/>
                          </a:solidFill>
                          <a:effectLst/>
                        </a:rPr>
                        <a:t>lla</a:t>
                      </a:r>
                      <a:endParaRPr lang="cs-CZ">
                        <a:effectLst/>
                      </a:endParaRPr>
                    </a:p>
                  </a:txBody>
                  <a:tcPr marL="133350" marR="133350" marT="133350" marB="1333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5F5"/>
                    </a:solidFill>
                  </a:tcPr>
                </a:tc>
              </a:tr>
              <a:tr h="555490">
                <a:tc>
                  <a:txBody>
                    <a:bodyPr/>
                    <a:lstStyle/>
                    <a:p>
                      <a:pPr fontAlgn="t"/>
                      <a:r>
                        <a:rPr lang="cs-CZ" dirty="0" err="1" smtClean="0">
                          <a:effectLst/>
                        </a:rPr>
                        <a:t>Suome</a:t>
                      </a:r>
                      <a:r>
                        <a:rPr lang="cs-CZ" dirty="0" err="1" smtClean="0">
                          <a:solidFill>
                            <a:srgbClr val="FF0000"/>
                          </a:solidFill>
                          <a:effectLst/>
                        </a:rPr>
                        <a:t>ssa</a:t>
                      </a:r>
                      <a:endParaRPr lang="cs-CZ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133350" marR="133350" marT="133350" marB="1333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dirty="0" err="1">
                          <a:effectLst/>
                        </a:rPr>
                        <a:t>kadu</a:t>
                      </a:r>
                      <a:r>
                        <a:rPr lang="cs-CZ" dirty="0" err="1">
                          <a:solidFill>
                            <a:srgbClr val="FF0000"/>
                          </a:solidFill>
                          <a:effectLst/>
                        </a:rPr>
                        <a:t>lla</a:t>
                      </a:r>
                      <a:endParaRPr lang="cs-CZ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133350" marR="133350" marT="133350" marB="1333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EDED"/>
                    </a:solidFill>
                  </a:tcPr>
                </a:tc>
              </a:tr>
              <a:tr h="555490">
                <a:tc>
                  <a:txBody>
                    <a:bodyPr/>
                    <a:lstStyle/>
                    <a:p>
                      <a:pPr fontAlgn="t"/>
                      <a:r>
                        <a:rPr lang="cs-CZ" dirty="0" err="1" smtClean="0">
                          <a:effectLst/>
                        </a:rPr>
                        <a:t>teatteri</a:t>
                      </a:r>
                      <a:r>
                        <a:rPr lang="cs-CZ" dirty="0" err="1" smtClean="0">
                          <a:solidFill>
                            <a:srgbClr val="FF0000"/>
                          </a:solidFill>
                          <a:effectLst/>
                        </a:rPr>
                        <a:t>ssa</a:t>
                      </a:r>
                      <a:endParaRPr lang="cs-CZ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133350" marR="133350" marT="133350" marB="1333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dirty="0" err="1">
                          <a:effectLst/>
                        </a:rPr>
                        <a:t>tie</a:t>
                      </a:r>
                      <a:r>
                        <a:rPr lang="cs-CZ" dirty="0" err="1">
                          <a:solidFill>
                            <a:srgbClr val="FF0000"/>
                          </a:solidFill>
                          <a:effectLst/>
                        </a:rPr>
                        <a:t>llä</a:t>
                      </a:r>
                      <a:endParaRPr lang="cs-CZ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133350" marR="133350" marT="133350" marB="1333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5F5"/>
                    </a:solidFill>
                  </a:tcPr>
                </a:tc>
              </a:tr>
              <a:tr h="555490">
                <a:tc>
                  <a:txBody>
                    <a:bodyPr/>
                    <a:lstStyle/>
                    <a:p>
                      <a:pPr fontAlgn="t"/>
                      <a:r>
                        <a:rPr lang="cs-CZ" dirty="0" err="1">
                          <a:effectLst/>
                        </a:rPr>
                        <a:t>perhee</a:t>
                      </a:r>
                      <a:r>
                        <a:rPr lang="cs-CZ" dirty="0" err="1">
                          <a:solidFill>
                            <a:srgbClr val="FF0000"/>
                          </a:solidFill>
                          <a:effectLst/>
                        </a:rPr>
                        <a:t>ssä</a:t>
                      </a:r>
                      <a:endParaRPr lang="cs-CZ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133350" marR="133350" marT="133350" marB="1333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dirty="0" err="1">
                          <a:effectLst/>
                        </a:rPr>
                        <a:t>rautatieasema</a:t>
                      </a:r>
                      <a:r>
                        <a:rPr lang="cs-CZ" dirty="0" err="1">
                          <a:solidFill>
                            <a:srgbClr val="FF0000"/>
                          </a:solidFill>
                          <a:effectLst/>
                        </a:rPr>
                        <a:t>lla</a:t>
                      </a:r>
                      <a:endParaRPr lang="cs-CZ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133350" marR="133350" marT="133350" marB="1333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EDED"/>
                    </a:solidFill>
                  </a:tcPr>
                </a:tc>
              </a:tr>
              <a:tr h="555490">
                <a:tc>
                  <a:txBody>
                    <a:bodyPr/>
                    <a:lstStyle/>
                    <a:p>
                      <a:pPr fontAlgn="t"/>
                      <a:r>
                        <a:rPr lang="cs-CZ" dirty="0" err="1">
                          <a:effectLst/>
                        </a:rPr>
                        <a:t>Helsingi</a:t>
                      </a:r>
                      <a:r>
                        <a:rPr lang="cs-CZ" dirty="0" err="1">
                          <a:solidFill>
                            <a:srgbClr val="FF0000"/>
                          </a:solidFill>
                          <a:effectLst/>
                        </a:rPr>
                        <a:t>ssä</a:t>
                      </a:r>
                      <a:endParaRPr lang="cs-CZ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133350" marR="133350" marT="133350" marB="1333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dirty="0" err="1">
                          <a:effectLst/>
                        </a:rPr>
                        <a:t>ranna</a:t>
                      </a:r>
                      <a:r>
                        <a:rPr lang="cs-CZ" dirty="0" err="1">
                          <a:solidFill>
                            <a:srgbClr val="FF0000"/>
                          </a:solidFill>
                          <a:effectLst/>
                        </a:rPr>
                        <a:t>lla</a:t>
                      </a:r>
                      <a:endParaRPr lang="cs-CZ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133350" marR="133350" marT="133350" marB="1333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5F5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66213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274638"/>
            <a:ext cx="7931224" cy="128215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MISTÄ? (odkud?)</a:t>
            </a:r>
            <a:br>
              <a:rPr lang="cs-CZ" dirty="0" smtClean="0"/>
            </a:br>
            <a:r>
              <a:rPr lang="cs-CZ" dirty="0" smtClean="0"/>
              <a:t>ELATIIVI JA ABLATIIVI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899592" y="1556792"/>
            <a:ext cx="7787208" cy="4824536"/>
          </a:xfrm>
        </p:spPr>
        <p:txBody>
          <a:bodyPr/>
          <a:lstStyle/>
          <a:p>
            <a:pPr marL="0" indent="0">
              <a:buNone/>
            </a:pPr>
            <a:r>
              <a:rPr lang="cs-CZ" dirty="0" err="1"/>
              <a:t>u</a:t>
            </a:r>
            <a:r>
              <a:rPr lang="cs-CZ" dirty="0" err="1" smtClean="0"/>
              <a:t>sein</a:t>
            </a:r>
            <a:r>
              <a:rPr lang="cs-CZ" dirty="0" smtClean="0"/>
              <a:t> </a:t>
            </a:r>
            <a:r>
              <a:rPr lang="cs-CZ" i="1" dirty="0" err="1" smtClean="0"/>
              <a:t>tulla</a:t>
            </a:r>
            <a:r>
              <a:rPr lang="cs-CZ" dirty="0" smtClean="0"/>
              <a:t>-verbi (</a:t>
            </a:r>
            <a:r>
              <a:rPr lang="cs-CZ" i="1" dirty="0" err="1" smtClean="0"/>
              <a:t>lähteä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dirty="0" err="1"/>
              <a:t>sanan</a:t>
            </a:r>
            <a:r>
              <a:rPr lang="cs-CZ" dirty="0"/>
              <a:t> </a:t>
            </a:r>
            <a:r>
              <a:rPr lang="cs-CZ" dirty="0" err="1" smtClean="0">
                <a:solidFill>
                  <a:srgbClr val="92D050"/>
                </a:solidFill>
              </a:rPr>
              <a:t>heikko</a:t>
            </a:r>
            <a:r>
              <a:rPr lang="cs-CZ" dirty="0" smtClean="0">
                <a:solidFill>
                  <a:srgbClr val="92D050"/>
                </a:solidFill>
              </a:rPr>
              <a:t> </a:t>
            </a:r>
            <a:r>
              <a:rPr lang="cs-CZ" dirty="0" err="1" smtClean="0">
                <a:solidFill>
                  <a:srgbClr val="92D050"/>
                </a:solidFill>
              </a:rPr>
              <a:t>aste</a:t>
            </a:r>
            <a:endParaRPr lang="cs-CZ" dirty="0">
              <a:solidFill>
                <a:srgbClr val="92D050"/>
              </a:solidFill>
            </a:endParaRP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0040519"/>
              </p:ext>
            </p:extLst>
          </p:nvPr>
        </p:nvGraphicFramePr>
        <p:xfrm>
          <a:off x="914400" y="2564905"/>
          <a:ext cx="7772400" cy="3816421"/>
        </p:xfrm>
        <a:graphic>
          <a:graphicData uri="http://schemas.openxmlformats.org/drawingml/2006/table">
            <a:tbl>
              <a:tblPr/>
              <a:tblGrid>
                <a:gridCol w="3886200"/>
                <a:gridCol w="3886200"/>
              </a:tblGrid>
              <a:tr h="545203">
                <a:tc>
                  <a:txBody>
                    <a:bodyPr/>
                    <a:lstStyle/>
                    <a:p>
                      <a:pPr fontAlgn="t"/>
                      <a:r>
                        <a:rPr lang="cs-CZ" b="1" i="1" dirty="0" err="1">
                          <a:effectLst/>
                        </a:rPr>
                        <a:t>elatiivi</a:t>
                      </a:r>
                      <a:endParaRPr lang="cs-CZ" dirty="0">
                        <a:effectLst/>
                      </a:endParaRPr>
                    </a:p>
                  </a:txBody>
                  <a:tcPr marL="133350" marR="133350" marT="133350" marB="1333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b="1" i="1">
                          <a:effectLst/>
                        </a:rPr>
                        <a:t>ablatiivi</a:t>
                      </a:r>
                      <a:endParaRPr lang="cs-CZ">
                        <a:effectLst/>
                      </a:endParaRPr>
                    </a:p>
                  </a:txBody>
                  <a:tcPr marL="133350" marR="133350" marT="133350" marB="1333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5F5"/>
                    </a:solidFill>
                  </a:tcPr>
                </a:tc>
              </a:tr>
              <a:tr h="545203">
                <a:tc>
                  <a:txBody>
                    <a:bodyPr/>
                    <a:lstStyle/>
                    <a:p>
                      <a:pPr fontAlgn="t"/>
                      <a:r>
                        <a:rPr lang="cs-CZ" b="1" dirty="0" err="1">
                          <a:effectLst/>
                        </a:rPr>
                        <a:t>Suljetusta</a:t>
                      </a:r>
                      <a:r>
                        <a:rPr lang="cs-CZ" b="1" dirty="0">
                          <a:effectLst/>
                        </a:rPr>
                        <a:t> </a:t>
                      </a:r>
                      <a:r>
                        <a:rPr lang="cs-CZ" b="1" dirty="0" err="1" smtClean="0">
                          <a:effectLst/>
                        </a:rPr>
                        <a:t>tilasta</a:t>
                      </a:r>
                      <a:r>
                        <a:rPr lang="cs-CZ" b="1" dirty="0" smtClean="0">
                          <a:effectLst/>
                        </a:rPr>
                        <a:t>  -</a:t>
                      </a:r>
                      <a:r>
                        <a:rPr lang="cs-CZ" b="1" dirty="0">
                          <a:effectLst/>
                        </a:rPr>
                        <a:t>sta/-</a:t>
                      </a:r>
                      <a:r>
                        <a:rPr lang="cs-CZ" b="1" dirty="0" err="1">
                          <a:effectLst/>
                        </a:rPr>
                        <a:t>stä</a:t>
                      </a:r>
                      <a:endParaRPr lang="cs-CZ" b="0" dirty="0">
                        <a:effectLst/>
                      </a:endParaRPr>
                    </a:p>
                  </a:txBody>
                  <a:tcPr marL="133350" marR="133350" marT="133350" marB="1333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b="1" dirty="0" err="1">
                          <a:effectLst/>
                        </a:rPr>
                        <a:t>Avoimesta</a:t>
                      </a:r>
                      <a:r>
                        <a:rPr lang="cs-CZ" b="1" dirty="0">
                          <a:effectLst/>
                        </a:rPr>
                        <a:t> </a:t>
                      </a:r>
                      <a:r>
                        <a:rPr lang="cs-CZ" b="1" dirty="0" err="1" smtClean="0">
                          <a:effectLst/>
                        </a:rPr>
                        <a:t>tilasta</a:t>
                      </a:r>
                      <a:r>
                        <a:rPr lang="cs-CZ" b="1" dirty="0" smtClean="0">
                          <a:effectLst/>
                        </a:rPr>
                        <a:t>  -</a:t>
                      </a:r>
                      <a:r>
                        <a:rPr lang="cs-CZ" b="1" dirty="0" err="1">
                          <a:effectLst/>
                        </a:rPr>
                        <a:t>lta</a:t>
                      </a:r>
                      <a:r>
                        <a:rPr lang="cs-CZ" b="1" dirty="0">
                          <a:effectLst/>
                        </a:rPr>
                        <a:t>/-</a:t>
                      </a:r>
                      <a:r>
                        <a:rPr lang="cs-CZ" b="1" dirty="0" err="1">
                          <a:effectLst/>
                        </a:rPr>
                        <a:t>ltä</a:t>
                      </a:r>
                      <a:endParaRPr lang="cs-CZ" b="0" dirty="0">
                        <a:effectLst/>
                      </a:endParaRPr>
                    </a:p>
                  </a:txBody>
                  <a:tcPr marL="133350" marR="133350" marT="133350" marB="1333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EDED"/>
                    </a:solidFill>
                  </a:tcPr>
                </a:tc>
              </a:tr>
              <a:tr h="545203">
                <a:tc>
                  <a:txBody>
                    <a:bodyPr/>
                    <a:lstStyle/>
                    <a:p>
                      <a:pPr fontAlgn="t"/>
                      <a:r>
                        <a:rPr lang="cs-CZ" dirty="0" err="1" smtClean="0">
                          <a:effectLst/>
                        </a:rPr>
                        <a:t>talo</a:t>
                      </a:r>
                      <a:r>
                        <a:rPr lang="cs-CZ" b="0" dirty="0" err="1" smtClean="0">
                          <a:solidFill>
                            <a:srgbClr val="FF0000"/>
                          </a:solidFill>
                          <a:effectLst/>
                        </a:rPr>
                        <a:t>sta</a:t>
                      </a:r>
                      <a:endParaRPr lang="cs-CZ" b="0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133350" marR="133350" marT="133350" marB="1333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dirty="0" err="1">
                          <a:effectLst/>
                        </a:rPr>
                        <a:t>tuoli</a:t>
                      </a:r>
                      <a:r>
                        <a:rPr lang="cs-CZ" b="0" dirty="0" err="1">
                          <a:solidFill>
                            <a:srgbClr val="FF0000"/>
                          </a:solidFill>
                          <a:effectLst/>
                        </a:rPr>
                        <a:t>lta</a:t>
                      </a:r>
                      <a:endParaRPr lang="cs-CZ" b="0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133350" marR="133350" marT="133350" marB="1333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5F5"/>
                    </a:solidFill>
                  </a:tcPr>
                </a:tc>
              </a:tr>
              <a:tr h="545203">
                <a:tc>
                  <a:txBody>
                    <a:bodyPr/>
                    <a:lstStyle/>
                    <a:p>
                      <a:pPr fontAlgn="t"/>
                      <a:r>
                        <a:rPr lang="cs-CZ" dirty="0" err="1" smtClean="0">
                          <a:effectLst/>
                        </a:rPr>
                        <a:t>Suome</a:t>
                      </a:r>
                      <a:r>
                        <a:rPr lang="cs-CZ" dirty="0" err="1" smtClean="0">
                          <a:solidFill>
                            <a:srgbClr val="FF0000"/>
                          </a:solidFill>
                          <a:effectLst/>
                        </a:rPr>
                        <a:t>sta</a:t>
                      </a:r>
                      <a:endParaRPr lang="cs-CZ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133350" marR="133350" marT="133350" marB="1333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dirty="0" err="1">
                          <a:effectLst/>
                        </a:rPr>
                        <a:t>kadu</a:t>
                      </a:r>
                      <a:r>
                        <a:rPr lang="cs-CZ" dirty="0" err="1">
                          <a:solidFill>
                            <a:srgbClr val="FF0000"/>
                          </a:solidFill>
                          <a:effectLst/>
                        </a:rPr>
                        <a:t>lta</a:t>
                      </a:r>
                      <a:endParaRPr lang="cs-CZ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133350" marR="133350" marT="133350" marB="1333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EDED"/>
                    </a:solidFill>
                  </a:tcPr>
                </a:tc>
              </a:tr>
              <a:tr h="545203">
                <a:tc>
                  <a:txBody>
                    <a:bodyPr/>
                    <a:lstStyle/>
                    <a:p>
                      <a:pPr fontAlgn="t"/>
                      <a:r>
                        <a:rPr lang="cs-CZ" dirty="0" err="1" smtClean="0">
                          <a:effectLst/>
                        </a:rPr>
                        <a:t>teatteri</a:t>
                      </a:r>
                      <a:r>
                        <a:rPr lang="cs-CZ" dirty="0" err="1" smtClean="0">
                          <a:solidFill>
                            <a:srgbClr val="FF0000"/>
                          </a:solidFill>
                          <a:effectLst/>
                        </a:rPr>
                        <a:t>sta</a:t>
                      </a:r>
                      <a:endParaRPr lang="cs-CZ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133350" marR="133350" marT="133350" marB="1333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dirty="0" err="1">
                          <a:effectLst/>
                        </a:rPr>
                        <a:t>tie</a:t>
                      </a:r>
                      <a:r>
                        <a:rPr lang="cs-CZ" dirty="0" err="1">
                          <a:solidFill>
                            <a:srgbClr val="FF0000"/>
                          </a:solidFill>
                          <a:effectLst/>
                        </a:rPr>
                        <a:t>ltä</a:t>
                      </a:r>
                      <a:endParaRPr lang="cs-CZ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133350" marR="133350" marT="133350" marB="1333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5F5"/>
                    </a:solidFill>
                  </a:tcPr>
                </a:tc>
              </a:tr>
              <a:tr h="545203">
                <a:tc>
                  <a:txBody>
                    <a:bodyPr/>
                    <a:lstStyle/>
                    <a:p>
                      <a:pPr fontAlgn="t"/>
                      <a:r>
                        <a:rPr lang="cs-CZ" dirty="0" err="1">
                          <a:effectLst/>
                        </a:rPr>
                        <a:t>perhee</a:t>
                      </a:r>
                      <a:r>
                        <a:rPr lang="cs-CZ" dirty="0" err="1">
                          <a:solidFill>
                            <a:srgbClr val="FF0000"/>
                          </a:solidFill>
                          <a:effectLst/>
                        </a:rPr>
                        <a:t>stä</a:t>
                      </a:r>
                      <a:endParaRPr lang="cs-CZ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133350" marR="133350" marT="133350" marB="1333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dirty="0" err="1">
                          <a:effectLst/>
                        </a:rPr>
                        <a:t>rautatieasema</a:t>
                      </a:r>
                      <a:r>
                        <a:rPr lang="cs-CZ" dirty="0" err="1">
                          <a:solidFill>
                            <a:srgbClr val="FF0000"/>
                          </a:solidFill>
                          <a:effectLst/>
                        </a:rPr>
                        <a:t>lta</a:t>
                      </a:r>
                      <a:endParaRPr lang="cs-CZ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133350" marR="133350" marT="133350" marB="1333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EDED"/>
                    </a:solidFill>
                  </a:tcPr>
                </a:tc>
              </a:tr>
              <a:tr h="545203">
                <a:tc>
                  <a:txBody>
                    <a:bodyPr/>
                    <a:lstStyle/>
                    <a:p>
                      <a:pPr fontAlgn="t"/>
                      <a:r>
                        <a:rPr lang="cs-CZ" dirty="0" err="1">
                          <a:effectLst/>
                        </a:rPr>
                        <a:t>Helsingi</a:t>
                      </a:r>
                      <a:r>
                        <a:rPr lang="cs-CZ" dirty="0" err="1">
                          <a:solidFill>
                            <a:srgbClr val="FF0000"/>
                          </a:solidFill>
                          <a:effectLst/>
                        </a:rPr>
                        <a:t>stä</a:t>
                      </a:r>
                      <a:endParaRPr lang="cs-CZ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133350" marR="133350" marT="133350" marB="1333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dirty="0" err="1">
                          <a:effectLst/>
                        </a:rPr>
                        <a:t>ranna</a:t>
                      </a:r>
                      <a:r>
                        <a:rPr lang="cs-CZ" dirty="0" err="1">
                          <a:solidFill>
                            <a:srgbClr val="FF0000"/>
                          </a:solidFill>
                          <a:effectLst/>
                        </a:rPr>
                        <a:t>lta</a:t>
                      </a:r>
                      <a:endParaRPr lang="cs-CZ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133350" marR="133350" marT="133350" marB="1333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5F5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56926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21014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MIHIN? (kam?)</a:t>
            </a:r>
            <a:br>
              <a:rPr lang="cs-CZ" dirty="0" smtClean="0"/>
            </a:br>
            <a:r>
              <a:rPr lang="cs-CZ" dirty="0" smtClean="0"/>
              <a:t>ILLATIIVI JA ALLATIIVI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556792"/>
            <a:ext cx="7772400" cy="5112568"/>
          </a:xfrm>
        </p:spPr>
        <p:txBody>
          <a:bodyPr/>
          <a:lstStyle/>
          <a:p>
            <a:pPr marL="0" indent="0">
              <a:buNone/>
            </a:pPr>
            <a:r>
              <a:rPr lang="cs-CZ" dirty="0" err="1"/>
              <a:t>u</a:t>
            </a:r>
            <a:r>
              <a:rPr lang="cs-CZ" dirty="0" err="1" smtClean="0"/>
              <a:t>sein</a:t>
            </a:r>
            <a:r>
              <a:rPr lang="cs-CZ" dirty="0" smtClean="0"/>
              <a:t> </a:t>
            </a:r>
            <a:r>
              <a:rPr lang="cs-CZ" i="1" dirty="0" err="1" smtClean="0"/>
              <a:t>mennä</a:t>
            </a:r>
            <a:r>
              <a:rPr lang="cs-CZ" dirty="0" smtClean="0"/>
              <a:t>-verbi (</a:t>
            </a:r>
            <a:r>
              <a:rPr lang="cs-CZ" i="1" dirty="0" err="1" smtClean="0"/>
              <a:t>saapua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dirty="0" smtClean="0"/>
              <a:t>ILL – </a:t>
            </a:r>
            <a:r>
              <a:rPr lang="cs-CZ" dirty="0" err="1" smtClean="0"/>
              <a:t>sanan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vahva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aste</a:t>
            </a:r>
            <a:r>
              <a:rPr lang="cs-CZ" dirty="0" smtClean="0"/>
              <a:t>; ALL – </a:t>
            </a:r>
            <a:r>
              <a:rPr lang="cs-CZ" dirty="0" err="1" smtClean="0"/>
              <a:t>sanan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92D050"/>
                </a:solidFill>
              </a:rPr>
              <a:t>heikko</a:t>
            </a:r>
            <a:r>
              <a:rPr lang="cs-CZ" dirty="0" smtClean="0">
                <a:solidFill>
                  <a:srgbClr val="92D050"/>
                </a:solidFill>
              </a:rPr>
              <a:t> </a:t>
            </a:r>
            <a:r>
              <a:rPr lang="cs-CZ" dirty="0" err="1" smtClean="0">
                <a:solidFill>
                  <a:srgbClr val="92D050"/>
                </a:solidFill>
              </a:rPr>
              <a:t>aste</a:t>
            </a:r>
            <a:endParaRPr lang="cs-CZ" dirty="0" smtClean="0">
              <a:solidFill>
                <a:srgbClr val="92D050"/>
              </a:solidFill>
            </a:endParaRPr>
          </a:p>
          <a:p>
            <a:pPr marL="0" indent="0">
              <a:buNone/>
            </a:pPr>
            <a:endParaRPr lang="cs-CZ" dirty="0">
              <a:solidFill>
                <a:srgbClr val="92D050"/>
              </a:solidFill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1358970"/>
              </p:ext>
            </p:extLst>
          </p:nvPr>
        </p:nvGraphicFramePr>
        <p:xfrm>
          <a:off x="914400" y="2564904"/>
          <a:ext cx="7772400" cy="3960439"/>
        </p:xfrm>
        <a:graphic>
          <a:graphicData uri="http://schemas.openxmlformats.org/drawingml/2006/table">
            <a:tbl>
              <a:tblPr/>
              <a:tblGrid>
                <a:gridCol w="3886200"/>
                <a:gridCol w="3886200"/>
              </a:tblGrid>
              <a:tr h="565777">
                <a:tc>
                  <a:txBody>
                    <a:bodyPr/>
                    <a:lstStyle/>
                    <a:p>
                      <a:pPr fontAlgn="t"/>
                      <a:r>
                        <a:rPr lang="cs-CZ" b="1" i="1" dirty="0" err="1">
                          <a:effectLst/>
                        </a:rPr>
                        <a:t>illatiivi</a:t>
                      </a:r>
                      <a:endParaRPr lang="cs-CZ" dirty="0">
                        <a:effectLst/>
                      </a:endParaRPr>
                    </a:p>
                  </a:txBody>
                  <a:tcPr marL="133350" marR="133350" marT="133350" marB="1333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b="1" i="1">
                          <a:effectLst/>
                        </a:rPr>
                        <a:t>allatiivi</a:t>
                      </a:r>
                      <a:endParaRPr lang="cs-CZ">
                        <a:effectLst/>
                      </a:endParaRPr>
                    </a:p>
                  </a:txBody>
                  <a:tcPr marL="133350" marR="133350" marT="133350" marB="1333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5F5"/>
                    </a:solidFill>
                  </a:tcPr>
                </a:tc>
              </a:tr>
              <a:tr h="565777">
                <a:tc>
                  <a:txBody>
                    <a:bodyPr/>
                    <a:lstStyle/>
                    <a:p>
                      <a:pPr fontAlgn="t"/>
                      <a:r>
                        <a:rPr lang="cs-CZ" b="1" dirty="0" err="1">
                          <a:effectLst/>
                        </a:rPr>
                        <a:t>Suljettuun</a:t>
                      </a:r>
                      <a:r>
                        <a:rPr lang="cs-CZ" b="1" dirty="0">
                          <a:effectLst/>
                        </a:rPr>
                        <a:t> </a:t>
                      </a:r>
                      <a:r>
                        <a:rPr lang="cs-CZ" b="1" dirty="0" err="1">
                          <a:effectLst/>
                        </a:rPr>
                        <a:t>tilaan</a:t>
                      </a:r>
                      <a:r>
                        <a:rPr lang="cs-CZ" b="1" dirty="0">
                          <a:effectLst/>
                        </a:rPr>
                        <a:t> </a:t>
                      </a:r>
                      <a:r>
                        <a:rPr lang="cs-CZ" b="1" dirty="0" smtClean="0">
                          <a:effectLst/>
                        </a:rPr>
                        <a:t>-</a:t>
                      </a:r>
                      <a:r>
                        <a:rPr lang="cs-CZ" b="1" i="1" dirty="0" err="1" smtClean="0">
                          <a:solidFill>
                            <a:srgbClr val="00B0F0"/>
                          </a:solidFill>
                          <a:effectLst/>
                        </a:rPr>
                        <a:t>Vn</a:t>
                      </a:r>
                      <a:r>
                        <a:rPr lang="cs-CZ" b="1" i="1" dirty="0" smtClean="0">
                          <a:effectLst/>
                        </a:rPr>
                        <a:t>,</a:t>
                      </a:r>
                      <a:r>
                        <a:rPr lang="cs-CZ" b="1" i="1" baseline="0" dirty="0" smtClean="0">
                          <a:effectLst/>
                        </a:rPr>
                        <a:t> -</a:t>
                      </a:r>
                      <a:r>
                        <a:rPr lang="cs-CZ" b="1" i="1" baseline="0" dirty="0" err="1" smtClean="0">
                          <a:solidFill>
                            <a:srgbClr val="FFC000"/>
                          </a:solidFill>
                          <a:effectLst/>
                        </a:rPr>
                        <a:t>hVn</a:t>
                      </a:r>
                      <a:r>
                        <a:rPr lang="cs-CZ" b="1" i="1" baseline="0" dirty="0" smtClean="0">
                          <a:effectLst/>
                        </a:rPr>
                        <a:t>, -</a:t>
                      </a:r>
                      <a:r>
                        <a:rPr lang="cs-CZ" b="1" i="1" baseline="0" dirty="0" err="1" smtClean="0">
                          <a:solidFill>
                            <a:srgbClr val="7030A0"/>
                          </a:solidFill>
                          <a:effectLst/>
                        </a:rPr>
                        <a:t>seen</a:t>
                      </a:r>
                      <a:endParaRPr lang="cs-CZ" b="0" i="1" dirty="0">
                        <a:solidFill>
                          <a:srgbClr val="7030A0"/>
                        </a:solidFill>
                        <a:effectLst/>
                      </a:endParaRPr>
                    </a:p>
                  </a:txBody>
                  <a:tcPr marL="133350" marR="133350" marT="133350" marB="1333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b="1" dirty="0" err="1">
                          <a:effectLst/>
                        </a:rPr>
                        <a:t>Avoimeen</a:t>
                      </a:r>
                      <a:r>
                        <a:rPr lang="cs-CZ" b="1" dirty="0">
                          <a:effectLst/>
                        </a:rPr>
                        <a:t> </a:t>
                      </a:r>
                      <a:r>
                        <a:rPr lang="cs-CZ" b="1" dirty="0" err="1" smtClean="0">
                          <a:effectLst/>
                        </a:rPr>
                        <a:t>tilaan</a:t>
                      </a:r>
                      <a:r>
                        <a:rPr lang="cs-CZ" b="1" dirty="0" smtClean="0">
                          <a:effectLst/>
                        </a:rPr>
                        <a:t> -</a:t>
                      </a:r>
                      <a:r>
                        <a:rPr lang="cs-CZ" b="1" i="1" dirty="0" err="1">
                          <a:effectLst/>
                        </a:rPr>
                        <a:t>lle</a:t>
                      </a:r>
                      <a:endParaRPr lang="cs-CZ" b="0" i="1" dirty="0">
                        <a:effectLst/>
                      </a:endParaRPr>
                    </a:p>
                  </a:txBody>
                  <a:tcPr marL="133350" marR="133350" marT="133350" marB="1333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EDED"/>
                    </a:solidFill>
                  </a:tcPr>
                </a:tc>
              </a:tr>
              <a:tr h="565777">
                <a:tc>
                  <a:txBody>
                    <a:bodyPr/>
                    <a:lstStyle/>
                    <a:p>
                      <a:pPr fontAlgn="t"/>
                      <a:r>
                        <a:rPr lang="cs-CZ" i="1" dirty="0" err="1" smtClean="0">
                          <a:effectLst/>
                        </a:rPr>
                        <a:t>talo</a:t>
                      </a:r>
                      <a:r>
                        <a:rPr lang="cs-CZ" i="1" dirty="0" err="1" smtClean="0">
                          <a:solidFill>
                            <a:srgbClr val="00B0F0"/>
                          </a:solidFill>
                          <a:effectLst/>
                        </a:rPr>
                        <a:t>on</a:t>
                      </a:r>
                      <a:endParaRPr lang="cs-CZ" i="1" dirty="0">
                        <a:solidFill>
                          <a:srgbClr val="00B0F0"/>
                        </a:solidFill>
                        <a:effectLst/>
                      </a:endParaRPr>
                    </a:p>
                  </a:txBody>
                  <a:tcPr marL="133350" marR="133350" marT="133350" marB="1333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i="1" dirty="0">
                          <a:effectLst/>
                        </a:rPr>
                        <a:t> </a:t>
                      </a:r>
                      <a:r>
                        <a:rPr lang="cs-CZ" i="1" dirty="0" err="1">
                          <a:effectLst/>
                        </a:rPr>
                        <a:t>tuoli</a:t>
                      </a:r>
                      <a:r>
                        <a:rPr lang="cs-CZ" b="0" i="1" dirty="0" err="1">
                          <a:solidFill>
                            <a:srgbClr val="FF0000"/>
                          </a:solidFill>
                          <a:effectLst/>
                        </a:rPr>
                        <a:t>lle</a:t>
                      </a:r>
                      <a:endParaRPr lang="cs-CZ" b="0" i="1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133350" marR="133350" marT="133350" marB="1333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5F5"/>
                    </a:solidFill>
                  </a:tcPr>
                </a:tc>
              </a:tr>
              <a:tr h="565777">
                <a:tc>
                  <a:txBody>
                    <a:bodyPr/>
                    <a:lstStyle/>
                    <a:p>
                      <a:pPr fontAlgn="t"/>
                      <a:r>
                        <a:rPr lang="cs-CZ" i="1" dirty="0" err="1" smtClean="0">
                          <a:effectLst/>
                        </a:rPr>
                        <a:t>Helsi</a:t>
                      </a:r>
                      <a:r>
                        <a:rPr lang="cs-CZ" i="1" dirty="0" err="1" smtClean="0">
                          <a:solidFill>
                            <a:srgbClr val="FF0000"/>
                          </a:solidFill>
                          <a:effectLst/>
                        </a:rPr>
                        <a:t>nk</a:t>
                      </a:r>
                      <a:r>
                        <a:rPr lang="cs-CZ" i="1" dirty="0" err="1" smtClean="0">
                          <a:effectLst/>
                        </a:rPr>
                        <a:t>i</a:t>
                      </a:r>
                      <a:r>
                        <a:rPr lang="cs-CZ" i="1" dirty="0" err="1" smtClean="0">
                          <a:solidFill>
                            <a:srgbClr val="00B0F0"/>
                          </a:solidFill>
                          <a:effectLst/>
                        </a:rPr>
                        <a:t>in</a:t>
                      </a:r>
                      <a:endParaRPr lang="cs-CZ" i="1" dirty="0">
                        <a:solidFill>
                          <a:srgbClr val="00B0F0"/>
                        </a:solidFill>
                        <a:effectLst/>
                      </a:endParaRPr>
                    </a:p>
                  </a:txBody>
                  <a:tcPr marL="133350" marR="133350" marT="133350" marB="1333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i="1" dirty="0">
                          <a:effectLst/>
                        </a:rPr>
                        <a:t> </a:t>
                      </a:r>
                      <a:r>
                        <a:rPr lang="cs-CZ" i="1" dirty="0" err="1">
                          <a:effectLst/>
                        </a:rPr>
                        <a:t>kadu</a:t>
                      </a:r>
                      <a:r>
                        <a:rPr lang="cs-CZ" i="1" dirty="0" err="1">
                          <a:solidFill>
                            <a:srgbClr val="FF0000"/>
                          </a:solidFill>
                          <a:effectLst/>
                        </a:rPr>
                        <a:t>lle</a:t>
                      </a:r>
                      <a:endParaRPr lang="cs-CZ" i="1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133350" marR="133350" marT="133350" marB="1333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EDED"/>
                    </a:solidFill>
                  </a:tcPr>
                </a:tc>
              </a:tr>
              <a:tr h="565777">
                <a:tc>
                  <a:txBody>
                    <a:bodyPr/>
                    <a:lstStyle/>
                    <a:p>
                      <a:pPr fontAlgn="t"/>
                      <a:r>
                        <a:rPr lang="cs-CZ" i="1" dirty="0" err="1" smtClean="0">
                          <a:solidFill>
                            <a:schemeClr val="tx1"/>
                          </a:solidFill>
                          <a:effectLst/>
                        </a:rPr>
                        <a:t>kau</a:t>
                      </a:r>
                      <a:r>
                        <a:rPr lang="cs-CZ" i="1" dirty="0" err="1" smtClean="0">
                          <a:solidFill>
                            <a:srgbClr val="FF0000"/>
                          </a:solidFill>
                          <a:effectLst/>
                        </a:rPr>
                        <a:t>pp</a:t>
                      </a:r>
                      <a:r>
                        <a:rPr lang="cs-CZ" i="1" dirty="0" err="1" smtClean="0">
                          <a:solidFill>
                            <a:schemeClr val="tx1"/>
                          </a:solidFill>
                          <a:effectLst/>
                        </a:rPr>
                        <a:t>a-</a:t>
                      </a:r>
                      <a:r>
                        <a:rPr lang="cs-CZ" i="1" dirty="0" err="1" smtClean="0">
                          <a:solidFill>
                            <a:srgbClr val="00B0F0"/>
                          </a:solidFill>
                          <a:effectLst/>
                        </a:rPr>
                        <a:t>an</a:t>
                      </a:r>
                      <a:endParaRPr lang="cs-CZ" i="1" dirty="0">
                        <a:solidFill>
                          <a:srgbClr val="00B0F0"/>
                        </a:solidFill>
                        <a:effectLst/>
                      </a:endParaRPr>
                    </a:p>
                  </a:txBody>
                  <a:tcPr marL="133350" marR="133350" marT="133350" marB="1333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i="1" dirty="0">
                          <a:effectLst/>
                        </a:rPr>
                        <a:t> </a:t>
                      </a:r>
                      <a:r>
                        <a:rPr lang="cs-CZ" i="1" dirty="0" err="1">
                          <a:effectLst/>
                        </a:rPr>
                        <a:t>tie</a:t>
                      </a:r>
                      <a:r>
                        <a:rPr lang="cs-CZ" i="1" dirty="0" err="1">
                          <a:solidFill>
                            <a:srgbClr val="FF0000"/>
                          </a:solidFill>
                          <a:effectLst/>
                        </a:rPr>
                        <a:t>lle</a:t>
                      </a:r>
                      <a:endParaRPr lang="cs-CZ" i="1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133350" marR="133350" marT="133350" marB="1333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5F5"/>
                    </a:solidFill>
                  </a:tcPr>
                </a:tc>
              </a:tr>
              <a:tr h="565777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i="1" dirty="0" err="1" smtClean="0">
                          <a:effectLst/>
                        </a:rPr>
                        <a:t>maa</a:t>
                      </a:r>
                      <a:r>
                        <a:rPr lang="cs-CZ" i="1" dirty="0" err="1" smtClean="0">
                          <a:solidFill>
                            <a:srgbClr val="FFC000"/>
                          </a:solidFill>
                          <a:effectLst/>
                        </a:rPr>
                        <a:t>han</a:t>
                      </a:r>
                      <a:endParaRPr lang="cs-CZ" i="1" dirty="0" smtClean="0">
                        <a:solidFill>
                          <a:srgbClr val="FFC000"/>
                        </a:solidFill>
                        <a:effectLst/>
                      </a:endParaRPr>
                    </a:p>
                  </a:txBody>
                  <a:tcPr marL="133350" marR="133350" marT="133350" marB="1333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i="1" dirty="0">
                          <a:effectLst/>
                        </a:rPr>
                        <a:t> </a:t>
                      </a:r>
                      <a:r>
                        <a:rPr lang="cs-CZ" i="1" dirty="0" err="1">
                          <a:effectLst/>
                        </a:rPr>
                        <a:t>asema</a:t>
                      </a:r>
                      <a:r>
                        <a:rPr lang="cs-CZ" i="1" dirty="0" err="1">
                          <a:solidFill>
                            <a:srgbClr val="FF0000"/>
                          </a:solidFill>
                          <a:effectLst/>
                        </a:rPr>
                        <a:t>lle</a:t>
                      </a:r>
                      <a:endParaRPr lang="cs-CZ" i="1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133350" marR="133350" marT="133350" marB="1333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EDED"/>
                    </a:solidFill>
                  </a:tcPr>
                </a:tc>
              </a:tr>
              <a:tr h="565777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i="1" dirty="0" err="1" smtClean="0">
                          <a:effectLst/>
                        </a:rPr>
                        <a:t>perhee</a:t>
                      </a:r>
                      <a:r>
                        <a:rPr lang="cs-CZ" i="1" dirty="0" err="1" smtClean="0">
                          <a:solidFill>
                            <a:srgbClr val="7030A0"/>
                          </a:solidFill>
                          <a:effectLst/>
                        </a:rPr>
                        <a:t>seen</a:t>
                      </a:r>
                      <a:endParaRPr lang="cs-CZ" i="1" dirty="0" smtClean="0">
                        <a:solidFill>
                          <a:srgbClr val="7030A0"/>
                        </a:solidFill>
                        <a:effectLst/>
                      </a:endParaRPr>
                    </a:p>
                  </a:txBody>
                  <a:tcPr marL="133350" marR="133350" marT="133350" marB="1333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i="1" dirty="0">
                          <a:effectLst/>
                        </a:rPr>
                        <a:t> </a:t>
                      </a:r>
                      <a:r>
                        <a:rPr lang="cs-CZ" i="1" dirty="0" err="1">
                          <a:effectLst/>
                        </a:rPr>
                        <a:t>tori</a:t>
                      </a:r>
                      <a:r>
                        <a:rPr lang="cs-CZ" i="1" dirty="0" err="1">
                          <a:solidFill>
                            <a:srgbClr val="FF0000"/>
                          </a:solidFill>
                          <a:effectLst/>
                        </a:rPr>
                        <a:t>lle</a:t>
                      </a:r>
                      <a:endParaRPr lang="cs-CZ" i="1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133350" marR="133350" marT="133350" marB="1333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5F5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71919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ILLATIIVI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95536" y="1556792"/>
            <a:ext cx="8568952" cy="500553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err="1" smtClean="0"/>
              <a:t>pääte</a:t>
            </a:r>
            <a:r>
              <a:rPr lang="cs-CZ" dirty="0" smtClean="0"/>
              <a:t> </a:t>
            </a:r>
            <a:r>
              <a:rPr lang="cs-CZ" dirty="0" err="1" smtClean="0"/>
              <a:t>riippuu</a:t>
            </a:r>
            <a:r>
              <a:rPr lang="cs-CZ" dirty="0" smtClean="0"/>
              <a:t> </a:t>
            </a:r>
            <a:r>
              <a:rPr lang="cs-CZ" dirty="0" err="1" smtClean="0"/>
              <a:t>vartalon</a:t>
            </a:r>
            <a:r>
              <a:rPr lang="cs-CZ" dirty="0" smtClean="0"/>
              <a:t> </a:t>
            </a:r>
            <a:r>
              <a:rPr lang="cs-CZ" dirty="0" err="1" smtClean="0"/>
              <a:t>lopusta</a:t>
            </a:r>
            <a:r>
              <a:rPr lang="cs-CZ" dirty="0" smtClean="0"/>
              <a:t> – 3 </a:t>
            </a:r>
            <a:r>
              <a:rPr lang="cs-CZ" dirty="0" err="1" smtClean="0"/>
              <a:t>varianttia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endParaRPr lang="cs-CZ" dirty="0"/>
          </a:p>
          <a:p>
            <a:pPr marL="514350" indent="-514350">
              <a:buAutoNum type="arabicParenR"/>
            </a:pPr>
            <a:r>
              <a:rPr lang="cs-CZ" b="1" dirty="0" smtClean="0"/>
              <a:t>LYHYT</a:t>
            </a:r>
            <a:r>
              <a:rPr lang="cs-CZ" dirty="0" smtClean="0"/>
              <a:t> VOKAALI + -</a:t>
            </a:r>
            <a:r>
              <a:rPr lang="cs-CZ" i="1" dirty="0" err="1" smtClean="0"/>
              <a:t>Vn</a:t>
            </a:r>
            <a:r>
              <a:rPr lang="cs-CZ" i="1" dirty="0" smtClean="0"/>
              <a:t>  (HUOM! </a:t>
            </a:r>
            <a:r>
              <a:rPr lang="cs-CZ" dirty="0" smtClean="0">
                <a:solidFill>
                  <a:srgbClr val="FF0000"/>
                </a:solidFill>
              </a:rPr>
              <a:t>VAHVA ASTE</a:t>
            </a:r>
            <a:r>
              <a:rPr lang="cs-CZ" i="1" dirty="0" smtClean="0"/>
              <a:t>)</a:t>
            </a:r>
          </a:p>
          <a:p>
            <a:pPr marL="274320" lvl="1" indent="0">
              <a:buNone/>
            </a:pPr>
            <a:r>
              <a:rPr lang="cs-CZ" i="1" dirty="0" err="1"/>
              <a:t>u</a:t>
            </a:r>
            <a:r>
              <a:rPr lang="cs-CZ" i="1" dirty="0" err="1" smtClean="0"/>
              <a:t>usi</a:t>
            </a:r>
            <a:r>
              <a:rPr lang="cs-CZ" i="1" dirty="0" smtClean="0"/>
              <a:t> </a:t>
            </a:r>
            <a:r>
              <a:rPr lang="cs-CZ" i="1" dirty="0" err="1" smtClean="0"/>
              <a:t>talo</a:t>
            </a:r>
            <a:r>
              <a:rPr lang="cs-CZ" i="1" dirty="0" smtClean="0"/>
              <a:t>:</a:t>
            </a:r>
            <a:r>
              <a:rPr lang="cs-CZ" dirty="0"/>
              <a:t>	</a:t>
            </a:r>
            <a:r>
              <a:rPr lang="cs-CZ" i="1" dirty="0" err="1" smtClean="0"/>
              <a:t>Menen</a:t>
            </a:r>
            <a:r>
              <a:rPr lang="cs-CZ" dirty="0" smtClean="0"/>
              <a:t> </a:t>
            </a:r>
            <a:r>
              <a:rPr lang="cs-CZ" i="1" dirty="0" err="1" smtClean="0"/>
              <a:t>uu</a:t>
            </a:r>
            <a:r>
              <a:rPr lang="cs-CZ" i="1" dirty="0" err="1" smtClean="0">
                <a:solidFill>
                  <a:srgbClr val="FF0000"/>
                </a:solidFill>
              </a:rPr>
              <a:t>t</a:t>
            </a:r>
            <a:r>
              <a:rPr lang="cs-CZ" i="1" dirty="0" err="1" smtClean="0"/>
              <a:t>e</a:t>
            </a:r>
            <a:r>
              <a:rPr lang="cs-CZ" i="1" dirty="0" smtClean="0"/>
              <a:t>-</a:t>
            </a:r>
            <a:r>
              <a:rPr lang="cs-CZ" i="1" dirty="0" smtClean="0">
                <a:solidFill>
                  <a:srgbClr val="00B0F0"/>
                </a:solidFill>
              </a:rPr>
              <a:t>en</a:t>
            </a:r>
            <a:r>
              <a:rPr lang="cs-CZ" i="1" dirty="0" smtClean="0"/>
              <a:t> </a:t>
            </a:r>
            <a:r>
              <a:rPr lang="cs-CZ" i="1" dirty="0" err="1" smtClean="0"/>
              <a:t>talo</a:t>
            </a:r>
            <a:r>
              <a:rPr lang="cs-CZ" i="1" dirty="0" smtClean="0"/>
              <a:t>-</a:t>
            </a:r>
            <a:r>
              <a:rPr lang="cs-CZ" i="1" dirty="0" smtClean="0">
                <a:solidFill>
                  <a:srgbClr val="00B0F0"/>
                </a:solidFill>
              </a:rPr>
              <a:t>on</a:t>
            </a:r>
            <a:r>
              <a:rPr lang="cs-CZ" i="1" dirty="0" smtClean="0"/>
              <a:t>.</a:t>
            </a:r>
          </a:p>
          <a:p>
            <a:pPr marL="274320" lvl="1" indent="0">
              <a:buNone/>
            </a:pPr>
            <a:r>
              <a:rPr lang="cs-CZ" i="1" dirty="0" err="1"/>
              <a:t>v</a:t>
            </a:r>
            <a:r>
              <a:rPr lang="cs-CZ" i="1" dirty="0" err="1" smtClean="0"/>
              <a:t>anha</a:t>
            </a:r>
            <a:r>
              <a:rPr lang="cs-CZ" i="1" dirty="0" smtClean="0"/>
              <a:t> </a:t>
            </a:r>
            <a:r>
              <a:rPr lang="cs-CZ" i="1" dirty="0" err="1" smtClean="0"/>
              <a:t>kaupunki</a:t>
            </a:r>
            <a:r>
              <a:rPr lang="cs-CZ" i="1" dirty="0" smtClean="0"/>
              <a:t>:</a:t>
            </a:r>
            <a:r>
              <a:rPr lang="cs-CZ" i="1" dirty="0"/>
              <a:t>	</a:t>
            </a:r>
            <a:r>
              <a:rPr lang="cs-CZ" i="1" dirty="0" err="1" smtClean="0"/>
              <a:t>Menen</a:t>
            </a:r>
            <a:r>
              <a:rPr lang="cs-CZ" i="1" dirty="0" smtClean="0"/>
              <a:t> </a:t>
            </a:r>
            <a:r>
              <a:rPr lang="cs-CZ" i="1" dirty="0" err="1" smtClean="0"/>
              <a:t>vanha-</a:t>
            </a:r>
            <a:r>
              <a:rPr lang="cs-CZ" i="1" dirty="0" err="1" smtClean="0">
                <a:solidFill>
                  <a:srgbClr val="00B0F0"/>
                </a:solidFill>
              </a:rPr>
              <a:t>an</a:t>
            </a:r>
            <a:r>
              <a:rPr lang="cs-CZ" i="1" dirty="0" smtClean="0"/>
              <a:t> </a:t>
            </a:r>
            <a:r>
              <a:rPr lang="cs-CZ" i="1" dirty="0" err="1" smtClean="0"/>
              <a:t>kaupu</a:t>
            </a:r>
            <a:r>
              <a:rPr lang="cs-CZ" i="1" dirty="0" err="1" smtClean="0">
                <a:solidFill>
                  <a:srgbClr val="FF0000"/>
                </a:solidFill>
              </a:rPr>
              <a:t>nk</a:t>
            </a:r>
            <a:r>
              <a:rPr lang="cs-CZ" i="1" dirty="0" err="1" smtClean="0"/>
              <a:t>i</a:t>
            </a:r>
            <a:r>
              <a:rPr lang="cs-CZ" i="1" dirty="0" smtClean="0"/>
              <a:t>-</a:t>
            </a:r>
            <a:r>
              <a:rPr lang="cs-CZ" i="1" dirty="0" smtClean="0">
                <a:solidFill>
                  <a:srgbClr val="00B0F0"/>
                </a:solidFill>
              </a:rPr>
              <a:t>in</a:t>
            </a:r>
            <a:r>
              <a:rPr lang="cs-CZ" i="1" dirty="0" smtClean="0"/>
              <a:t>.</a:t>
            </a:r>
          </a:p>
          <a:p>
            <a:pPr marL="514350" indent="-514350">
              <a:buAutoNum type="arabicParenR"/>
            </a:pPr>
            <a:r>
              <a:rPr lang="cs-CZ" b="1" dirty="0" smtClean="0"/>
              <a:t>PITKÄ</a:t>
            </a:r>
            <a:r>
              <a:rPr lang="cs-CZ" dirty="0" smtClean="0"/>
              <a:t> VOKAALI + -</a:t>
            </a:r>
            <a:r>
              <a:rPr lang="cs-CZ" i="1" dirty="0" err="1" smtClean="0"/>
              <a:t>hVn</a:t>
            </a:r>
            <a:r>
              <a:rPr lang="cs-CZ" i="1" dirty="0" smtClean="0"/>
              <a:t> </a:t>
            </a:r>
            <a:r>
              <a:rPr lang="cs-CZ" dirty="0" smtClean="0"/>
              <a:t> (1-tavuiset </a:t>
            </a:r>
            <a:r>
              <a:rPr lang="cs-CZ" dirty="0" err="1" smtClean="0"/>
              <a:t>sanat</a:t>
            </a:r>
            <a:r>
              <a:rPr lang="cs-CZ" dirty="0" smtClean="0"/>
              <a:t>)</a:t>
            </a:r>
            <a:endParaRPr lang="cs-CZ" i="1" dirty="0"/>
          </a:p>
          <a:p>
            <a:pPr marL="274320" lvl="1" indent="0">
              <a:buNone/>
            </a:pPr>
            <a:r>
              <a:rPr lang="cs-CZ" i="1" dirty="0" smtClean="0"/>
              <a:t> </a:t>
            </a:r>
            <a:r>
              <a:rPr lang="cs-CZ" i="1" dirty="0" err="1" smtClean="0"/>
              <a:t>tuo</a:t>
            </a:r>
            <a:r>
              <a:rPr lang="cs-CZ" i="1" dirty="0" smtClean="0"/>
              <a:t> </a:t>
            </a:r>
            <a:r>
              <a:rPr lang="cs-CZ" i="1" dirty="0" err="1" smtClean="0"/>
              <a:t>maa</a:t>
            </a:r>
            <a:r>
              <a:rPr lang="cs-CZ" i="1" dirty="0" smtClean="0"/>
              <a:t>:	</a:t>
            </a:r>
            <a:r>
              <a:rPr lang="cs-CZ" i="1" dirty="0" err="1" smtClean="0"/>
              <a:t>Hän</a:t>
            </a:r>
            <a:r>
              <a:rPr lang="cs-CZ" i="1" dirty="0" smtClean="0"/>
              <a:t> </a:t>
            </a:r>
            <a:r>
              <a:rPr lang="cs-CZ" i="1" dirty="0" err="1" smtClean="0"/>
              <a:t>matkustaa</a:t>
            </a:r>
            <a:r>
              <a:rPr lang="cs-CZ" i="1" dirty="0" smtClean="0"/>
              <a:t> </a:t>
            </a:r>
            <a:r>
              <a:rPr lang="cs-CZ" i="1" dirty="0" err="1" smtClean="0"/>
              <a:t>tuo</a:t>
            </a:r>
            <a:r>
              <a:rPr lang="cs-CZ" i="1" dirty="0" smtClean="0"/>
              <a:t>-</a:t>
            </a:r>
            <a:r>
              <a:rPr lang="cs-CZ" i="1" dirty="0" smtClean="0">
                <a:solidFill>
                  <a:srgbClr val="FFC000"/>
                </a:solidFill>
              </a:rPr>
              <a:t>hon</a:t>
            </a:r>
            <a:r>
              <a:rPr lang="cs-CZ" i="1" dirty="0" smtClean="0"/>
              <a:t> </a:t>
            </a:r>
            <a:r>
              <a:rPr lang="cs-CZ" i="1" dirty="0" err="1" smtClean="0"/>
              <a:t>maa</a:t>
            </a:r>
            <a:r>
              <a:rPr lang="cs-CZ" i="1" dirty="0" smtClean="0"/>
              <a:t>-</a:t>
            </a:r>
            <a:r>
              <a:rPr lang="cs-CZ" i="1" dirty="0" smtClean="0">
                <a:solidFill>
                  <a:srgbClr val="FFC000"/>
                </a:solidFill>
              </a:rPr>
              <a:t>han</a:t>
            </a:r>
            <a:r>
              <a:rPr lang="cs-CZ" i="1" dirty="0" smtClean="0"/>
              <a:t>.</a:t>
            </a:r>
            <a:endParaRPr lang="cs-CZ" dirty="0"/>
          </a:p>
          <a:p>
            <a:pPr marL="514350" indent="-514350">
              <a:buAutoNum type="arabicParenR"/>
            </a:pPr>
            <a:r>
              <a:rPr lang="cs-CZ" b="1" dirty="0" smtClean="0"/>
              <a:t>PITKÄ</a:t>
            </a:r>
            <a:r>
              <a:rPr lang="cs-CZ" dirty="0" smtClean="0"/>
              <a:t> VOKAALI + -</a:t>
            </a:r>
            <a:r>
              <a:rPr lang="cs-CZ" i="1" dirty="0" err="1" smtClean="0">
                <a:solidFill>
                  <a:srgbClr val="7030A0"/>
                </a:solidFill>
              </a:rPr>
              <a:t>seen</a:t>
            </a:r>
            <a:r>
              <a:rPr lang="cs-CZ" i="1" dirty="0" smtClean="0">
                <a:solidFill>
                  <a:srgbClr val="7030A0"/>
                </a:solidFill>
              </a:rPr>
              <a:t> </a:t>
            </a:r>
            <a:r>
              <a:rPr lang="cs-CZ" dirty="0" smtClean="0">
                <a:solidFill>
                  <a:srgbClr val="7030A0"/>
                </a:solidFill>
              </a:rPr>
              <a:t> </a:t>
            </a:r>
            <a:r>
              <a:rPr lang="cs-CZ" dirty="0" smtClean="0"/>
              <a:t>(2-tavuiset </a:t>
            </a:r>
            <a:r>
              <a:rPr lang="cs-CZ" dirty="0" err="1" smtClean="0"/>
              <a:t>sanat</a:t>
            </a:r>
            <a:r>
              <a:rPr lang="cs-CZ" dirty="0" smtClean="0"/>
              <a:t>)</a:t>
            </a:r>
          </a:p>
          <a:p>
            <a:pPr marL="274320" lvl="1" indent="0">
              <a:buNone/>
            </a:pPr>
            <a:r>
              <a:rPr lang="cs-CZ" dirty="0"/>
              <a:t> 	</a:t>
            </a:r>
            <a:r>
              <a:rPr lang="cs-CZ" i="1" dirty="0" err="1" smtClean="0"/>
              <a:t>Joskus</a:t>
            </a:r>
            <a:r>
              <a:rPr lang="cs-CZ" i="1" dirty="0" smtClean="0"/>
              <a:t> </a:t>
            </a:r>
            <a:r>
              <a:rPr lang="cs-CZ" i="1" dirty="0" err="1" smtClean="0"/>
              <a:t>matkustan</a:t>
            </a:r>
            <a:r>
              <a:rPr lang="cs-CZ" i="1" dirty="0" smtClean="0"/>
              <a:t> </a:t>
            </a:r>
            <a:r>
              <a:rPr lang="cs-CZ" i="1" dirty="0" err="1" smtClean="0"/>
              <a:t>Lontoo-</a:t>
            </a:r>
            <a:r>
              <a:rPr lang="cs-CZ" i="1" dirty="0" err="1" smtClean="0">
                <a:solidFill>
                  <a:srgbClr val="7030A0"/>
                </a:solidFill>
              </a:rPr>
              <a:t>seen</a:t>
            </a:r>
            <a:r>
              <a:rPr lang="cs-CZ" i="1" dirty="0" smtClean="0"/>
              <a:t> </a:t>
            </a:r>
            <a:r>
              <a:rPr lang="cs-CZ" i="1" dirty="0" err="1" smtClean="0"/>
              <a:t>ja</a:t>
            </a:r>
            <a:r>
              <a:rPr lang="cs-CZ" i="1" dirty="0" smtClean="0"/>
              <a:t> </a:t>
            </a:r>
            <a:r>
              <a:rPr lang="cs-CZ" i="1" dirty="0" err="1" smtClean="0"/>
              <a:t>joskus</a:t>
            </a:r>
            <a:r>
              <a:rPr lang="cs-CZ" i="1" dirty="0" smtClean="0"/>
              <a:t> </a:t>
            </a:r>
            <a:r>
              <a:rPr lang="cs-CZ" i="1" dirty="0" err="1" smtClean="0"/>
              <a:t>Porvoo-</a:t>
            </a:r>
            <a:r>
              <a:rPr lang="cs-CZ" i="1" dirty="0" err="1" smtClean="0">
                <a:solidFill>
                  <a:srgbClr val="7030A0"/>
                </a:solidFill>
              </a:rPr>
              <a:t>seen</a:t>
            </a:r>
            <a:r>
              <a:rPr lang="cs-CZ" dirty="0" smtClean="0"/>
              <a:t>.</a:t>
            </a:r>
          </a:p>
          <a:p>
            <a:pPr marL="274320" lvl="1" indent="0">
              <a:buNone/>
            </a:pPr>
            <a:endParaRPr lang="cs-CZ" dirty="0"/>
          </a:p>
          <a:p>
            <a:pPr marL="274320" lvl="1" indent="0">
              <a:buNone/>
            </a:pPr>
            <a:r>
              <a:rPr lang="cs-CZ" dirty="0" err="1" smtClean="0"/>
              <a:t>v</a:t>
            </a:r>
            <a:r>
              <a:rPr lang="cs-CZ" dirty="0" err="1" smtClean="0"/>
              <a:t>apaa-seen</a:t>
            </a:r>
            <a:endParaRPr lang="cs-CZ" dirty="0" smtClean="0"/>
          </a:p>
          <a:p>
            <a:pPr marL="274320" lvl="1" indent="0">
              <a:buNone/>
            </a:pPr>
            <a:r>
              <a:rPr lang="cs-CZ" i="1" dirty="0"/>
              <a:t>	</a:t>
            </a:r>
            <a:endParaRPr lang="cs-CZ" i="1" dirty="0" smtClean="0"/>
          </a:p>
          <a:p>
            <a:pPr marL="0" indent="0">
              <a:buNone/>
            </a:pPr>
            <a:r>
              <a:rPr lang="cs-CZ" i="1" dirty="0"/>
              <a:t>	</a:t>
            </a:r>
            <a:endParaRPr lang="cs-CZ" i="1" dirty="0" smtClean="0"/>
          </a:p>
          <a:p>
            <a:pPr marL="514350" indent="-514350">
              <a:buAutoNum type="arabicParenR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5621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mění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996</TotalTime>
  <Words>698</Words>
  <Application>Microsoft Office PowerPoint</Application>
  <PresentationFormat>Předvádění na obrazovce (4:3)</PresentationFormat>
  <Paragraphs>189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Jmění</vt:lpstr>
      <vt:lpstr>KIELI I</vt:lpstr>
      <vt:lpstr>HARJOITUS 1</vt:lpstr>
      <vt:lpstr>HARJOITUS 2:  Vastaa.</vt:lpstr>
      <vt:lpstr>PAIKALLISSIJAT – lokální pády</vt:lpstr>
      <vt:lpstr>PAIKALLISSIJAT</vt:lpstr>
      <vt:lpstr>MISSÄ? (kde?) INESSIIVI JA ADESSIIVI</vt:lpstr>
      <vt:lpstr>MISTÄ? (odkud?) ELATIIVI JA ABLATIIVI</vt:lpstr>
      <vt:lpstr>MIHIN? (kam?) ILLATIIVI JA ALLATIIVI</vt:lpstr>
      <vt:lpstr>ILLATIIVI</vt:lpstr>
      <vt:lpstr>SUOMEN PAIKANNIMET  – místní jména</vt:lpstr>
      <vt:lpstr>HARJOITUS 3:   Mihin sinä menet? Missä sinä olet? Mistä sinä tulet?</vt:lpstr>
      <vt:lpstr>HARJOITUS 4: Mistä mihin matkustat?</vt:lpstr>
      <vt:lpstr>HARJOITUS 5: Täydennä sanat oikeassa muodossa</vt:lpstr>
      <vt:lpstr>KOTONA – ULKONA – SISÄLLÄ </vt:lpstr>
      <vt:lpstr>HARJOITUS 6: Tee adessiivi</vt:lpstr>
      <vt:lpstr>HARJOITUS 7: Täydennä sanat oikeassa muodossa.</vt:lpstr>
      <vt:lpstr>HARJOITUS 8</vt:lpstr>
      <vt:lpstr>Prezentace aplikace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KIELI I</dc:title>
  <dc:creator>HP</dc:creator>
  <cp:lastModifiedBy>HP</cp:lastModifiedBy>
  <cp:revision>46</cp:revision>
  <dcterms:created xsi:type="dcterms:W3CDTF">2020-10-30T19:41:01Z</dcterms:created>
  <dcterms:modified xsi:type="dcterms:W3CDTF">2020-11-06T10:23:51Z</dcterms:modified>
</cp:coreProperties>
</file>