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76" r:id="rId6"/>
    <p:sldId id="258" r:id="rId7"/>
    <p:sldId id="275" r:id="rId8"/>
    <p:sldId id="277" r:id="rId9"/>
    <p:sldId id="273" r:id="rId10"/>
    <p:sldId id="278" r:id="rId11"/>
    <p:sldId id="272" r:id="rId12"/>
    <p:sldId id="279" r:id="rId13"/>
    <p:sldId id="259" r:id="rId14"/>
    <p:sldId id="280" r:id="rId15"/>
    <p:sldId id="266" r:id="rId16"/>
    <p:sldId id="283" r:id="rId17"/>
    <p:sldId id="262" r:id="rId18"/>
    <p:sldId id="282" r:id="rId19"/>
    <p:sldId id="267" r:id="rId20"/>
    <p:sldId id="269" r:id="rId21"/>
    <p:sldId id="261" r:id="rId22"/>
    <p:sldId id="281" r:id="rId23"/>
    <p:sldId id="27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2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5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46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5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7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51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4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1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18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90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9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3317-1C5C-4772-8D35-31DC580479B3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FD4A-60D1-4F7E-A9AE-5F0D25B2A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3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Územní vývoj </a:t>
            </a:r>
            <a:br>
              <a:rPr lang="cs-CZ"/>
            </a:br>
            <a:r>
              <a:rPr lang="cs-CZ"/>
              <a:t>habsburské monarchie </a:t>
            </a:r>
            <a:br>
              <a:rPr lang="cs-CZ"/>
            </a:br>
            <a:r>
              <a:rPr lang="cs-CZ"/>
              <a:t>v </a:t>
            </a:r>
            <a:r>
              <a:rPr lang="cs-CZ" dirty="0"/>
              <a:t>raném novověku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45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97527" y="942109"/>
            <a:ext cx="8282652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Uherské země:</a:t>
            </a:r>
          </a:p>
          <a:p>
            <a:endParaRPr lang="cs-CZ" dirty="0"/>
          </a:p>
          <a:p>
            <a:r>
              <a:rPr lang="cs-CZ" sz="2000" dirty="0"/>
              <a:t>1526 volba protikrále Jana </a:t>
            </a:r>
            <a:r>
              <a:rPr lang="cs-CZ" sz="2000" dirty="0" err="1"/>
              <a:t>Zápolského</a:t>
            </a:r>
            <a:r>
              <a:rPr lang="cs-CZ" sz="2000" dirty="0"/>
              <a:t> (</a:t>
            </a:r>
            <a:r>
              <a:rPr lang="cs-CZ" sz="2000" dirty="0" err="1"/>
              <a:t>Szapolyai</a:t>
            </a:r>
            <a:r>
              <a:rPr lang="cs-CZ" sz="2000" dirty="0"/>
              <a:t> János)</a:t>
            </a:r>
          </a:p>
          <a:p>
            <a:r>
              <a:rPr lang="cs-CZ" sz="2000" dirty="0"/>
              <a:t>Sjednocení pod habsburským panovníkem nastalo až  1570, </a:t>
            </a:r>
          </a:p>
          <a:p>
            <a:r>
              <a:rPr lang="cs-CZ" sz="2000" dirty="0"/>
              <a:t>kdy syn Jana </a:t>
            </a:r>
            <a:r>
              <a:rPr lang="cs-CZ" sz="2000" dirty="0" err="1"/>
              <a:t>Zápolského</a:t>
            </a:r>
            <a:r>
              <a:rPr lang="cs-CZ" sz="2000" dirty="0"/>
              <a:t> Jan Zikmund rezignoval na titul </a:t>
            </a:r>
            <a:r>
              <a:rPr lang="cs-CZ" sz="2000" i="1" dirty="0" err="1"/>
              <a:t>electus</a:t>
            </a:r>
            <a:r>
              <a:rPr lang="cs-CZ" sz="2000" i="1" dirty="0"/>
              <a:t> </a:t>
            </a:r>
            <a:r>
              <a:rPr lang="cs-CZ" sz="2000" i="1" dirty="0" err="1"/>
              <a:t>rex</a:t>
            </a:r>
            <a:r>
              <a:rPr lang="cs-CZ" sz="2000" i="1" dirty="0"/>
              <a:t> </a:t>
            </a:r>
            <a:r>
              <a:rPr lang="cs-CZ" sz="2000" i="1" dirty="0" err="1"/>
              <a:t>Hungariae</a:t>
            </a:r>
            <a:endParaRPr lang="cs-CZ" sz="2000" dirty="0"/>
          </a:p>
          <a:p>
            <a:endParaRPr lang="cs-CZ" sz="2000" b="1" dirty="0"/>
          </a:p>
          <a:p>
            <a:r>
              <a:rPr lang="cs-CZ" sz="2000" b="1" dirty="0"/>
              <a:t>Od 1541 Uhry rozděleny na tři části:</a:t>
            </a:r>
            <a:endParaRPr lang="cs-CZ" sz="2000" dirty="0"/>
          </a:p>
          <a:p>
            <a:r>
              <a:rPr lang="cs-CZ" sz="2000" b="1" dirty="0"/>
              <a:t>Uhry královské </a:t>
            </a:r>
            <a:r>
              <a:rPr lang="cs-CZ" sz="2000" dirty="0"/>
              <a:t>(pod vládou Habsburků)</a:t>
            </a:r>
          </a:p>
          <a:p>
            <a:r>
              <a:rPr lang="cs-CZ" sz="2000" b="1" dirty="0"/>
              <a:t>Uhry Osmanské </a:t>
            </a:r>
            <a:r>
              <a:rPr lang="cs-CZ" sz="2000" dirty="0"/>
              <a:t>– tzv. Budínský pašalík (území okupované Turky)</a:t>
            </a:r>
          </a:p>
          <a:p>
            <a:r>
              <a:rPr lang="cs-CZ" sz="2000" b="1" dirty="0"/>
              <a:t>Knížectví Sedmihradské a </a:t>
            </a:r>
            <a:r>
              <a:rPr lang="cs-CZ" sz="2000" b="1" dirty="0" err="1"/>
              <a:t>Partium</a:t>
            </a:r>
            <a:r>
              <a:rPr lang="cs-CZ" sz="2000" b="1" dirty="0"/>
              <a:t> </a:t>
            </a:r>
          </a:p>
          <a:p>
            <a:r>
              <a:rPr lang="cs-CZ" sz="2000" dirty="0"/>
              <a:t>(tj. několik </a:t>
            </a:r>
            <a:r>
              <a:rPr lang="cs-CZ" sz="2000" dirty="0" err="1"/>
              <a:t>východouherských</a:t>
            </a:r>
            <a:r>
              <a:rPr lang="cs-CZ" sz="2000" dirty="0"/>
              <a:t> žup přiléhajících k Sedmihradsku, </a:t>
            </a:r>
          </a:p>
          <a:p>
            <a:r>
              <a:rPr lang="cs-CZ" sz="2000" dirty="0"/>
              <a:t>odvozeno z titulu </a:t>
            </a:r>
            <a:r>
              <a:rPr lang="cs-CZ" sz="2000" i="1" dirty="0" err="1"/>
              <a:t>Princeps</a:t>
            </a:r>
            <a:r>
              <a:rPr lang="cs-CZ" sz="2000" i="1" dirty="0"/>
              <a:t> </a:t>
            </a:r>
            <a:r>
              <a:rPr lang="cs-CZ" sz="2000" i="1" dirty="0" err="1"/>
              <a:t>Transylvaniae</a:t>
            </a:r>
            <a:r>
              <a:rPr lang="cs-CZ" sz="2000" i="1" dirty="0"/>
              <a:t> et </a:t>
            </a:r>
            <a:r>
              <a:rPr lang="cs-CZ" sz="2000" i="1" dirty="0" err="1"/>
              <a:t>Partium</a:t>
            </a:r>
            <a:r>
              <a:rPr lang="cs-CZ" sz="2000" i="1" dirty="0"/>
              <a:t> Regni </a:t>
            </a:r>
            <a:r>
              <a:rPr lang="cs-CZ" sz="2000" i="1" dirty="0" err="1"/>
              <a:t>Hungariae</a:t>
            </a:r>
            <a:r>
              <a:rPr lang="cs-CZ" sz="2000" dirty="0"/>
              <a:t>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817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63" y="36915"/>
            <a:ext cx="7093527" cy="67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D9BE991-7641-4FA6-8A19-F4846640F809}"/>
              </a:ext>
            </a:extLst>
          </p:cNvPr>
          <p:cNvSpPr txBox="1"/>
          <p:nvPr/>
        </p:nvSpPr>
        <p:spPr>
          <a:xfrm>
            <a:off x="889233" y="830510"/>
            <a:ext cx="87768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Vývoj na hranici habsburských zemí a Osmanské říše</a:t>
            </a:r>
          </a:p>
          <a:p>
            <a:endParaRPr lang="cs-CZ" dirty="0"/>
          </a:p>
          <a:p>
            <a:r>
              <a:rPr lang="cs-CZ" dirty="0"/>
              <a:t>Válka 1658 – 1664 ukončená </a:t>
            </a:r>
            <a:r>
              <a:rPr lang="cs-CZ" dirty="0" err="1"/>
              <a:t>vasvárským</a:t>
            </a:r>
            <a:r>
              <a:rPr lang="cs-CZ" dirty="0"/>
              <a:t> mírem nepřinesla územní změny</a:t>
            </a:r>
          </a:p>
          <a:p>
            <a:endParaRPr lang="cs-CZ" dirty="0"/>
          </a:p>
          <a:p>
            <a:r>
              <a:rPr lang="cs-CZ" dirty="0"/>
              <a:t>1683 neúspěšné turecké obléhání Vídně – následuje postupné vytlačování Osmanů z Uher</a:t>
            </a:r>
          </a:p>
          <a:p>
            <a:r>
              <a:rPr lang="cs-CZ" dirty="0"/>
              <a:t>1686 dobyt Budín, 1688 Bělehrad</a:t>
            </a:r>
          </a:p>
          <a:p>
            <a:endParaRPr lang="cs-CZ" dirty="0"/>
          </a:p>
          <a:p>
            <a:r>
              <a:rPr lang="cs-CZ" dirty="0"/>
              <a:t>Po vítězství císařské armády u </a:t>
            </a:r>
            <a:r>
              <a:rPr lang="cs-CZ" dirty="0" err="1"/>
              <a:t>Zenty</a:t>
            </a:r>
            <a:r>
              <a:rPr lang="cs-CZ" dirty="0"/>
              <a:t> 1697 podepsán</a:t>
            </a:r>
          </a:p>
          <a:p>
            <a:r>
              <a:rPr lang="cs-CZ" dirty="0"/>
              <a:t>1699 Karlovický mír (</a:t>
            </a:r>
            <a:r>
              <a:rPr lang="cs-CZ" dirty="0" err="1"/>
              <a:t>Sremski</a:t>
            </a:r>
            <a:r>
              <a:rPr lang="cs-CZ" dirty="0"/>
              <a:t> Karlovci) – fakticky obnova historických Uher (mimo Temešvár)</a:t>
            </a:r>
          </a:p>
          <a:p>
            <a:endParaRPr lang="cs-CZ" dirty="0"/>
          </a:p>
          <a:p>
            <a:r>
              <a:rPr lang="cs-CZ" dirty="0"/>
              <a:t>1716 – 1718 další habsbursko-turecká válka</a:t>
            </a:r>
          </a:p>
          <a:p>
            <a:r>
              <a:rPr lang="cs-CZ" dirty="0"/>
              <a:t>Ukončená 1718 mírem v </a:t>
            </a:r>
            <a:r>
              <a:rPr lang="cs-CZ" dirty="0" err="1"/>
              <a:t>Požarevci</a:t>
            </a:r>
            <a:r>
              <a:rPr lang="cs-CZ" dirty="0"/>
              <a:t>, získána část </a:t>
            </a:r>
            <a:r>
              <a:rPr lang="cs-CZ" dirty="0" err="1"/>
              <a:t>zadunajského</a:t>
            </a:r>
            <a:r>
              <a:rPr lang="cs-CZ" dirty="0"/>
              <a:t> Srbska, </a:t>
            </a:r>
            <a:r>
              <a:rPr lang="cs-CZ" dirty="0" err="1"/>
              <a:t>Banát</a:t>
            </a:r>
            <a:r>
              <a:rPr lang="cs-CZ" dirty="0"/>
              <a:t> a </a:t>
            </a:r>
            <a:r>
              <a:rPr lang="cs-CZ" dirty="0" err="1"/>
              <a:t>Oltenie</a:t>
            </a:r>
            <a:r>
              <a:rPr lang="cs-CZ" dirty="0"/>
              <a:t>; </a:t>
            </a:r>
          </a:p>
          <a:p>
            <a:r>
              <a:rPr lang="cs-CZ" dirty="0"/>
              <a:t>po 1739 bělehradským mírem  tato území s výjimkou </a:t>
            </a:r>
            <a:r>
              <a:rPr lang="cs-CZ" dirty="0" err="1"/>
              <a:t>Banátu</a:t>
            </a:r>
            <a:r>
              <a:rPr lang="cs-CZ" dirty="0"/>
              <a:t> opět ztracena</a:t>
            </a:r>
          </a:p>
          <a:p>
            <a:endParaRPr lang="cs-CZ" dirty="0"/>
          </a:p>
          <a:p>
            <a:r>
              <a:rPr lang="cs-CZ" dirty="0"/>
              <a:t>1719 vytvoření Vojenské hranice</a:t>
            </a:r>
          </a:p>
        </p:txBody>
      </p:sp>
    </p:spTree>
    <p:extLst>
      <p:ext uri="{BB962C8B-B14F-4D97-AF65-F5344CB8AC3E}">
        <p14:creationId xmlns:p14="http://schemas.microsoft.com/office/powerpoint/2010/main" val="29981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39" y="-79513"/>
            <a:ext cx="8634557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1C3EFC4-C741-4DAB-A168-492B2858B5F3}"/>
              </a:ext>
            </a:extLst>
          </p:cNvPr>
          <p:cNvSpPr txBox="1"/>
          <p:nvPr/>
        </p:nvSpPr>
        <p:spPr>
          <a:xfrm>
            <a:off x="704675" y="687897"/>
            <a:ext cx="974189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Italské državy Habsburků</a:t>
            </a:r>
          </a:p>
          <a:p>
            <a:endParaRPr lang="cs-CZ" dirty="0"/>
          </a:p>
          <a:p>
            <a:r>
              <a:rPr lang="cs-CZ" dirty="0"/>
              <a:t>Terst 1382 (do 1918)</a:t>
            </a:r>
          </a:p>
          <a:p>
            <a:endParaRPr lang="cs-CZ" dirty="0"/>
          </a:p>
          <a:p>
            <a:r>
              <a:rPr lang="cs-CZ" dirty="0" err="1"/>
              <a:t>Görz</a:t>
            </a:r>
            <a:r>
              <a:rPr lang="cs-CZ" dirty="0"/>
              <a:t> / </a:t>
            </a:r>
            <a:r>
              <a:rPr lang="cs-CZ" dirty="0" err="1"/>
              <a:t>Gorizia</a:t>
            </a:r>
            <a:r>
              <a:rPr lang="cs-CZ" dirty="0"/>
              <a:t> 1500, 1647 – 1717 oddělena </a:t>
            </a:r>
            <a:r>
              <a:rPr lang="cs-CZ" dirty="0" err="1"/>
              <a:t>Gradisca</a:t>
            </a:r>
            <a:r>
              <a:rPr lang="cs-CZ" dirty="0"/>
              <a:t> a zastavena </a:t>
            </a:r>
            <a:r>
              <a:rPr lang="cs-CZ" dirty="0" err="1"/>
              <a:t>Eggenbergům</a:t>
            </a:r>
            <a:r>
              <a:rPr lang="cs-CZ" dirty="0"/>
              <a:t>, </a:t>
            </a:r>
          </a:p>
          <a:p>
            <a:r>
              <a:rPr lang="cs-CZ" dirty="0"/>
              <a:t>	1754 vznik spojeného </a:t>
            </a:r>
            <a:r>
              <a:rPr lang="cs-CZ" dirty="0" err="1"/>
              <a:t>okněžněného</a:t>
            </a:r>
            <a:r>
              <a:rPr lang="cs-CZ" dirty="0"/>
              <a:t> hrabství </a:t>
            </a:r>
            <a:r>
              <a:rPr lang="cs-CZ" dirty="0" err="1"/>
              <a:t>Görz-Gradisca</a:t>
            </a:r>
            <a:r>
              <a:rPr lang="cs-CZ" dirty="0"/>
              <a:t> (</a:t>
            </a:r>
            <a:r>
              <a:rPr lang="cs-CZ" dirty="0" err="1"/>
              <a:t>Gorice</a:t>
            </a:r>
            <a:r>
              <a:rPr lang="cs-CZ" dirty="0"/>
              <a:t> a </a:t>
            </a:r>
            <a:r>
              <a:rPr lang="cs-CZ" dirty="0" err="1"/>
              <a:t>Gradiška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Po válce o dědictví španělské </a:t>
            </a:r>
            <a:r>
              <a:rPr lang="cs-CZ" dirty="0" err="1"/>
              <a:t>rastattským</a:t>
            </a:r>
            <a:r>
              <a:rPr lang="cs-CZ" dirty="0"/>
              <a:t> mírem 1714</a:t>
            </a:r>
          </a:p>
          <a:p>
            <a:r>
              <a:rPr lang="cs-CZ" dirty="0"/>
              <a:t>Lombardie (</a:t>
            </a:r>
            <a:r>
              <a:rPr lang="cs-CZ" dirty="0" err="1"/>
              <a:t>Milánsko</a:t>
            </a:r>
            <a:r>
              <a:rPr lang="cs-CZ" dirty="0"/>
              <a:t>) s Mantovou 1714 (úpravy západní hranice ve prospěch Piemontu 1735 a 1748), </a:t>
            </a:r>
          </a:p>
          <a:p>
            <a:r>
              <a:rPr lang="cs-CZ" dirty="0"/>
              <a:t>	do 1797 (pak k Cisalpinské </a:t>
            </a:r>
            <a:r>
              <a:rPr lang="cs-CZ" dirty="0" err="1"/>
              <a:t>rep</a:t>
            </a:r>
            <a:r>
              <a:rPr lang="cs-CZ" dirty="0"/>
              <a:t>. a Italskému království pod Napoleonovým protektorátem)</a:t>
            </a:r>
          </a:p>
          <a:p>
            <a:r>
              <a:rPr lang="cs-CZ" dirty="0"/>
              <a:t>	1815 – 1859 Lombardsko-Benátské království</a:t>
            </a:r>
          </a:p>
          <a:p>
            <a:endParaRPr lang="cs-CZ" dirty="0"/>
          </a:p>
          <a:p>
            <a:r>
              <a:rPr lang="cs-CZ" dirty="0"/>
              <a:t>Vévodství Parma – </a:t>
            </a:r>
            <a:r>
              <a:rPr lang="cs-CZ" dirty="0" err="1"/>
              <a:t>Piacenza</a:t>
            </a:r>
            <a:r>
              <a:rPr lang="cs-CZ" dirty="0"/>
              <a:t> 1735 – 1748 (domácí dynastie </a:t>
            </a:r>
            <a:r>
              <a:rPr lang="cs-CZ" dirty="0" err="1"/>
              <a:t>Farnese</a:t>
            </a:r>
            <a:r>
              <a:rPr lang="cs-CZ" dirty="0"/>
              <a:t> vymřela 1731, </a:t>
            </a:r>
          </a:p>
          <a:p>
            <a:r>
              <a:rPr lang="cs-CZ" dirty="0"/>
              <a:t>	1735 vévodství získáno náhradou za </a:t>
            </a:r>
            <a:r>
              <a:rPr lang="cs-CZ" dirty="0" err="1"/>
              <a:t>Neapolsko</a:t>
            </a:r>
            <a:endParaRPr lang="cs-CZ" dirty="0"/>
          </a:p>
          <a:p>
            <a:endParaRPr lang="cs-CZ" dirty="0"/>
          </a:p>
          <a:p>
            <a:r>
              <a:rPr lang="cs-CZ" dirty="0"/>
              <a:t>Království neapolské a Sicílie 1714 (1720) – 1735 (v roce 1720 proběhla výměna Sardinie za Sicílii)</a:t>
            </a:r>
          </a:p>
          <a:p>
            <a:endParaRPr lang="cs-CZ" dirty="0"/>
          </a:p>
          <a:p>
            <a:r>
              <a:rPr lang="cs-CZ" dirty="0"/>
              <a:t>Toskánsko 1737 – 1859, získané „výměnou“ za Lotrinsko (fakticky okupované Francií od 1679), </a:t>
            </a:r>
          </a:p>
          <a:p>
            <a:r>
              <a:rPr lang="cs-CZ" dirty="0"/>
              <a:t>	František Štěpán Lotrinský získává Toskánsko po smrti posledního medicejského velkovévody</a:t>
            </a:r>
          </a:p>
          <a:p>
            <a:r>
              <a:rPr lang="cs-CZ" dirty="0"/>
              <a:t>	</a:t>
            </a:r>
            <a:r>
              <a:rPr lang="cs-CZ" dirty="0" err="1"/>
              <a:t>Giana</a:t>
            </a:r>
            <a:r>
              <a:rPr lang="cs-CZ" dirty="0"/>
              <a:t> Gastona</a:t>
            </a:r>
          </a:p>
          <a:p>
            <a:endParaRPr lang="cs-CZ" dirty="0"/>
          </a:p>
          <a:p>
            <a:r>
              <a:rPr lang="cs-CZ" dirty="0"/>
              <a:t>Benátsko (1797) – 1866 (s Istrií, Dalmácií a Dubrovníkem)</a:t>
            </a:r>
          </a:p>
        </p:txBody>
      </p:sp>
    </p:spTree>
    <p:extLst>
      <p:ext uri="{BB962C8B-B14F-4D97-AF65-F5344CB8AC3E}">
        <p14:creationId xmlns:p14="http://schemas.microsoft.com/office/powerpoint/2010/main" val="169096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4032" cy="68579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01891" y="637309"/>
            <a:ext cx="282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Utrechtském </a:t>
            </a:r>
          </a:p>
          <a:p>
            <a:r>
              <a:rPr lang="cs-CZ" dirty="0"/>
              <a:t>a </a:t>
            </a:r>
            <a:r>
              <a:rPr lang="cs-CZ" dirty="0" err="1"/>
              <a:t>Rastattském</a:t>
            </a:r>
            <a:r>
              <a:rPr lang="cs-CZ" dirty="0"/>
              <a:t> míru 1713/14</a:t>
            </a:r>
          </a:p>
        </p:txBody>
      </p:sp>
    </p:spTree>
    <p:extLst>
      <p:ext uri="{BB962C8B-B14F-4D97-AF65-F5344CB8AC3E}">
        <p14:creationId xmlns:p14="http://schemas.microsoft.com/office/powerpoint/2010/main" val="124961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5" y="73891"/>
            <a:ext cx="11574519" cy="68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2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9" y="-99669"/>
            <a:ext cx="6140558" cy="69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F2268B3-AAE3-4FA3-8BCD-0ADE151494CF}"/>
              </a:ext>
            </a:extLst>
          </p:cNvPr>
          <p:cNvSpPr txBox="1"/>
          <p:nvPr/>
        </p:nvSpPr>
        <p:spPr>
          <a:xfrm>
            <a:off x="1107347" y="763398"/>
            <a:ext cx="77133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Územní zisky v důsledku dělení Polska a porážky Turecka v rusko-turecké válce:</a:t>
            </a:r>
          </a:p>
          <a:p>
            <a:endParaRPr lang="cs-CZ" dirty="0"/>
          </a:p>
          <a:p>
            <a:r>
              <a:rPr lang="cs-CZ" dirty="0"/>
              <a:t>Halič 1772 východní část, 1795 západní část</a:t>
            </a:r>
          </a:p>
          <a:p>
            <a:r>
              <a:rPr lang="cs-CZ" dirty="0"/>
              <a:t>1815 Krakov svobodným městem, 1846 po krakovském povstání připojen k Haliči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Bukovina 1775, do 1786 vojenská správa, pak spojena s Haličí až do 1849</a:t>
            </a:r>
          </a:p>
        </p:txBody>
      </p:sp>
    </p:spTree>
    <p:extLst>
      <p:ext uri="{BB962C8B-B14F-4D97-AF65-F5344CB8AC3E}">
        <p14:creationId xmlns:p14="http://schemas.microsoft.com/office/powerpoint/2010/main" val="293141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5" y="73891"/>
            <a:ext cx="11574519" cy="68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5855" y="748145"/>
            <a:ext cx="10060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Svatá říše římská (národa německého), krátce Říše</a:t>
            </a:r>
          </a:p>
          <a:p>
            <a:endParaRPr lang="cs-CZ" sz="2400" b="1" dirty="0"/>
          </a:p>
          <a:p>
            <a:r>
              <a:rPr lang="cs-CZ" sz="2400" dirty="0"/>
              <a:t>Vznikla v 10. století: 962 císařská korunovace Oty I., myšlenka </a:t>
            </a:r>
            <a:r>
              <a:rPr lang="cs-CZ" sz="2400" i="1" dirty="0" err="1"/>
              <a:t>Renovatio</a:t>
            </a:r>
            <a:r>
              <a:rPr lang="cs-CZ" sz="2400" i="1" dirty="0"/>
              <a:t> </a:t>
            </a:r>
            <a:r>
              <a:rPr lang="cs-CZ" sz="2400" i="1" dirty="0" err="1"/>
              <a:t>imperii</a:t>
            </a:r>
            <a:endParaRPr lang="cs-CZ" sz="2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4" y="2322946"/>
            <a:ext cx="5130800" cy="3911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03" y="2322946"/>
            <a:ext cx="2776764" cy="43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8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93406" cy="69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4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05" y="-20232"/>
            <a:ext cx="4214191" cy="69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01EE55C-5879-4246-A61D-9B6AF5C9CFF2}"/>
              </a:ext>
            </a:extLst>
          </p:cNvPr>
          <p:cNvSpPr txBox="1"/>
          <p:nvPr/>
        </p:nvSpPr>
        <p:spPr>
          <a:xfrm>
            <a:off x="822121" y="780176"/>
            <a:ext cx="98224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válce o dědictví španělské získáno také (Španělské) </a:t>
            </a:r>
            <a:r>
              <a:rPr lang="cs-CZ" b="1" dirty="0"/>
              <a:t>Nizozemí</a:t>
            </a:r>
            <a:r>
              <a:rPr lang="cs-CZ" dirty="0"/>
              <a:t> (habsburský místodržící sídlil v Bruselu)</a:t>
            </a:r>
          </a:p>
          <a:p>
            <a:endParaRPr lang="cs-CZ" dirty="0"/>
          </a:p>
          <a:p>
            <a:r>
              <a:rPr lang="cs-CZ" dirty="0"/>
              <a:t>(Rakouské) Nizozemí 1714 – (1792), habsburská svrchovanost zanikla </a:t>
            </a:r>
          </a:p>
          <a:p>
            <a:r>
              <a:rPr lang="cs-CZ" dirty="0"/>
              <a:t>obsazením země francouzskou revoluční armádou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Územní změny v sousedství rakouských dědičných zemí: </a:t>
            </a:r>
          </a:p>
          <a:p>
            <a:endParaRPr lang="cs-CZ" dirty="0"/>
          </a:p>
          <a:p>
            <a:r>
              <a:rPr lang="cs-CZ" dirty="0"/>
              <a:t>1779 Innská čtvrť připojena k Horním Rakousům (po válce o dědictví bavorské)</a:t>
            </a:r>
          </a:p>
          <a:p>
            <a:endParaRPr lang="cs-CZ" dirty="0"/>
          </a:p>
          <a:p>
            <a:r>
              <a:rPr lang="cs-CZ" dirty="0"/>
              <a:t>1803 po sekularizaci (salcburský kníže-arcibiskup ztratil světskou vládu nad územím arcidiecéze) </a:t>
            </a:r>
          </a:p>
          <a:p>
            <a:r>
              <a:rPr lang="cs-CZ" dirty="0"/>
              <a:t>připojení Salcburska k dědičným zemím, 1849 samostatná korunní země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62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-27881"/>
            <a:ext cx="10005747" cy="69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2654" y="424873"/>
            <a:ext cx="1090817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Říšské instituce</a:t>
            </a:r>
            <a:r>
              <a:rPr lang="cs-CZ" sz="2400" dirty="0"/>
              <a:t>:</a:t>
            </a:r>
          </a:p>
          <a:p>
            <a:endParaRPr lang="cs-CZ" dirty="0"/>
          </a:p>
          <a:p>
            <a:r>
              <a:rPr lang="cs-CZ" sz="2000" b="1" dirty="0"/>
              <a:t>císař</a:t>
            </a:r>
            <a:r>
              <a:rPr lang="cs-CZ" sz="2000" dirty="0"/>
              <a:t> – kurfiřtská volby, korunovace ve Frankfurtu (dóm) a hostina tamtéž v </a:t>
            </a:r>
            <a:r>
              <a:rPr lang="cs-CZ" sz="2000" dirty="0" err="1"/>
              <a:t>Römeru</a:t>
            </a:r>
            <a:r>
              <a:rPr lang="cs-CZ" sz="2000" dirty="0"/>
              <a:t> (</a:t>
            </a:r>
            <a:r>
              <a:rPr lang="cs-CZ" sz="2000" i="1" dirty="0" err="1"/>
              <a:t>Ratssilber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r>
              <a:rPr lang="cs-CZ" sz="2000" b="1" dirty="0"/>
              <a:t>kurfiřti</a:t>
            </a:r>
            <a:r>
              <a:rPr lang="cs-CZ" sz="2000" dirty="0"/>
              <a:t> – od 1650 osm (vrácení hodnosti (rýnsko-)falckému hraběti Karlu Ludvíkovi), </a:t>
            </a:r>
          </a:p>
          <a:p>
            <a:r>
              <a:rPr lang="cs-CZ" sz="2000" dirty="0"/>
              <a:t>1692 9.kurfiřt – Ernst-August von Braunschweig-</a:t>
            </a:r>
            <a:r>
              <a:rPr lang="cs-CZ" sz="2000" dirty="0" err="1"/>
              <a:t>Lüneburg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říšský sněm </a:t>
            </a:r>
            <a:r>
              <a:rPr lang="cs-CZ" sz="2000" dirty="0"/>
              <a:t>– fórum pro říšské stavy, od 1663 </a:t>
            </a:r>
            <a:r>
              <a:rPr lang="cs-CZ" sz="2000" i="1" dirty="0" err="1"/>
              <a:t>immerwährender</a:t>
            </a:r>
            <a:r>
              <a:rPr lang="cs-CZ" sz="2000" i="1" dirty="0"/>
              <a:t> </a:t>
            </a:r>
            <a:r>
              <a:rPr lang="cs-CZ" sz="2000" i="1" dirty="0" err="1"/>
              <a:t>Reichstag</a:t>
            </a:r>
            <a:r>
              <a:rPr lang="cs-CZ" sz="2000" dirty="0"/>
              <a:t> v Řezně</a:t>
            </a:r>
          </a:p>
          <a:p>
            <a:endParaRPr lang="cs-CZ" sz="2000" dirty="0"/>
          </a:p>
          <a:p>
            <a:r>
              <a:rPr lang="cs-CZ" sz="2000" b="1" dirty="0"/>
              <a:t>říšský komorní soud</a:t>
            </a:r>
            <a:r>
              <a:rPr lang="cs-CZ" sz="2000" dirty="0"/>
              <a:t> – </a:t>
            </a:r>
            <a:r>
              <a:rPr lang="cs-CZ" sz="2000" dirty="0" err="1"/>
              <a:t>zal</a:t>
            </a:r>
            <a:r>
              <a:rPr lang="cs-CZ" sz="2000" dirty="0"/>
              <a:t>. 1495, nejprve ve </a:t>
            </a:r>
            <a:r>
              <a:rPr lang="cs-CZ" sz="2000" dirty="0" err="1"/>
              <a:t>Špýru</a:t>
            </a:r>
            <a:r>
              <a:rPr lang="cs-CZ" sz="2000" dirty="0"/>
              <a:t>, od 1689 </a:t>
            </a:r>
            <a:r>
              <a:rPr lang="cs-CZ" sz="2000" dirty="0" err="1"/>
              <a:t>Wetzlar</a:t>
            </a:r>
            <a:r>
              <a:rPr lang="cs-CZ" sz="2000" dirty="0"/>
              <a:t> (odvolání od teritoriálních soudů)</a:t>
            </a:r>
          </a:p>
          <a:p>
            <a:endParaRPr lang="cs-CZ" sz="2000" dirty="0"/>
          </a:p>
          <a:p>
            <a:r>
              <a:rPr lang="cs-CZ" sz="2000" b="1" dirty="0"/>
              <a:t>říšské kraje </a:t>
            </a:r>
            <a:r>
              <a:rPr lang="cs-CZ" sz="2000" dirty="0"/>
              <a:t>(1512)</a:t>
            </a:r>
          </a:p>
          <a:p>
            <a:endParaRPr lang="cs-CZ" sz="2000" dirty="0"/>
          </a:p>
          <a:p>
            <a:r>
              <a:rPr lang="cs-CZ" sz="2000" dirty="0"/>
              <a:t>Říši tvořily</a:t>
            </a:r>
          </a:p>
          <a:p>
            <a:r>
              <a:rPr lang="cs-CZ" sz="2000" dirty="0"/>
              <a:t>země náležející k říšským institucím (</a:t>
            </a:r>
            <a:r>
              <a:rPr lang="cs-CZ" sz="2000" dirty="0" err="1"/>
              <a:t>Reichstag</a:t>
            </a:r>
            <a:r>
              <a:rPr lang="cs-CZ" sz="2000" dirty="0"/>
              <a:t>, </a:t>
            </a:r>
            <a:r>
              <a:rPr lang="cs-CZ" sz="2000" dirty="0" err="1"/>
              <a:t>Reichskammergericht</a:t>
            </a:r>
            <a:r>
              <a:rPr lang="cs-CZ" sz="2000" dirty="0"/>
              <a:t>) </a:t>
            </a:r>
          </a:p>
          <a:p>
            <a:r>
              <a:rPr lang="cs-CZ" sz="2000" dirty="0"/>
              <a:t>+ lenní území, která k těmto institucím nenáležela:  </a:t>
            </a:r>
          </a:p>
          <a:p>
            <a:r>
              <a:rPr lang="cs-CZ" sz="2000" dirty="0"/>
              <a:t>České království, </a:t>
            </a:r>
            <a:r>
              <a:rPr lang="cs-CZ" sz="2000" dirty="0" err="1"/>
              <a:t>Eidgenossen</a:t>
            </a:r>
            <a:r>
              <a:rPr lang="cs-CZ" sz="2000" dirty="0"/>
              <a:t>, říšská Itálie, to co zbylo z „království </a:t>
            </a:r>
            <a:r>
              <a:rPr lang="cs-CZ" sz="2000" dirty="0" err="1"/>
              <a:t>Arelatského</a:t>
            </a:r>
            <a:r>
              <a:rPr lang="cs-CZ" sz="2000" dirty="0"/>
              <a:t>“ – tj. </a:t>
            </a:r>
            <a:r>
              <a:rPr lang="cs-CZ" sz="2000" dirty="0" err="1"/>
              <a:t>Comté</a:t>
            </a:r>
            <a:r>
              <a:rPr lang="cs-CZ" sz="2000" dirty="0"/>
              <a:t> a Savojsko)</a:t>
            </a:r>
          </a:p>
          <a:p>
            <a:endParaRPr lang="cs-CZ" sz="2000" dirty="0"/>
          </a:p>
          <a:p>
            <a:r>
              <a:rPr lang="cs-CZ" sz="2000" dirty="0"/>
              <a:t>„</a:t>
            </a:r>
            <a:r>
              <a:rPr lang="cs-CZ" sz="2000" dirty="0" err="1"/>
              <a:t>kaisertreue</a:t>
            </a:r>
            <a:r>
              <a:rPr lang="cs-CZ" sz="2000" dirty="0"/>
              <a:t> </a:t>
            </a:r>
            <a:r>
              <a:rPr lang="cs-CZ" sz="2000" dirty="0" err="1"/>
              <a:t>Länder</a:t>
            </a:r>
            <a:r>
              <a:rPr lang="cs-CZ" sz="2000" dirty="0"/>
              <a:t>“ (jihozápad) vs. německé státy s autonomním vývojem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59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93481"/>
            <a:ext cx="8329593" cy="67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5602" y="603280"/>
            <a:ext cx="1225130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Vznik středoevropské monarchie</a:t>
            </a:r>
          </a:p>
          <a:p>
            <a:endParaRPr lang="cs-CZ" b="1" dirty="0"/>
          </a:p>
          <a:p>
            <a:r>
              <a:rPr lang="cs-CZ" sz="2000" b="1" dirty="0"/>
              <a:t>1515</a:t>
            </a:r>
            <a:r>
              <a:rPr lang="cs-CZ" sz="2000" dirty="0"/>
              <a:t> vídeňské (svatební) úmluvy </a:t>
            </a:r>
            <a:r>
              <a:rPr lang="cs-CZ" sz="2000" b="1" dirty="0"/>
              <a:t>o vzájemném nástupnictví</a:t>
            </a:r>
            <a:r>
              <a:rPr lang="cs-CZ" sz="2000" dirty="0"/>
              <a:t> Habsburského a Jagellonského rodu</a:t>
            </a:r>
          </a:p>
          <a:p>
            <a:r>
              <a:rPr lang="cs-CZ" sz="2000" dirty="0"/>
              <a:t>(sňatky Ludvíka Jagellonského s Marií Habsburskou a Ferdinanda Habsburského s Annou Jagellonskou); </a:t>
            </a:r>
          </a:p>
          <a:p>
            <a:endParaRPr lang="cs-CZ" sz="2000" dirty="0"/>
          </a:p>
          <a:p>
            <a:r>
              <a:rPr lang="cs-CZ" sz="2000" dirty="0"/>
              <a:t>po smrti Ludvíka Jagellonského, krále českého a uherského, v bitvě u </a:t>
            </a:r>
            <a:r>
              <a:rPr lang="cs-CZ" sz="2000" dirty="0" err="1"/>
              <a:t>Mohácse</a:t>
            </a:r>
            <a:r>
              <a:rPr lang="cs-CZ" sz="2000" dirty="0"/>
              <a:t> 1526 vstupují tyto úmluvy v platnost; </a:t>
            </a:r>
          </a:p>
          <a:p>
            <a:r>
              <a:rPr lang="cs-CZ" sz="2000" dirty="0"/>
              <a:t>v Českém i Uherském království odporovalo však „automatické“ nástupnictví zemské ústavě, </a:t>
            </a:r>
          </a:p>
          <a:p>
            <a:r>
              <a:rPr lang="cs-CZ" sz="2000" dirty="0"/>
              <a:t>království byla </a:t>
            </a:r>
            <a:r>
              <a:rPr lang="cs-CZ" sz="2000" b="1" dirty="0"/>
              <a:t>volební</a:t>
            </a:r>
            <a:r>
              <a:rPr lang="cs-CZ" sz="2000" dirty="0"/>
              <a:t> a nový panovník – </a:t>
            </a:r>
            <a:r>
              <a:rPr lang="cs-CZ" sz="2000" b="1" dirty="0"/>
              <a:t>Ferdinand I.</a:t>
            </a:r>
            <a:r>
              <a:rPr lang="cs-CZ" sz="2000" dirty="0"/>
              <a:t> – musel být zvolen</a:t>
            </a:r>
          </a:p>
          <a:p>
            <a:endParaRPr lang="cs-CZ" sz="2000" b="1" dirty="0"/>
          </a:p>
          <a:p>
            <a:r>
              <a:rPr lang="cs-CZ" sz="2000" b="1" dirty="0"/>
              <a:t>1526/7 volba a nástup </a:t>
            </a:r>
            <a:r>
              <a:rPr lang="cs-CZ" sz="2000" b="1" u="sng" dirty="0"/>
              <a:t>Ferdinanda I.</a:t>
            </a:r>
            <a:r>
              <a:rPr lang="cs-CZ" sz="2000" b="1" dirty="0"/>
              <a:t> na český a uherský trůn – </a:t>
            </a:r>
          </a:p>
          <a:p>
            <a:r>
              <a:rPr lang="cs-CZ" sz="2000" b="1" dirty="0"/>
              <a:t>vytvoření habsburské středoevropské (podunajské) monarchie z tří celků: </a:t>
            </a:r>
          </a:p>
          <a:p>
            <a:r>
              <a:rPr lang="cs-CZ" sz="2000" b="1" dirty="0"/>
              <a:t>dědičných zemí rakouských, zemí Koruny české a zemí Koruny uherské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97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37" y="-56153"/>
            <a:ext cx="5629524" cy="69572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53340"/>
            <a:ext cx="9582912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0"/>
            <a:ext cx="86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1068404"/>
            <a:ext cx="106957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Habsburské dělení:</a:t>
            </a:r>
          </a:p>
          <a:p>
            <a:endParaRPr lang="cs-CZ" sz="2000" b="1" dirty="0"/>
          </a:p>
          <a:p>
            <a:r>
              <a:rPr lang="cs-CZ" sz="2000" b="1" dirty="0"/>
              <a:t>Rozdělení vlády mezi Karla V. a Ferdinanda I., </a:t>
            </a:r>
            <a:r>
              <a:rPr lang="cs-CZ" sz="2000" dirty="0"/>
              <a:t>syny Filipa Sličného a Jany I. Kastilské</a:t>
            </a:r>
          </a:p>
          <a:p>
            <a:r>
              <a:rPr lang="cs-CZ" sz="2000" dirty="0"/>
              <a:t>Starší Karel V. 1516 španělským králem, 1519 vládne v Říši (císařská korunovace 1530)</a:t>
            </a:r>
          </a:p>
          <a:p>
            <a:r>
              <a:rPr lang="cs-CZ" sz="2000" dirty="0"/>
              <a:t>Mladší </a:t>
            </a:r>
            <a:r>
              <a:rPr lang="cs-CZ" sz="2000" b="1" dirty="0"/>
              <a:t>Ferdinand I. vládne od 1525 v dědičných rakouských zemích, </a:t>
            </a:r>
          </a:p>
          <a:p>
            <a:r>
              <a:rPr lang="cs-CZ" sz="2000" b="1" dirty="0"/>
              <a:t>od 1526 v českých a uherských zemích </a:t>
            </a:r>
          </a:p>
          <a:p>
            <a:r>
              <a:rPr lang="cs-CZ" sz="2000" b="1" dirty="0"/>
              <a:t>1531 římským králem – tj. převzal od bratra správu Říše, </a:t>
            </a:r>
          </a:p>
          <a:p>
            <a:r>
              <a:rPr lang="cs-CZ" sz="2000" b="1" dirty="0"/>
              <a:t>1556 převzal plnou vládu v Říši </a:t>
            </a:r>
            <a:r>
              <a:rPr lang="cs-CZ" sz="2000" dirty="0"/>
              <a:t>(císařem provolán 1558)</a:t>
            </a:r>
          </a:p>
          <a:p>
            <a:endParaRPr lang="cs-CZ" sz="2000" dirty="0"/>
          </a:p>
          <a:p>
            <a:r>
              <a:rPr lang="cs-CZ" sz="2000" b="1" dirty="0"/>
              <a:t>1564: </a:t>
            </a:r>
            <a:r>
              <a:rPr lang="cs-CZ" sz="2000" dirty="0"/>
              <a:t>rozdělení dědičných rakouských zemí mezi syny Ferdinanda I., </a:t>
            </a:r>
          </a:p>
          <a:p>
            <a:r>
              <a:rPr lang="cs-CZ" sz="2000" dirty="0"/>
              <a:t>nejstarší Maxmilián II. převzal vládu v Dolních a Horních Rakousích; </a:t>
            </a:r>
          </a:p>
          <a:p>
            <a:r>
              <a:rPr lang="cs-CZ" sz="2000" dirty="0"/>
              <a:t>Karel ve Štýrsku a dalších </a:t>
            </a:r>
            <a:r>
              <a:rPr lang="cs-CZ" sz="2000" dirty="0" err="1"/>
              <a:t>vnitrorakouských</a:t>
            </a:r>
            <a:r>
              <a:rPr lang="cs-CZ" sz="2000" dirty="0"/>
              <a:t> zemích </a:t>
            </a:r>
          </a:p>
          <a:p>
            <a:r>
              <a:rPr lang="cs-CZ" sz="2000" dirty="0"/>
              <a:t>	(</a:t>
            </a:r>
            <a:r>
              <a:rPr lang="cs-CZ" sz="2000" b="1" dirty="0" err="1"/>
              <a:t>Innerösterreich</a:t>
            </a:r>
            <a:r>
              <a:rPr lang="cs-CZ" sz="2000" dirty="0"/>
              <a:t>) – Korutanech, Kraňsku, na Istrii a v Terstu; </a:t>
            </a:r>
          </a:p>
          <a:p>
            <a:r>
              <a:rPr lang="cs-CZ" sz="2000" dirty="0"/>
              <a:t>Ferdinand v alpských zemích – Tyrolsku (</a:t>
            </a:r>
            <a:r>
              <a:rPr lang="cs-CZ" sz="2000" b="1" dirty="0" err="1"/>
              <a:t>Oberösterreich</a:t>
            </a:r>
            <a:r>
              <a:rPr lang="cs-CZ" sz="2000" dirty="0"/>
              <a:t>) a „předním Rakousku“ (</a:t>
            </a:r>
            <a:r>
              <a:rPr lang="cs-CZ" sz="2000" b="1" dirty="0" err="1"/>
              <a:t>Vorderösterreich</a:t>
            </a:r>
            <a:r>
              <a:rPr lang="cs-CZ" sz="2000" dirty="0"/>
              <a:t>) – </a:t>
            </a:r>
          </a:p>
          <a:p>
            <a:r>
              <a:rPr lang="cs-CZ" sz="2000" dirty="0"/>
              <a:t>tj. rozptýlená území za </a:t>
            </a:r>
            <a:r>
              <a:rPr lang="cs-CZ" sz="2000" dirty="0" err="1"/>
              <a:t>arlberským</a:t>
            </a:r>
            <a:r>
              <a:rPr lang="cs-CZ" sz="2000" dirty="0"/>
              <a:t> průsmykem, ve Švábsku, </a:t>
            </a:r>
            <a:r>
              <a:rPr lang="cs-CZ" sz="2000" dirty="0" err="1"/>
              <a:t>Allgäu</a:t>
            </a:r>
            <a:r>
              <a:rPr lang="cs-CZ" sz="2000" dirty="0"/>
              <a:t> a </a:t>
            </a:r>
            <a:r>
              <a:rPr lang="cs-CZ" sz="2000" dirty="0" err="1"/>
              <a:t>Pinzgau</a:t>
            </a:r>
            <a:r>
              <a:rPr lang="cs-CZ" sz="2000" dirty="0"/>
              <a:t> (do 1648)</a:t>
            </a:r>
          </a:p>
          <a:p>
            <a:endParaRPr lang="cs-CZ" sz="2000" dirty="0"/>
          </a:p>
          <a:p>
            <a:r>
              <a:rPr lang="cs-CZ" sz="2000" dirty="0"/>
              <a:t>Samostatná vláda štýrské vedlejší linie končí volbou Ferdinanda II. (syn Karla Štýrského) císařem 1619</a:t>
            </a:r>
          </a:p>
          <a:p>
            <a:r>
              <a:rPr lang="cs-CZ" sz="2000" dirty="0"/>
              <a:t>Samostatná vláda tyrolské vedlejší linie končí smrtí Leopolda V. Tyrolského 1665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84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4" y="1170432"/>
            <a:ext cx="6915912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9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965</Words>
  <Application>Microsoft Office PowerPoint</Application>
  <PresentationFormat>Širokoúhlá obrazovka</PresentationFormat>
  <Paragraphs>125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Územní vývoj  habsburské monarchie  v raném novověku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habsburské monarchie v raném novověku</dc:title>
  <dc:creator>FF UK</dc:creator>
  <cp:lastModifiedBy>Zdeněk Hojda</cp:lastModifiedBy>
  <cp:revision>23</cp:revision>
  <dcterms:created xsi:type="dcterms:W3CDTF">2020-10-15T12:12:24Z</dcterms:created>
  <dcterms:modified xsi:type="dcterms:W3CDTF">2022-05-27T14:18:47Z</dcterms:modified>
</cp:coreProperties>
</file>