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ekfhQpLi8bVK7MSrsvDMuLnF4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zechency.org/slovnik/CHYBY%20V%20%C5%98E%C4%8CI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sémantické pole (stůl, skříň) – rozšiřování SZ, stylistická cvičení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koordinace (modrá, červená) – stylistická cvičení,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subordinace (barvy – červená) - hyponyma, hyperonyma, kohyponyma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páry (muž – žena, černý – bílý) -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paradigma (červená, modrá...+ synonyma)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syntagma (krásná kniha, dítě spí)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GK (slovní druh a tvary)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zvuková blízkost (kulaťoučký, kraťoučký) – básně, texty, jazykový cit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9"/>
              <a:buFont typeface="Arial"/>
              <a:buChar char="•"/>
            </a:pPr>
            <a:r>
              <a:rPr lang="cs-CZ"/>
              <a:t> frekvence výskytu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s-CZ"/>
              <a:t>Konceptualizace: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preverbální</a:t>
            </a:r>
            <a:endParaRPr b="0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úroveň, na které dochází k integraci nejazykových kognitivních procesů (mentální reprezentace věcných znalostí, záměru mluvčího, komunikační situace, vizuální informace aj.), to vede k přípravě verbálního vyjádření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úroveň řídí výběr slov a syntaktických struktur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Př.: odpověď na otázku 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 bydlíš?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Na rovině konceptualizace mluvčí přihlíží k tomu, kdo je adresátem (zejména k tomu, co adresát o věci ví a jakou odpověď očekává), ke kontextu a situaci a rozhoduje se (zatím bez konkrétních lexikálních prostředků), jestli v odpovědi uvede region, město, část města, typ obydlí, typ smluvního vztahu, velikost bytu n. informaci neurčitou.</a:t>
            </a:r>
            <a:endParaRPr/>
          </a:p>
          <a:p>
            <a:pPr indent="-139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t/>
            </a:r>
            <a:endParaRPr b="0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lang="cs-CZ"/>
              <a:t>Formulace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úroveň přetváření komunikačního záměru mluvčího do formy, kterou bude možno komunikovat, zahrnuje celý soubor dílčích procesů</a:t>
            </a:r>
            <a:endParaRPr b="1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základě rozhodnutí v procesu konceptualizace mluvčí ve své mysli vyhledává slova a vhodnou syntaktickou strukturu (probíhá gramatické kódování)</a:t>
            </a:r>
            <a:endParaRPr b="1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 výběru slov podle některých modelů dochází ve dvou krocích (od abstraktnějšího lemmatu ke konkrétnímu slovu)</a:t>
            </a:r>
            <a:endParaRPr b="1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mluvčí z předchozího příkladu může zvolit např. následující lexikální prostředky (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Krkonoších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Brně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Malé Straně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 nádraží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paneláku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 rodičů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podnájmu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garsonce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přízemí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jedné vesničce na Vysočině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Součástí výběru slov je také gramatická informace, takže mluvčí volí adekvátní morfologické prostředky, např. koncovky adjektiv, která se s řídícím subst. shodují v rodě, čísle a pádě (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jedné vesničce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Malé Straně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1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Vyhledávání slov 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 slovních tvarů) ovlivňuje kontext a frekvence (jak často se mluvčí se slovy setkává), zásoba konkurenčních prostředků v mysli mluvčího i schopnost operativně je vyhledat. 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1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 syntaktické struktury 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v souladu se situací a komunikačním záměrem mluvčího i se sémantickými vztahy mezi vybranými slovy. 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Vztah mezi volbou slov a volbou syntaktické struktury byl dlouhodobě předmětem diskusí; zejména v 60. letech pod vlivem generativní teorie převládal názor, že volba syntaktické struktury je prioritní a produktor ji lexikálními jednotkami „zaplňuje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Později se uplatnila i hypotéza kompromisní, bližší zkušenosti s jazykem, že některá slova (zejména slovesa) určují výběr syntaktické struktury (např.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obě strany se dohodly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0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došlo k dohodě obou stran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 sémantické a gramatické informace předchází před </a:t>
            </a:r>
            <a:r>
              <a:rPr b="1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výběrem fonologické informace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před přiřazením zvukové informace vybraným slovním tvarům (fonologické kódování), n. – v novějších teoriích – v průběhu syntaktické derivace n. postsyntakticky. 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Ještě před vyslovením výpovědi dochází zpravidla k monitorování připravené výpovědi, tj. sebekontrole mluvčího, zda má výpověď připravenou tak, aby byla v souladu s jeho komunikačním záměrem; dokladem tohoto procesu jsou vlastní opravy mluvčího.</a:t>
            </a:r>
            <a:endParaRPr/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Artikulace</a:t>
            </a:r>
            <a:endParaRPr/>
          </a:p>
          <a:p>
            <a:pPr indent="-1714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procesu </a:t>
            </a:r>
            <a:r>
              <a:rPr b="1" i="1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artikulace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(vyslovení připravené výpovědi) se podílejí kromě psychických i adekvátní prostředky motorické.</a:t>
            </a:r>
            <a:endParaRPr/>
          </a:p>
          <a:p>
            <a:pPr indent="-8255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>
              <a:solidFill>
                <a:srgbClr val="005C1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Složitý proces: Cenným zdrojem poznatků pro poznání procesu </a:t>
            </a:r>
            <a:r>
              <a:rPr b="1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p.ř.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jsou poruchy plynulosti spontánní řeči: vlastní opravy a zpřesnění, dále pauzy a </a:t>
            </a:r>
            <a:r>
              <a:rPr b="0" i="0" lang="cs-CZ" u="sng" strike="noStrike">
                <a:solidFill>
                  <a:srgbClr val="5800B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↗chyby v řeči</a:t>
            </a:r>
            <a:r>
              <a:rPr b="0" i="0" lang="cs-CZ">
                <a:solidFill>
                  <a:srgbClr val="005C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někdy totiž mluvčí začne výpověď vyslovovat dříve, než dokončil její přípravu na předchozích úrovních</a:t>
            </a:r>
            <a:endParaRPr b="1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" type="subTitle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8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/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" type="body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b="0"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8" name="Google Shape;38;p3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" type="body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4"/>
          <p:cNvSpPr txBox="1"/>
          <p:nvPr>
            <p:ph idx="2" type="body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5" name="Google Shape;45;p34"/>
          <p:cNvSpPr txBox="1"/>
          <p:nvPr>
            <p:ph idx="3" type="body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4"/>
          <p:cNvSpPr txBox="1"/>
          <p:nvPr>
            <p:ph idx="4" type="body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7"/>
          <p:cNvSpPr txBox="1"/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" type="body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indent="-3810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indent="-355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indent="-355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indent="-355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indent="-355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indent="-355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indent="-355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/>
        </p:txBody>
      </p:sp>
      <p:sp>
        <p:nvSpPr>
          <p:cNvPr id="63" name="Google Shape;63;p37"/>
          <p:cNvSpPr txBox="1"/>
          <p:nvPr>
            <p:ph idx="2" type="body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37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/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0"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/>
          <p:nvPr>
            <p:ph idx="2" type="pic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FCD6DE"/>
          </a:solidFill>
          <a:ln>
            <a:noFill/>
          </a:ln>
        </p:spPr>
      </p:sp>
      <p:sp>
        <p:nvSpPr>
          <p:cNvPr id="70" name="Google Shape;70;p38"/>
          <p:cNvSpPr txBox="1"/>
          <p:nvPr>
            <p:ph idx="1" type="body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0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ohňostroj&#10;&#10;Popis byl vytvořen automaticky" id="102" name="Google Shape;102;p1"/>
          <p:cNvPicPr preferRelativeResize="0"/>
          <p:nvPr/>
        </p:nvPicPr>
        <p:blipFill rotWithShape="1">
          <a:blip r:embed="rId3">
            <a:alphaModFix amt="25000"/>
          </a:blip>
          <a:srcRect b="0" l="0" r="0"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333"/>
              <a:buFont typeface="Calibri"/>
              <a:buNone/>
            </a:pPr>
            <a:r>
              <a:rPr lang="cs-CZ" sz="7500">
                <a:latin typeface="Calibri"/>
                <a:ea typeface="Calibri"/>
                <a:cs typeface="Calibri"/>
                <a:sym typeface="Calibri"/>
              </a:rPr>
              <a:t>Psycholingvistika</a:t>
            </a:r>
            <a:endParaRPr sz="7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603504" y="4441613"/>
            <a:ext cx="107823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cs-CZ"/>
              <a:t>Mentální lexikon: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-"/>
            </a:pPr>
            <a:r>
              <a:rPr lang="cs-CZ"/>
              <a:t>ukládání slov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-"/>
            </a:pPr>
            <a:r>
              <a:rPr lang="cs-CZ"/>
              <a:t>vyvolávání slov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-"/>
            </a:pPr>
            <a:r>
              <a:rPr lang="cs-CZ"/>
              <a:t>produkce řeči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-"/>
            </a:pPr>
            <a:r>
              <a:rPr lang="cs-CZ"/>
              <a:t>percepce a porozumění řeči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Produkce a porozumění řeči – podrobněji </a:t>
            </a:r>
            <a:endParaRPr/>
          </a:p>
        </p:txBody>
      </p:sp>
      <p:sp>
        <p:nvSpPr>
          <p:cNvPr id="162" name="Google Shape;162;p47"/>
          <p:cNvSpPr txBox="1"/>
          <p:nvPr>
            <p:ph idx="1" type="body"/>
          </p:nvPr>
        </p:nvSpPr>
        <p:spPr>
          <a:xfrm>
            <a:off x="538246" y="2465605"/>
            <a:ext cx="11267700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 sz="2400"/>
              <a:t>ALTMANN, Gerry T. Výstup na babylonskou věž: otázky jazyka, mysli a porozumění. Praha: Triáda, 2005. ISBN 80-861-3870-4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BORDAG: Modely řečové produkce v současné psycholingvistice. Slovo a slovesnost, 66, 180-193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FERNÁNDEZ, Eva M. – CAIRNS, Helen Smith. Základy psycholingvistiky. Praha: Karolinum, 2014. ISBN 978-80-246-2435-8. Kapitoly Posluchač: Percepce řeči a lexikální přístup, s. 155–184, Posluchač: Strukturní zpracování, s. 185–211.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KARLÍK, Petr – NEKULA, Marek – PLESKALOVÁ, Jana (eds.) Encyklopedický slovník češtiny. Praha: NLN, 2002, ISBN 80-7106484-x, hesla porozumění řeči; poruchy řeči; inference.</a:t>
            </a:r>
            <a:endParaRPr/>
          </a:p>
          <a:p>
            <a:pPr indent="-2286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řední schody a sloupy majestátní městské budovy" id="167" name="Google Shape;167;p25"/>
          <p:cNvPicPr preferRelativeResize="0"/>
          <p:nvPr/>
        </p:nvPicPr>
        <p:blipFill rotWithShape="1">
          <a:blip r:embed="rId3">
            <a:alphaModFix amt="15000"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cs-CZ">
                <a:solidFill>
                  <a:srgbClr val="FFFFFF"/>
                </a:solidFill>
              </a:rPr>
              <a:t>Literatura 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cs-CZ" sz="2400"/>
              <a:t>ALTMANN, Gerry T. Výstup na babylonskou věž: otázky jazyka, mysli a porozumění. Praha: Triáda, 2005. ISBN 80-861-3870-4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cs-CZ"/>
              <a:t>BORDAG: Modely řečové produkce v současné psycholingvistice. Slovo a slovesnost, 66, 180-193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ct val="108108"/>
              <a:buNone/>
            </a:pPr>
            <a:r>
              <a:rPr lang="cs-CZ"/>
              <a:t>FERNÁNDEZ, Eva M. – CAIRNS, Helen Smith. Základy psycholingvistiky. Praha: Karolinum, 2014. ISBN 978-80-246-2435-8. Kapitoly Posluchač: Percepce řeči a lexikální přístup, s. 155–184, Posluchač: Strukturní zpracování, s. 185–211.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ct val="108108"/>
              <a:buNone/>
            </a:pPr>
            <a:r>
              <a:rPr lang="cs-CZ"/>
              <a:t>KARLÍK, Petr – NEKULA, Marek – PLESKALOVÁ, Jana (eds.) Encyklopedický slovník češtiny. Praha: NLN, 2002, ISBN 80-7106484-x, hesla porozumění řeči; poruchy řeči; inference.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ct val="108108"/>
              <a:buNone/>
            </a:pPr>
            <a:r>
              <a:rPr lang="cs-CZ"/>
              <a:t>www.czechency.org (produkce řeči)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</a:pPr>
            <a:r>
              <a:rPr lang="cs-CZ"/>
              <a:t>Mentální lexikon</a:t>
            </a:r>
            <a:endParaRPr/>
          </a:p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603504" y="4441613"/>
            <a:ext cx="11134847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cs-CZ" sz="2800"/>
              <a:t>ALTMANN, Gerry T. Výstup na babylonskou věž: otázky jazyka, mysli a porozumění. Praha: Triáda, 2005. ISBN 80-861-3870-4, kapitoly Uspořádání slovníku, s. 67–77, Jak slova nakonec nacházíme, s. 78–98</a:t>
            </a:r>
            <a:endParaRPr/>
          </a:p>
          <a:p>
            <a:pPr indent="-3810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Robot"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5005" y="1897624"/>
            <a:ext cx="1984751" cy="19590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 sz="5400"/>
              <a:t>Uspořádání slovníku</a:t>
            </a:r>
            <a:endParaRPr/>
          </a:p>
        </p:txBody>
      </p:sp>
      <p:sp>
        <p:nvSpPr>
          <p:cNvPr id="117" name="Google Shape;117;p41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</a:pPr>
            <a:r>
              <a:rPr lang="cs-CZ"/>
              <a:t>???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657224" y="499533"/>
            <a:ext cx="11070178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Shrnutí: uspořádání mentálního lexikonu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719150" y="2365050"/>
            <a:ext cx="10753800" cy="40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sémantické pole (stůl, skříň)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koordinace (modrá, červená)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subordinace (barvy – červená)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páry (muž – žena, černý – bílý)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paradigma (červená, modrá...+ synonyma)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syntagma (krásná kniha, dítě spí)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GK (slovní druh a tvary)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zvuková blízkost (kulaťoučký, kraťoučký)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frekvence výskytu 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88235"/>
              <a:buChar char=" "/>
            </a:pPr>
            <a:r>
              <a:rPr lang="cs-CZ"/>
              <a:t>Některé cesty jsou více využívány a lze po nich rychleji postupovat. </a:t>
            </a:r>
            <a:endParaRPr/>
          </a:p>
          <a:p>
            <a:pPr indent="-2286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8823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37037"/>
              <a:buNone/>
            </a:pPr>
            <a:r>
              <a:rPr lang="cs-CZ"/>
              <a:t>Možná práce se žáky – vhodné činnosti pro aktivování těchto postupů a využití poznatků psycholingvistiky</a:t>
            </a:r>
            <a:endParaRPr/>
          </a:p>
        </p:txBody>
      </p:sp>
      <p:sp>
        <p:nvSpPr>
          <p:cNvPr id="131" name="Google Shape;131;p42"/>
          <p:cNvSpPr txBox="1"/>
          <p:nvPr>
            <p:ph idx="1" type="body"/>
          </p:nvPr>
        </p:nvSpPr>
        <p:spPr>
          <a:xfrm>
            <a:off x="719137" y="2592282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sémantické pole (stůl, skříň)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koordinace (modrá, červená)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subordinace (barvy – červená)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páry (muž – žena, černý – bílý)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paradigma (červená, modrá...+ synonyma)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syntagma (krásná kniha, dítě spí)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GK (slovní druh a tvary)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zvuková blízkost (kulaťoučký, kraťoučký)</a:t>
            </a:r>
            <a:endParaRPr/>
          </a:p>
          <a:p>
            <a:pPr indent="-342899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Arial"/>
              <a:buChar char="•"/>
            </a:pPr>
            <a:r>
              <a:rPr lang="cs-CZ"/>
              <a:t> frekvence výskytu </a:t>
            </a:r>
            <a:endParaRPr/>
          </a:p>
          <a:p>
            <a:pPr indent="-2286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8108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Produkce řeči</a:t>
            </a:r>
            <a:endParaRPr/>
          </a:p>
        </p:txBody>
      </p:sp>
      <p:sp>
        <p:nvSpPr>
          <p:cNvPr id="138" name="Google Shape;138;p43"/>
          <p:cNvSpPr txBox="1"/>
          <p:nvPr>
            <p:ph idx="1" type="body"/>
          </p:nvPr>
        </p:nvSpPr>
        <p:spPr>
          <a:xfrm>
            <a:off x="501446" y="2011680"/>
            <a:ext cx="11267768" cy="43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soubor dílčích psychických procesů v mysli mluvčího, které se podílejí na produkci řeči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složky situační, kognitivní, jazykové i motorické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mnoho modelů, nejsou jednotné, rozdíly se týkají zejména součinnosti dílčích procesů (např. Altmann, 2005; Bordag, 2005)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složitý proces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Fáze: 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konceptualizace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formulace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Artikulace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složitý proces</a:t>
            </a:r>
            <a:endParaRPr/>
          </a:p>
          <a:p>
            <a:pPr indent="-2286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Porozumění řeči</a:t>
            </a:r>
            <a:endParaRPr/>
          </a:p>
        </p:txBody>
      </p:sp>
      <p:sp>
        <p:nvSpPr>
          <p:cNvPr id="144" name="Google Shape;144;p44"/>
          <p:cNvSpPr txBox="1"/>
          <p:nvPr>
            <p:ph idx="1" type="body"/>
          </p:nvPr>
        </p:nvSpPr>
        <p:spPr>
          <a:xfrm>
            <a:off x="501450" y="2011674"/>
            <a:ext cx="112677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None/>
            </a:pPr>
            <a:r>
              <a:rPr lang="cs-CZ"/>
              <a:t>sluchový / zrakový vjem soubor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→ soubor </a:t>
            </a:r>
            <a:r>
              <a:rPr lang="cs-CZ"/>
              <a:t>dílčích psychických procesů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→ pochopení významu / pochopení záměru mluvčího</a:t>
            </a:r>
            <a:endParaRPr/>
          </a:p>
          <a:p>
            <a:pPr indent="-352985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opět nejednotné teorie, zejména v otázce aktivity recipienta nebo v tom, zda procesy probíhají najednou či po sobě (viz předchozí seminář )</a:t>
            </a:r>
            <a:endParaRPr/>
          </a:p>
          <a:p>
            <a:pPr indent="-352985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expektace: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52985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předběžné očekávání, aktivuje v mysli znalosti i jazykové prostředky, ovlivňuje, jak sdělení vnímáme (např. reklama x studie x vyprávění známého)</a:t>
            </a:r>
            <a:endParaRPr/>
          </a:p>
          <a:p>
            <a:pPr indent="-352985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podílí se i na udržování stereotypů, předsudků atd.</a:t>
            </a:r>
            <a:endParaRPr/>
          </a:p>
          <a:p>
            <a:pPr indent="-352985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znalosti (a mentální slovník jako jejich součást) jsou vysoce organizovaným souborem nervových buněk navzájem propojených do složitých formací (nervových okruhů)</a:t>
            </a:r>
            <a:endParaRPr/>
          </a:p>
          <a:p>
            <a:pPr indent="-352985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sluchový n. zrakový vjem při příjmu řečového signálu vyvolá aktivaci celé soustavy nervových okruhů, tedy nejen daného slova, ale všech slov, která jsou s ním spojena</a:t>
            </a:r>
            <a:endParaRPr/>
          </a:p>
          <a:p>
            <a:pPr indent="-2286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ct val="88235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Porozumění řeči</a:t>
            </a:r>
            <a:endParaRPr/>
          </a:p>
        </p:txBody>
      </p:sp>
      <p:sp>
        <p:nvSpPr>
          <p:cNvPr id="150" name="Google Shape;150;p45"/>
          <p:cNvSpPr txBox="1"/>
          <p:nvPr>
            <p:ph idx="1" type="body"/>
          </p:nvPr>
        </p:nvSpPr>
        <p:spPr>
          <a:xfrm>
            <a:off x="501446" y="2011680"/>
            <a:ext cx="11267768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/>
              <a:t>ve dvou etapách: 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/>
              <a:t>první: aktivace mnoha slov přicházejících v úvahu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/>
              <a:t>druhá: vybrání správného slova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recipient je schopen slovo identifikovat, pokud se jeho zvuková forma dostatečně liší od jiných slov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k procesu rozpoznávání slova začne docházet v mysli recipienta dříve, než ho mluvčí dořekl; na základě vlastní řečové zkušenosti si to snadno představíme např. u slova s vysokou frekvencí (okno, kniha) n. u delšího slova, které nemá konkurenci (např. pronásledovat n. klokanice)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mnohoznačná slova: </a:t>
            </a:r>
            <a:r>
              <a:rPr lang="cs-CZ">
                <a:latin typeface="Calibri"/>
                <a:ea typeface="Calibri"/>
                <a:cs typeface="Calibri"/>
                <a:sym typeface="Calibri"/>
              </a:rPr>
              <a:t>slyší‑li recipient slovo autor, aktivují se v jeho mysli také slova auto a autorita (blízká pouze formálně, nikoli významově), a teprve pokračování výpovědi (např. autor povídky) na základě kontextu vyřadí z konkurence další dvě slova</a:t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ct val="88235"/>
              <a:buFont typeface="Calibri"/>
              <a:buChar char="-"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na rozpoznávání slova se tedy podílí vstupní informace (input), kontext i frekvence slova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cs-CZ"/>
              <a:t>Porozumění řeči</a:t>
            </a:r>
            <a:endParaRPr/>
          </a:p>
        </p:txBody>
      </p:sp>
      <p:sp>
        <p:nvSpPr>
          <p:cNvPr id="156" name="Google Shape;156;p46"/>
          <p:cNvSpPr txBox="1"/>
          <p:nvPr>
            <p:ph idx="1" type="body"/>
          </p:nvPr>
        </p:nvSpPr>
        <p:spPr>
          <a:xfrm>
            <a:off x="501446" y="2011680"/>
            <a:ext cx="11267768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Jaký mohou mít zjištěné informace na proces (jazykového) učení v souvislosti s:</a:t>
            </a:r>
            <a:endParaRPr/>
          </a:p>
          <a:p>
            <a:pPr indent="-2286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čtením? 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větným rozborem? 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bilingvismem?</a:t>
            </a:r>
            <a:endParaRPr/>
          </a:p>
          <a:p>
            <a:pPr indent="-342900" lvl="1" marL="91440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dyslexií?</a:t>
            </a:r>
            <a:endParaRPr/>
          </a:p>
          <a:p>
            <a:pPr indent="-2286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s-CZ"/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etropole">
  <a:themeElements>
    <a:clrScheme name="Metropo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tropole">
  <a:themeElements>
    <a:clrScheme name="Metropo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2024-02-18T16:20:06Z</dcterms:created>
  <dc:creator>Zuzana Wildová</dc:creator>
</cp:coreProperties>
</file>