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D2F44-2896-401A-9A5E-B4B13CA41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639DB3-4BDD-4029-A477-8B4F02150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AAA008-5DB6-4654-9A9B-6954C800C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3935AC-19AB-47A6-BBDF-4B254BCE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48752F-6B96-4C46-AF4A-CB86B5FD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0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0B009-4C74-44C6-BF65-68846C78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E22C36-76C9-4F23-9FDA-E811A845D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62AD01-9218-4A5D-9DB8-5B444FED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9E578E-A746-4E14-94DB-6ED0DA9E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025E3E-7922-4850-89B2-46798CEC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003629-5D47-4121-8231-F8BE8E364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0E7164-6734-483D-81CE-0CA4BA291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DE6B1B-80F6-4715-95A8-C52E68A5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B084D6-A3F5-462E-8B4E-159A2F39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E62183-068D-47EB-86E0-1C74FDA6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60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ABBAC-99DC-4058-8055-AB8C7894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D581F-D169-4687-B228-57A5C648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68DC51-AE53-4AD3-8DD0-19704E13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0D3577-F410-4EE4-A7D5-4C9A78F7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BCA05C-2230-4D1B-88E1-9A14130A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2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1432-C901-4FC2-ADE5-5B3BB81C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AA3977-2E9B-4306-B79A-0ACC5BA5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450133-7681-4DDA-99DC-22675C92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957B50-C4A7-4946-BBE3-8A6D3966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8F79A0-192A-488A-979D-ED326AB0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1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BF546-77BD-4AAE-B350-D7ADCB85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9F5DA5-4F81-4135-894B-4E17B13B8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C9BA0D-065D-44AF-9D3C-047E2E163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5E92F-A11A-409E-95ED-3C61CC84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A9E471-0FE3-48F2-A4A0-FF744425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EDA86D-2AF4-4CE7-850F-0A5983A2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29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ED702-5E96-4926-BF38-DA3A6579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D81620-FB13-40B5-8905-B1A1B5C0D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F20DD3-951F-48EB-BF98-6BEDAD6DC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B1FCD4-7FA7-4698-8BCD-7894E3DBA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7D8EAC-16CA-4047-AAE8-20BC6D9F0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492956-F90B-4FBB-B0E2-BC8374D5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763F824-3AE5-4E5B-B30E-4C805EDF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276E70-B8E5-48A4-BED9-AEEBF6D73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26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88E4C-3B1E-4142-BA6C-4FA97F4F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94218D-53ED-47DD-B9F4-01BB4187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14E1F3-BB4B-43CA-976A-920282F6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D73582-3641-4612-BEA6-31724ED7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3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3F45CE-3393-411D-8F8E-CC5F6764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9E44D8C-93B8-4345-B0B3-1CECAF59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035367-3FEA-4D4F-8F3C-AEC4C76C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97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01AD4-96E7-400B-8159-0A91C0F0F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E8D44-830F-4899-9363-F276F9C6B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17A766-0536-4848-9BE5-A2634A8E2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112569-BB20-4F3F-9B90-1F58AFC3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E0149C-6024-432D-BFEA-B21FE8C0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9B60E5-6FAB-4921-B159-A14817F6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61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615D6-46C8-4192-A668-0D6B54C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76B6BE-8456-4D97-B0C8-CCA08BCF9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3852B4-E6A7-4E0E-AF74-E86A31FF2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894F32-276B-4F00-B6A9-7BB88809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BDFE58-E17F-4E7F-838A-82F7E534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27EE51-0BFA-4EF1-B0EC-901B20AA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C99BEF-6646-4E11-A501-80C5A41B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634A33-FE8B-4B42-A507-EAD3C013F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2AFEEA-7EAC-4B23-9DF8-C6280AC84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CD894-23AA-4FF6-B184-9A5889B0045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7FCCC3-0C39-474F-8D39-79D13ACD9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46664F-2444-4B13-80B3-E3BF845E0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1A24-C513-4543-B790-397555060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0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Výsledek obrázku pro russia before 1914">
            <a:extLst>
              <a:ext uri="{FF2B5EF4-FFF2-40B4-BE49-F238E27FC236}">
                <a16:creationId xmlns:a16="http://schemas.microsoft.com/office/drawing/2014/main" id="{E97B4762-1084-403A-AC32-65D9395931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4" b="2356"/>
          <a:stretch/>
        </p:blipFill>
        <p:spPr bwMode="auto">
          <a:xfrm>
            <a:off x="20" y="1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8B8F40A-1D67-4E9B-99B5-2084AB9FF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Ruská armáda v předvečer 1. světové války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08CBAC-E05E-4D28-96AF-BD08241EB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67511" y="6132583"/>
            <a:ext cx="2342147" cy="47997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Tomáš Halaška</a:t>
            </a:r>
          </a:p>
        </p:txBody>
      </p:sp>
    </p:spTree>
    <p:extLst>
      <p:ext uri="{BB962C8B-B14F-4D97-AF65-F5344CB8AC3E}">
        <p14:creationId xmlns:p14="http://schemas.microsoft.com/office/powerpoint/2010/main" val="2228354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23F6BDB8-D5CC-4DDF-94AE-B7EF1B9CD2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3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92F9A4-A7DB-4DF8-BDB8-D177F407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655548"/>
            <a:ext cx="4204137" cy="1601156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Problémy carské armády ve druhé polovině 19. století</a:t>
            </a:r>
          </a:p>
        </p:txBody>
      </p:sp>
      <p:cxnSp>
        <p:nvCxnSpPr>
          <p:cNvPr id="53" name="Straight Connector 49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FB61D-B13C-483F-97B5-CBCF57588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05" y="3626697"/>
            <a:ext cx="4593021" cy="2783723"/>
          </a:xfrm>
        </p:spPr>
        <p:txBody>
          <a:bodyPr anchor="ctr">
            <a:normAutofit lnSpcReduction="10000"/>
          </a:bodyPr>
          <a:lstStyle/>
          <a:p>
            <a:r>
              <a:rPr lang="cs-CZ" sz="2400" dirty="0"/>
              <a:t>Krymská válka </a:t>
            </a:r>
          </a:p>
          <a:p>
            <a:r>
              <a:rPr lang="cs-CZ" sz="2400" dirty="0"/>
              <a:t>Reformy ministra války </a:t>
            </a:r>
            <a:r>
              <a:rPr lang="cs-CZ" sz="2400" dirty="0" err="1"/>
              <a:t>Milyutina</a:t>
            </a:r>
            <a:endParaRPr lang="cs-CZ" sz="2400" dirty="0"/>
          </a:p>
          <a:p>
            <a:pPr lvl="1"/>
            <a:r>
              <a:rPr lang="cs-CZ" sz="2000" dirty="0"/>
              <a:t>Všeobecná branná povinnost </a:t>
            </a:r>
          </a:p>
          <a:p>
            <a:pPr lvl="1"/>
            <a:r>
              <a:rPr lang="cs-CZ" sz="2000" dirty="0"/>
              <a:t>Vojenské rezervy</a:t>
            </a:r>
            <a:endParaRPr lang="cs-CZ" sz="2400" dirty="0"/>
          </a:p>
          <a:p>
            <a:r>
              <a:rPr lang="cs-CZ" sz="2400" dirty="0"/>
              <a:t>Složení armády</a:t>
            </a:r>
          </a:p>
          <a:p>
            <a:r>
              <a:rPr lang="cs-CZ" sz="2400" dirty="0"/>
              <a:t>Nedostatek financí</a:t>
            </a:r>
          </a:p>
          <a:p>
            <a:r>
              <a:rPr lang="cs-CZ" sz="2400" dirty="0"/>
              <a:t>Řešení domácích záležitostí</a:t>
            </a:r>
          </a:p>
          <a:p>
            <a:endParaRPr lang="cs-CZ" sz="1800" dirty="0"/>
          </a:p>
        </p:txBody>
      </p:sp>
      <p:sp>
        <p:nvSpPr>
          <p:cNvPr id="4" name="AutoShape 2" descr="Výsledek obrázku pro crimean war ">
            <a:extLst>
              <a:ext uri="{FF2B5EF4-FFF2-40B4-BE49-F238E27FC236}">
                <a16:creationId xmlns:a16="http://schemas.microsoft.com/office/drawing/2014/main" id="{36DA478D-F9CA-4A6F-AF70-DCFBC7A07F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crimean war ">
            <a:extLst>
              <a:ext uri="{FF2B5EF4-FFF2-40B4-BE49-F238E27FC236}">
                <a16:creationId xmlns:a16="http://schemas.microsoft.com/office/drawing/2014/main" id="{D0CF2AF7-E59F-4A03-8599-7A97615A00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ýsledek obrázku pro crimean war ">
            <a:extLst>
              <a:ext uri="{FF2B5EF4-FFF2-40B4-BE49-F238E27FC236}">
                <a16:creationId xmlns:a16="http://schemas.microsoft.com/office/drawing/2014/main" id="{C52C9A5E-3AD7-41E9-A1D7-D264F9C3CF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Výsledek obrázku pro crimean war ">
            <a:extLst>
              <a:ext uri="{FF2B5EF4-FFF2-40B4-BE49-F238E27FC236}">
                <a16:creationId xmlns:a16="http://schemas.microsoft.com/office/drawing/2014/main" id="{0B7DF870-FA10-4B94-BDFE-92BC25891B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78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Výsledek obrázku pro russian revolution 1905">
            <a:extLst>
              <a:ext uri="{FF2B5EF4-FFF2-40B4-BE49-F238E27FC236}">
                <a16:creationId xmlns:a16="http://schemas.microsoft.com/office/drawing/2014/main" id="{E70F86B0-99AD-4FB4-B832-F258F0604B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7" b="6546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541A00D-6BC1-46A3-A93F-4D6F1928A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Ruská armáda na počátku 20. století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34100-09D4-4C47-81B2-92F8C41C1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Rusko-japonská válka</a:t>
            </a:r>
          </a:p>
          <a:p>
            <a:r>
              <a:rPr lang="cs-CZ" sz="2400" dirty="0">
                <a:solidFill>
                  <a:srgbClr val="FFFFFF"/>
                </a:solidFill>
              </a:rPr>
              <a:t>Ruská revoluce 1905-1907</a:t>
            </a:r>
          </a:p>
          <a:p>
            <a:r>
              <a:rPr lang="cs-CZ" sz="2400" dirty="0">
                <a:solidFill>
                  <a:srgbClr val="FFFFFF"/>
                </a:solidFill>
              </a:rPr>
              <a:t>Ministr války </a:t>
            </a:r>
            <a:r>
              <a:rPr lang="cs-CZ" sz="2400" dirty="0" err="1">
                <a:solidFill>
                  <a:srgbClr val="FFFFFF"/>
                </a:solidFill>
              </a:rPr>
              <a:t>Sukhomlinov</a:t>
            </a:r>
            <a:endParaRPr lang="cs-CZ" sz="2400" dirty="0">
              <a:solidFill>
                <a:srgbClr val="FFFFFF"/>
              </a:solidFill>
            </a:endParaRPr>
          </a:p>
          <a:p>
            <a:r>
              <a:rPr lang="cs-CZ" sz="2400" dirty="0" err="1">
                <a:solidFill>
                  <a:srgbClr val="FFFFFF"/>
                </a:solidFill>
              </a:rPr>
              <a:t>Apolitizace</a:t>
            </a:r>
            <a:r>
              <a:rPr lang="cs-CZ" sz="2400" dirty="0">
                <a:solidFill>
                  <a:srgbClr val="FFFFFF"/>
                </a:solidFill>
              </a:rPr>
              <a:t> armády</a:t>
            </a:r>
            <a:endParaRPr lang="cs-CZ" sz="2000" dirty="0">
              <a:solidFill>
                <a:srgbClr val="FFFFFF"/>
              </a:solidFill>
            </a:endParaRPr>
          </a:p>
          <a:p>
            <a:r>
              <a:rPr lang="cs-CZ" sz="2400" dirty="0">
                <a:solidFill>
                  <a:srgbClr val="FFFFFF"/>
                </a:solidFill>
              </a:rPr>
              <a:t>Plány na reorganizaci a modernizaci armády</a:t>
            </a:r>
          </a:p>
          <a:p>
            <a:r>
              <a:rPr lang="cs-CZ" sz="2400" dirty="0">
                <a:solidFill>
                  <a:srgbClr val="FFFFFF"/>
                </a:solidFill>
              </a:rPr>
              <a:t>Počátky 1. světové války</a:t>
            </a:r>
          </a:p>
          <a:p>
            <a:r>
              <a:rPr lang="cs-CZ" sz="2400" dirty="0">
                <a:solidFill>
                  <a:srgbClr val="FFFFFF"/>
                </a:solidFill>
              </a:rPr>
              <a:t>Plány na revoluci 1917</a:t>
            </a:r>
          </a:p>
        </p:txBody>
      </p:sp>
    </p:spTree>
    <p:extLst>
      <p:ext uri="{BB962C8B-B14F-4D97-AF65-F5344CB8AC3E}">
        <p14:creationId xmlns:p14="http://schemas.microsoft.com/office/powerpoint/2010/main" val="528878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7026D-7DCA-4B19-8E82-1F1E3939D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F7F8C2F-44C6-44C3-A43E-2E3D9AF5DA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1197739"/>
            <a:ext cx="4047843" cy="309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91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CA04F-FD3C-4EAD-8582-B0B8A2C7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B123B-7B95-4769-909E-693D80192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Burns</a:t>
            </a:r>
            <a:r>
              <a:rPr lang="cs-CZ" dirty="0"/>
              <a:t>, </a:t>
            </a:r>
            <a:r>
              <a:rPr lang="cs-CZ" dirty="0" err="1"/>
              <a:t>Orren</a:t>
            </a:r>
            <a:r>
              <a:rPr lang="cs-CZ" dirty="0"/>
              <a:t>. 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Russian</a:t>
            </a:r>
            <a:r>
              <a:rPr lang="cs-CZ" i="1" dirty="0"/>
              <a:t> </a:t>
            </a:r>
            <a:r>
              <a:rPr lang="cs-CZ" i="1" dirty="0" err="1"/>
              <a:t>Armed</a:t>
            </a:r>
            <a:r>
              <a:rPr lang="cs-CZ" i="1" dirty="0"/>
              <a:t> </a:t>
            </a:r>
            <a:r>
              <a:rPr lang="cs-CZ" i="1" dirty="0" err="1"/>
              <a:t>Fores</a:t>
            </a:r>
            <a:r>
              <a:rPr lang="cs-CZ" i="1" dirty="0"/>
              <a:t>.“ </a:t>
            </a:r>
            <a:r>
              <a:rPr lang="cs-CZ" dirty="0"/>
              <a:t>Master </a:t>
            </a:r>
            <a:r>
              <a:rPr lang="cs-CZ" dirty="0" err="1"/>
              <a:t>diss</a:t>
            </a:r>
            <a:r>
              <a:rPr lang="cs-CZ" dirty="0"/>
              <a:t>., </a:t>
            </a:r>
            <a:r>
              <a:rPr lang="cs-CZ" dirty="0" err="1"/>
              <a:t>North</a:t>
            </a:r>
            <a:r>
              <a:rPr lang="cs-CZ" dirty="0"/>
              <a:t> Texas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, 1949.</a:t>
            </a:r>
          </a:p>
          <a:p>
            <a:r>
              <a:rPr lang="cs-CZ" dirty="0" err="1"/>
              <a:t>Lieven</a:t>
            </a:r>
            <a:r>
              <a:rPr lang="cs-CZ" dirty="0"/>
              <a:t>, Dominic. </a:t>
            </a:r>
            <a:r>
              <a:rPr lang="cs-CZ" i="1" dirty="0" err="1"/>
              <a:t>The</a:t>
            </a:r>
            <a:r>
              <a:rPr lang="cs-CZ" i="1" dirty="0"/>
              <a:t> Cambridge </a:t>
            </a:r>
            <a:r>
              <a:rPr lang="cs-CZ" i="1" dirty="0" err="1"/>
              <a:t>History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Russia</a:t>
            </a:r>
            <a:r>
              <a:rPr lang="cs-CZ" i="1" dirty="0"/>
              <a:t>: </a:t>
            </a:r>
            <a:r>
              <a:rPr lang="cs-CZ" i="1" dirty="0" err="1"/>
              <a:t>Volume</a:t>
            </a:r>
            <a:r>
              <a:rPr lang="cs-CZ" i="1" dirty="0"/>
              <a:t> 2, Imperial </a:t>
            </a:r>
            <a:r>
              <a:rPr lang="cs-CZ" i="1" dirty="0" err="1"/>
              <a:t>Russia</a:t>
            </a:r>
            <a:r>
              <a:rPr lang="cs-CZ" i="1" dirty="0"/>
              <a:t>, 1689-1917</a:t>
            </a:r>
            <a:r>
              <a:rPr lang="cs-CZ" dirty="0"/>
              <a:t>. Cambridge: Cambridge University </a:t>
            </a:r>
            <a:r>
              <a:rPr lang="cs-CZ" dirty="0" err="1"/>
              <a:t>Press</a:t>
            </a:r>
            <a:r>
              <a:rPr lang="cs-CZ" dirty="0"/>
              <a:t>, 2006.</a:t>
            </a:r>
          </a:p>
          <a:p>
            <a:r>
              <a:rPr lang="cs-CZ" dirty="0" err="1"/>
              <a:t>Pipes</a:t>
            </a:r>
            <a:r>
              <a:rPr lang="cs-CZ" dirty="0"/>
              <a:t>, Richard. </a:t>
            </a:r>
            <a:r>
              <a:rPr lang="cs-CZ" i="1" dirty="0"/>
              <a:t>Rusko za starého režimu</a:t>
            </a:r>
            <a:r>
              <a:rPr lang="cs-CZ" dirty="0"/>
              <a:t>. Praha: Argo, 2004.</a:t>
            </a:r>
          </a:p>
          <a:p>
            <a:r>
              <a:rPr lang="cs-CZ" dirty="0"/>
              <a:t>Taylor, Brian D. </a:t>
            </a:r>
            <a:r>
              <a:rPr lang="cs-CZ" i="1" dirty="0" err="1"/>
              <a:t>Politics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Russian</a:t>
            </a:r>
            <a:r>
              <a:rPr lang="cs-CZ" i="1" dirty="0"/>
              <a:t> </a:t>
            </a:r>
            <a:r>
              <a:rPr lang="cs-CZ" i="1" dirty="0" err="1"/>
              <a:t>army</a:t>
            </a:r>
            <a:r>
              <a:rPr lang="cs-CZ" i="1" dirty="0"/>
              <a:t>: Civil-</a:t>
            </a:r>
            <a:r>
              <a:rPr lang="cs-CZ" i="1" dirty="0" err="1"/>
              <a:t>Military</a:t>
            </a:r>
            <a:r>
              <a:rPr lang="cs-CZ" i="1" dirty="0"/>
              <a:t> Relations, 1689-2000</a:t>
            </a:r>
            <a:r>
              <a:rPr lang="cs-CZ" dirty="0"/>
              <a:t>. Cambridge: Cambridge University </a:t>
            </a:r>
            <a:r>
              <a:rPr lang="cs-CZ" dirty="0" err="1"/>
              <a:t>Press</a:t>
            </a:r>
            <a:r>
              <a:rPr lang="cs-CZ"/>
              <a:t>, 2003.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2250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158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Ruská armáda v předvečer 1. světové války</vt:lpstr>
      <vt:lpstr>Problémy carské armády ve druhé polovině 19. století</vt:lpstr>
      <vt:lpstr>Ruská armáda na počátku 20. století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Ruská armáda v předvečer 1. světové války</dc:title>
  <dc:creator>T H</dc:creator>
  <cp:lastModifiedBy>T H</cp:lastModifiedBy>
  <cp:revision>8</cp:revision>
  <dcterms:created xsi:type="dcterms:W3CDTF">2019-10-21T15:41:34Z</dcterms:created>
  <dcterms:modified xsi:type="dcterms:W3CDTF">2019-10-21T20:03:38Z</dcterms:modified>
</cp:coreProperties>
</file>