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65" r:id="rId6"/>
    <p:sldId id="266" r:id="rId7"/>
    <p:sldId id="267" r:id="rId8"/>
    <p:sldId id="268" r:id="rId9"/>
    <p:sldId id="269" r:id="rId10"/>
    <p:sldId id="305" r:id="rId11"/>
    <p:sldId id="270" r:id="rId12"/>
    <p:sldId id="271" r:id="rId13"/>
    <p:sldId id="306" r:id="rId14"/>
    <p:sldId id="273" r:id="rId15"/>
    <p:sldId id="307" r:id="rId16"/>
    <p:sldId id="308" r:id="rId17"/>
    <p:sldId id="274" r:id="rId18"/>
    <p:sldId id="309" r:id="rId19"/>
    <p:sldId id="310" r:id="rId20"/>
    <p:sldId id="281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7" r:id="rId29"/>
    <p:sldId id="311" r:id="rId30"/>
    <p:sldId id="312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3375" autoAdjust="0"/>
  </p:normalViewPr>
  <p:slideViewPr>
    <p:cSldViewPr snapToGrid="0">
      <p:cViewPr varScale="1">
        <p:scale>
          <a:sx n="102" d="100"/>
          <a:sy n="102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ve vojenském plavání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12649" y="5136022"/>
            <a:ext cx="2767963" cy="502778"/>
          </a:xfrm>
        </p:spPr>
        <p:txBody>
          <a:bodyPr/>
          <a:lstStyle/>
          <a:p>
            <a:r>
              <a:rPr lang="cs-CZ" dirty="0"/>
              <a:t>ZSTP 2 - 1. roč. </a:t>
            </a:r>
            <a:r>
              <a:rPr lang="cs-CZ" dirty="0" err="1"/>
              <a:t>NMgr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12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4100537" cy="3889664"/>
          </a:xfrm>
        </p:spPr>
        <p:txBody>
          <a:bodyPr>
            <a:normAutofit/>
          </a:bodyPr>
          <a:lstStyle/>
          <a:p>
            <a:r>
              <a:rPr lang="cs-CZ" b="1" dirty="0"/>
              <a:t>Vodní toky</a:t>
            </a:r>
          </a:p>
          <a:p>
            <a:pPr marL="0" indent="0">
              <a:buNone/>
            </a:pPr>
            <a:r>
              <a:rPr lang="cs-CZ" u="sng" dirty="0"/>
              <a:t>Přirozené</a:t>
            </a:r>
            <a:r>
              <a:rPr lang="cs-CZ" dirty="0"/>
              <a:t>:</a:t>
            </a:r>
          </a:p>
          <a:p>
            <a:pPr lvl="0">
              <a:buFontTx/>
              <a:buChar char="-"/>
            </a:pPr>
            <a:r>
              <a:rPr lang="cs-CZ" dirty="0"/>
              <a:t>potoky</a:t>
            </a:r>
          </a:p>
          <a:p>
            <a:pPr lvl="0">
              <a:buFontTx/>
              <a:buChar char="-"/>
            </a:pPr>
            <a:r>
              <a:rPr lang="cs-CZ" dirty="0"/>
              <a:t>říčky</a:t>
            </a:r>
          </a:p>
          <a:p>
            <a:pPr lvl="0">
              <a:buFontTx/>
              <a:buChar char="-"/>
            </a:pPr>
            <a:r>
              <a:rPr lang="cs-CZ" dirty="0"/>
              <a:t>řeky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10035" y="2697018"/>
            <a:ext cx="48306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u="sng" dirty="0"/>
              <a:t>Umělé</a:t>
            </a:r>
            <a:r>
              <a:rPr lang="cs-CZ" dirty="0"/>
              <a:t>: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náhony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plavební kanály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vodní slalomové dráhy</a:t>
            </a:r>
          </a:p>
        </p:txBody>
      </p:sp>
    </p:spTree>
    <p:extLst>
      <p:ext uri="{BB962C8B-B14F-4D97-AF65-F5344CB8AC3E}">
        <p14:creationId xmlns:p14="http://schemas.microsoft.com/office/powerpoint/2010/main" val="303984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7555"/>
          </a:xfrm>
        </p:spPr>
        <p:txBody>
          <a:bodyPr/>
          <a:lstStyle/>
          <a:p>
            <a:r>
              <a:rPr lang="cs-CZ" b="1" dirty="0"/>
              <a:t>Činitelé ovlivňující průtok a vodní stav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5381" y="3149599"/>
            <a:ext cx="4091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Zvýšení průtoku:</a:t>
            </a:r>
          </a:p>
          <a:p>
            <a:r>
              <a:rPr lang="cs-CZ" dirty="0"/>
              <a:t>- velké množství srážek</a:t>
            </a:r>
          </a:p>
          <a:p>
            <a:r>
              <a:rPr lang="cs-CZ" dirty="0"/>
              <a:t>- nasycené podloží</a:t>
            </a:r>
          </a:p>
          <a:p>
            <a:r>
              <a:rPr lang="cs-CZ" dirty="0"/>
              <a:t>- podloží z nepropustných vrstev</a:t>
            </a:r>
          </a:p>
          <a:p>
            <a:r>
              <a:rPr lang="cs-CZ" dirty="0"/>
              <a:t>- málo vegetačního porostu</a:t>
            </a:r>
          </a:p>
          <a:p>
            <a:r>
              <a:rPr lang="cs-CZ" dirty="0"/>
              <a:t>- nízká teplota při dešti</a:t>
            </a:r>
          </a:p>
          <a:p>
            <a:r>
              <a:rPr lang="cs-CZ" dirty="0"/>
              <a:t>- tání sněhu</a:t>
            </a:r>
          </a:p>
          <a:p>
            <a:r>
              <a:rPr lang="cs-CZ" dirty="0"/>
              <a:t>- velká intenzita srážek</a:t>
            </a:r>
          </a:p>
          <a:p>
            <a:r>
              <a:rPr lang="cs-CZ" dirty="0"/>
              <a:t>- velký spád řečiště</a:t>
            </a:r>
          </a:p>
          <a:p>
            <a:r>
              <a:rPr lang="cs-CZ" dirty="0"/>
              <a:t>- vějířovité a kruhovité povodí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66872" y="3149598"/>
            <a:ext cx="4091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Snížení průtoku:</a:t>
            </a:r>
          </a:p>
          <a:p>
            <a:r>
              <a:rPr lang="cs-CZ" dirty="0"/>
              <a:t>- nízký úhrn dešťových srážek</a:t>
            </a:r>
          </a:p>
          <a:p>
            <a:r>
              <a:rPr lang="cs-CZ" dirty="0"/>
              <a:t>- propustné a nenasycené podloží</a:t>
            </a:r>
          </a:p>
          <a:p>
            <a:r>
              <a:rPr lang="cs-CZ" dirty="0"/>
              <a:t>- hustá vegetace</a:t>
            </a:r>
          </a:p>
          <a:p>
            <a:r>
              <a:rPr lang="cs-CZ" dirty="0"/>
              <a:t>- vysoké teploty při dešti</a:t>
            </a:r>
          </a:p>
          <a:p>
            <a:r>
              <a:rPr lang="cs-CZ" dirty="0"/>
              <a:t>- nízké teploty při sněžení</a:t>
            </a:r>
          </a:p>
          <a:p>
            <a:r>
              <a:rPr lang="cs-CZ" dirty="0"/>
              <a:t>- rovinatý charakter území</a:t>
            </a:r>
          </a:p>
          <a:p>
            <a:r>
              <a:rPr lang="cs-CZ" dirty="0"/>
              <a:t>- protáhlé povodí</a:t>
            </a:r>
          </a:p>
        </p:txBody>
      </p:sp>
    </p:spTree>
    <p:extLst>
      <p:ext uri="{BB962C8B-B14F-4D97-AF65-F5344CB8AC3E}">
        <p14:creationId xmlns:p14="http://schemas.microsoft.com/office/powerpoint/2010/main" val="228330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64637"/>
            <a:ext cx="8825659" cy="4593364"/>
          </a:xfrm>
        </p:spPr>
        <p:txBody>
          <a:bodyPr>
            <a:normAutofit/>
          </a:bodyPr>
          <a:lstStyle/>
          <a:p>
            <a:r>
              <a:rPr lang="cs-CZ" b="1" dirty="0"/>
              <a:t>Názvosloví</a:t>
            </a:r>
          </a:p>
        </p:txBody>
      </p:sp>
      <p:pic>
        <p:nvPicPr>
          <p:cNvPr id="2050" name="Picture 2" descr="vznik termoklim v  teplém obdobi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9"/>
          <a:stretch>
            <a:fillRect/>
          </a:stretch>
        </p:blipFill>
        <p:spPr bwMode="auto">
          <a:xfrm>
            <a:off x="297151" y="3592946"/>
            <a:ext cx="3502039" cy="231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irkulace vody ve stojatých vodách v zimním obdobi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08" y="2555299"/>
            <a:ext cx="3449637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79117" y="409545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Termoklina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79117" y="470906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Termoklina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46109" y="5877470"/>
            <a:ext cx="424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Cirkulace vody ve stojatých vodách</a:t>
            </a:r>
          </a:p>
        </p:txBody>
      </p:sp>
    </p:spTree>
    <p:extLst>
      <p:ext uri="{BB962C8B-B14F-4D97-AF65-F5344CB8AC3E}">
        <p14:creationId xmlns:p14="http://schemas.microsoft.com/office/powerpoint/2010/main" val="360546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001" y="2264636"/>
            <a:ext cx="8825659" cy="4593364"/>
          </a:xfrm>
        </p:spPr>
        <p:txBody>
          <a:bodyPr>
            <a:normAutofit/>
          </a:bodyPr>
          <a:lstStyle/>
          <a:p>
            <a:r>
              <a:rPr lang="cs-CZ" b="1" dirty="0"/>
              <a:t>Názvosloví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98076" y="5877470"/>
            <a:ext cx="549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Přesouvání proudnic v zákrutech vodních toků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0910" y="4100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4"/>
          <a:stretch>
            <a:fillRect/>
          </a:stretch>
        </p:blipFill>
        <p:spPr bwMode="auto">
          <a:xfrm>
            <a:off x="284116" y="3035431"/>
            <a:ext cx="5458773" cy="22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roudnice a její průběh podle zakřiveni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41" y="2250353"/>
            <a:ext cx="7562759" cy="35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63192" y="5877470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Příčný řez koryta s proudnicí</a:t>
            </a:r>
          </a:p>
        </p:txBody>
      </p:sp>
    </p:spTree>
    <p:extLst>
      <p:ext uri="{BB962C8B-B14F-4D97-AF65-F5344CB8AC3E}">
        <p14:creationId xmlns:p14="http://schemas.microsoft.com/office/powerpoint/2010/main" val="195497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333" y="3147936"/>
            <a:ext cx="5198711" cy="3196303"/>
          </a:xfrm>
        </p:spPr>
        <p:txBody>
          <a:bodyPr>
            <a:normAutofit/>
          </a:bodyPr>
          <a:lstStyle/>
          <a:p>
            <a:r>
              <a:rPr lang="cs-CZ" sz="2400" b="1" dirty="0"/>
              <a:t>Klasifikace vodních toků:</a:t>
            </a:r>
          </a:p>
          <a:p>
            <a:pPr>
              <a:buFontTx/>
              <a:buChar char="-"/>
            </a:pPr>
            <a:r>
              <a:rPr lang="cs-CZ" sz="2400" dirty="0"/>
              <a:t>spád vodního toku (</a:t>
            </a:r>
            <a:r>
              <a:rPr lang="cs-CZ" sz="2400" baseline="30000" dirty="0"/>
              <a:t>o</a:t>
            </a:r>
            <a:r>
              <a:rPr lang="cs-CZ" sz="2400" dirty="0"/>
              <a:t>/</a:t>
            </a:r>
            <a:r>
              <a:rPr lang="cs-CZ" sz="2400" baseline="-25000" dirty="0" err="1"/>
              <a:t>oo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průtok vody (m³/s</a:t>
            </a:r>
            <a:r>
              <a:rPr lang="cs-CZ" sz="2400" baseline="30000" dirty="0"/>
              <a:t>-1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charakter koryta vodního toku</a:t>
            </a:r>
          </a:p>
        </p:txBody>
      </p:sp>
    </p:spTree>
    <p:extLst>
      <p:ext uri="{BB962C8B-B14F-4D97-AF65-F5344CB8AC3E}">
        <p14:creationId xmlns:p14="http://schemas.microsoft.com/office/powerpoint/2010/main" val="215688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09" y="2272146"/>
            <a:ext cx="11684000" cy="4585854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Stupně obtížnosti:</a:t>
            </a:r>
          </a:p>
          <a:p>
            <a:pPr marL="0" indent="0">
              <a:buNone/>
            </a:pPr>
            <a:r>
              <a:rPr lang="cs-CZ" b="1" dirty="0"/>
              <a:t>ZW A	</a:t>
            </a:r>
            <a:r>
              <a:rPr lang="cs-CZ" dirty="0"/>
              <a:t>	</a:t>
            </a:r>
            <a:r>
              <a:rPr lang="cs-CZ" i="1" u="sng" dirty="0"/>
              <a:t>stojaté vody</a:t>
            </a:r>
            <a:r>
              <a:rPr lang="cs-CZ" u="sng" dirty="0"/>
              <a:t> </a:t>
            </a:r>
            <a:r>
              <a:rPr lang="cs-CZ" dirty="0"/>
              <a:t>– neproudící nebo jen nepatrně proudící vodní toky (přehrady, jezera, apod.)</a:t>
            </a:r>
          </a:p>
          <a:p>
            <a:pPr marL="0" indent="0">
              <a:buNone/>
            </a:pPr>
            <a:r>
              <a:rPr lang="cs-CZ" b="1" dirty="0"/>
              <a:t>ZW B	 	</a:t>
            </a:r>
            <a:r>
              <a:rPr lang="cs-CZ" i="1" u="sng" dirty="0"/>
              <a:t>klidné vody</a:t>
            </a:r>
            <a:r>
              <a:rPr lang="cs-CZ" u="sng" dirty="0"/>
              <a:t> </a:t>
            </a:r>
            <a:r>
              <a:rPr lang="cs-CZ" dirty="0"/>
              <a:t>– slabě proudící toky (2 – 3 km/h), přehledné</a:t>
            </a:r>
          </a:p>
          <a:p>
            <a:pPr marL="0" indent="0">
              <a:buNone/>
            </a:pPr>
            <a:r>
              <a:rPr lang="cs-CZ" b="1" dirty="0"/>
              <a:t>ZW C</a:t>
            </a:r>
            <a:r>
              <a:rPr lang="cs-CZ" dirty="0"/>
              <a:t> 		</a:t>
            </a:r>
            <a:r>
              <a:rPr lang="cs-CZ" i="1" u="sng" dirty="0"/>
              <a:t>mírně proudící</a:t>
            </a:r>
            <a:r>
              <a:rPr lang="cs-CZ" u="sng" dirty="0"/>
              <a:t> </a:t>
            </a:r>
            <a:r>
              <a:rPr lang="cs-CZ" dirty="0"/>
              <a:t>– rychlost proudu (3 – 5 km/h), přehledný tok</a:t>
            </a:r>
          </a:p>
          <a:p>
            <a:pPr marL="0" indent="0">
              <a:buNone/>
            </a:pPr>
            <a:r>
              <a:rPr lang="cs-CZ" b="1" dirty="0"/>
              <a:t>WW I</a:t>
            </a:r>
            <a:r>
              <a:rPr lang="cs-CZ" dirty="0"/>
              <a:t>		</a:t>
            </a:r>
            <a:r>
              <a:rPr lang="cs-CZ" i="1" u="sng" dirty="0"/>
              <a:t>lehká</a:t>
            </a:r>
            <a:r>
              <a:rPr lang="cs-CZ" dirty="0"/>
              <a:t> – pravidelná proudnice a pravidelné vlny, malé peřeje, časté meandry s rychle 						tekoucí vodou, zarostlé břehy</a:t>
            </a:r>
          </a:p>
          <a:p>
            <a:pPr marL="0" indent="0">
              <a:buNone/>
            </a:pPr>
            <a:r>
              <a:rPr lang="cs-CZ" b="1" dirty="0"/>
              <a:t>WW II 		</a:t>
            </a:r>
            <a:r>
              <a:rPr lang="cs-CZ" i="1" u="sng" dirty="0"/>
              <a:t>mírně těžká</a:t>
            </a:r>
            <a:r>
              <a:rPr lang="cs-CZ" u="sng" dirty="0"/>
              <a:t> </a:t>
            </a:r>
            <a:r>
              <a:rPr lang="cs-CZ" dirty="0"/>
              <a:t>– nepravidelné vlny a proudnice, střední peřeje, slabé válce a víry, nízké stupně, 				malé peřeje v silně meandrujících nebo málo přehledných tocích</a:t>
            </a:r>
          </a:p>
          <a:p>
            <a:pPr marL="0" indent="0">
              <a:buNone/>
            </a:pPr>
            <a:r>
              <a:rPr lang="cs-CZ" b="1" dirty="0"/>
              <a:t>WW III 		</a:t>
            </a:r>
            <a:r>
              <a:rPr lang="cs-CZ" i="1" u="sng" dirty="0"/>
              <a:t>těžká</a:t>
            </a:r>
            <a:r>
              <a:rPr lang="cs-CZ" dirty="0"/>
              <a:t> – přehledný tok s vysokými nepravidelnými vlnami, větší peřeje, válce a víry, „karfioly“, 				střední peřeje v úzkém (zarostlém) vodním toku, rychlý proud v silně meandrujícím vodním toku</a:t>
            </a:r>
          </a:p>
          <a:p>
            <a:pPr marL="0" indent="0">
              <a:buNone/>
            </a:pPr>
            <a:r>
              <a:rPr lang="cs-CZ" b="1" dirty="0"/>
              <a:t>WW IV </a:t>
            </a:r>
            <a:r>
              <a:rPr lang="cs-CZ" dirty="0"/>
              <a:t>		</a:t>
            </a:r>
            <a:r>
              <a:rPr lang="cs-CZ" i="1" u="sng" dirty="0"/>
              <a:t>velmi těžká</a:t>
            </a:r>
            <a:r>
              <a:rPr lang="cs-CZ" u="sng" dirty="0"/>
              <a:t> </a:t>
            </a:r>
            <a:r>
              <a:rPr lang="cs-CZ" dirty="0"/>
              <a:t>– vysoké vlny a dlouhé peřeje, velké válce, víry a „karfioly“, málo přehledný vodní 				tok</a:t>
            </a:r>
          </a:p>
          <a:p>
            <a:pPr marL="0" indent="0">
              <a:buNone/>
            </a:pPr>
            <a:r>
              <a:rPr lang="cs-CZ" b="1" dirty="0"/>
              <a:t>WW V </a:t>
            </a:r>
            <a:r>
              <a:rPr lang="cs-CZ" dirty="0"/>
              <a:t>		</a:t>
            </a:r>
            <a:r>
              <a:rPr lang="cs-CZ" i="1" u="sng" dirty="0"/>
              <a:t>mimořádně těžká </a:t>
            </a:r>
            <a:r>
              <a:rPr lang="cs-CZ" dirty="0"/>
              <a:t>– extrémní peřeje, válce a víry</a:t>
            </a:r>
          </a:p>
          <a:p>
            <a:pPr marL="0" indent="0">
              <a:buNone/>
            </a:pPr>
            <a:r>
              <a:rPr lang="cs-CZ" b="1" dirty="0"/>
              <a:t>WW VI </a:t>
            </a:r>
            <a:r>
              <a:rPr lang="cs-CZ" dirty="0"/>
              <a:t>		</a:t>
            </a:r>
            <a:r>
              <a:rPr lang="cs-CZ" i="1" u="sng" dirty="0"/>
              <a:t>extrémně těžká</a:t>
            </a:r>
            <a:r>
              <a:rPr lang="cs-CZ" u="sng" dirty="0"/>
              <a:t> </a:t>
            </a:r>
            <a:r>
              <a:rPr lang="cs-CZ" dirty="0"/>
              <a:t>– pohyb v této vodě přináší vysokou míru rizika</a:t>
            </a:r>
          </a:p>
        </p:txBody>
      </p:sp>
    </p:spTree>
    <p:extLst>
      <p:ext uri="{BB962C8B-B14F-4D97-AF65-F5344CB8AC3E}">
        <p14:creationId xmlns:p14="http://schemas.microsoft.com/office/powerpoint/2010/main" val="12471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909" y="2530764"/>
            <a:ext cx="4858327" cy="4327236"/>
          </a:xfrm>
        </p:spPr>
        <p:txBody>
          <a:bodyPr>
            <a:normAutofit/>
          </a:bodyPr>
          <a:lstStyle/>
          <a:p>
            <a:r>
              <a:rPr lang="cs-CZ" sz="2400" b="1" dirty="0"/>
              <a:t>Nebezpečné vodní stavby:</a:t>
            </a:r>
          </a:p>
          <a:p>
            <a:pPr>
              <a:buFontTx/>
              <a:buChar char="-"/>
            </a:pPr>
            <a:r>
              <a:rPr lang="cs-CZ" dirty="0"/>
              <a:t>přehrady</a:t>
            </a:r>
          </a:p>
          <a:p>
            <a:pPr>
              <a:buFontTx/>
              <a:buChar char="-"/>
            </a:pPr>
            <a:r>
              <a:rPr lang="cs-CZ" dirty="0"/>
              <a:t>stupně</a:t>
            </a:r>
          </a:p>
          <a:p>
            <a:pPr>
              <a:buFontTx/>
              <a:buChar char="-"/>
            </a:pPr>
            <a:r>
              <a:rPr lang="cs-CZ" dirty="0"/>
              <a:t>náhony</a:t>
            </a:r>
          </a:p>
          <a:p>
            <a:pPr>
              <a:buFontTx/>
              <a:buChar char="-"/>
            </a:pPr>
            <a:r>
              <a:rPr lang="cs-CZ" dirty="0"/>
              <a:t>kanály</a:t>
            </a:r>
          </a:p>
          <a:p>
            <a:pPr>
              <a:buFontTx/>
              <a:buChar char="-"/>
            </a:pPr>
            <a:r>
              <a:rPr lang="cs-CZ" dirty="0"/>
              <a:t>jezy</a:t>
            </a:r>
          </a:p>
        </p:txBody>
      </p:sp>
    </p:spTree>
    <p:extLst>
      <p:ext uri="{BB962C8B-B14F-4D97-AF65-F5344CB8AC3E}">
        <p14:creationId xmlns:p14="http://schemas.microsoft.com/office/powerpoint/2010/main" val="191669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900" y="2078182"/>
            <a:ext cx="4839446" cy="4913745"/>
          </a:xfrm>
        </p:spPr>
        <p:txBody>
          <a:bodyPr>
            <a:normAutofit fontScale="85000" lnSpcReduction="20000"/>
          </a:bodyPr>
          <a:lstStyle/>
          <a:p>
            <a:r>
              <a:rPr lang="cs-CZ" sz="2100" b="1" dirty="0"/>
              <a:t>Jezy a názvosloví</a:t>
            </a:r>
          </a:p>
          <a:p>
            <a:pPr>
              <a:buFontTx/>
              <a:buChar char="-"/>
            </a:pPr>
            <a:r>
              <a:rPr lang="cs-CZ" i="1" u="sng" dirty="0"/>
              <a:t>nadjezí</a:t>
            </a:r>
            <a:r>
              <a:rPr lang="cs-CZ" i="1" dirty="0"/>
              <a:t> – </a:t>
            </a:r>
            <a:r>
              <a:rPr lang="cs-CZ" dirty="0"/>
              <a:t>bezprostřední okolí nad jezem</a:t>
            </a:r>
          </a:p>
          <a:p>
            <a:pPr>
              <a:buFontTx/>
              <a:buChar char="-"/>
            </a:pPr>
            <a:r>
              <a:rPr lang="cs-CZ" i="1" u="sng" dirty="0"/>
              <a:t>koruna jezu </a:t>
            </a:r>
            <a:r>
              <a:rPr lang="cs-CZ" i="1" dirty="0"/>
              <a:t>–</a:t>
            </a:r>
            <a:r>
              <a:rPr lang="cs-CZ" dirty="0"/>
              <a:t> nejvyšší místo přepadu vody na jezu</a:t>
            </a:r>
          </a:p>
          <a:p>
            <a:pPr>
              <a:buFontTx/>
              <a:buChar char="-"/>
            </a:pPr>
            <a:r>
              <a:rPr lang="cs-CZ" i="1" u="sng" dirty="0"/>
              <a:t>spádová deska </a:t>
            </a:r>
            <a:r>
              <a:rPr lang="cs-CZ" i="1" dirty="0"/>
              <a:t>–</a:t>
            </a:r>
            <a:r>
              <a:rPr lang="cs-CZ" dirty="0"/>
              <a:t> deska, po které stéká voda do podjezí</a:t>
            </a:r>
          </a:p>
          <a:p>
            <a:pPr>
              <a:buFontTx/>
              <a:buChar char="-"/>
            </a:pPr>
            <a:r>
              <a:rPr lang="cs-CZ" i="1" u="sng" dirty="0"/>
              <a:t>podjezí</a:t>
            </a:r>
            <a:r>
              <a:rPr lang="cs-CZ" i="1" dirty="0"/>
              <a:t> –</a:t>
            </a:r>
            <a:r>
              <a:rPr lang="cs-CZ" dirty="0"/>
              <a:t> bezprostřední okolí pod jezem</a:t>
            </a:r>
          </a:p>
          <a:p>
            <a:pPr>
              <a:buFontTx/>
              <a:buChar char="-"/>
            </a:pPr>
            <a:r>
              <a:rPr lang="cs-CZ" i="1" u="sng" dirty="0"/>
              <a:t>vana</a:t>
            </a:r>
            <a:r>
              <a:rPr lang="cs-CZ" i="1" dirty="0"/>
              <a:t> –</a:t>
            </a:r>
            <a:r>
              <a:rPr lang="cs-CZ" dirty="0"/>
              <a:t> slangový výraz pro dno pod jezem</a:t>
            </a:r>
          </a:p>
          <a:p>
            <a:pPr>
              <a:buFontTx/>
              <a:buChar char="-"/>
            </a:pPr>
            <a:r>
              <a:rPr lang="cs-CZ" i="1" u="sng" dirty="0"/>
              <a:t>propust</a:t>
            </a:r>
            <a:r>
              <a:rPr lang="cs-CZ" i="1" dirty="0"/>
              <a:t> –</a:t>
            </a:r>
            <a:r>
              <a:rPr lang="cs-CZ" dirty="0"/>
              <a:t> některé jezy mají vybudovánu propust (šlajsna) pro jejich možné splutí. Propust je ohraničena betonovými pilíři (kozy), mezi kterými voda protéká. Některé propusti mohou mít pro snížení kinetické energie a provzdušnění vody na dně nainstalovány retardéry (železné, betonové nebo pryžové prahy lomené proti proudu). Plavání </a:t>
            </a:r>
            <a:r>
              <a:rPr lang="cs-CZ" dirty="0" err="1"/>
              <a:t>retardérovou</a:t>
            </a:r>
            <a:r>
              <a:rPr lang="cs-CZ" dirty="0"/>
              <a:t> propustí je nebezpečné</a:t>
            </a:r>
          </a:p>
          <a:p>
            <a:pPr>
              <a:buFontTx/>
              <a:buChar char="-"/>
            </a:pPr>
            <a:r>
              <a:rPr lang="cs-CZ" i="1" u="sng" dirty="0"/>
              <a:t>vývařiště</a:t>
            </a:r>
            <a:r>
              <a:rPr lang="cs-CZ" i="1" dirty="0"/>
              <a:t> –</a:t>
            </a:r>
            <a:r>
              <a:rPr lang="cs-CZ" dirty="0"/>
              <a:t> plocha za jezem, odkud dochází k vracení vody zpět k jezu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4" y="3094182"/>
            <a:ext cx="696695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6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900" y="2364509"/>
            <a:ext cx="4839446" cy="2955636"/>
          </a:xfrm>
        </p:spPr>
        <p:txBody>
          <a:bodyPr>
            <a:normAutofit/>
          </a:bodyPr>
          <a:lstStyle/>
          <a:p>
            <a:r>
              <a:rPr lang="cs-CZ" sz="2100" b="1" dirty="0"/>
              <a:t>Rozdělení jezů dle tvaru spádové desky</a:t>
            </a:r>
          </a:p>
          <a:p>
            <a:pPr lvl="1">
              <a:buFontTx/>
              <a:buChar char="-"/>
            </a:pPr>
            <a:r>
              <a:rPr lang="cs-CZ" dirty="0"/>
              <a:t>kolmá </a:t>
            </a:r>
          </a:p>
          <a:p>
            <a:pPr lvl="1">
              <a:buFontTx/>
              <a:buChar char="-"/>
            </a:pPr>
            <a:r>
              <a:rPr lang="cs-CZ" dirty="0"/>
              <a:t>šikmá </a:t>
            </a:r>
          </a:p>
          <a:p>
            <a:pPr lvl="1">
              <a:buFontTx/>
              <a:buChar char="-"/>
            </a:pPr>
            <a:r>
              <a:rPr lang="cs-CZ" dirty="0"/>
              <a:t>parabolická</a:t>
            </a:r>
          </a:p>
          <a:p>
            <a:pPr lvl="1">
              <a:buFontTx/>
              <a:buChar char="-"/>
            </a:pPr>
            <a:r>
              <a:rPr lang="cs-CZ" dirty="0"/>
              <a:t>kombinovaná</a:t>
            </a:r>
          </a:p>
          <a:p>
            <a:pPr lvl="1">
              <a:buFontTx/>
              <a:buChar char="-"/>
            </a:pPr>
            <a:r>
              <a:rPr lang="cs-CZ" dirty="0"/>
              <a:t>speciální</a:t>
            </a:r>
          </a:p>
        </p:txBody>
      </p:sp>
      <p:pic>
        <p:nvPicPr>
          <p:cNvPr id="5122" name="Picture 2" descr="kolmá spádová desk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4" y="1327151"/>
            <a:ext cx="3613006" cy="191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̌ikmá spádová desk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23" y="2736580"/>
            <a:ext cx="3390467" cy="18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arabolická spádová de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63" y="3959058"/>
            <a:ext cx="3579685" cy="18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arabolická spádová deska 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51" y="4746272"/>
            <a:ext cx="3566144" cy="18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9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900" y="2364509"/>
            <a:ext cx="4839446" cy="2955636"/>
          </a:xfrm>
        </p:spPr>
        <p:txBody>
          <a:bodyPr>
            <a:normAutofit/>
          </a:bodyPr>
          <a:lstStyle/>
          <a:p>
            <a:r>
              <a:rPr lang="cs-CZ" sz="2100" b="1" dirty="0"/>
              <a:t>Vodní válec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49" y="2281381"/>
            <a:ext cx="9493377" cy="44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5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ve vojenském plavání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384" y="2603500"/>
            <a:ext cx="11350486" cy="3416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b="1" dirty="0"/>
              <a:t>CÍL:</a:t>
            </a:r>
          </a:p>
          <a:p>
            <a:pPr marL="0" indent="0">
              <a:buNone/>
            </a:pPr>
            <a:r>
              <a:rPr lang="cs-CZ" sz="2400" dirty="0"/>
              <a:t>Cílem výcviku ve vojenském plavání je naučit vojáky pohybu ve vodě při vojenských činnostech a připravit je tak k úspěšnému překonání vodních překážek plaváním nebo broděním se zvládnutím nebezpečí, která jsou s přechodem vodních překážek spojená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PRŮBĚH:</a:t>
            </a:r>
          </a:p>
          <a:p>
            <a:pPr marL="0" indent="0">
              <a:buNone/>
            </a:pPr>
            <a:r>
              <a:rPr lang="cs-CZ" sz="2400" dirty="0"/>
              <a:t>Shrnutí problematiky v tématu STP – vojenské plavání, diskuze a upřesnění nejasností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KLÍČOVÁ SLOVA:</a:t>
            </a:r>
          </a:p>
          <a:p>
            <a:pPr marL="0" indent="0">
              <a:buNone/>
            </a:pPr>
            <a:r>
              <a:rPr lang="cs-CZ" sz="2400" dirty="0"/>
              <a:t>Speciální tělesná příprava, vojenské plavání, dokumentace k výcviku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98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Zdokonalovací výcvik plaveckých dovedností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6554" y="2438400"/>
            <a:ext cx="8825659" cy="4082473"/>
          </a:xfrm>
        </p:spPr>
        <p:txBody>
          <a:bodyPr>
            <a:normAutofit/>
          </a:bodyPr>
          <a:lstStyle/>
          <a:p>
            <a:r>
              <a:rPr lang="cs-CZ" sz="2000" b="1" dirty="0"/>
              <a:t>Plavecké dýchání</a:t>
            </a:r>
          </a:p>
          <a:p>
            <a:r>
              <a:rPr lang="cs-CZ" sz="2000" b="1" dirty="0"/>
              <a:t>Splývání a vznášení</a:t>
            </a:r>
          </a:p>
          <a:p>
            <a:r>
              <a:rPr lang="cs-CZ" sz="2000" b="1" dirty="0"/>
              <a:t>Pocit vody</a:t>
            </a:r>
          </a:p>
          <a:p>
            <a:r>
              <a:rPr lang="cs-CZ" sz="2000" b="1" dirty="0"/>
              <a:t>Šlapání vody</a:t>
            </a:r>
          </a:p>
          <a:p>
            <a:r>
              <a:rPr lang="cs-CZ" sz="2000" b="1" dirty="0"/>
              <a:t>Nácvik a zdokonalování plaveckých způsobů</a:t>
            </a:r>
          </a:p>
          <a:p>
            <a:r>
              <a:rPr lang="cs-CZ" sz="2000" b="1" dirty="0"/>
              <a:t>Trénink plavecké vytrvalosti</a:t>
            </a:r>
          </a:p>
          <a:p>
            <a:r>
              <a:rPr lang="cs-CZ" sz="2000" b="1" dirty="0"/>
              <a:t>Skoky a pády do vody</a:t>
            </a:r>
          </a:p>
          <a:p>
            <a:r>
              <a:rPr lang="cs-CZ" sz="2000" b="1" dirty="0"/>
              <a:t>Orientace ve vodě, plavání pod vodou, potápění a zanořování</a:t>
            </a:r>
          </a:p>
        </p:txBody>
      </p:sp>
    </p:spTree>
    <p:extLst>
      <p:ext uri="{BB962C8B-B14F-4D97-AF65-F5344CB8AC3E}">
        <p14:creationId xmlns:p14="http://schemas.microsoft.com/office/powerpoint/2010/main" val="3063021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překonávání vodní překážky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Prozkoumání a zhodnocení situace</a:t>
            </a:r>
          </a:p>
          <a:p>
            <a:r>
              <a:rPr lang="cs-CZ" sz="2000" b="1" dirty="0"/>
              <a:t>Výběr místa k překonání vodní překážky</a:t>
            </a:r>
          </a:p>
          <a:p>
            <a:r>
              <a:rPr lang="cs-CZ" sz="2000" b="1" dirty="0"/>
              <a:t>Překonání vodní překážky 	</a:t>
            </a:r>
            <a:r>
              <a:rPr lang="cs-CZ" sz="2000" dirty="0"/>
              <a:t>- tekoucí voda</a:t>
            </a:r>
          </a:p>
          <a:p>
            <a:pPr marL="0" indent="0">
              <a:buNone/>
            </a:pPr>
            <a:r>
              <a:rPr lang="cs-CZ" sz="2000" b="1" dirty="0"/>
              <a:t>								</a:t>
            </a:r>
            <a:r>
              <a:rPr lang="cs-CZ" sz="2000" dirty="0"/>
              <a:t>- stojatá voda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6314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53191" cy="706964"/>
          </a:xfrm>
        </p:spPr>
        <p:txBody>
          <a:bodyPr/>
          <a:lstStyle/>
          <a:p>
            <a:r>
              <a:rPr lang="cs-CZ" dirty="0"/>
              <a:t>Brodění a plavání za ztížených podmínek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476" y="2586305"/>
            <a:ext cx="2724319" cy="3416300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Brodění </a:t>
            </a:r>
          </a:p>
          <a:p>
            <a:pPr marL="0" indent="0">
              <a:buNone/>
            </a:pPr>
            <a:r>
              <a:rPr lang="cs-CZ" u="sng" dirty="0"/>
              <a:t>jednotlivec x skupina</a:t>
            </a:r>
            <a:r>
              <a:rPr lang="cs-CZ" dirty="0"/>
              <a:t>	</a:t>
            </a:r>
          </a:p>
          <a:p>
            <a:pPr>
              <a:buFontTx/>
              <a:buChar char="-"/>
            </a:pPr>
            <a:r>
              <a:rPr lang="cs-CZ" dirty="0"/>
              <a:t>chumel</a:t>
            </a:r>
          </a:p>
          <a:p>
            <a:pPr>
              <a:buFontTx/>
              <a:buChar char="-"/>
            </a:pPr>
            <a:r>
              <a:rPr lang="cs-CZ" dirty="0"/>
              <a:t>řada</a:t>
            </a:r>
          </a:p>
          <a:p>
            <a:pPr>
              <a:buFontTx/>
              <a:buChar char="-"/>
            </a:pPr>
            <a:r>
              <a:rPr lang="cs-CZ" dirty="0"/>
              <a:t>zástup</a:t>
            </a:r>
          </a:p>
          <a:p>
            <a:pPr>
              <a:buFontTx/>
              <a:buChar char="-"/>
            </a:pPr>
            <a:r>
              <a:rPr lang="cs-CZ" dirty="0"/>
              <a:t>šíp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60105" y="2986949"/>
            <a:ext cx="3082895" cy="1913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pomoci lana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šikmo natažené lano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plynulý poutkový systém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kyvadlový způsob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kombinace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143000" y="2586305"/>
            <a:ext cx="4889480" cy="3488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Plavání za ztížených podmínek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plavání v oděvu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svlékání oděvu ve vodě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plavání v tekoucí vodě, v peřejích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plavání ve vlnách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plavání mezi vodními rostlinami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plavání s omezením pohyblivosti končetin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plavání s břemenem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skryté plavání</a:t>
            </a:r>
          </a:p>
        </p:txBody>
      </p:sp>
    </p:spTree>
    <p:extLst>
      <p:ext uri="{BB962C8B-B14F-4D97-AF65-F5344CB8AC3E}">
        <p14:creationId xmlns:p14="http://schemas.microsoft.com/office/powerpoint/2010/main" val="112628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Plavání pomocí INP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3315855"/>
            <a:ext cx="8825659" cy="1717963"/>
          </a:xfrm>
        </p:spPr>
        <p:txBody>
          <a:bodyPr>
            <a:normAutofit/>
          </a:bodyPr>
          <a:lstStyle/>
          <a:p>
            <a:pPr lvl="0"/>
            <a:r>
              <a:rPr lang="cs-CZ" b="1" dirty="0"/>
              <a:t>Příprava INP</a:t>
            </a:r>
          </a:p>
          <a:p>
            <a:pPr lvl="0"/>
            <a:r>
              <a:rPr lang="cs-CZ" b="1" dirty="0"/>
              <a:t>Plavání jednotlivce pomocí INP</a:t>
            </a:r>
          </a:p>
          <a:p>
            <a:pPr lvl="0"/>
            <a:r>
              <a:rPr lang="cs-CZ" b="1" dirty="0"/>
              <a:t>Transport pomocí INP ve skupině</a:t>
            </a:r>
          </a:p>
          <a:p>
            <a:pPr lvl="0"/>
            <a:endParaRPr lang="cs-CZ" b="1" dirty="0"/>
          </a:p>
          <a:p>
            <a:pPr lv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23472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973668"/>
            <a:ext cx="11083636" cy="706964"/>
          </a:xfrm>
        </p:spPr>
        <p:txBody>
          <a:bodyPr/>
          <a:lstStyle/>
          <a:p>
            <a:r>
              <a:rPr lang="cs-CZ" dirty="0"/>
              <a:t>Plavání ve skupině, dopomoc indisponovanému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Plavání ve skupině</a:t>
            </a:r>
          </a:p>
          <a:p>
            <a:r>
              <a:rPr lang="cs-CZ" b="1" dirty="0"/>
              <a:t>Dopomoc indisponovanému 	 jednotlivec </a:t>
            </a:r>
          </a:p>
          <a:p>
            <a:pPr marL="0" indent="0">
              <a:buNone/>
            </a:pPr>
            <a:r>
              <a:rPr lang="cs-CZ" b="1" dirty="0"/>
              <a:t>										- </a:t>
            </a:r>
            <a:r>
              <a:rPr lang="cs-CZ" dirty="0"/>
              <a:t>tažení</a:t>
            </a:r>
          </a:p>
          <a:p>
            <a:pPr marL="0" indent="0">
              <a:buNone/>
            </a:pPr>
            <a:r>
              <a:rPr lang="cs-CZ" dirty="0"/>
              <a:t>										- tlačení</a:t>
            </a:r>
          </a:p>
          <a:p>
            <a:pPr marL="0" indent="0">
              <a:buNone/>
            </a:pPr>
            <a:r>
              <a:rPr lang="cs-CZ" b="1" dirty="0"/>
              <a:t>								více plavců </a:t>
            </a:r>
          </a:p>
          <a:p>
            <a:pPr marL="0" indent="0">
              <a:buNone/>
            </a:pPr>
            <a:r>
              <a:rPr lang="cs-CZ" b="1" dirty="0"/>
              <a:t>										- </a:t>
            </a:r>
            <a:r>
              <a:rPr lang="cs-CZ" dirty="0"/>
              <a:t>most</a:t>
            </a:r>
          </a:p>
          <a:p>
            <a:pPr marL="0" indent="0">
              <a:buNone/>
            </a:pPr>
            <a:r>
              <a:rPr lang="cs-CZ" dirty="0"/>
              <a:t>										- letka</a:t>
            </a:r>
          </a:p>
          <a:p>
            <a:pPr marL="0" indent="0">
              <a:buNone/>
            </a:pPr>
            <a:r>
              <a:rPr lang="cs-CZ" dirty="0"/>
              <a:t>										- kombinace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64535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Záchrana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98819"/>
            <a:ext cx="8825659" cy="4401083"/>
          </a:xfrm>
        </p:spPr>
        <p:txBody>
          <a:bodyPr>
            <a:normAutofit/>
          </a:bodyPr>
          <a:lstStyle/>
          <a:p>
            <a:r>
              <a:rPr lang="cs-CZ" b="1" dirty="0"/>
              <a:t>Záchrana na klidné vodě</a:t>
            </a:r>
          </a:p>
          <a:p>
            <a:pPr lvl="0">
              <a:buFontTx/>
              <a:buChar char="-"/>
            </a:pPr>
            <a:r>
              <a:rPr lang="cs-CZ" dirty="0"/>
              <a:t>rozpoznání tonoucího</a:t>
            </a:r>
          </a:p>
          <a:p>
            <a:pPr lvl="0">
              <a:buFontTx/>
              <a:buChar char="-"/>
            </a:pPr>
            <a:r>
              <a:rPr lang="cs-CZ" dirty="0"/>
              <a:t>techniky vstupu do vody</a:t>
            </a:r>
          </a:p>
          <a:p>
            <a:pPr lvl="0">
              <a:buFontTx/>
              <a:buChar char="-"/>
            </a:pPr>
            <a:r>
              <a:rPr lang="cs-CZ" dirty="0"/>
              <a:t>techniky přiblížení se k tonoucímu</a:t>
            </a:r>
          </a:p>
          <a:p>
            <a:pPr lvl="0">
              <a:buFontTx/>
              <a:buChar char="-"/>
            </a:pPr>
            <a:r>
              <a:rPr lang="cs-CZ" dirty="0"/>
              <a:t>techniky uchopení a narovnání tonoucího</a:t>
            </a:r>
          </a:p>
          <a:p>
            <a:pPr lvl="0">
              <a:buFontTx/>
              <a:buChar char="-"/>
            </a:pPr>
            <a:r>
              <a:rPr lang="cs-CZ" dirty="0"/>
              <a:t>obranné techniky zachránce</a:t>
            </a:r>
          </a:p>
          <a:p>
            <a:pPr lvl="0">
              <a:buFontTx/>
              <a:buChar char="-"/>
            </a:pPr>
            <a:r>
              <a:rPr lang="cs-CZ" dirty="0"/>
              <a:t>techniky tažení tonoucího</a:t>
            </a:r>
          </a:p>
          <a:p>
            <a:pPr lvl="0">
              <a:buFontTx/>
              <a:buChar char="-"/>
            </a:pPr>
            <a:r>
              <a:rPr lang="cs-CZ" dirty="0"/>
              <a:t>techniky vytažení a vynášení tonoucího z vody</a:t>
            </a:r>
          </a:p>
          <a:p>
            <a:pPr lvl="0">
              <a:buFontTx/>
              <a:buChar char="-"/>
            </a:pPr>
            <a:r>
              <a:rPr lang="cs-CZ" dirty="0" err="1"/>
              <a:t>kardio</a:t>
            </a:r>
            <a:r>
              <a:rPr lang="cs-CZ" dirty="0"/>
              <a:t>-pulmonální resuscitace (KPR)</a:t>
            </a:r>
          </a:p>
        </p:txBody>
      </p:sp>
    </p:spTree>
    <p:extLst>
      <p:ext uri="{BB962C8B-B14F-4D97-AF65-F5344CB8AC3E}">
        <p14:creationId xmlns:p14="http://schemas.microsoft.com/office/powerpoint/2010/main" val="3274401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Záchrana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798618"/>
            <a:ext cx="8825659" cy="4200387"/>
          </a:xfrm>
        </p:spPr>
        <p:txBody>
          <a:bodyPr>
            <a:normAutofit/>
          </a:bodyPr>
          <a:lstStyle/>
          <a:p>
            <a:r>
              <a:rPr lang="cs-CZ" b="1" dirty="0"/>
              <a:t>Záchrana na tekoucí vodě</a:t>
            </a:r>
          </a:p>
          <a:p>
            <a:pPr lvl="0">
              <a:buFontTx/>
              <a:buChar char="-"/>
            </a:pPr>
            <a:r>
              <a:rPr lang="cs-CZ" dirty="0"/>
              <a:t>sebezáchrana</a:t>
            </a:r>
          </a:p>
          <a:p>
            <a:pPr lvl="0">
              <a:buFontTx/>
              <a:buChar char="-"/>
            </a:pPr>
            <a:r>
              <a:rPr lang="cs-CZ" dirty="0"/>
              <a:t>záchrana jednotlivcem 	– házecím pytlíkem</a:t>
            </a:r>
          </a:p>
          <a:p>
            <a:pPr marL="0" lvl="0" indent="0">
              <a:buNone/>
            </a:pPr>
            <a:r>
              <a:rPr lang="cs-CZ" dirty="0"/>
              <a:t>							- neupoutaným zachráncem</a:t>
            </a:r>
          </a:p>
          <a:p>
            <a:pPr marL="0" lvl="0" indent="0">
              <a:buNone/>
            </a:pPr>
            <a:r>
              <a:rPr lang="cs-CZ" dirty="0"/>
              <a:t>							- upoutaným zachráncem</a:t>
            </a:r>
          </a:p>
          <a:p>
            <a:pPr lvl="0">
              <a:buFontTx/>
              <a:buChar char="-"/>
            </a:pPr>
            <a:r>
              <a:rPr lang="cs-CZ" dirty="0"/>
              <a:t>záchrana skupinou (družstvem) – záchrana pomocí upoutaného člunu</a:t>
            </a:r>
          </a:p>
          <a:p>
            <a:pPr lvl="0">
              <a:buFontTx/>
              <a:buChar char="-"/>
            </a:pPr>
            <a:r>
              <a:rPr lang="cs-CZ" dirty="0"/>
              <a:t>záchrana z vodního válce</a:t>
            </a:r>
          </a:p>
        </p:txBody>
      </p:sp>
    </p:spTree>
    <p:extLst>
      <p:ext uri="{BB962C8B-B14F-4D97-AF65-F5344CB8AC3E}">
        <p14:creationId xmlns:p14="http://schemas.microsoft.com/office/powerpoint/2010/main" val="2666127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ovládání plavidel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6467"/>
            <a:ext cx="8825659" cy="4392538"/>
          </a:xfrm>
        </p:spPr>
        <p:txBody>
          <a:bodyPr>
            <a:normAutofit/>
          </a:bodyPr>
          <a:lstStyle/>
          <a:p>
            <a:r>
              <a:rPr lang="cs-CZ" sz="2400" b="1" dirty="0"/>
              <a:t>Technika jízdy v kánoi</a:t>
            </a:r>
          </a:p>
          <a:p>
            <a:r>
              <a:rPr lang="cs-CZ" sz="2400" b="1" dirty="0"/>
              <a:t>Ovládání kánoe v proudící vodě</a:t>
            </a:r>
          </a:p>
          <a:p>
            <a:r>
              <a:rPr lang="cs-CZ" sz="2400" b="1" dirty="0"/>
              <a:t>Technika jízdy v raftu</a:t>
            </a:r>
          </a:p>
          <a:p>
            <a:r>
              <a:rPr lang="cs-CZ" sz="2400" b="1" dirty="0"/>
              <a:t>Ovládání raftu v proudící vodě</a:t>
            </a:r>
          </a:p>
          <a:p>
            <a:r>
              <a:rPr lang="cs-CZ" sz="2400" b="1" dirty="0"/>
              <a:t>Přetočení raftu na vodě</a:t>
            </a:r>
          </a:p>
          <a:p>
            <a:r>
              <a:rPr lang="cs-CZ" sz="2400" b="1" dirty="0"/>
              <a:t>Plavání s lodí</a:t>
            </a:r>
          </a:p>
          <a:p>
            <a:r>
              <a:rPr lang="cs-CZ" sz="2400" b="1" dirty="0"/>
              <a:t>Organizace bezpečné plavby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7946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474" y="973668"/>
            <a:ext cx="10547926" cy="706964"/>
          </a:xfrm>
        </p:spPr>
        <p:txBody>
          <a:bodyPr/>
          <a:lstStyle/>
          <a:p>
            <a:r>
              <a:rPr lang="cs-CZ" dirty="0"/>
              <a:t>Využití horolezeckého materiálu a technik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3793061" cy="3416300"/>
          </a:xfrm>
        </p:spPr>
        <p:txBody>
          <a:bodyPr>
            <a:normAutofit fontScale="85000" lnSpcReduction="20000"/>
          </a:bodyPr>
          <a:lstStyle/>
          <a:p>
            <a:r>
              <a:rPr lang="cs-CZ" sz="2100" b="1" dirty="0"/>
              <a:t>Uzly</a:t>
            </a:r>
          </a:p>
          <a:p>
            <a:pPr lvl="0">
              <a:buFontTx/>
              <a:buChar char="-"/>
            </a:pPr>
            <a:r>
              <a:rPr lang="cs-CZ" dirty="0"/>
              <a:t>uzel stejnosměrný osmičkový</a:t>
            </a:r>
          </a:p>
          <a:p>
            <a:pPr lvl="0">
              <a:buFontTx/>
              <a:buChar char="-"/>
            </a:pPr>
            <a:r>
              <a:rPr lang="cs-CZ" dirty="0"/>
              <a:t>uzel stejnosměrný vůdcovský</a:t>
            </a:r>
          </a:p>
          <a:p>
            <a:pPr lvl="0">
              <a:buFontTx/>
              <a:buChar char="-"/>
            </a:pPr>
            <a:r>
              <a:rPr lang="cs-CZ" dirty="0"/>
              <a:t>uzel protisměrný vůdcovský</a:t>
            </a:r>
          </a:p>
          <a:p>
            <a:pPr lvl="0">
              <a:buFontTx/>
              <a:buChar char="-"/>
            </a:pPr>
            <a:r>
              <a:rPr lang="cs-CZ" dirty="0"/>
              <a:t>uzel Prusíkův</a:t>
            </a:r>
          </a:p>
          <a:p>
            <a:pPr lvl="0">
              <a:buFontTx/>
              <a:buChar char="-"/>
            </a:pPr>
            <a:r>
              <a:rPr lang="cs-CZ" dirty="0"/>
              <a:t>uzel lodní</a:t>
            </a:r>
          </a:p>
          <a:p>
            <a:pPr lvl="0">
              <a:buFontTx/>
              <a:buChar char="-"/>
            </a:pPr>
            <a:r>
              <a:rPr lang="cs-CZ" dirty="0"/>
              <a:t>uzel </a:t>
            </a:r>
            <a:r>
              <a:rPr lang="cs-CZ" dirty="0" err="1"/>
              <a:t>půllodní</a:t>
            </a:r>
            <a:endParaRPr lang="cs-CZ" dirty="0"/>
          </a:p>
          <a:p>
            <a:pPr lvl="0">
              <a:buFontTx/>
              <a:buChar char="-"/>
            </a:pPr>
            <a:r>
              <a:rPr lang="cs-CZ" dirty="0"/>
              <a:t>uzel dvojitý rybářský</a:t>
            </a:r>
          </a:p>
          <a:p>
            <a:pPr lvl="0">
              <a:buFontTx/>
              <a:buChar char="-"/>
            </a:pPr>
            <a:r>
              <a:rPr lang="cs-CZ" dirty="0"/>
              <a:t>uzel zadrhávací klička</a:t>
            </a:r>
          </a:p>
          <a:p>
            <a:pPr lvl="0">
              <a:buFontTx/>
              <a:buChar char="-"/>
            </a:pPr>
            <a:r>
              <a:rPr lang="cs-CZ" dirty="0"/>
              <a:t>uzel beznapěťový</a:t>
            </a:r>
          </a:p>
          <a:p>
            <a:pPr lvl="0">
              <a:buFontTx/>
              <a:buChar char="-"/>
            </a:pPr>
            <a:r>
              <a:rPr lang="cs-CZ" dirty="0"/>
              <a:t>uzel „oslí uši“</a:t>
            </a:r>
          </a:p>
          <a:p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58816" y="2603500"/>
            <a:ext cx="379306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Napínání lan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5910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ve vojenském plavání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384" y="2603500"/>
            <a:ext cx="11350486" cy="416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OTÁZKY:</a:t>
            </a:r>
          </a:p>
          <a:p>
            <a:pPr>
              <a:buFontTx/>
              <a:buChar char="-"/>
            </a:pPr>
            <a:r>
              <a:rPr lang="cs-CZ" sz="2400" dirty="0"/>
              <a:t>Zařazení vojenského plavání do systému STP</a:t>
            </a:r>
          </a:p>
          <a:p>
            <a:pPr>
              <a:buFontTx/>
              <a:buChar char="-"/>
            </a:pPr>
            <a:r>
              <a:rPr lang="cs-CZ" sz="2400" dirty="0"/>
              <a:t>Obsah výcviku ve vojenském plavání</a:t>
            </a:r>
          </a:p>
          <a:p>
            <a:pPr>
              <a:buFontTx/>
              <a:buChar char="-"/>
            </a:pPr>
            <a:r>
              <a:rPr lang="cs-CZ" sz="2400" dirty="0"/>
              <a:t>Důvody k provádění výcviku ve vojenském plavání</a:t>
            </a:r>
          </a:p>
          <a:p>
            <a:pPr>
              <a:buFontTx/>
              <a:buChar char="-"/>
            </a:pPr>
            <a:r>
              <a:rPr lang="cs-CZ" sz="2400" dirty="0"/>
              <a:t>Materiální vybavení pro výcvik ve vojenském plavání</a:t>
            </a:r>
          </a:p>
          <a:p>
            <a:pPr>
              <a:buFontTx/>
              <a:buChar char="-"/>
            </a:pPr>
            <a:r>
              <a:rPr lang="cs-CZ" sz="2400" dirty="0"/>
              <a:t>Způsoby dopomoci indisponovanému</a:t>
            </a:r>
          </a:p>
          <a:p>
            <a:pPr>
              <a:buFontTx/>
              <a:buChar char="-"/>
            </a:pPr>
            <a:r>
              <a:rPr lang="cs-CZ" sz="2400" dirty="0"/>
              <a:t>Popište osobní zásah</a:t>
            </a:r>
          </a:p>
          <a:p>
            <a:pPr>
              <a:buFontTx/>
              <a:buChar char="-"/>
            </a:pPr>
            <a:r>
              <a:rPr lang="cs-CZ" sz="2400" dirty="0"/>
              <a:t>Dokumentace k výcviku ve vojenském plavání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2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Vojenské plavání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Podmínky pro účast ve výcviku VPL</a:t>
            </a:r>
          </a:p>
          <a:p>
            <a:pPr>
              <a:buFontTx/>
              <a:buChar char="-"/>
            </a:pPr>
            <a:r>
              <a:rPr lang="cs-CZ" sz="2400" dirty="0"/>
              <a:t>uplavat 300 m libovolným způsobem bez přerušení</a:t>
            </a:r>
          </a:p>
          <a:p>
            <a:pPr>
              <a:buFontTx/>
              <a:buChar char="-"/>
            </a:pPr>
            <a:r>
              <a:rPr lang="cs-CZ" sz="2400" dirty="0"/>
              <a:t>uplavat 20 m pod vodou</a:t>
            </a:r>
          </a:p>
          <a:p>
            <a:pPr>
              <a:buFontTx/>
              <a:buChar char="-"/>
            </a:pPr>
            <a:r>
              <a:rPr lang="cs-CZ" sz="2400" dirty="0"/>
              <a:t>skočit do vody z výšky alespoň 1 m.</a:t>
            </a:r>
          </a:p>
        </p:txBody>
      </p:sp>
    </p:spTree>
    <p:extLst>
      <p:ext uri="{BB962C8B-B14F-4D97-AF65-F5344CB8AC3E}">
        <p14:creationId xmlns:p14="http://schemas.microsoft.com/office/powerpoint/2010/main" val="118572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Souhrn teoretických podkladů k výcviku ve vojenském plavání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27384" y="2286000"/>
            <a:ext cx="11350486" cy="44825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/>
              <a:t>LITERATURA: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NVMO č. 12/2011 Sb.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Pub-71-84-04 Vojenské plavání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Sýkora K. a kol.  </a:t>
            </a:r>
            <a:r>
              <a:rPr lang="cs-CZ" sz="2400" i="1" dirty="0">
                <a:solidFill>
                  <a:schemeClr val="tx1"/>
                </a:solidFill>
              </a:rPr>
              <a:t>K teorii vojenského plavání</a:t>
            </a:r>
          </a:p>
          <a:p>
            <a:pPr>
              <a:buFontTx/>
              <a:buChar char="-"/>
            </a:pPr>
            <a:r>
              <a:rPr lang="cs-CZ" sz="2400" dirty="0" err="1">
                <a:solidFill>
                  <a:schemeClr val="tx1"/>
                </a:solidFill>
              </a:rPr>
              <a:t>Čechovská</a:t>
            </a:r>
            <a:r>
              <a:rPr lang="cs-CZ" sz="2400" dirty="0">
                <a:solidFill>
                  <a:schemeClr val="tx1"/>
                </a:solidFill>
              </a:rPr>
              <a:t> I. a kol. </a:t>
            </a:r>
            <a:r>
              <a:rPr lang="cs-CZ" sz="2400" i="1" dirty="0">
                <a:solidFill>
                  <a:schemeClr val="tx1"/>
                </a:solidFill>
              </a:rPr>
              <a:t>Plavání</a:t>
            </a:r>
          </a:p>
          <a:p>
            <a:pPr>
              <a:buFontTx/>
              <a:buChar char="-"/>
            </a:pPr>
            <a:r>
              <a:rPr lang="cs-CZ" sz="2400" dirty="0" err="1">
                <a:solidFill>
                  <a:schemeClr val="tx1"/>
                </a:solidFill>
              </a:rPr>
              <a:t>Hofer</a:t>
            </a:r>
            <a:r>
              <a:rPr lang="cs-CZ" sz="2400" dirty="0">
                <a:solidFill>
                  <a:schemeClr val="tx1"/>
                </a:solidFill>
              </a:rPr>
              <a:t> Z. a kol. </a:t>
            </a:r>
            <a:r>
              <a:rPr lang="cs-CZ" sz="2400" i="1" dirty="0">
                <a:solidFill>
                  <a:schemeClr val="tx1"/>
                </a:solidFill>
              </a:rPr>
              <a:t>Technika plaveckých způsobů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Kaufman J. </a:t>
            </a:r>
            <a:r>
              <a:rPr lang="cs-CZ" sz="2400" i="1" dirty="0">
                <a:solidFill>
                  <a:schemeClr val="tx1"/>
                </a:solidFill>
              </a:rPr>
              <a:t>Záchranář – První pomoc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Miler T. </a:t>
            </a:r>
            <a:r>
              <a:rPr lang="cs-CZ" sz="2400" i="1" dirty="0">
                <a:solidFill>
                  <a:schemeClr val="tx1"/>
                </a:solidFill>
              </a:rPr>
              <a:t>Záchranář – Bezpečnost a záchrana u vody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Loskot J. a kol. </a:t>
            </a:r>
            <a:r>
              <a:rPr lang="cs-CZ" sz="2400" i="1" dirty="0">
                <a:solidFill>
                  <a:schemeClr val="tx1"/>
                </a:solidFill>
              </a:rPr>
              <a:t>Záchranář – Záchrana na tekoucích vodách</a:t>
            </a:r>
          </a:p>
          <a:p>
            <a:pPr>
              <a:buFontTx/>
              <a:buChar char="-"/>
            </a:pPr>
            <a:r>
              <a:rPr lang="cs-CZ" sz="2400" dirty="0" err="1">
                <a:solidFill>
                  <a:schemeClr val="tx1"/>
                </a:solidFill>
              </a:rPr>
              <a:t>Piškula</a:t>
            </a:r>
            <a:r>
              <a:rPr lang="cs-CZ" sz="2400" dirty="0">
                <a:solidFill>
                  <a:schemeClr val="tx1"/>
                </a:solidFill>
              </a:rPr>
              <a:t> F. a kol. </a:t>
            </a:r>
            <a:r>
              <a:rPr lang="cs-CZ" sz="2400" i="1" dirty="0">
                <a:solidFill>
                  <a:schemeClr val="tx1"/>
                </a:solidFill>
              </a:rPr>
              <a:t>Sportovní potápění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NVMO 12/2011 </a:t>
            </a:r>
            <a:r>
              <a:rPr lang="cs-CZ" sz="2400" i="1" dirty="0">
                <a:solidFill>
                  <a:schemeClr val="tx1"/>
                </a:solidFill>
              </a:rPr>
              <a:t>Služební tělesná výchova v rezortu MO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Ptáček P. a kol. </a:t>
            </a:r>
            <a:r>
              <a:rPr lang="cs-CZ" sz="2400" i="1" dirty="0">
                <a:solidFill>
                  <a:schemeClr val="tx1"/>
                </a:solidFill>
              </a:rPr>
              <a:t>Záchrana z válce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95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8057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Vojenské plavání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98819"/>
            <a:ext cx="8825659" cy="43498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OBSAH:</a:t>
            </a:r>
          </a:p>
          <a:p>
            <a:pPr>
              <a:buFontTx/>
              <a:buChar char="-"/>
            </a:pPr>
            <a:r>
              <a:rPr lang="cs-CZ" dirty="0"/>
              <a:t>přezkoušení plaveckých dovedností</a:t>
            </a:r>
          </a:p>
          <a:p>
            <a:pPr>
              <a:buFontTx/>
              <a:buChar char="-"/>
            </a:pPr>
            <a:r>
              <a:rPr lang="cs-CZ" dirty="0"/>
              <a:t>základy hydrologie</a:t>
            </a:r>
          </a:p>
          <a:p>
            <a:pPr>
              <a:buFontTx/>
              <a:buChar char="-"/>
            </a:pPr>
            <a:r>
              <a:rPr lang="cs-CZ" dirty="0"/>
              <a:t>zdokonalovací výcvik plaveckých dovedností</a:t>
            </a:r>
          </a:p>
          <a:p>
            <a:pPr>
              <a:buFontTx/>
              <a:buChar char="-"/>
            </a:pPr>
            <a:r>
              <a:rPr lang="cs-CZ" dirty="0"/>
              <a:t>zásady překonávání vodní překážky</a:t>
            </a:r>
          </a:p>
          <a:p>
            <a:pPr>
              <a:buFontTx/>
              <a:buChar char="-"/>
            </a:pPr>
            <a:r>
              <a:rPr lang="cs-CZ" dirty="0"/>
              <a:t>brodění a plavání za ztížených podmínek</a:t>
            </a:r>
          </a:p>
          <a:p>
            <a:pPr>
              <a:buFontTx/>
              <a:buChar char="-"/>
            </a:pPr>
            <a:r>
              <a:rPr lang="cs-CZ" dirty="0"/>
              <a:t>plavání a přeprava materiálu s pomocí improvizovaných nadlehčovacích prostředků </a:t>
            </a:r>
          </a:p>
          <a:p>
            <a:pPr>
              <a:buFontTx/>
              <a:buChar char="-"/>
            </a:pPr>
            <a:r>
              <a:rPr lang="cs-CZ" dirty="0"/>
              <a:t>plavání ve skupině a dopomoc indisponovanému </a:t>
            </a:r>
          </a:p>
          <a:p>
            <a:pPr>
              <a:buFontTx/>
              <a:buChar char="-"/>
            </a:pPr>
            <a:r>
              <a:rPr lang="cs-CZ" dirty="0"/>
              <a:t>záchrana tonoucího a první </a:t>
            </a:r>
            <a:r>
              <a:rPr lang="cs-CZ" dirty="0" err="1"/>
              <a:t>předlékařská</a:t>
            </a:r>
            <a:r>
              <a:rPr lang="cs-CZ" dirty="0"/>
              <a:t> pomoc</a:t>
            </a:r>
          </a:p>
          <a:p>
            <a:pPr>
              <a:buFontTx/>
              <a:buChar char="-"/>
            </a:pPr>
            <a:r>
              <a:rPr lang="cs-CZ" dirty="0"/>
              <a:t>základy ovládání plavidel</a:t>
            </a:r>
          </a:p>
          <a:p>
            <a:pPr>
              <a:buFontTx/>
              <a:buChar char="-"/>
            </a:pPr>
            <a:r>
              <a:rPr lang="cs-CZ" dirty="0"/>
              <a:t>využití horolezeckého materiálu a technik </a:t>
            </a:r>
          </a:p>
          <a:p>
            <a:pPr>
              <a:buFontTx/>
              <a:buChar char="-"/>
            </a:pPr>
            <a:r>
              <a:rPr lang="cs-CZ" dirty="0"/>
              <a:t>bezpečnostní opatření 	</a:t>
            </a:r>
          </a:p>
        </p:txBody>
      </p:sp>
    </p:spTree>
    <p:extLst>
      <p:ext uri="{BB962C8B-B14F-4D97-AF65-F5344CB8AC3E}">
        <p14:creationId xmlns:p14="http://schemas.microsoft.com/office/powerpoint/2010/main" val="292227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výcviku VPL</a:t>
            </a:r>
          </a:p>
        </p:txBody>
      </p:sp>
      <p:pic>
        <p:nvPicPr>
          <p:cNvPr id="4" name="Obrázek 5" descr="6.jpg">
            <a:extLst>
              <a:ext uri="{FF2B5EF4-FFF2-40B4-BE49-F238E27FC236}">
                <a16:creationId xmlns:a16="http://schemas.microsoft.com/office/drawing/2014/main" id="{18E9B090-71D0-43E4-B5BF-788F4EB59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85" y="2879933"/>
            <a:ext cx="7441692" cy="36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výcviku PSaL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VEDOUCÍ INSTRUKTOR</a:t>
            </a:r>
          </a:p>
          <a:p>
            <a:pPr>
              <a:buFontTx/>
              <a:buChar char="-"/>
            </a:pPr>
            <a:r>
              <a:rPr lang="cs-CZ" dirty="0"/>
              <a:t>řídí a vede instruktorské kurzy, účastní se odborných shromáždění, navrhuje úpravy ve výcviku a spolupodílí se na vydávání metodických pokynů pro výcvik ve vojenském plavání, navrhuje instruktorská osvědčení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INSTRUKTOR</a:t>
            </a:r>
          </a:p>
          <a:p>
            <a:pPr>
              <a:buFontTx/>
              <a:buChar char="-"/>
            </a:pPr>
            <a:r>
              <a:rPr lang="cs-CZ" dirty="0"/>
              <a:t>řídí a vede kurzy základní a zdokonalovací na úrovni své jednotky a nejlepší absolventy těchto kurzů připravuje na kurz instruktorský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58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484" y="973668"/>
            <a:ext cx="10075492" cy="706964"/>
          </a:xfrm>
        </p:spPr>
        <p:txBody>
          <a:bodyPr/>
          <a:lstStyle/>
          <a:p>
            <a:r>
              <a:rPr lang="cs-CZ" dirty="0"/>
              <a:t>Důvody k provádění výcviku VPL - armádní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/>
              <a:t>nepředvídané ocitnutí se ve vodním prostředí</a:t>
            </a:r>
          </a:p>
          <a:p>
            <a:pPr lvl="0"/>
            <a:r>
              <a:rPr lang="cs-CZ" sz="2400" dirty="0"/>
              <a:t>vysazení do vodního prostředí</a:t>
            </a:r>
          </a:p>
          <a:p>
            <a:pPr lvl="0"/>
            <a:r>
              <a:rPr lang="cs-CZ" sz="2400" dirty="0"/>
              <a:t>využití vodního prostředí ke skrytí</a:t>
            </a:r>
          </a:p>
          <a:p>
            <a:pPr lvl="0"/>
            <a:r>
              <a:rPr lang="cs-CZ" sz="2400" dirty="0"/>
              <a:t>překonání vodní překážky</a:t>
            </a:r>
          </a:p>
          <a:p>
            <a:r>
              <a:rPr lang="cs-CZ" sz="2400" dirty="0"/>
              <a:t>vodní záchrana</a:t>
            </a:r>
          </a:p>
        </p:txBody>
      </p:sp>
    </p:spTree>
    <p:extLst>
      <p:ext uri="{BB962C8B-B14F-4D97-AF65-F5344CB8AC3E}">
        <p14:creationId xmlns:p14="http://schemas.microsoft.com/office/powerpoint/2010/main" val="127540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016" y="973668"/>
            <a:ext cx="11100986" cy="706964"/>
          </a:xfrm>
        </p:spPr>
        <p:txBody>
          <a:bodyPr/>
          <a:lstStyle/>
          <a:p>
            <a:r>
              <a:rPr lang="cs-CZ" dirty="0"/>
              <a:t>Důvody k provádění výcviku VPL - tělovýchovné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992582"/>
            <a:ext cx="8825659" cy="3027217"/>
          </a:xfrm>
        </p:spPr>
        <p:txBody>
          <a:bodyPr>
            <a:normAutofit/>
          </a:bodyPr>
          <a:lstStyle/>
          <a:p>
            <a:r>
              <a:rPr lang="cs-CZ" sz="2400" dirty="0"/>
              <a:t>Rozvoj pohybové výkonnosti</a:t>
            </a:r>
          </a:p>
          <a:p>
            <a:r>
              <a:rPr lang="cs-CZ" sz="2400" dirty="0"/>
              <a:t>Upevňování morálních vlastností</a:t>
            </a:r>
          </a:p>
          <a:p>
            <a:r>
              <a:rPr lang="cs-CZ" sz="2400" dirty="0"/>
              <a:t>Upevňování kázně</a:t>
            </a:r>
          </a:p>
          <a:p>
            <a:r>
              <a:rPr lang="cs-CZ" sz="2400" dirty="0"/>
              <a:t>Sebepoznávání a sebezdokonalování</a:t>
            </a:r>
          </a:p>
          <a:p>
            <a:r>
              <a:rPr lang="cs-CZ" sz="2400" dirty="0"/>
              <a:t>Rozvoj velitelských schopností</a:t>
            </a:r>
          </a:p>
        </p:txBody>
      </p:sp>
    </p:spTree>
    <p:extLst>
      <p:ext uri="{BB962C8B-B14F-4D97-AF65-F5344CB8AC3E}">
        <p14:creationId xmlns:p14="http://schemas.microsoft.com/office/powerpoint/2010/main" val="223016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hydrologie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4100537" cy="3889664"/>
          </a:xfrm>
        </p:spPr>
        <p:txBody>
          <a:bodyPr>
            <a:normAutofit/>
          </a:bodyPr>
          <a:lstStyle/>
          <a:p>
            <a:r>
              <a:rPr lang="cs-CZ" b="1" dirty="0"/>
              <a:t>Vodní plochy</a:t>
            </a:r>
          </a:p>
          <a:p>
            <a:pPr marL="0" indent="0">
              <a:buNone/>
            </a:pPr>
            <a:r>
              <a:rPr lang="cs-CZ" u="sng" dirty="0"/>
              <a:t>Přirozené</a:t>
            </a:r>
            <a:r>
              <a:rPr lang="cs-CZ" dirty="0"/>
              <a:t>:</a:t>
            </a:r>
          </a:p>
          <a:p>
            <a:pPr lvl="0">
              <a:buFontTx/>
              <a:buChar char="-"/>
            </a:pPr>
            <a:r>
              <a:rPr lang="cs-CZ" dirty="0"/>
              <a:t>jezera</a:t>
            </a:r>
          </a:p>
          <a:p>
            <a:pPr lvl="0">
              <a:buFontTx/>
              <a:buChar char="-"/>
            </a:pPr>
            <a:r>
              <a:rPr lang="cs-CZ" dirty="0"/>
              <a:t>slepá ramena řek</a:t>
            </a:r>
          </a:p>
          <a:p>
            <a:pPr lvl="0">
              <a:buFontTx/>
              <a:buChar char="-"/>
            </a:pPr>
            <a:r>
              <a:rPr lang="cs-CZ" dirty="0"/>
              <a:t>zaplavená území</a:t>
            </a:r>
          </a:p>
          <a:p>
            <a:pPr lvl="0">
              <a:buFontTx/>
              <a:buChar char="-"/>
            </a:pPr>
            <a:r>
              <a:rPr lang="cs-CZ" dirty="0"/>
              <a:t>mokřiny – podmáčené plochy, zpravidla s proměnlivým charakterem (střídání vodní hladiny s převážně travnatými či rákosovými porosty, které nemají dostatečnou nosnost)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10035" y="2697018"/>
            <a:ext cx="48306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u="sng" dirty="0"/>
              <a:t>Umělé</a:t>
            </a:r>
            <a:r>
              <a:rPr lang="cs-CZ" dirty="0"/>
              <a:t>: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rybníky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zatopené lomy, štěrkoviště, apod.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přehradní nádrže</a:t>
            </a:r>
          </a:p>
        </p:txBody>
      </p:sp>
    </p:spTree>
    <p:extLst>
      <p:ext uri="{BB962C8B-B14F-4D97-AF65-F5344CB8AC3E}">
        <p14:creationId xmlns:p14="http://schemas.microsoft.com/office/powerpoint/2010/main" val="2215283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síň]]</Template>
  <TotalTime>275</TotalTime>
  <Words>1395</Words>
  <Application>Microsoft Macintosh PowerPoint</Application>
  <PresentationFormat>Širokoúhlá obrazovka</PresentationFormat>
  <Paragraphs>259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Zasedací místnost Ion</vt:lpstr>
      <vt:lpstr>Souhrn teoretických podkladů k výcviku ve vojenském plavání</vt:lpstr>
      <vt:lpstr>Souhrn teoretických podkladů k výcviku ve vojenském plavání</vt:lpstr>
      <vt:lpstr>Vojenské plavání</vt:lpstr>
      <vt:lpstr>Vojenské plavání</vt:lpstr>
      <vt:lpstr>Systém výcviku VPL</vt:lpstr>
      <vt:lpstr>Systém výcviku PSaL</vt:lpstr>
      <vt:lpstr>Důvody k provádění výcviku VPL - armádní</vt:lpstr>
      <vt:lpstr>Důvody k provádění výcviku VPL - tělovýchovné</vt:lpstr>
      <vt:lpstr>Základy hydrologie</vt:lpstr>
      <vt:lpstr>Základy hydrologie</vt:lpstr>
      <vt:lpstr>Základy hydrologie</vt:lpstr>
      <vt:lpstr>Základy hydrologie</vt:lpstr>
      <vt:lpstr>Základy hydrologie</vt:lpstr>
      <vt:lpstr>Základy hydrologie</vt:lpstr>
      <vt:lpstr>Základy hydrologie</vt:lpstr>
      <vt:lpstr>Základy hydrologie</vt:lpstr>
      <vt:lpstr>Základy hydrologie</vt:lpstr>
      <vt:lpstr>Základy hydrologie</vt:lpstr>
      <vt:lpstr>Základy hydrologie</vt:lpstr>
      <vt:lpstr>Zdokonalovací výcvik plaveckých dovedností</vt:lpstr>
      <vt:lpstr>Zásady překonávání vodní překážky</vt:lpstr>
      <vt:lpstr>Brodění a plavání za ztížených podmínek</vt:lpstr>
      <vt:lpstr>Plavání pomocí INP</vt:lpstr>
      <vt:lpstr>Plavání ve skupině, dopomoc indisponovanému</vt:lpstr>
      <vt:lpstr>Záchrana</vt:lpstr>
      <vt:lpstr>Záchrana</vt:lpstr>
      <vt:lpstr>Základy ovládání plavidel</vt:lpstr>
      <vt:lpstr>Využití horolezeckého materiálu a technik</vt:lpstr>
      <vt:lpstr>Souhrn teoretických podkladů k výcviku ve vojenském plavání</vt:lpstr>
      <vt:lpstr>Souhrn teoretických podkladů k výcviku ve vojenském plavání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Sýkora</dc:creator>
  <cp:lastModifiedBy>Vladan Oláh</cp:lastModifiedBy>
  <cp:revision>32</cp:revision>
  <dcterms:created xsi:type="dcterms:W3CDTF">2022-10-10T10:54:02Z</dcterms:created>
  <dcterms:modified xsi:type="dcterms:W3CDTF">2022-10-24T08:43:25Z</dcterms:modified>
</cp:coreProperties>
</file>