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73" r:id="rId12"/>
    <p:sldId id="271" r:id="rId13"/>
    <p:sldId id="265" r:id="rId14"/>
    <p:sldId id="274" r:id="rId15"/>
    <p:sldId id="275" r:id="rId16"/>
    <p:sldId id="268" r:id="rId17"/>
    <p:sldId id="266" r:id="rId18"/>
    <p:sldId id="267" r:id="rId19"/>
    <p:sldId id="276" r:id="rId20"/>
  </p:sldIdLst>
  <p:sldSz cx="12192000" cy="6858000"/>
  <p:notesSz cx="6858000" cy="9144000"/>
  <p:custDataLst>
    <p:tags r:id="rId21"/>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0A65FA45-90E8-49EA-A1B1-965867EAFA9C}" type="datetimeFigureOut">
              <a:rPr lang="cs-CZ" smtClean="0"/>
              <a:t>25.03.2024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843148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A65FA45-90E8-49EA-A1B1-965867EAFA9C}" type="datetimeFigureOut">
              <a:rPr lang="cs-CZ" smtClean="0"/>
              <a:t>25.03.2024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889665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A65FA45-90E8-49EA-A1B1-965867EAFA9C}" type="datetimeFigureOut">
              <a:rPr lang="cs-CZ" smtClean="0"/>
              <a:t>25.03.2024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353682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A65FA45-90E8-49EA-A1B1-965867EAFA9C}" type="datetimeFigureOut">
              <a:rPr lang="cs-CZ" smtClean="0"/>
              <a:t>25.03.2024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121852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0A65FA45-90E8-49EA-A1B1-965867EAFA9C}" type="datetimeFigureOut">
              <a:rPr lang="cs-CZ" smtClean="0"/>
              <a:t>25.03.2024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4077277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A65FA45-90E8-49EA-A1B1-965867EAFA9C}" type="datetimeFigureOut">
              <a:rPr lang="cs-CZ" smtClean="0"/>
              <a:t>25.03.2024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3916667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A65FA45-90E8-49EA-A1B1-965867EAFA9C}" type="datetimeFigureOut">
              <a:rPr lang="cs-CZ" smtClean="0"/>
              <a:t>25.03.2024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62913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A65FA45-90E8-49EA-A1B1-965867EAFA9C}" type="datetimeFigureOut">
              <a:rPr lang="cs-CZ" smtClean="0"/>
              <a:t>25.03.2024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1601960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A65FA45-90E8-49EA-A1B1-965867EAFA9C}" type="datetimeFigureOut">
              <a:rPr lang="cs-CZ" smtClean="0"/>
              <a:t>25.03.2024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224864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0A65FA45-90E8-49EA-A1B1-965867EAFA9C}" type="datetimeFigureOut">
              <a:rPr lang="cs-CZ" smtClean="0"/>
              <a:t>25.03.2024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161265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0A65FA45-90E8-49EA-A1B1-965867EAFA9C}" type="datetimeFigureOut">
              <a:rPr lang="cs-CZ" smtClean="0"/>
              <a:t>25.03.2024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A10863-44BA-45CF-ABFC-70A1BAF65665}" type="slidenum">
              <a:rPr lang="cs-CZ" smtClean="0"/>
              <a:t>‹#›</a:t>
            </a:fld>
            <a:endParaRPr lang="cs-CZ"/>
          </a:p>
        </p:txBody>
      </p:sp>
    </p:spTree>
    <p:extLst>
      <p:ext uri="{BB962C8B-B14F-4D97-AF65-F5344CB8AC3E}">
        <p14:creationId xmlns:p14="http://schemas.microsoft.com/office/powerpoint/2010/main" val="4224934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65FA45-90E8-49EA-A1B1-965867EAFA9C}" type="datetimeFigureOut">
              <a:rPr lang="cs-CZ" smtClean="0"/>
              <a:t>25.03.2024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10863-44BA-45CF-ABFC-70A1BAF65665}" type="slidenum">
              <a:rPr lang="cs-CZ" smtClean="0"/>
              <a:t>‹#›</a:t>
            </a:fld>
            <a:endParaRPr lang="cs-CZ"/>
          </a:p>
        </p:txBody>
      </p:sp>
    </p:spTree>
    <p:extLst>
      <p:ext uri="{BB962C8B-B14F-4D97-AF65-F5344CB8AC3E}">
        <p14:creationId xmlns:p14="http://schemas.microsoft.com/office/powerpoint/2010/main" val="819322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a:t>Neviditelná ruka</a:t>
            </a:r>
            <a:br>
              <a:rPr lang="cs-CZ" b="1" dirty="0"/>
            </a:br>
            <a:r>
              <a:rPr lang="cs-CZ" sz="4000" b="1" dirty="0"/>
              <a:t>soukromé neřesti jako zdroj veřejného blaha</a:t>
            </a:r>
            <a:endParaRPr lang="cs-CZ" sz="4000" dirty="0"/>
          </a:p>
        </p:txBody>
      </p:sp>
      <p:sp>
        <p:nvSpPr>
          <p:cNvPr id="3" name="Podnadpis 2"/>
          <p:cNvSpPr>
            <a:spLocks noGrp="1"/>
          </p:cNvSpPr>
          <p:nvPr>
            <p:ph type="subTitle" idx="1"/>
          </p:nvPr>
        </p:nvSpPr>
        <p:spPr/>
        <p:txBody>
          <a:bodyPr>
            <a:normAutofit/>
          </a:bodyPr>
          <a:lstStyle/>
          <a:p>
            <a:endParaRPr lang="cs-CZ" dirty="0"/>
          </a:p>
          <a:p>
            <a:endParaRPr lang="cs-CZ" dirty="0"/>
          </a:p>
          <a:p>
            <a:r>
              <a:rPr lang="cs-CZ" dirty="0"/>
              <a:t>Ondřej Švec</a:t>
            </a:r>
          </a:p>
        </p:txBody>
      </p:sp>
    </p:spTree>
    <p:custDataLst>
      <p:tags r:id="rId1"/>
    </p:custDataLst>
    <p:extLst>
      <p:ext uri="{BB962C8B-B14F-4D97-AF65-F5344CB8AC3E}">
        <p14:creationId xmlns:p14="http://schemas.microsoft.com/office/powerpoint/2010/main" val="100806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400" dirty="0"/>
              <a:t>Dvě </a:t>
            </a:r>
            <a:r>
              <a:rPr lang="cs-CZ" sz="3400" dirty="0" err="1"/>
              <a:t>Smithovy</a:t>
            </a:r>
            <a:r>
              <a:rPr lang="cs-CZ" sz="3400" dirty="0"/>
              <a:t> nauky:</a:t>
            </a:r>
            <a:br>
              <a:rPr lang="cs-CZ" sz="3400" dirty="0"/>
            </a:br>
            <a:r>
              <a:rPr lang="cs-CZ" sz="3400" dirty="0"/>
              <a:t> jedna o </a:t>
            </a:r>
            <a:r>
              <a:rPr lang="cs-CZ" sz="3400" b="1" dirty="0"/>
              <a:t>soucitu</a:t>
            </a:r>
            <a:r>
              <a:rPr lang="cs-CZ" sz="3400" dirty="0"/>
              <a:t> a druhá o </a:t>
            </a:r>
            <a:r>
              <a:rPr lang="cs-CZ" sz="3400" b="1" dirty="0"/>
              <a:t>sebe-zájmu</a:t>
            </a:r>
          </a:p>
        </p:txBody>
      </p:sp>
      <p:sp>
        <p:nvSpPr>
          <p:cNvPr id="3" name="Zástupný symbol pro obsah 2"/>
          <p:cNvSpPr>
            <a:spLocks noGrp="1"/>
          </p:cNvSpPr>
          <p:nvPr>
            <p:ph idx="1"/>
          </p:nvPr>
        </p:nvSpPr>
        <p:spPr>
          <a:xfrm>
            <a:off x="838200" y="1825625"/>
            <a:ext cx="10515600" cy="4946650"/>
          </a:xfrm>
        </p:spPr>
        <p:txBody>
          <a:bodyPr>
            <a:normAutofit fontScale="92500" lnSpcReduction="20000"/>
          </a:bodyPr>
          <a:lstStyle/>
          <a:p>
            <a:r>
              <a:rPr lang="cs-CZ" dirty="0"/>
              <a:t>„Ať považujeme člověka za </a:t>
            </a:r>
            <a:r>
              <a:rPr lang="cs-CZ" dirty="0" err="1"/>
              <a:t>sebesobečtějšího</a:t>
            </a:r>
            <a:r>
              <a:rPr lang="cs-CZ" dirty="0"/>
              <a:t>, zjevně existují jisté vlastnosti jeho přirozenosti, které jej interesují v osudu jiných. Těší se z jejich štěstí, aniž by se na něm sám podílel, a samotné vědomí jejich štěstí ho činí šťastným.“  </a:t>
            </a:r>
          </a:p>
          <a:p>
            <a:pPr marL="457200" lvl="1" indent="0">
              <a:buNone/>
            </a:pPr>
            <a:r>
              <a:rPr lang="cs-CZ" dirty="0"/>
              <a:t>	(A. Smith, první věta </a:t>
            </a:r>
            <a:r>
              <a:rPr lang="cs-CZ" i="1" dirty="0"/>
              <a:t>Teorie mravních citů, </a:t>
            </a:r>
            <a:r>
              <a:rPr lang="cs-CZ" dirty="0"/>
              <a:t>Praha: Liberální institut, 2005, s. 5.)</a:t>
            </a:r>
          </a:p>
          <a:p>
            <a:pPr marL="0" indent="0">
              <a:buNone/>
            </a:pPr>
            <a:r>
              <a:rPr lang="cs-CZ" i="1" dirty="0"/>
              <a:t>versus</a:t>
            </a:r>
          </a:p>
          <a:p>
            <a:r>
              <a:rPr lang="cs-CZ" dirty="0"/>
              <a:t>„Že se můžeme naobědvat, to není z dobré vůle řezníka, sládka nebo pekaře, nýbrž proto, že dbají svých vlastních zájmů. Nedovoláváme se jejich lidskosti, nýbrž jejich sobectví, a nikdy jim nevykládáme o svých potřebách, nýbrž o výhodách, které z toho budou mít.“  </a:t>
            </a:r>
          </a:p>
          <a:p>
            <a:pPr marL="0" indent="0">
              <a:buNone/>
            </a:pPr>
            <a:r>
              <a:rPr lang="cs-CZ" sz="2400" dirty="0"/>
              <a:t>(A. Smith, </a:t>
            </a:r>
            <a:r>
              <a:rPr lang="cs-CZ" sz="2400" i="1" dirty="0"/>
              <a:t>Pojednání o podstatě a původu bohatství národů</a:t>
            </a:r>
            <a:r>
              <a:rPr lang="cs-CZ" sz="2400" dirty="0"/>
              <a:t>, Praha: Liberální institut, 2001, s. 16)</a:t>
            </a:r>
          </a:p>
          <a:p>
            <a:pPr marL="0" indent="0">
              <a:buNone/>
            </a:pPr>
            <a:endParaRPr lang="cs-CZ" sz="2400" dirty="0"/>
          </a:p>
          <a:p>
            <a:pPr>
              <a:buFont typeface="Wingdings" panose="05000000000000000000" pitchFamily="2" charset="2"/>
              <a:buChar char="Ø"/>
            </a:pPr>
            <a:r>
              <a:rPr lang="cs-CZ" dirty="0"/>
              <a:t>Tzn. jednotlivci jednají </a:t>
            </a:r>
            <a:r>
              <a:rPr lang="cs-CZ" i="1" dirty="0"/>
              <a:t>sledujíce jen svůj vlastní zisk</a:t>
            </a:r>
            <a:r>
              <a:rPr lang="cs-CZ" dirty="0"/>
              <a:t>, ale vedeni jakousi neviditelnou rukou přispívají blahu všech. </a:t>
            </a:r>
          </a:p>
          <a:p>
            <a:endParaRPr lang="cs-CZ" dirty="0"/>
          </a:p>
        </p:txBody>
      </p:sp>
    </p:spTree>
    <p:custDataLst>
      <p:tags r:id="rId1"/>
    </p:custDataLst>
    <p:extLst>
      <p:ext uri="{BB962C8B-B14F-4D97-AF65-F5344CB8AC3E}">
        <p14:creationId xmlns:p14="http://schemas.microsoft.com/office/powerpoint/2010/main" val="363185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091F5E-DCEA-44CC-9292-174A81D3C5E2}"/>
              </a:ext>
            </a:extLst>
          </p:cNvPr>
          <p:cNvSpPr>
            <a:spLocks noGrp="1"/>
          </p:cNvSpPr>
          <p:nvPr>
            <p:ph type="title"/>
          </p:nvPr>
        </p:nvSpPr>
        <p:spPr/>
        <p:txBody>
          <a:bodyPr/>
          <a:lstStyle/>
          <a:p>
            <a:pPr algn="ctr"/>
            <a:r>
              <a:rPr lang="cs-CZ" dirty="0"/>
              <a:t>Neviditelná ruka v akci</a:t>
            </a:r>
          </a:p>
        </p:txBody>
      </p:sp>
      <p:sp>
        <p:nvSpPr>
          <p:cNvPr id="3" name="Zástupný obsah 2">
            <a:extLst>
              <a:ext uri="{FF2B5EF4-FFF2-40B4-BE49-F238E27FC236}">
                <a16:creationId xmlns:a16="http://schemas.microsoft.com/office/drawing/2014/main" id="{47BAD3F9-9F64-4456-B077-013FB5BD154B}"/>
              </a:ext>
            </a:extLst>
          </p:cNvPr>
          <p:cNvSpPr>
            <a:spLocks noGrp="1"/>
          </p:cNvSpPr>
          <p:nvPr>
            <p:ph idx="1"/>
          </p:nvPr>
        </p:nvSpPr>
        <p:spPr/>
        <p:txBody>
          <a:bodyPr>
            <a:normAutofit fontScale="85000" lnSpcReduction="10000"/>
          </a:bodyPr>
          <a:lstStyle/>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„[Jedinci] zpravidla nejde o to, aby prospěl zájmu veřejnému, a nebývá si toho ani vědom, jak mu prospívá. Tím, že podporuje raději výrobu doma než výrobu cizí, sleduje jen své vlastní zabezpečení, a tím, že tuto výrobu řídí tak, aby její produkt měl co největší hodnotu, </a:t>
            </a:r>
            <a:r>
              <a:rPr lang="cs-CZ" sz="2800" b="1" dirty="0">
                <a:effectLst/>
                <a:latin typeface="Calibri" panose="020F0502020204030204" pitchFamily="34" charset="0"/>
                <a:ea typeface="Calibri" panose="020F0502020204030204" pitchFamily="34" charset="0"/>
                <a:cs typeface="Times New Roman" panose="02020603050405020304" pitchFamily="18" charset="0"/>
              </a:rPr>
              <a:t>sleduje jen svůj vlastní zisk</a:t>
            </a:r>
            <a:r>
              <a:rPr lang="cs-CZ" sz="2800" dirty="0">
                <a:effectLst/>
                <a:latin typeface="Calibri" panose="020F0502020204030204" pitchFamily="34" charset="0"/>
                <a:ea typeface="Calibri" panose="020F0502020204030204" pitchFamily="34" charset="0"/>
                <a:cs typeface="Times New Roman" panose="02020603050405020304" pitchFamily="18" charset="0"/>
              </a:rPr>
              <a:t>; jako v mnoha jiných případech, </a:t>
            </a:r>
            <a:r>
              <a:rPr lang="cs-CZ" sz="2800" b="1" dirty="0">
                <a:effectLst/>
                <a:latin typeface="Calibri" panose="020F0502020204030204" pitchFamily="34" charset="0"/>
                <a:ea typeface="Calibri" panose="020F0502020204030204" pitchFamily="34" charset="0"/>
                <a:cs typeface="Times New Roman" panose="02020603050405020304" pitchFamily="18" charset="0"/>
              </a:rPr>
              <a:t>vede ho tu jakási neviditelná ruka, aby napomáhal k dosažení cíle, o který mu vůbec nejde</a:t>
            </a:r>
            <a:r>
              <a:rPr lang="cs-CZ" sz="2800" dirty="0">
                <a:effectLst/>
                <a:latin typeface="Calibri" panose="020F0502020204030204" pitchFamily="34" charset="0"/>
                <a:ea typeface="Calibri" panose="020F0502020204030204" pitchFamily="34" charset="0"/>
                <a:cs typeface="Times New Roman" panose="02020603050405020304" pitchFamily="18" charset="0"/>
              </a:rPr>
              <a:t>. A to, že jemu o nic takového nejde, nemusí být vždy společnosti nějak na újmu. Tím, že jde za svým vlastním zájmem, prospěje mnohdy zájmu společnosti účinněji, než když mu chce opravdu prospět. Nikdy ještě, pokud vím, neudělali mnoho dobrého lidé, kteří předstírali, že provozují nějakou činnost pro dobro společnosti.“</a:t>
            </a:r>
          </a:p>
          <a:p>
            <a:pPr marL="0" indent="0">
              <a:lnSpc>
                <a:spcPct val="107000"/>
              </a:lnSpc>
              <a:spcAft>
                <a:spcPts val="800"/>
              </a:spcAft>
              <a:buNone/>
            </a:pPr>
            <a:r>
              <a:rPr lang="cs-CZ" sz="2800" dirty="0">
                <a:effectLst/>
                <a:latin typeface="Calibri" panose="020F0502020204030204" pitchFamily="34" charset="0"/>
                <a:ea typeface="Calibri" panose="020F0502020204030204" pitchFamily="34" charset="0"/>
                <a:cs typeface="Times New Roman" panose="02020603050405020304" pitchFamily="18" charset="0"/>
              </a:rPr>
              <a:t>		 (A. Smith, </a:t>
            </a:r>
            <a:r>
              <a:rPr lang="cs-CZ" i="1" dirty="0"/>
              <a:t>Pojednání o podstatě a původu bohatství národů</a:t>
            </a:r>
            <a:r>
              <a:rPr lang="cs-CZ" sz="2800" dirty="0">
                <a:effectLst/>
                <a:latin typeface="Calibri" panose="020F0502020204030204" pitchFamily="34" charset="0"/>
                <a:ea typeface="Calibri" panose="020F0502020204030204" pitchFamily="34" charset="0"/>
                <a:cs typeface="Times New Roman" panose="02020603050405020304" pitchFamily="18" charset="0"/>
              </a:rPr>
              <a:t>, s. 464). </a:t>
            </a:r>
          </a:p>
          <a:p>
            <a:endParaRPr lang="cs-CZ" dirty="0"/>
          </a:p>
        </p:txBody>
      </p:sp>
    </p:spTree>
    <p:custDataLst>
      <p:tags r:id="rId1"/>
    </p:custDataLst>
    <p:extLst>
      <p:ext uri="{BB962C8B-B14F-4D97-AF65-F5344CB8AC3E}">
        <p14:creationId xmlns:p14="http://schemas.microsoft.com/office/powerpoint/2010/main" val="1630778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Redefinice sobectví -&gt; </a:t>
            </a:r>
            <a:r>
              <a:rPr lang="cs-CZ" dirty="0" err="1"/>
              <a:t>self-interest</a:t>
            </a:r>
            <a:endParaRPr lang="cs-CZ" dirty="0"/>
          </a:p>
        </p:txBody>
      </p:sp>
      <p:sp>
        <p:nvSpPr>
          <p:cNvPr id="3" name="Zástupný symbol pro obsah 2"/>
          <p:cNvSpPr>
            <a:spLocks noGrp="1"/>
          </p:cNvSpPr>
          <p:nvPr>
            <p:ph idx="1"/>
          </p:nvPr>
        </p:nvSpPr>
        <p:spPr/>
        <p:txBody>
          <a:bodyPr/>
          <a:lstStyle/>
          <a:p>
            <a:r>
              <a:rPr lang="cs-CZ" dirty="0"/>
              <a:t>Sobectví -&gt; </a:t>
            </a:r>
            <a:r>
              <a:rPr lang="cs-CZ" dirty="0" err="1"/>
              <a:t>sebezájem</a:t>
            </a:r>
            <a:r>
              <a:rPr lang="cs-CZ" dirty="0"/>
              <a:t>: předefinování neřesti na ctnost</a:t>
            </a:r>
          </a:p>
          <a:p>
            <a:r>
              <a:rPr lang="cs-CZ" dirty="0" err="1"/>
              <a:t>Sebezájem</a:t>
            </a:r>
            <a:r>
              <a:rPr lang="cs-CZ" dirty="0"/>
              <a:t> (sebe-láska) je základní pohnutkou našeho ekonomického racionálního jednání</a:t>
            </a:r>
          </a:p>
          <a:p>
            <a:r>
              <a:rPr lang="cs-CZ" dirty="0"/>
              <a:t>To co lidé dělají, dělají ve vlastním (sobeckém) zájmu, přičemž jsou vedeni neviditelnou rukou trhu k tomu, aby tak prospívali celkovému bohatství národa. </a:t>
            </a:r>
          </a:p>
          <a:p>
            <a:pPr marL="0" indent="0">
              <a:buNone/>
            </a:pPr>
            <a:endParaRPr lang="cs-CZ" dirty="0"/>
          </a:p>
        </p:txBody>
      </p:sp>
    </p:spTree>
    <p:custDataLst>
      <p:tags r:id="rId1"/>
    </p:custDataLst>
    <p:extLst>
      <p:ext uri="{BB962C8B-B14F-4D97-AF65-F5344CB8AC3E}">
        <p14:creationId xmlns:p14="http://schemas.microsoft.com/office/powerpoint/2010/main" val="1788410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Darwinova verze „neviditelné ruky“ </a:t>
            </a:r>
          </a:p>
        </p:txBody>
      </p:sp>
      <p:sp>
        <p:nvSpPr>
          <p:cNvPr id="3" name="Zástupný symbol pro obsah 2"/>
          <p:cNvSpPr>
            <a:spLocks noGrp="1"/>
          </p:cNvSpPr>
          <p:nvPr>
            <p:ph idx="1"/>
          </p:nvPr>
        </p:nvSpPr>
        <p:spPr>
          <a:xfrm>
            <a:off x="838200" y="1825624"/>
            <a:ext cx="10515600" cy="4670969"/>
          </a:xfrm>
        </p:spPr>
        <p:txBody>
          <a:bodyPr>
            <a:normAutofit lnSpcReduction="10000"/>
          </a:bodyPr>
          <a:lstStyle/>
          <a:p>
            <a:pPr marL="0" indent="0">
              <a:buNone/>
            </a:pPr>
            <a:r>
              <a:rPr lang="cs-CZ" dirty="0"/>
              <a:t>Podobně jako ekonomický pokrok přichází tím, že se vedle sebe a proti sobě kladou individuální egoismy, stejně tak k přirozenému výběru a zdokonalování organismů dochází nelítostnou soutěživostí v boji o přežití. </a:t>
            </a:r>
          </a:p>
          <a:p>
            <a:endParaRPr lang="cs-CZ" dirty="0"/>
          </a:p>
          <a:p>
            <a:pPr marL="0" indent="0">
              <a:buNone/>
            </a:pPr>
            <a:r>
              <a:rPr lang="cs-CZ" dirty="0"/>
              <a:t>„Obrazně [</a:t>
            </a:r>
            <a:r>
              <a:rPr lang="cs-CZ" i="1" dirty="0" err="1"/>
              <a:t>metaphorically</a:t>
            </a:r>
            <a:r>
              <a:rPr lang="cs-CZ" dirty="0"/>
              <a:t>] lze říct, že přírodní výběr den co den a hodinu co hodinu zkoumá na celém světě každou, i tu nejmenší odchylku, zavrhuje špatné, zachovává a rozvíjí dobré, nehlučně a nepozorovaně pracuje „kdekoli a kdykoli se naskytne příležitost“ na vylepšení každého organismu ve vztahu k organickým i neorganickým podmínkám života.“ </a:t>
            </a:r>
          </a:p>
          <a:p>
            <a:pPr marL="0" indent="0">
              <a:buNone/>
            </a:pPr>
            <a:r>
              <a:rPr lang="cs-CZ" sz="2200" dirty="0"/>
              <a:t>(Darwin, </a:t>
            </a:r>
            <a:r>
              <a:rPr lang="cs-CZ" sz="2200" i="1" dirty="0"/>
              <a:t> O vzniku druhů přírodním výběrem</a:t>
            </a:r>
            <a:r>
              <a:rPr lang="cs-CZ" sz="2200" dirty="0"/>
              <a:t>, Praha: Academia, 2007, str. 106-107).</a:t>
            </a:r>
          </a:p>
        </p:txBody>
      </p:sp>
    </p:spTree>
    <p:custDataLst>
      <p:tags r:id="rId1"/>
    </p:custDataLst>
    <p:extLst>
      <p:ext uri="{BB962C8B-B14F-4D97-AF65-F5344CB8AC3E}">
        <p14:creationId xmlns:p14="http://schemas.microsoft.com/office/powerpoint/2010/main" val="3690669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127A25-B5AE-4A39-AE3B-4C6681F36377}"/>
              </a:ext>
            </a:extLst>
          </p:cNvPr>
          <p:cNvSpPr>
            <a:spLocks noGrp="1"/>
          </p:cNvSpPr>
          <p:nvPr>
            <p:ph type="title"/>
          </p:nvPr>
        </p:nvSpPr>
        <p:spPr/>
        <p:txBody>
          <a:bodyPr/>
          <a:lstStyle/>
          <a:p>
            <a:r>
              <a:rPr lang="cs-CZ" dirty="0"/>
              <a:t>Boj o přežití</a:t>
            </a:r>
          </a:p>
        </p:txBody>
      </p:sp>
      <p:sp>
        <p:nvSpPr>
          <p:cNvPr id="3" name="Zástupný obsah 2">
            <a:extLst>
              <a:ext uri="{FF2B5EF4-FFF2-40B4-BE49-F238E27FC236}">
                <a16:creationId xmlns:a16="http://schemas.microsoft.com/office/drawing/2014/main" id="{C9AE6A9D-5CB9-445E-9239-83A028EB17C8}"/>
              </a:ext>
            </a:extLst>
          </p:cNvPr>
          <p:cNvSpPr>
            <a:spLocks noGrp="1"/>
          </p:cNvSpPr>
          <p:nvPr>
            <p:ph idx="1"/>
          </p:nvPr>
        </p:nvSpPr>
        <p:spPr/>
        <p:txBody>
          <a:bodyPr>
            <a:normAutofit fontScale="92500" lnSpcReduction="10000"/>
          </a:bodyPr>
          <a:lstStyle/>
          <a:p>
            <a:r>
              <a:rPr lang="cs-CZ" dirty="0"/>
              <a:t>„Není nic snadnějšího než slovy uznat skutečnost, že </a:t>
            </a:r>
            <a:r>
              <a:rPr lang="cs-CZ" b="1" dirty="0"/>
              <a:t>boj o přežití je všudypřítomný</a:t>
            </a:r>
            <a:r>
              <a:rPr lang="cs-CZ" dirty="0"/>
              <a:t>, a není nic tak těžkého, alespoň jak to vidím já, než to mít neustále na zřeteli. Nicméně dokud si to řádně nevtiskneme v mysl, jsem přesvědčen, že budeme nesprávně chápat či vůbec nepochopíme celé </a:t>
            </a:r>
            <a:r>
              <a:rPr lang="cs-CZ" b="1" dirty="0"/>
              <a:t>hospodaření</a:t>
            </a:r>
            <a:r>
              <a:rPr lang="cs-CZ" dirty="0"/>
              <a:t> (zvýraznil OŠ) přírody, se všemi fakty o rozšíření, vzácnosti, hojnosti, vymírání a proměnlivosti. Vnímáme tvář přírody, zářící spokojeností, a často se setkáváme s nadbytkem potravy. Nevidíme nebo zapomínáme, že ptáci, kteří kolem nás vesele prozpěvují, se živí převážně hmyzem nebo semeny, a tak neustále ničí životy, zapomínáme, v jak velké míře jsou tito pěvci a jejich vejce či jejich mláďata ničena dravci a šelmami (...)“</a:t>
            </a:r>
          </a:p>
          <a:p>
            <a:pPr marL="457200" lvl="1" indent="0">
              <a:buNone/>
            </a:pPr>
            <a:r>
              <a:rPr lang="cs-CZ" dirty="0"/>
              <a:t>	(Darwin, </a:t>
            </a:r>
            <a:r>
              <a:rPr lang="cs-CZ" i="1" dirty="0"/>
              <a:t> O vzniku druhů přírodním výběrem</a:t>
            </a:r>
            <a:r>
              <a:rPr lang="cs-CZ" dirty="0"/>
              <a:t>, Praha: Academia, 2007, str. 87).</a:t>
            </a:r>
          </a:p>
        </p:txBody>
      </p:sp>
    </p:spTree>
    <p:custDataLst>
      <p:tags r:id="rId1"/>
    </p:custDataLst>
    <p:extLst>
      <p:ext uri="{BB962C8B-B14F-4D97-AF65-F5344CB8AC3E}">
        <p14:creationId xmlns:p14="http://schemas.microsoft.com/office/powerpoint/2010/main" val="332318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34DF6-D08C-4EE7-B46C-18B3CB232C99}"/>
              </a:ext>
            </a:extLst>
          </p:cNvPr>
          <p:cNvSpPr>
            <a:spLocks noGrp="1"/>
          </p:cNvSpPr>
          <p:nvPr>
            <p:ph type="title"/>
          </p:nvPr>
        </p:nvSpPr>
        <p:spPr/>
        <p:txBody>
          <a:bodyPr/>
          <a:lstStyle/>
          <a:p>
            <a:r>
              <a:rPr lang="cs-CZ" i="1" dirty="0" err="1"/>
              <a:t>Survival</a:t>
            </a:r>
            <a:r>
              <a:rPr lang="cs-CZ" i="1" dirty="0"/>
              <a:t> </a:t>
            </a:r>
            <a:r>
              <a:rPr lang="cs-CZ" i="1" dirty="0" err="1"/>
              <a:t>of</a:t>
            </a:r>
            <a:r>
              <a:rPr lang="cs-CZ" i="1" dirty="0"/>
              <a:t> </a:t>
            </a:r>
            <a:r>
              <a:rPr lang="cs-CZ" i="1" dirty="0" err="1"/>
              <a:t>the</a:t>
            </a:r>
            <a:r>
              <a:rPr lang="cs-CZ" i="1" dirty="0"/>
              <a:t> </a:t>
            </a:r>
            <a:r>
              <a:rPr lang="cs-CZ" i="1" dirty="0" err="1"/>
              <a:t>fittest</a:t>
            </a:r>
            <a:r>
              <a:rPr lang="cs-CZ" i="1" dirty="0"/>
              <a:t> </a:t>
            </a:r>
            <a:r>
              <a:rPr lang="cs-CZ" dirty="0"/>
              <a:t>a jeho neblahé důsledky</a:t>
            </a:r>
          </a:p>
        </p:txBody>
      </p:sp>
      <p:sp>
        <p:nvSpPr>
          <p:cNvPr id="3" name="Zástupný obsah 2">
            <a:extLst>
              <a:ext uri="{FF2B5EF4-FFF2-40B4-BE49-F238E27FC236}">
                <a16:creationId xmlns:a16="http://schemas.microsoft.com/office/drawing/2014/main" id="{1D154C70-4AA1-422B-8E7A-A8AAE6A845BE}"/>
              </a:ext>
            </a:extLst>
          </p:cNvPr>
          <p:cNvSpPr>
            <a:spLocks noGrp="1"/>
          </p:cNvSpPr>
          <p:nvPr>
            <p:ph idx="1"/>
          </p:nvPr>
        </p:nvSpPr>
        <p:spPr>
          <a:xfrm>
            <a:off x="838200" y="1825625"/>
            <a:ext cx="10515600" cy="4667250"/>
          </a:xfrm>
        </p:spPr>
        <p:txBody>
          <a:bodyPr>
            <a:normAutofit/>
          </a:bodyPr>
          <a:lstStyle/>
          <a:p>
            <a:pPr marL="0" indent="0">
              <a:buNone/>
            </a:pPr>
            <a:r>
              <a:rPr lang="cs-CZ" dirty="0"/>
              <a:t>„Přírodní výběr“ (C. Darwin) -&gt; „přežití silnějšího“ (H. Spencer)</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'This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survival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fittest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which</a:t>
            </a:r>
            <a:r>
              <a:rPr lang="cs-CZ" sz="1800" dirty="0">
                <a:effectLst/>
                <a:latin typeface="Calibri" panose="020F0502020204030204" pitchFamily="34" charset="0"/>
                <a:ea typeface="Calibri" panose="020F0502020204030204" pitchFamily="34" charset="0"/>
                <a:cs typeface="Times New Roman" panose="02020603050405020304" pitchFamily="18" charset="0"/>
              </a:rPr>
              <a:t> I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have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here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sought</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express in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mechanical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terms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that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which</a:t>
            </a:r>
            <a:r>
              <a:rPr lang="cs-CZ" sz="1800" dirty="0">
                <a:effectLst/>
                <a:latin typeface="Calibri" panose="020F0502020204030204" pitchFamily="34" charset="0"/>
                <a:ea typeface="Calibri" panose="020F0502020204030204" pitchFamily="34" charset="0"/>
                <a:cs typeface="Times New Roman" panose="02020603050405020304" pitchFamily="18" charset="0"/>
              </a:rPr>
              <a:t> Mr. Darwin has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called</a:t>
            </a:r>
            <a:r>
              <a:rPr lang="cs-CZ" sz="1800" dirty="0">
                <a:effectLst/>
                <a:latin typeface="Calibri" panose="020F0502020204030204" pitchFamily="34" charset="0"/>
                <a:ea typeface="Calibri" panose="020F0502020204030204" pitchFamily="34" charset="0"/>
                <a:cs typeface="Times New Roman" panose="02020603050405020304" pitchFamily="18" charset="0"/>
              </a:rPr>
              <a:t> "natural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selection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preservation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favoured</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races</a:t>
            </a:r>
            <a:r>
              <a:rPr lang="cs-CZ" sz="1800" dirty="0">
                <a:effectLst/>
                <a:latin typeface="Calibri" panose="020F0502020204030204" pitchFamily="34" charset="0"/>
                <a:ea typeface="Calibri" panose="020F0502020204030204" pitchFamily="34" charset="0"/>
                <a:cs typeface="Times New Roman" panose="02020603050405020304" pitchFamily="18" charset="0"/>
              </a:rPr>
              <a:t> in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struggle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for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life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marL="1371600" lvl="3" indent="0">
              <a:buNone/>
            </a:pPr>
            <a:r>
              <a:rPr lang="cs-CZ" dirty="0">
                <a:latin typeface="Calibri" panose="020F0502020204030204" pitchFamily="34" charset="0"/>
                <a:ea typeface="Calibri" panose="020F0502020204030204" pitchFamily="34" charset="0"/>
                <a:cs typeface="Times New Roman" panose="02020603050405020304" pitchFamily="18" charset="0"/>
              </a:rPr>
              <a:t>			(</a:t>
            </a:r>
            <a:r>
              <a:rPr lang="cs-CZ" dirty="0">
                <a:effectLst/>
                <a:latin typeface="Calibri" panose="020F0502020204030204" pitchFamily="34" charset="0"/>
                <a:ea typeface="Calibri" panose="020F0502020204030204" pitchFamily="34" charset="0"/>
                <a:cs typeface="Times New Roman" panose="02020603050405020304" pitchFamily="18" charset="0"/>
              </a:rPr>
              <a:t>Herbert Spencer in his </a:t>
            </a:r>
            <a:r>
              <a:rPr lang="cs-CZ" i="1" dirty="0" err="1">
                <a:effectLst/>
                <a:latin typeface="Calibri" panose="020F0502020204030204" pitchFamily="34" charset="0"/>
                <a:ea typeface="Calibri" panose="020F0502020204030204" pitchFamily="34" charset="0"/>
                <a:cs typeface="Times New Roman" panose="02020603050405020304" pitchFamily="18" charset="0"/>
              </a:rPr>
              <a:t>Principles</a:t>
            </a:r>
            <a:r>
              <a:rPr lang="cs-CZ" i="1" dirty="0">
                <a:effectLst/>
                <a:latin typeface="Calibri" panose="020F0502020204030204" pitchFamily="34" charset="0"/>
                <a:ea typeface="Calibri" panose="020F0502020204030204" pitchFamily="34" charset="0"/>
                <a:cs typeface="Times New Roman" panose="02020603050405020304" pitchFamily="18" charset="0"/>
              </a:rPr>
              <a:t> </a:t>
            </a:r>
            <a:r>
              <a:rPr lang="cs-CZ" i="1" dirty="0" err="1">
                <a:effectLst/>
                <a:latin typeface="Calibri" panose="020F0502020204030204" pitchFamily="34" charset="0"/>
                <a:ea typeface="Calibri" panose="020F0502020204030204" pitchFamily="34" charset="0"/>
                <a:cs typeface="Times New Roman" panose="02020603050405020304" pitchFamily="18" charset="0"/>
              </a:rPr>
              <a:t>of</a:t>
            </a:r>
            <a:r>
              <a:rPr lang="cs-CZ" i="1" dirty="0">
                <a:effectLst/>
                <a:latin typeface="Calibri" panose="020F0502020204030204" pitchFamily="34" charset="0"/>
                <a:ea typeface="Calibri" panose="020F0502020204030204" pitchFamily="34" charset="0"/>
                <a:cs typeface="Times New Roman" panose="02020603050405020304" pitchFamily="18" charset="0"/>
              </a:rPr>
              <a:t> Biology</a:t>
            </a:r>
            <a:r>
              <a:rPr lang="cs-CZ" dirty="0">
                <a:effectLst/>
                <a:latin typeface="Calibri" panose="020F0502020204030204" pitchFamily="34" charset="0"/>
                <a:ea typeface="Calibri" panose="020F0502020204030204" pitchFamily="34" charset="0"/>
                <a:cs typeface="Times New Roman" panose="02020603050405020304" pitchFamily="18" charset="0"/>
              </a:rPr>
              <a:t> </a:t>
            </a:r>
            <a:r>
              <a:rPr lang="cs-CZ" dirty="0" err="1">
                <a:effectLst/>
                <a:latin typeface="Calibri" panose="020F0502020204030204" pitchFamily="34" charset="0"/>
                <a:ea typeface="Calibri" panose="020F0502020204030204" pitchFamily="34" charset="0"/>
                <a:cs typeface="Times New Roman" panose="02020603050405020304" pitchFamily="18" charset="0"/>
              </a:rPr>
              <a:t>of</a:t>
            </a:r>
            <a:r>
              <a:rPr lang="cs-CZ" dirty="0">
                <a:effectLst/>
                <a:latin typeface="Calibri" panose="020F0502020204030204" pitchFamily="34" charset="0"/>
                <a:ea typeface="Calibri" panose="020F0502020204030204" pitchFamily="34" charset="0"/>
                <a:cs typeface="Times New Roman" panose="02020603050405020304" pitchFamily="18" charset="0"/>
              </a:rPr>
              <a:t> 1864, vol. 1, p. 444)</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Herbert Spencer bojoval ve jménu evoluční teorie </a:t>
            </a:r>
            <a:r>
              <a:rPr lang="cs-CZ" sz="1800" b="1" dirty="0">
                <a:effectLst/>
                <a:latin typeface="Calibri" panose="020F0502020204030204" pitchFamily="34" charset="0"/>
                <a:ea typeface="Calibri" panose="020F0502020204030204" pitchFamily="34" charset="0"/>
                <a:cs typeface="Times New Roman" panose="02020603050405020304" pitchFamily="18" charset="0"/>
              </a:rPr>
              <a:t>proti státním zásahům do ekonomiky a podpoře sociálně slabých. </a:t>
            </a:r>
            <a:endParaRPr lang="cs-CZ" sz="1800" b="1" dirty="0">
              <a:latin typeface="Calibri" panose="020F0502020204030204" pitchFamily="34" charset="0"/>
              <a:ea typeface="Calibri" panose="020F0502020204030204" pitchFamily="34" charset="0"/>
              <a:cs typeface="Times New Roman" panose="02020603050405020304" pitchFamily="18" charset="0"/>
            </a:endParaRPr>
          </a:p>
          <a:p>
            <a:r>
              <a:rPr lang="cs-CZ" sz="1800" dirty="0">
                <a:effectLst/>
                <a:latin typeface="Calibri" panose="020F0502020204030204" pitchFamily="34" charset="0"/>
                <a:ea typeface="Calibri" panose="020F0502020204030204" pitchFamily="34" charset="0"/>
                <a:cs typeface="Times New Roman" panose="02020603050405020304" pitchFamily="18" charset="0"/>
              </a:rPr>
              <a:t>Inspirace pro myšlenku</a:t>
            </a:r>
            <a:r>
              <a:rPr lang="cs-CZ" sz="1800" i="1" dirty="0">
                <a:effectLst/>
                <a:latin typeface="Calibri" panose="020F0502020204030204" pitchFamily="34" charset="0"/>
                <a:ea typeface="Calibri" panose="020F0502020204030204" pitchFamily="34" charset="0"/>
                <a:cs typeface="Times New Roman" panose="02020603050405020304" pitchFamily="18" charset="0"/>
              </a:rPr>
              <a:t> Lebensraum</a:t>
            </a:r>
            <a:r>
              <a:rPr lang="cs-CZ" sz="1800" i="1" dirty="0">
                <a:latin typeface="Calibri" panose="020F0502020204030204" pitchFamily="34" charset="0"/>
                <a:ea typeface="Calibri" panose="020F0502020204030204" pitchFamily="34" charset="0"/>
                <a:cs typeface="Times New Roman" panose="02020603050405020304" pitchFamily="18" charset="0"/>
              </a:rPr>
              <a:t> </a:t>
            </a:r>
            <a:r>
              <a:rPr lang="cs-CZ" sz="1800" dirty="0">
                <a:latin typeface="Calibri" panose="020F0502020204030204" pitchFamily="34" charset="0"/>
                <a:ea typeface="Calibri" panose="020F0502020204030204" pitchFamily="34" charset="0"/>
                <a:cs typeface="Times New Roman" panose="02020603050405020304" pitchFamily="18" charset="0"/>
              </a:rPr>
              <a:t>a pro koncept</a:t>
            </a:r>
            <a:r>
              <a:rPr lang="cs-CZ" sz="1800" i="1" dirty="0">
                <a:latin typeface="Calibri" panose="020F0502020204030204" pitchFamily="34" charset="0"/>
                <a:ea typeface="Calibri" panose="020F0502020204030204" pitchFamily="34" charset="0"/>
                <a:cs typeface="Times New Roman" panose="02020603050405020304" pitchFamily="18" charset="0"/>
              </a:rPr>
              <a:t> </a:t>
            </a:r>
            <a:r>
              <a:rPr lang="cs-CZ" sz="1800" b="1" dirty="0">
                <a:effectLst/>
                <a:latin typeface="Calibri" panose="020F0502020204030204" pitchFamily="34" charset="0"/>
                <a:ea typeface="Calibri" panose="020F0502020204030204" pitchFamily="34" charset="0"/>
                <a:cs typeface="Times New Roman" panose="02020603050405020304" pitchFamily="18" charset="0"/>
              </a:rPr>
              <a:t>boje o životní prostor</a:t>
            </a:r>
            <a:r>
              <a:rPr lang="cs-CZ" sz="1800" dirty="0">
                <a:effectLst/>
                <a:latin typeface="Calibri" panose="020F0502020204030204" pitchFamily="34" charset="0"/>
                <a:ea typeface="Calibri" panose="020F0502020204030204" pitchFamily="34" charset="0"/>
                <a:cs typeface="Times New Roman" panose="02020603050405020304" pitchFamily="18" charset="0"/>
              </a:rPr>
              <a:t> na základě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Malthusovy</a:t>
            </a:r>
            <a:r>
              <a:rPr lang="cs-CZ" sz="1800" dirty="0">
                <a:effectLst/>
                <a:latin typeface="Calibri" panose="020F0502020204030204" pitchFamily="34" charset="0"/>
                <a:ea typeface="Calibri" panose="020F0502020204030204" pitchFamily="34" charset="0"/>
                <a:cs typeface="Times New Roman" panose="02020603050405020304" pitchFamily="18" charset="0"/>
              </a:rPr>
              <a:t> pesimistické demografick</a:t>
            </a:r>
            <a:r>
              <a:rPr lang="cs-CZ" sz="1800" dirty="0">
                <a:latin typeface="Calibri" panose="020F0502020204030204" pitchFamily="34" charset="0"/>
                <a:ea typeface="Calibri" panose="020F0502020204030204" pitchFamily="34" charset="0"/>
                <a:cs typeface="Times New Roman" panose="02020603050405020304" pitchFamily="18" charset="0"/>
              </a:rPr>
              <a:t>é předpovědi (exponenciální růst populace vs. omezené množství zdrojů</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Rudolf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Kjellén</a:t>
            </a:r>
            <a:r>
              <a:rPr lang="cs-CZ" sz="1800" dirty="0">
                <a:effectLst/>
                <a:latin typeface="Calibri" panose="020F0502020204030204" pitchFamily="34" charset="0"/>
                <a:ea typeface="Calibri" panose="020F0502020204030204" pitchFamily="34" charset="0"/>
                <a:cs typeface="Times New Roman" panose="02020603050405020304" pitchFamily="18" charset="0"/>
              </a:rPr>
              <a:t> (1864–1922)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Stát jako forma života </a:t>
            </a:r>
            <a:r>
              <a:rPr lang="cs-CZ" sz="1800" dirty="0">
                <a:effectLst/>
                <a:latin typeface="Calibri" panose="020F0502020204030204" pitchFamily="34" charset="0"/>
                <a:ea typeface="Calibri" panose="020F0502020204030204" pitchFamily="34" charset="0"/>
                <a:cs typeface="Times New Roman" panose="02020603050405020304" pitchFamily="18" charset="0"/>
              </a:rPr>
              <a:t>(charakter státu jako organismu bojujícího o přežití se „nejzřetelněji projevuje ve válce“</a:t>
            </a:r>
          </a:p>
          <a:p>
            <a:r>
              <a:rPr lang="cs-CZ" sz="1800" dirty="0">
                <a:latin typeface="Calibri" panose="020F0502020204030204" pitchFamily="34" charset="0"/>
                <a:ea typeface="Calibri" panose="020F0502020204030204" pitchFamily="34" charset="0"/>
                <a:cs typeface="Times New Roman" panose="02020603050405020304" pitchFamily="18" charset="0"/>
              </a:rPr>
              <a:t>Inspirace pro národní socialismus a německou geopolitiku:  </a:t>
            </a:r>
            <a:r>
              <a:rPr lang="cs-CZ" sz="1800" dirty="0">
                <a:effectLst/>
                <a:latin typeface="Calibri" panose="020F0502020204030204" pitchFamily="34" charset="0"/>
                <a:ea typeface="Calibri" panose="020F0502020204030204" pitchFamily="34" charset="0"/>
                <a:cs typeface="Times New Roman" panose="02020603050405020304" pitchFamily="18" charset="0"/>
              </a:rPr>
              <a:t>přežití jen těch nejschopnějších; nevyhnutelnost války: německý prof. geografie Karl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Haushofer</a:t>
            </a:r>
            <a:r>
              <a:rPr lang="cs-CZ" sz="1800" dirty="0">
                <a:effectLst/>
                <a:latin typeface="Calibri" panose="020F0502020204030204" pitchFamily="34" charset="0"/>
                <a:ea typeface="Calibri" panose="020F0502020204030204" pitchFamily="34" charset="0"/>
                <a:cs typeface="Times New Roman" panose="02020603050405020304" pitchFamily="18" charset="0"/>
              </a:rPr>
              <a:t> (1869–1946) a jeho vliv na Rudolfa Hesse (1894–1987). </a:t>
            </a:r>
          </a:p>
          <a:p>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custDataLst>
      <p:tags r:id="rId1"/>
    </p:custDataLst>
    <p:extLst>
      <p:ext uri="{BB962C8B-B14F-4D97-AF65-F5344CB8AC3E}">
        <p14:creationId xmlns:p14="http://schemas.microsoft.com/office/powerpoint/2010/main" val="1524937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400" b="1" dirty="0"/>
              <a:t>F. Hayek – myšlenka neviditelné ruky dovedená do důsledků </a:t>
            </a:r>
            <a:endParaRPr lang="cs-CZ" sz="3400" dirty="0"/>
          </a:p>
        </p:txBody>
      </p:sp>
      <p:sp>
        <p:nvSpPr>
          <p:cNvPr id="3" name="Zástupný symbol pro obsah 2"/>
          <p:cNvSpPr>
            <a:spLocks noGrp="1"/>
          </p:cNvSpPr>
          <p:nvPr>
            <p:ph idx="1"/>
          </p:nvPr>
        </p:nvSpPr>
        <p:spPr/>
        <p:txBody>
          <a:bodyPr>
            <a:normAutofit fontScale="77500" lnSpcReduction="20000"/>
          </a:bodyPr>
          <a:lstStyle/>
          <a:p>
            <a:pPr>
              <a:lnSpc>
                <a:spcPct val="110000"/>
              </a:lnSpc>
            </a:pPr>
            <a:r>
              <a:rPr lang="cs-CZ" dirty="0"/>
              <a:t>hlavní výhodou neviditelné ruky je systém, který nepotřebuje žádnou centrální ideologickou vládu</a:t>
            </a:r>
            <a:r>
              <a:rPr lang="fr-FR" dirty="0"/>
              <a:t>; </a:t>
            </a:r>
            <a:r>
              <a:rPr lang="cs-CZ" dirty="0"/>
              <a:t>žádnou racionalitu diktovanou shora</a:t>
            </a:r>
          </a:p>
          <a:p>
            <a:pPr>
              <a:lnSpc>
                <a:spcPct val="110000"/>
              </a:lnSpc>
            </a:pPr>
            <a:r>
              <a:rPr lang="cs-CZ" dirty="0"/>
              <a:t>jen když se svěříme neviditelné ruce, může být společnost racionální jako celek</a:t>
            </a:r>
          </a:p>
          <a:p>
            <a:pPr>
              <a:lnSpc>
                <a:spcPct val="110000"/>
              </a:lnSpc>
              <a:buFont typeface="Wingdings" panose="05000000000000000000" pitchFamily="2" charset="2"/>
              <a:buChar char="Ø"/>
            </a:pPr>
            <a:r>
              <a:rPr lang="cs-CZ" dirty="0"/>
              <a:t>koherentní zdůvodnění omezení státní moci</a:t>
            </a:r>
          </a:p>
          <a:p>
            <a:pPr>
              <a:lnSpc>
                <a:spcPct val="110000"/>
              </a:lnSpc>
            </a:pPr>
            <a:endParaRPr lang="cs-CZ" dirty="0"/>
          </a:p>
          <a:p>
            <a:pPr>
              <a:lnSpc>
                <a:spcPct val="110000"/>
              </a:lnSpc>
            </a:pPr>
            <a:r>
              <a:rPr lang="cs-CZ" dirty="0"/>
              <a:t>„Individualismus nás učí, že společnost je větší než jednotlivec jen pokud je svobodná. Je-li kontrolována nebo řízena, je nutně omezena na intelektuální možnosti těch individuí, kteří ji kontrolují a řídí. Pokud včas neustoupí pýcha moderního rozumu, který nerespektuje nic, co není vědomě kontrolováno rozumem jednotlivce, pak se vyplní varování E. </a:t>
            </a:r>
            <a:r>
              <a:rPr lang="cs-CZ" dirty="0" err="1"/>
              <a:t>Burkeho</a:t>
            </a:r>
            <a:r>
              <a:rPr lang="cs-CZ" dirty="0"/>
              <a:t>, že "vše kolem nás se bude postupně zmenšovat, až nic nebude větší než naše vlastní mysl“.</a:t>
            </a:r>
          </a:p>
          <a:p>
            <a:pPr marL="0" indent="0">
              <a:buNone/>
            </a:pPr>
            <a:r>
              <a:rPr lang="cs-CZ" dirty="0"/>
              <a:t>	</a:t>
            </a:r>
            <a:r>
              <a:rPr lang="cs-CZ" sz="2100" dirty="0"/>
              <a:t>(F. Hayek, </a:t>
            </a:r>
            <a:r>
              <a:rPr lang="cs-CZ" sz="2100" i="1" dirty="0" err="1"/>
              <a:t>Individualism</a:t>
            </a:r>
            <a:r>
              <a:rPr lang="cs-CZ" sz="2100" i="1" dirty="0"/>
              <a:t> and </a:t>
            </a:r>
            <a:r>
              <a:rPr lang="cs-CZ" sz="2100" i="1" dirty="0" err="1"/>
              <a:t>Economic</a:t>
            </a:r>
            <a:r>
              <a:rPr lang="cs-CZ" sz="2100" i="1" dirty="0"/>
              <a:t> </a:t>
            </a:r>
            <a:r>
              <a:rPr lang="cs-CZ" sz="2100" i="1" dirty="0" err="1"/>
              <a:t>Order</a:t>
            </a:r>
            <a:r>
              <a:rPr lang="cs-CZ" sz="2100" dirty="0"/>
              <a:t>, Chicago: CUP, 1958, str. 31)</a:t>
            </a:r>
          </a:p>
          <a:p>
            <a:endParaRPr lang="cs-CZ" dirty="0"/>
          </a:p>
          <a:p>
            <a:endParaRPr lang="cs-CZ" dirty="0"/>
          </a:p>
        </p:txBody>
      </p:sp>
    </p:spTree>
    <p:custDataLst>
      <p:tags r:id="rId1"/>
    </p:custDataLst>
    <p:extLst>
      <p:ext uri="{BB962C8B-B14F-4D97-AF65-F5344CB8AC3E}">
        <p14:creationId xmlns:p14="http://schemas.microsoft.com/office/powerpoint/2010/main" val="2833554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Odpůrci „neviditelné ruky“</a:t>
            </a:r>
          </a:p>
        </p:txBody>
      </p:sp>
      <p:sp>
        <p:nvSpPr>
          <p:cNvPr id="3" name="Zástupný symbol pro obsah 2"/>
          <p:cNvSpPr>
            <a:spLocks noGrp="1"/>
          </p:cNvSpPr>
          <p:nvPr>
            <p:ph idx="1"/>
          </p:nvPr>
        </p:nvSpPr>
        <p:spPr/>
        <p:txBody>
          <a:bodyPr>
            <a:normAutofit/>
          </a:bodyPr>
          <a:lstStyle/>
          <a:p>
            <a:pPr marL="0" indent="0">
              <a:buNone/>
            </a:pPr>
            <a:r>
              <a:rPr lang="cs-CZ" dirty="0"/>
              <a:t>Dvě možnosti kritiky:</a:t>
            </a:r>
          </a:p>
          <a:p>
            <a:r>
              <a:rPr lang="cs-CZ" dirty="0"/>
              <a:t>Ruka je „neviditelná“ právě proto, že neexistuje a že toto metaforické vyjádření je pouze ideologickým klamem, který využívá vládnoucí třída k legitimizaci současného </a:t>
            </a:r>
            <a:r>
              <a:rPr lang="cs-CZ" i="1" dirty="0" err="1"/>
              <a:t>statu</a:t>
            </a:r>
            <a:r>
              <a:rPr lang="cs-CZ" i="1" dirty="0"/>
              <a:t> quo</a:t>
            </a:r>
          </a:p>
          <a:p>
            <a:pPr marL="0" indent="0">
              <a:buNone/>
            </a:pPr>
            <a:r>
              <a:rPr lang="cs-CZ" i="1" dirty="0"/>
              <a:t>nebo</a:t>
            </a:r>
          </a:p>
          <a:p>
            <a:r>
              <a:rPr lang="cs-CZ" dirty="0"/>
              <a:t>Neviditelná ruka sice existuje, ale vede ke zvyšování nerovností, a hlavně se nedokáže vypořádat s případy, kdy tržní fungování : </a:t>
            </a:r>
          </a:p>
          <a:p>
            <a:pPr lvl="1"/>
            <a:r>
              <a:rPr lang="cs-CZ" dirty="0"/>
              <a:t>ničí přírodu</a:t>
            </a:r>
          </a:p>
          <a:p>
            <a:pPr lvl="1"/>
            <a:r>
              <a:rPr lang="cs-CZ" dirty="0"/>
              <a:t>diskriminuje ohrožené skupiny či celá odvětví</a:t>
            </a:r>
          </a:p>
          <a:p>
            <a:pPr lvl="1"/>
            <a:r>
              <a:rPr lang="cs-CZ" dirty="0"/>
              <a:t>pošlapává důstojnost člověka</a:t>
            </a:r>
          </a:p>
          <a:p>
            <a:endParaRPr lang="cs-CZ" dirty="0"/>
          </a:p>
        </p:txBody>
      </p:sp>
    </p:spTree>
    <p:custDataLst>
      <p:tags r:id="rId1"/>
    </p:custDataLst>
    <p:extLst>
      <p:ext uri="{BB962C8B-B14F-4D97-AF65-F5344CB8AC3E}">
        <p14:creationId xmlns:p14="http://schemas.microsoft.com/office/powerpoint/2010/main" val="561856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Logika trhu a její alternativy</a:t>
            </a:r>
            <a:endParaRPr lang="cs-CZ" dirty="0"/>
          </a:p>
        </p:txBody>
      </p:sp>
      <p:sp>
        <p:nvSpPr>
          <p:cNvPr id="3" name="Zástupný symbol pro obsah 2"/>
          <p:cNvSpPr>
            <a:spLocks noGrp="1"/>
          </p:cNvSpPr>
          <p:nvPr>
            <p:ph idx="1"/>
          </p:nvPr>
        </p:nvSpPr>
        <p:spPr/>
        <p:txBody>
          <a:bodyPr>
            <a:normAutofit/>
          </a:bodyPr>
          <a:lstStyle/>
          <a:p>
            <a:r>
              <a:rPr lang="cs-CZ" b="1" dirty="0"/>
              <a:t>„princip udržitelného rozvoje“</a:t>
            </a:r>
            <a:r>
              <a:rPr lang="cs-CZ" dirty="0"/>
              <a:t>  - logika odpovědnosti vůči budoucím generacím</a:t>
            </a:r>
          </a:p>
          <a:p>
            <a:r>
              <a:rPr lang="cs-CZ" b="1" dirty="0"/>
              <a:t>logika lidských práv</a:t>
            </a:r>
            <a:r>
              <a:rPr lang="cs-CZ" dirty="0"/>
              <a:t> – mj. práva na důstojný život pro každého – může být někdy v rozporu s logikou volné soutěže (v níž někteří uspějí a jiní jsou marginalizováni). </a:t>
            </a:r>
          </a:p>
          <a:p>
            <a:r>
              <a:rPr lang="cs-CZ" dirty="0"/>
              <a:t>oproti tomu (v logice trhu): redukce celku lidských práv na právo na následování štěstí // kumulaci majetku: </a:t>
            </a:r>
          </a:p>
          <a:p>
            <a:pPr lvl="1"/>
            <a:r>
              <a:rPr lang="cs-CZ" dirty="0"/>
              <a:t>Právo „usilovat o štěstí“ (viz </a:t>
            </a:r>
            <a:r>
              <a:rPr lang="cs-CZ" i="1" dirty="0"/>
              <a:t>Deklarace nezávislosti</a:t>
            </a:r>
            <a:r>
              <a:rPr lang="cs-CZ" dirty="0"/>
              <a:t>) -&gt; „jít za bohatstvím“ -&gt;  právo „produkovat, prodávat, a kupovat vše, co jen lze vyrobit a prodat.“</a:t>
            </a:r>
          </a:p>
        </p:txBody>
      </p:sp>
    </p:spTree>
    <p:custDataLst>
      <p:tags r:id="rId1"/>
    </p:custDataLst>
    <p:extLst>
      <p:ext uri="{BB962C8B-B14F-4D97-AF65-F5344CB8AC3E}">
        <p14:creationId xmlns:p14="http://schemas.microsoft.com/office/powerpoint/2010/main" val="4029253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b="1" dirty="0"/>
              <a:t>Optimistická iluze, kterou jsme dnes dosnili?</a:t>
            </a:r>
            <a:endParaRPr lang="cs-CZ" dirty="0"/>
          </a:p>
        </p:txBody>
      </p:sp>
      <p:sp>
        <p:nvSpPr>
          <p:cNvPr id="3" name="Zástupný symbol pro obsah 2"/>
          <p:cNvSpPr>
            <a:spLocks noGrp="1"/>
          </p:cNvSpPr>
          <p:nvPr>
            <p:ph idx="1"/>
          </p:nvPr>
        </p:nvSpPr>
        <p:spPr/>
        <p:txBody>
          <a:bodyPr>
            <a:normAutofit lnSpcReduction="10000"/>
          </a:bodyPr>
          <a:lstStyle/>
          <a:p>
            <a:r>
              <a:rPr lang="cs-CZ" dirty="0"/>
              <a:t>„víra v automatický růst všeobecného blaha na základě soukromé vypočítavosti“ (Patočka, </a:t>
            </a:r>
            <a:r>
              <a:rPr lang="cs-CZ" i="1" dirty="0" err="1"/>
              <a:t>Nadcivilizace</a:t>
            </a:r>
            <a:r>
              <a:rPr lang="cs-CZ" i="1" dirty="0"/>
              <a:t> a její vnitřní konflikt</a:t>
            </a:r>
            <a:r>
              <a:rPr lang="cs-CZ" dirty="0"/>
              <a:t>, s. 293). </a:t>
            </a:r>
          </a:p>
          <a:p>
            <a:r>
              <a:rPr lang="cs-CZ" dirty="0"/>
              <a:t>„Ideologové neviditelné ruky a sociálního darwinismu jsou radikálové a extremisté“, avšak po pádu komunismu se ocitli v samém středu rozhodovacích procesů a exekutivy“ (viz Karel Kosík, </a:t>
            </a:r>
            <a:r>
              <a:rPr lang="cs-CZ" i="1" dirty="0"/>
              <a:t>Poslední eseje</a:t>
            </a:r>
            <a:r>
              <a:rPr lang="cs-CZ" dirty="0"/>
              <a:t>, 165-180).</a:t>
            </a:r>
          </a:p>
          <a:p>
            <a:pPr marL="0" indent="0">
              <a:buNone/>
            </a:pPr>
            <a:r>
              <a:rPr lang="cs-CZ" dirty="0"/>
              <a:t>Ostatně i sám Adam Smith: </a:t>
            </a:r>
          </a:p>
          <a:p>
            <a:r>
              <a:rPr lang="cs-CZ" dirty="0"/>
              <a:t>„Žádná společnost nemůže vzkvétat a být šťastna, žije-li velká část jejích příslušníků v chudobě a bídě [...]. Cítit hodně pro druhé a málo pro sebe, odstranit to sobecké v nás a dát průchod dobrotivým vlastnostem tvoří dokonalost lidské přirozenosti.“</a:t>
            </a:r>
          </a:p>
          <a:p>
            <a:endParaRPr lang="cs-CZ" dirty="0"/>
          </a:p>
        </p:txBody>
      </p:sp>
    </p:spTree>
    <p:custDataLst>
      <p:tags r:id="rId1"/>
    </p:custDataLst>
    <p:extLst>
      <p:ext uri="{BB962C8B-B14F-4D97-AF65-F5344CB8AC3E}">
        <p14:creationId xmlns:p14="http://schemas.microsoft.com/office/powerpoint/2010/main" val="301320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Odkud kam: </a:t>
            </a:r>
          </a:p>
        </p:txBody>
      </p:sp>
      <p:sp>
        <p:nvSpPr>
          <p:cNvPr id="3" name="Zástupný symbol pro obsah 2"/>
          <p:cNvSpPr>
            <a:spLocks noGrp="1"/>
          </p:cNvSpPr>
          <p:nvPr>
            <p:ph idx="1"/>
          </p:nvPr>
        </p:nvSpPr>
        <p:spPr/>
        <p:txBody>
          <a:bodyPr/>
          <a:lstStyle/>
          <a:p>
            <a:r>
              <a:rPr lang="cs-CZ" b="1" dirty="0"/>
              <a:t>Vedoucí otázka: Jak se mohla prosadit myšlenka, že soukromá neřest (egoismus, hamižnost) by mohla být veřejnou ctností? </a:t>
            </a:r>
          </a:p>
          <a:p>
            <a:endParaRPr lang="cs-CZ" dirty="0"/>
          </a:p>
          <a:p>
            <a:pPr lvl="0"/>
            <a:r>
              <a:rPr lang="cs-CZ" dirty="0"/>
              <a:t>Vlastní sobectví jednotlivců není špatné, nýbrž obecně prospěšné. </a:t>
            </a:r>
          </a:p>
          <a:p>
            <a:pPr lvl="0"/>
            <a:r>
              <a:rPr lang="cs-CZ" dirty="0"/>
              <a:t>Snaha převést vše na sebelásku a kalkul (moderní ekonomie) </a:t>
            </a:r>
          </a:p>
          <a:p>
            <a:pPr lvl="0"/>
            <a:r>
              <a:rPr lang="cs-CZ" dirty="0"/>
              <a:t>Zrození člověka ekonomického (</a:t>
            </a:r>
            <a:r>
              <a:rPr lang="cs-CZ" i="1" dirty="0"/>
              <a:t>homo </a:t>
            </a:r>
            <a:r>
              <a:rPr lang="cs-CZ" i="1" dirty="0" err="1"/>
              <a:t>oeconomicus</a:t>
            </a:r>
            <a:r>
              <a:rPr lang="cs-CZ" dirty="0"/>
              <a:t>)</a:t>
            </a:r>
          </a:p>
          <a:p>
            <a:pPr marL="0" indent="0">
              <a:buNone/>
            </a:pPr>
            <a:endParaRPr lang="cs-CZ" dirty="0"/>
          </a:p>
        </p:txBody>
      </p:sp>
    </p:spTree>
    <p:custDataLst>
      <p:tags r:id="rId1"/>
    </p:custDataLst>
    <p:extLst>
      <p:ext uri="{BB962C8B-B14F-4D97-AF65-F5344CB8AC3E}">
        <p14:creationId xmlns:p14="http://schemas.microsoft.com/office/powerpoint/2010/main" val="270734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Bernard </a:t>
            </a:r>
            <a:r>
              <a:rPr lang="cs-CZ" dirty="0" err="1"/>
              <a:t>Mandeville</a:t>
            </a:r>
            <a:r>
              <a:rPr lang="cs-CZ" dirty="0"/>
              <a:t> – </a:t>
            </a:r>
            <a:r>
              <a:rPr lang="cs-CZ" i="1" dirty="0"/>
              <a:t>Bajka o včelách</a:t>
            </a:r>
          </a:p>
        </p:txBody>
      </p:sp>
      <p:sp>
        <p:nvSpPr>
          <p:cNvPr id="3" name="Zástupný symbol pro obsah 2"/>
          <p:cNvSpPr>
            <a:spLocks noGrp="1"/>
          </p:cNvSpPr>
          <p:nvPr>
            <p:ph idx="1"/>
          </p:nvPr>
        </p:nvSpPr>
        <p:spPr>
          <a:xfrm>
            <a:off x="4641669" y="1895294"/>
            <a:ext cx="7269479" cy="4351338"/>
          </a:xfrm>
        </p:spPr>
        <p:txBody>
          <a:bodyPr>
            <a:normAutofit lnSpcReduction="10000"/>
          </a:bodyPr>
          <a:lstStyle/>
          <a:p>
            <a:pPr marL="0" indent="0">
              <a:buNone/>
            </a:pPr>
            <a:r>
              <a:rPr lang="cs-CZ" dirty="0"/>
              <a:t>„</a:t>
            </a:r>
            <a:r>
              <a:rPr lang="cs-CZ" dirty="0" err="1"/>
              <a:t>Thus</a:t>
            </a:r>
            <a:r>
              <a:rPr lang="cs-CZ" dirty="0"/>
              <a:t> </a:t>
            </a:r>
            <a:r>
              <a:rPr lang="cs-CZ" dirty="0" err="1"/>
              <a:t>every</a:t>
            </a:r>
            <a:r>
              <a:rPr lang="cs-CZ" dirty="0"/>
              <a:t> Part </a:t>
            </a:r>
            <a:r>
              <a:rPr lang="cs-CZ" dirty="0" err="1"/>
              <a:t>was</a:t>
            </a:r>
            <a:r>
              <a:rPr lang="cs-CZ" dirty="0"/>
              <a:t> full of Vice,</a:t>
            </a:r>
          </a:p>
          <a:p>
            <a:pPr marL="0" indent="0">
              <a:buNone/>
            </a:pPr>
            <a:r>
              <a:rPr lang="cs-CZ" dirty="0" err="1"/>
              <a:t>Yet</a:t>
            </a:r>
            <a:r>
              <a:rPr lang="cs-CZ" dirty="0"/>
              <a:t> </a:t>
            </a:r>
            <a:r>
              <a:rPr lang="cs-CZ" dirty="0" err="1"/>
              <a:t>the</a:t>
            </a:r>
            <a:r>
              <a:rPr lang="cs-CZ" dirty="0"/>
              <a:t> </a:t>
            </a:r>
            <a:r>
              <a:rPr lang="cs-CZ" dirty="0" err="1"/>
              <a:t>whole</a:t>
            </a:r>
            <a:r>
              <a:rPr lang="cs-CZ" dirty="0"/>
              <a:t> </a:t>
            </a:r>
            <a:r>
              <a:rPr lang="cs-CZ" dirty="0" err="1"/>
              <a:t>Mass</a:t>
            </a:r>
            <a:r>
              <a:rPr lang="cs-CZ" dirty="0"/>
              <a:t> a </a:t>
            </a:r>
            <a:r>
              <a:rPr lang="cs-CZ" dirty="0" err="1"/>
              <a:t>Paradice</a:t>
            </a:r>
            <a:r>
              <a:rPr lang="cs-CZ" dirty="0"/>
              <a:t>“</a:t>
            </a:r>
          </a:p>
          <a:p>
            <a:pPr marL="0" indent="0">
              <a:buNone/>
            </a:pPr>
            <a:r>
              <a:rPr lang="cs-CZ" dirty="0"/>
              <a:t> </a:t>
            </a:r>
          </a:p>
          <a:p>
            <a:pPr marL="0" indent="0">
              <a:buNone/>
            </a:pPr>
            <a:r>
              <a:rPr lang="cs-CZ" i="1" dirty="0"/>
              <a:t>„Každá část celku kypěla neřestí,</a:t>
            </a:r>
            <a:endParaRPr lang="cs-CZ" dirty="0"/>
          </a:p>
          <a:p>
            <a:pPr marL="0" indent="0">
              <a:buNone/>
            </a:pPr>
            <a:r>
              <a:rPr lang="cs-CZ" i="1" dirty="0"/>
              <a:t>však celek sám se topil ve štěstí.“</a:t>
            </a:r>
            <a:endParaRPr lang="cs-CZ" dirty="0"/>
          </a:p>
          <a:p>
            <a:pPr marL="0" indent="0">
              <a:buNone/>
            </a:pPr>
            <a:endParaRPr lang="cs-CZ" dirty="0"/>
          </a:p>
          <a:p>
            <a:pPr marL="0" indent="0">
              <a:buNone/>
            </a:pPr>
            <a:endParaRPr lang="cs-CZ" dirty="0"/>
          </a:p>
          <a:p>
            <a:pPr marL="0" indent="0">
              <a:buNone/>
            </a:pPr>
            <a:r>
              <a:rPr lang="cs-CZ" dirty="0"/>
              <a:t>(</a:t>
            </a:r>
            <a:r>
              <a:rPr lang="cs-CZ" dirty="0" err="1"/>
              <a:t>Mandeville</a:t>
            </a:r>
            <a:r>
              <a:rPr lang="cs-CZ" dirty="0"/>
              <a:t>, </a:t>
            </a:r>
            <a:r>
              <a:rPr lang="cs-CZ" i="1" dirty="0" err="1"/>
              <a:t>The</a:t>
            </a:r>
            <a:r>
              <a:rPr lang="cs-CZ" i="1" dirty="0"/>
              <a:t> </a:t>
            </a:r>
            <a:r>
              <a:rPr lang="cs-CZ" i="1" dirty="0" err="1"/>
              <a:t>Fable</a:t>
            </a:r>
            <a:r>
              <a:rPr lang="cs-CZ" i="1" dirty="0"/>
              <a:t> of </a:t>
            </a:r>
            <a:r>
              <a:rPr lang="cs-CZ" i="1" dirty="0" err="1"/>
              <a:t>the</a:t>
            </a:r>
            <a:r>
              <a:rPr lang="cs-CZ" i="1" dirty="0"/>
              <a:t> </a:t>
            </a:r>
            <a:r>
              <a:rPr lang="cs-CZ" i="1" dirty="0" err="1"/>
              <a:t>Bees</a:t>
            </a:r>
            <a:r>
              <a:rPr lang="cs-CZ" dirty="0"/>
              <a:t>, </a:t>
            </a:r>
            <a:r>
              <a:rPr lang="cs-CZ" dirty="0" err="1"/>
              <a:t>Middlesex</a:t>
            </a:r>
            <a:r>
              <a:rPr lang="cs-CZ" dirty="0"/>
              <a:t>: </a:t>
            </a:r>
            <a:r>
              <a:rPr lang="cs-CZ" dirty="0" err="1"/>
              <a:t>Penguin</a:t>
            </a:r>
            <a:r>
              <a:rPr lang="cs-CZ" dirty="0"/>
              <a:t>, 1970, str. 67)</a:t>
            </a:r>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823" y="1690688"/>
            <a:ext cx="2935991" cy="5455920"/>
          </a:xfrm>
          <a:prstGeom prst="rect">
            <a:avLst/>
          </a:prstGeom>
        </p:spPr>
      </p:pic>
    </p:spTree>
    <p:custDataLst>
      <p:tags r:id="rId1"/>
    </p:custDataLst>
    <p:extLst>
      <p:ext uri="{BB962C8B-B14F-4D97-AF65-F5344CB8AC3E}">
        <p14:creationId xmlns:p14="http://schemas.microsoft.com/office/powerpoint/2010/main" val="2940054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Bernard </a:t>
            </a:r>
            <a:r>
              <a:rPr lang="cs-CZ" dirty="0" err="1"/>
              <a:t>Mandeville</a:t>
            </a:r>
            <a:r>
              <a:rPr lang="cs-CZ" dirty="0"/>
              <a:t> – </a:t>
            </a:r>
            <a:r>
              <a:rPr lang="cs-CZ" i="1" dirty="0"/>
              <a:t>Bajka o včelách</a:t>
            </a:r>
          </a:p>
        </p:txBody>
      </p:sp>
      <p:sp>
        <p:nvSpPr>
          <p:cNvPr id="3" name="Zástupný symbol pro obsah 2"/>
          <p:cNvSpPr>
            <a:spLocks noGrp="1"/>
          </p:cNvSpPr>
          <p:nvPr>
            <p:ph idx="1"/>
          </p:nvPr>
        </p:nvSpPr>
        <p:spPr>
          <a:xfrm>
            <a:off x="4641669" y="1895294"/>
            <a:ext cx="7269479" cy="4688386"/>
          </a:xfrm>
        </p:spPr>
        <p:txBody>
          <a:bodyPr>
            <a:normAutofit fontScale="92500" lnSpcReduction="10000"/>
          </a:bodyPr>
          <a:lstStyle/>
          <a:p>
            <a:pPr marL="0" indent="0">
              <a:buNone/>
            </a:pPr>
            <a:r>
              <a:rPr lang="cs-CZ" dirty="0"/>
              <a:t>Zvrat: proměna včelek v ctnostné tvory </a:t>
            </a:r>
          </a:p>
          <a:p>
            <a:pPr marL="0" indent="0">
              <a:buNone/>
            </a:pPr>
            <a:endParaRPr lang="cs-CZ" dirty="0"/>
          </a:p>
          <a:p>
            <a:pPr marL="0" indent="0">
              <a:buNone/>
            </a:pPr>
            <a:r>
              <a:rPr lang="cs-CZ" dirty="0"/>
              <a:t>„Vězení od těch dnů zela prázdnotou,</a:t>
            </a:r>
          </a:p>
          <a:p>
            <a:pPr marL="0" indent="0">
              <a:buNone/>
            </a:pPr>
            <a:r>
              <a:rPr lang="cs-CZ" dirty="0"/>
              <a:t>dlužnici spláceli hned a s ochotou.</a:t>
            </a:r>
          </a:p>
          <a:p>
            <a:pPr marL="0" indent="0">
              <a:buNone/>
            </a:pPr>
            <a:r>
              <a:rPr lang="cs-CZ" dirty="0"/>
              <a:t>A to i dávno zapomenuté splátky,</a:t>
            </a:r>
          </a:p>
          <a:p>
            <a:pPr marL="0" indent="0">
              <a:buNone/>
            </a:pPr>
            <a:r>
              <a:rPr lang="cs-CZ" dirty="0"/>
              <a:t>i ti, na které byl zákon krátký.</a:t>
            </a:r>
            <a:r>
              <a:rPr lang="cs-CZ" i="1" dirty="0"/>
              <a:t>“</a:t>
            </a:r>
          </a:p>
          <a:p>
            <a:pPr marL="0" indent="0">
              <a:buNone/>
            </a:pPr>
            <a:endParaRPr lang="cs-CZ" sz="2100" dirty="0"/>
          </a:p>
          <a:p>
            <a:pPr marL="0" indent="0">
              <a:buNone/>
            </a:pPr>
            <a:r>
              <a:rPr lang="cs-CZ" sz="2100" dirty="0"/>
              <a:t>(</a:t>
            </a:r>
            <a:r>
              <a:rPr lang="cs-CZ" sz="2100" dirty="0" err="1"/>
              <a:t>Mandeville</a:t>
            </a:r>
            <a:r>
              <a:rPr lang="cs-CZ" sz="2100" dirty="0"/>
              <a:t>, </a:t>
            </a:r>
            <a:r>
              <a:rPr lang="cs-CZ" sz="2100" i="1" dirty="0"/>
              <a:t>The </a:t>
            </a:r>
            <a:r>
              <a:rPr lang="cs-CZ" sz="2100" i="1" dirty="0" err="1"/>
              <a:t>Fable</a:t>
            </a:r>
            <a:r>
              <a:rPr lang="cs-CZ" sz="2100" i="1" dirty="0"/>
              <a:t> </a:t>
            </a:r>
            <a:r>
              <a:rPr lang="cs-CZ" sz="2100" i="1" dirty="0" err="1"/>
              <a:t>of</a:t>
            </a:r>
            <a:r>
              <a:rPr lang="cs-CZ" sz="2100" i="1" dirty="0"/>
              <a:t> </a:t>
            </a:r>
            <a:r>
              <a:rPr lang="cs-CZ" sz="2100" i="1" dirty="0" err="1"/>
              <a:t>the</a:t>
            </a:r>
            <a:r>
              <a:rPr lang="cs-CZ" sz="2100" i="1" dirty="0"/>
              <a:t> </a:t>
            </a:r>
            <a:r>
              <a:rPr lang="cs-CZ" sz="2100" i="1" dirty="0" err="1"/>
              <a:t>Bees</a:t>
            </a:r>
            <a:r>
              <a:rPr lang="cs-CZ" sz="2100" dirty="0"/>
              <a:t>, </a:t>
            </a:r>
            <a:r>
              <a:rPr lang="cs-CZ" sz="2100" dirty="0" err="1"/>
              <a:t>Middlesex</a:t>
            </a:r>
            <a:r>
              <a:rPr lang="cs-CZ" sz="2100" dirty="0"/>
              <a:t>: </a:t>
            </a:r>
            <a:r>
              <a:rPr lang="cs-CZ" sz="2100" dirty="0" err="1"/>
              <a:t>Penguin</a:t>
            </a:r>
            <a:r>
              <a:rPr lang="cs-CZ" sz="2100" dirty="0"/>
              <a:t>, 1970, str. 67)</a:t>
            </a:r>
          </a:p>
          <a:p>
            <a:pPr marL="0" indent="0">
              <a:buNone/>
            </a:pPr>
            <a:endParaRPr lang="cs-CZ" i="1" dirty="0"/>
          </a:p>
          <a:p>
            <a:pPr marL="0" indent="0">
              <a:buNone/>
            </a:pPr>
            <a:r>
              <a:rPr lang="cs-CZ" dirty="0"/>
              <a:t>Jenže ouha! Jakmile se včelky stanou poctivé, nastává ekonomický regres. </a:t>
            </a:r>
          </a:p>
          <a:p>
            <a:pPr marL="0" indent="0">
              <a:buNone/>
            </a:pPr>
            <a:endParaRPr lang="cs-CZ" dirty="0"/>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823" y="1690688"/>
            <a:ext cx="2935991" cy="5455920"/>
          </a:xfrm>
          <a:prstGeom prst="rect">
            <a:avLst/>
          </a:prstGeom>
        </p:spPr>
      </p:pic>
    </p:spTree>
    <p:custDataLst>
      <p:tags r:id="rId1"/>
    </p:custDataLst>
    <p:extLst>
      <p:ext uri="{BB962C8B-B14F-4D97-AF65-F5344CB8AC3E}">
        <p14:creationId xmlns:p14="http://schemas.microsoft.com/office/powerpoint/2010/main" val="703548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Kam bychom se dostali bez chamtivosti, bez neřestí?</a:t>
            </a:r>
            <a:endParaRPr lang="cs-CZ" sz="3800" dirty="0"/>
          </a:p>
        </p:txBody>
      </p:sp>
      <p:sp>
        <p:nvSpPr>
          <p:cNvPr id="3" name="Zástupný symbol pro obsah 2"/>
          <p:cNvSpPr>
            <a:spLocks noGrp="1"/>
          </p:cNvSpPr>
          <p:nvPr>
            <p:ph idx="1"/>
          </p:nvPr>
        </p:nvSpPr>
        <p:spPr/>
        <p:txBody>
          <a:bodyPr/>
          <a:lstStyle/>
          <a:p>
            <a:pPr marL="0" indent="0">
              <a:buNone/>
            </a:pPr>
            <a:r>
              <a:rPr lang="cs-CZ" dirty="0" err="1"/>
              <a:t>Mendevillova</a:t>
            </a:r>
            <a:r>
              <a:rPr lang="cs-CZ" dirty="0"/>
              <a:t> teze: Pokud by byla společnost zcela ctnostná, byla by také chudá, hloupá a zaostalá. </a:t>
            </a:r>
          </a:p>
          <a:p>
            <a:pPr marL="0" indent="0">
              <a:buNone/>
            </a:pPr>
            <a:r>
              <a:rPr lang="cs-CZ" dirty="0"/>
              <a:t>„Je to rozšířený blud, myslet si, že bychom bez pýchy nebo honby po luxusu mohli jíst stejné potraviny, oblékat stejně kvalitní oblečení a zaměstnat stejný počet řemeslníků a tovaryšů; že by národ vzkvétal stejně jako tam, kde dominantně panuje neřest." </a:t>
            </a:r>
          </a:p>
          <a:p>
            <a:pPr marL="0" indent="0">
              <a:buNone/>
            </a:pPr>
            <a:r>
              <a:rPr lang="cs-CZ" dirty="0"/>
              <a:t>(</a:t>
            </a:r>
            <a:r>
              <a:rPr lang="cs-CZ" dirty="0" err="1"/>
              <a:t>Mandeville</a:t>
            </a:r>
            <a:r>
              <a:rPr lang="cs-CZ" dirty="0"/>
              <a:t>, </a:t>
            </a:r>
            <a:r>
              <a:rPr lang="cs-CZ" i="1" dirty="0" err="1"/>
              <a:t>The</a:t>
            </a:r>
            <a:r>
              <a:rPr lang="cs-CZ" i="1" dirty="0"/>
              <a:t> </a:t>
            </a:r>
            <a:r>
              <a:rPr lang="cs-CZ" i="1" dirty="0" err="1"/>
              <a:t>Fable</a:t>
            </a:r>
            <a:r>
              <a:rPr lang="cs-CZ" i="1" dirty="0"/>
              <a:t> of </a:t>
            </a:r>
            <a:r>
              <a:rPr lang="cs-CZ" i="1" dirty="0" err="1"/>
              <a:t>the</a:t>
            </a:r>
            <a:r>
              <a:rPr lang="cs-CZ" i="1" dirty="0"/>
              <a:t> </a:t>
            </a:r>
            <a:r>
              <a:rPr lang="cs-CZ" i="1" dirty="0" err="1"/>
              <a:t>Bees</a:t>
            </a:r>
            <a:r>
              <a:rPr lang="cs-CZ" dirty="0"/>
              <a:t>)</a:t>
            </a:r>
          </a:p>
          <a:p>
            <a:pPr marL="0" indent="0">
              <a:buNone/>
            </a:pPr>
            <a:endParaRPr lang="cs-CZ" dirty="0"/>
          </a:p>
          <a:p>
            <a:endParaRPr lang="cs-CZ" dirty="0"/>
          </a:p>
        </p:txBody>
      </p:sp>
    </p:spTree>
    <p:custDataLst>
      <p:tags r:id="rId1"/>
    </p:custDataLst>
    <p:extLst>
      <p:ext uri="{BB962C8B-B14F-4D97-AF65-F5344CB8AC3E}">
        <p14:creationId xmlns:p14="http://schemas.microsoft.com/office/powerpoint/2010/main" val="2172466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Důsledky (I) pro nový způsob vládnutí</a:t>
            </a:r>
          </a:p>
        </p:txBody>
      </p:sp>
      <p:sp>
        <p:nvSpPr>
          <p:cNvPr id="3" name="Zástupný symbol pro obsah 2"/>
          <p:cNvSpPr>
            <a:spLocks noGrp="1"/>
          </p:cNvSpPr>
          <p:nvPr>
            <p:ph idx="1"/>
          </p:nvPr>
        </p:nvSpPr>
        <p:spPr>
          <a:xfrm>
            <a:off x="838200" y="1825625"/>
            <a:ext cx="10515600" cy="4810306"/>
          </a:xfrm>
        </p:spPr>
        <p:txBody>
          <a:bodyPr>
            <a:normAutofit/>
          </a:bodyPr>
          <a:lstStyle/>
          <a:p>
            <a:pPr marL="0" indent="0">
              <a:buNone/>
            </a:pPr>
            <a:r>
              <a:rPr lang="cs-CZ" u="sng" dirty="0"/>
              <a:t>Pokyny pro účinný „management“: </a:t>
            </a:r>
          </a:p>
          <a:p>
            <a:r>
              <a:rPr lang="cs-CZ" dirty="0"/>
              <a:t>„zaměstnej a dobře využij jejich strach“</a:t>
            </a:r>
          </a:p>
          <a:p>
            <a:r>
              <a:rPr lang="cs-CZ" dirty="0"/>
              <a:t>probuď a „rozmazli jejich marnivost“</a:t>
            </a:r>
          </a:p>
          <a:p>
            <a:r>
              <a:rPr lang="cs-CZ" dirty="0"/>
              <a:t>„pomocí toho, co nazývám dobrým řízením [</a:t>
            </a:r>
            <a:r>
              <a:rPr lang="cs-CZ" i="1" dirty="0"/>
              <a:t>management</a:t>
            </a:r>
            <a:r>
              <a:rPr lang="cs-CZ" dirty="0"/>
              <a:t>], mohou politici ze svého lidu vychovat mocný, respektovaný a prosperující národ“ </a:t>
            </a:r>
          </a:p>
          <a:p>
            <a:pPr marL="0" indent="0">
              <a:buNone/>
            </a:pPr>
            <a:endParaRPr lang="cs-CZ" sz="2000" dirty="0"/>
          </a:p>
          <a:p>
            <a:pPr marL="0" indent="0">
              <a:buNone/>
            </a:pPr>
            <a:r>
              <a:rPr lang="cs-CZ" sz="2000" dirty="0"/>
              <a:t>viz B. </a:t>
            </a:r>
            <a:r>
              <a:rPr lang="cs-CZ" sz="2000" dirty="0" err="1"/>
              <a:t>Mandeville</a:t>
            </a:r>
            <a:r>
              <a:rPr lang="cs-CZ" sz="2000" dirty="0"/>
              <a:t>:  „... pokud chcete mít lidskou společnost, která je silná a mocná, musíte zapojit její vášně (...) pýcha ji zapojí do nevídané pracovitosti; naučí lidi obchodu a řemeslu a přinese </a:t>
            </a:r>
            <a:r>
              <a:rPr lang="cs-CZ" sz="2000"/>
              <a:t>mezi ně závist </a:t>
            </a:r>
            <a:r>
              <a:rPr lang="cs-CZ" sz="2000" dirty="0"/>
              <a:t>a řevnivost (...) zaměstnej a dobře využij jejich strach; rozmazli jejich marnivost uměním a neúnavnou pílí (...) pomocí toho, co nazývám dobrým řízením [</a:t>
            </a:r>
            <a:r>
              <a:rPr lang="cs-CZ" sz="2000" i="1" dirty="0"/>
              <a:t>management</a:t>
            </a:r>
            <a:r>
              <a:rPr lang="cs-CZ" sz="2000" dirty="0"/>
              <a:t>], mohou politici ze svého lidu vychovat mocný, respektovaný a prosperující národ.“</a:t>
            </a:r>
          </a:p>
          <a:p>
            <a:pPr marL="0" indent="0">
              <a:buNone/>
            </a:pPr>
            <a:endParaRPr lang="cs-CZ" dirty="0"/>
          </a:p>
          <a:p>
            <a:endParaRPr lang="cs-CZ" dirty="0"/>
          </a:p>
        </p:txBody>
      </p:sp>
    </p:spTree>
    <p:custDataLst>
      <p:tags r:id="rId1"/>
    </p:custDataLst>
    <p:extLst>
      <p:ext uri="{BB962C8B-B14F-4D97-AF65-F5344CB8AC3E}">
        <p14:creationId xmlns:p14="http://schemas.microsoft.com/office/powerpoint/2010/main" val="3663405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365125"/>
            <a:ext cx="11695176" cy="1325563"/>
          </a:xfrm>
        </p:spPr>
        <p:txBody>
          <a:bodyPr>
            <a:normAutofit/>
          </a:bodyPr>
          <a:lstStyle/>
          <a:p>
            <a:r>
              <a:rPr lang="cs-CZ" sz="4200" dirty="0"/>
              <a:t>Důsledky (II): oddělení politické ekonomie od morálky</a:t>
            </a:r>
          </a:p>
        </p:txBody>
      </p:sp>
      <p:sp>
        <p:nvSpPr>
          <p:cNvPr id="3" name="Zástupný symbol pro obsah 2"/>
          <p:cNvSpPr>
            <a:spLocks noGrp="1"/>
          </p:cNvSpPr>
          <p:nvPr>
            <p:ph idx="1"/>
          </p:nvPr>
        </p:nvSpPr>
        <p:spPr/>
        <p:txBody>
          <a:bodyPr>
            <a:normAutofit lnSpcReduction="10000"/>
          </a:bodyPr>
          <a:lstStyle/>
          <a:p>
            <a:pPr marL="0" indent="0">
              <a:buNone/>
            </a:pPr>
            <a:r>
              <a:rPr lang="cs-CZ" u="sng" dirty="0"/>
              <a:t>Soukromé a sobecké vášně tedy vedou k obecnému blahu.</a:t>
            </a:r>
            <a:endParaRPr lang="cs-CZ" dirty="0"/>
          </a:p>
          <a:p>
            <a:pPr lvl="0"/>
            <a:r>
              <a:rPr lang="cs-CZ" dirty="0"/>
              <a:t>pýcha zapojí člověka do nevídané pracovitosti</a:t>
            </a:r>
          </a:p>
          <a:p>
            <a:pPr lvl="0"/>
            <a:r>
              <a:rPr lang="cs-CZ" dirty="0"/>
              <a:t>naučí lidi obchodu a řemeslu</a:t>
            </a:r>
          </a:p>
          <a:p>
            <a:pPr lvl="0"/>
            <a:r>
              <a:rPr lang="cs-CZ" dirty="0"/>
              <a:t>přinese mezi lidi závist a řevnivost</a:t>
            </a:r>
          </a:p>
          <a:p>
            <a:pPr marL="0" indent="0">
              <a:buNone/>
            </a:pPr>
            <a:endParaRPr lang="cs-CZ" dirty="0"/>
          </a:p>
          <a:p>
            <a:pPr marL="0" indent="0">
              <a:buNone/>
            </a:pPr>
            <a:r>
              <a:rPr lang="cs-CZ" dirty="0"/>
              <a:t>Tam, kde se chce mravní řád neřestí zbavit, musí se naopak politika většině z těchto neřestí přizpůsobit. </a:t>
            </a:r>
          </a:p>
          <a:p>
            <a:pPr>
              <a:buFont typeface="Wingdings" panose="05000000000000000000" pitchFamily="2" charset="2"/>
              <a:buChar char="Ø"/>
            </a:pPr>
            <a:r>
              <a:rPr lang="cs-CZ" dirty="0"/>
              <a:t> Odsunutí morálky na vedlejší kolej</a:t>
            </a:r>
          </a:p>
          <a:p>
            <a:pPr>
              <a:buFont typeface="Wingdings" panose="05000000000000000000" pitchFamily="2" charset="2"/>
              <a:buChar char="Ø"/>
            </a:pPr>
            <a:r>
              <a:rPr lang="cs-CZ" dirty="0"/>
              <a:t>„Náboženství je jedna věc a obchod druhá." (</a:t>
            </a:r>
            <a:r>
              <a:rPr lang="cs-CZ" dirty="0" err="1"/>
              <a:t>Mandeville</a:t>
            </a:r>
            <a:r>
              <a:rPr lang="cs-CZ" dirty="0"/>
              <a:t>)</a:t>
            </a:r>
          </a:p>
        </p:txBody>
      </p:sp>
    </p:spTree>
    <p:custDataLst>
      <p:tags r:id="rId1"/>
    </p:custDataLst>
    <p:extLst>
      <p:ext uri="{BB962C8B-B14F-4D97-AF65-F5344CB8AC3E}">
        <p14:creationId xmlns:p14="http://schemas.microsoft.com/office/powerpoint/2010/main" val="2448695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8377" y="365125"/>
            <a:ext cx="12113623" cy="1325563"/>
          </a:xfrm>
        </p:spPr>
        <p:txBody>
          <a:bodyPr>
            <a:normAutofit/>
          </a:bodyPr>
          <a:lstStyle/>
          <a:p>
            <a:r>
              <a:rPr lang="cs-CZ" sz="4000" dirty="0"/>
              <a:t>Kontext, v němž se metafora „neviditelné ruky“ prosadila</a:t>
            </a:r>
          </a:p>
        </p:txBody>
      </p:sp>
      <p:sp>
        <p:nvSpPr>
          <p:cNvPr id="3" name="Zástupný symbol pro obsah 2"/>
          <p:cNvSpPr>
            <a:spLocks noGrp="1"/>
          </p:cNvSpPr>
          <p:nvPr>
            <p:ph idx="1"/>
          </p:nvPr>
        </p:nvSpPr>
        <p:spPr>
          <a:xfrm>
            <a:off x="838200" y="1541416"/>
            <a:ext cx="10515600" cy="5417167"/>
          </a:xfrm>
        </p:spPr>
        <p:txBody>
          <a:bodyPr>
            <a:normAutofit fontScale="85000" lnSpcReduction="20000"/>
          </a:bodyPr>
          <a:lstStyle/>
          <a:p>
            <a:pPr marL="0" indent="0">
              <a:buNone/>
            </a:pPr>
            <a:r>
              <a:rPr lang="cs-CZ" b="1" dirty="0"/>
              <a:t>1) Sekularismus: </a:t>
            </a:r>
            <a:endParaRPr lang="cs-CZ" dirty="0"/>
          </a:p>
          <a:p>
            <a:pPr>
              <a:lnSpc>
                <a:spcPct val="120000"/>
              </a:lnSpc>
            </a:pPr>
            <a:r>
              <a:rPr lang="cs-CZ" dirty="0"/>
              <a:t>Otázka víry se tím stává soukromou záležitostí, veřejné právo se zříká jakéhokoli zaměření k Božímu Soudu a spokojí se s vytvářením rovnováhy mezi individuálními choutkami</a:t>
            </a:r>
          </a:p>
          <a:p>
            <a:pPr>
              <a:lnSpc>
                <a:spcPct val="120000"/>
              </a:lnSpc>
            </a:pPr>
            <a:r>
              <a:rPr lang="cs-CZ" dirty="0"/>
              <a:t>Stát jako chladný a </a:t>
            </a:r>
            <a:r>
              <a:rPr lang="cs-CZ" dirty="0" err="1"/>
              <a:t>propočitatelný</a:t>
            </a:r>
            <a:r>
              <a:rPr lang="cs-CZ" dirty="0"/>
              <a:t> stroj (oproti státu zmítanému rozbroji svých jednotlivých částí ve jménu náboženství) </a:t>
            </a:r>
          </a:p>
          <a:p>
            <a:pPr>
              <a:lnSpc>
                <a:spcPct val="120000"/>
              </a:lnSpc>
            </a:pPr>
            <a:r>
              <a:rPr lang="cs-CZ" dirty="0"/>
              <a:t>Ekonomie odtržená od otázek posledního směřování člověka</a:t>
            </a:r>
          </a:p>
          <a:p>
            <a:endParaRPr lang="cs-CZ" dirty="0"/>
          </a:p>
          <a:p>
            <a:pPr marL="0" indent="0">
              <a:buNone/>
            </a:pPr>
            <a:r>
              <a:rPr lang="cs-CZ" b="1" dirty="0"/>
              <a:t>2) </a:t>
            </a:r>
            <a:r>
              <a:rPr lang="cs-CZ" b="1" dirty="0" err="1"/>
              <a:t>Propočitatelnost</a:t>
            </a:r>
            <a:r>
              <a:rPr lang="cs-CZ" b="1" dirty="0"/>
              <a:t> světa (u Galileiho) se rozšiřuje i na společenskou sféru</a:t>
            </a:r>
            <a:endParaRPr lang="cs-CZ" dirty="0"/>
          </a:p>
          <a:p>
            <a:r>
              <a:rPr lang="cs-CZ" dirty="0"/>
              <a:t>kalkulus – predikce – racionalizace řízení společnosti</a:t>
            </a:r>
          </a:p>
          <a:p>
            <a:r>
              <a:rPr lang="cs-CZ" dirty="0"/>
              <a:t>vznik politické ekonomie – jak dosáhnout vyššího blahobytu?</a:t>
            </a:r>
          </a:p>
          <a:p>
            <a:r>
              <a:rPr lang="cs-CZ" dirty="0"/>
              <a:t>dobro je zjistitelné, doslova vypočitatelné, přímo zevnitř systému, z jeho položek a ze situace samotné. </a:t>
            </a:r>
          </a:p>
          <a:p>
            <a:endParaRPr lang="cs-CZ" dirty="0"/>
          </a:p>
        </p:txBody>
      </p:sp>
    </p:spTree>
    <p:custDataLst>
      <p:tags r:id="rId1"/>
    </p:custDataLst>
    <p:extLst>
      <p:ext uri="{BB962C8B-B14F-4D97-AF65-F5344CB8AC3E}">
        <p14:creationId xmlns:p14="http://schemas.microsoft.com/office/powerpoint/2010/main" val="3889697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Adam Smith vs. B. </a:t>
            </a:r>
            <a:r>
              <a:rPr lang="cs-CZ" dirty="0" err="1"/>
              <a:t>Mandeville</a:t>
            </a:r>
            <a:endParaRPr lang="cs-CZ" dirty="0"/>
          </a:p>
        </p:txBody>
      </p:sp>
      <p:sp>
        <p:nvSpPr>
          <p:cNvPr id="3" name="Zástupný symbol pro obsah 2"/>
          <p:cNvSpPr>
            <a:spLocks noGrp="1"/>
          </p:cNvSpPr>
          <p:nvPr>
            <p:ph idx="1"/>
          </p:nvPr>
        </p:nvSpPr>
        <p:spPr/>
        <p:txBody>
          <a:bodyPr/>
          <a:lstStyle/>
          <a:p>
            <a:r>
              <a:rPr lang="cs-CZ" dirty="0"/>
              <a:t>„Existuje však i jiný systém, který zcela stírá rozdíl mezi neřestí a ctností a jehož vliv je pohříchu naprosto zhoubný: mám na mysli systém doktora </a:t>
            </a:r>
            <a:r>
              <a:rPr lang="cs-CZ" dirty="0" err="1"/>
              <a:t>Mandevilla</a:t>
            </a:r>
            <a:r>
              <a:rPr lang="cs-CZ" dirty="0"/>
              <a:t>. Ačkoliv jsou názory tohoto autora téměř ve všech ohledech chybné, v lidské povaze se vyskytují některé projevy, které je na první pohled potvrzují, vyloží-li se jistým způsobem. Tyto projevy, popsané a zveličené živou a žertovnou, ale také neotesanou a </a:t>
            </a:r>
            <a:r>
              <a:rPr lang="cs-CZ" dirty="0" err="1"/>
              <a:t>křupanskou</a:t>
            </a:r>
            <a:r>
              <a:rPr lang="cs-CZ" dirty="0"/>
              <a:t> mluvou doktora </a:t>
            </a:r>
            <a:r>
              <a:rPr lang="cs-CZ" dirty="0" err="1"/>
              <a:t>Mandevilla</a:t>
            </a:r>
            <a:r>
              <a:rPr lang="cs-CZ" dirty="0"/>
              <a:t>, vrhají na jeho doktríny zdáni pravdivosti, které snadno obalamutí leckterého nedouka“ </a:t>
            </a:r>
          </a:p>
          <a:p>
            <a:pPr marL="0" indent="0">
              <a:buNone/>
            </a:pPr>
            <a:r>
              <a:rPr lang="cs-CZ" dirty="0"/>
              <a:t>(A. Smith, </a:t>
            </a:r>
            <a:r>
              <a:rPr lang="cs-CZ" i="1" dirty="0" err="1"/>
              <a:t>The</a:t>
            </a:r>
            <a:r>
              <a:rPr lang="cs-CZ" i="1" dirty="0"/>
              <a:t> Theory of </a:t>
            </a:r>
            <a:r>
              <a:rPr lang="cs-CZ" i="1" dirty="0" err="1"/>
              <a:t>Moral</a:t>
            </a:r>
            <a:r>
              <a:rPr lang="cs-CZ" i="1" dirty="0"/>
              <a:t> </a:t>
            </a:r>
            <a:r>
              <a:rPr lang="cs-CZ" i="1" dirty="0" err="1"/>
              <a:t>Sentiments</a:t>
            </a:r>
            <a:r>
              <a:rPr lang="cs-CZ" dirty="0"/>
              <a:t>, 4. kapitola, str. 397)</a:t>
            </a:r>
          </a:p>
          <a:p>
            <a:endParaRPr lang="cs-CZ" dirty="0"/>
          </a:p>
        </p:txBody>
      </p:sp>
    </p:spTree>
    <p:custDataLst>
      <p:tags r:id="rId1"/>
    </p:custDataLst>
    <p:extLst>
      <p:ext uri="{BB962C8B-B14F-4D97-AF65-F5344CB8AC3E}">
        <p14:creationId xmlns:p14="http://schemas.microsoft.com/office/powerpoint/2010/main" val="4030499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04 - Neviditelná ruka[20230313165737321].mdb"/>
  <p:tag name="ARS_RESPONSE_PERSONNUM" val="100"/>
</p:tagLst>
</file>

<file path=ppt/tags/tag10.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1.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2.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3.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4.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5.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6.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7.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Lst>
</file>

<file path=ppt/tags/tag2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7.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8.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9.xml><?xml version="1.0" encoding="utf-8"?>
<p:tagLst xmlns:a="http://schemas.openxmlformats.org/drawingml/2006/main" xmlns:r="http://schemas.openxmlformats.org/officeDocument/2006/relationships" xmlns:p="http://schemas.openxmlformats.org/presentationml/2006/mai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1914</TotalTime>
  <Words>2044</Words>
  <Application>Microsoft Office PowerPoint</Application>
  <PresentationFormat>Širokoúhlá obrazovka</PresentationFormat>
  <Paragraphs>119</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Calibri Light</vt:lpstr>
      <vt:lpstr>Wingdings</vt:lpstr>
      <vt:lpstr>Motiv Office</vt:lpstr>
      <vt:lpstr>Neviditelná ruka soukromé neřesti jako zdroj veřejného blaha</vt:lpstr>
      <vt:lpstr>Odkud kam: </vt:lpstr>
      <vt:lpstr>Bernard Mandeville – Bajka o včelách</vt:lpstr>
      <vt:lpstr>Bernard Mandeville – Bajka o včelách</vt:lpstr>
      <vt:lpstr>Kam bychom se dostali bez chamtivosti, bez neřestí?</vt:lpstr>
      <vt:lpstr>Důsledky (I) pro nový způsob vládnutí</vt:lpstr>
      <vt:lpstr>Důsledky (II): oddělení politické ekonomie od morálky</vt:lpstr>
      <vt:lpstr>Kontext, v němž se metafora „neviditelné ruky“ prosadila</vt:lpstr>
      <vt:lpstr>Adam Smith vs. B. Mandeville</vt:lpstr>
      <vt:lpstr>Dvě Smithovy nauky:  jedna o soucitu a druhá o sebe-zájmu</vt:lpstr>
      <vt:lpstr>Neviditelná ruka v akci</vt:lpstr>
      <vt:lpstr>Redefinice sobectví -&gt; self-interest</vt:lpstr>
      <vt:lpstr>Darwinova verze „neviditelné ruky“ </vt:lpstr>
      <vt:lpstr>Boj o přežití</vt:lpstr>
      <vt:lpstr>Survival of the fittest a jeho neblahé důsledky</vt:lpstr>
      <vt:lpstr>F. Hayek – myšlenka neviditelné ruky dovedená do důsledků </vt:lpstr>
      <vt:lpstr>Odpůrci „neviditelné ruky“</vt:lpstr>
      <vt:lpstr>Logika trhu a její alternativy</vt:lpstr>
      <vt:lpstr>Optimistická iluze, kterou jsme dnes dosnili?</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Neviditelná ruka soukromé neřesti jako zdroj veřejného blaha</dc:title>
  <dc:creator>Ondrej Svec</dc:creator>
  <cp:lastModifiedBy>Švec, Ondřej</cp:lastModifiedBy>
  <cp:revision>38</cp:revision>
  <dcterms:created xsi:type="dcterms:W3CDTF">2018-03-26T11:33:20Z</dcterms:created>
  <dcterms:modified xsi:type="dcterms:W3CDTF">2024-03-25T16:04:00Z</dcterms:modified>
</cp:coreProperties>
</file>