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Lst>
  <p:sldIdLst>
    <p:sldId id="305" r:id="rId6"/>
    <p:sldId id="312" r:id="rId7"/>
    <p:sldId id="313" r:id="rId8"/>
    <p:sldId id="314" r:id="rId9"/>
    <p:sldId id="315" r:id="rId10"/>
    <p:sldId id="316" r:id="rId11"/>
    <p:sldId id="317" r:id="rId12"/>
    <p:sldId id="318" r:id="rId13"/>
    <p:sldId id="31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19" autoAdjust="0"/>
  </p:normalViewPr>
  <p:slideViewPr>
    <p:cSldViewPr snapToGrid="0">
      <p:cViewPr varScale="1">
        <p:scale>
          <a:sx n="54" d="100"/>
          <a:sy n="54" d="100"/>
        </p:scale>
        <p:origin x="114"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Brown" userId="406b21fc7f8f6c45" providerId="LiveId" clId="{92B110D0-DC24-411E-B2FA-65CE5EC34C00}"/>
    <pc:docChg chg="custSel modSld">
      <pc:chgData name="Lucy Brown" userId="406b21fc7f8f6c45" providerId="LiveId" clId="{92B110D0-DC24-411E-B2FA-65CE5EC34C00}" dt="2021-03-29T18:07:37.687" v="1876" actId="20577"/>
      <pc:docMkLst>
        <pc:docMk/>
      </pc:docMkLst>
      <pc:sldChg chg="modSp mod">
        <pc:chgData name="Lucy Brown" userId="406b21fc7f8f6c45" providerId="LiveId" clId="{92B110D0-DC24-411E-B2FA-65CE5EC34C00}" dt="2021-03-29T17:35:56.861" v="119" actId="20577"/>
        <pc:sldMkLst>
          <pc:docMk/>
          <pc:sldMk cId="4290192102" sldId="312"/>
        </pc:sldMkLst>
        <pc:spChg chg="mod">
          <ac:chgData name="Lucy Brown" userId="406b21fc7f8f6c45" providerId="LiveId" clId="{92B110D0-DC24-411E-B2FA-65CE5EC34C00}" dt="2021-03-29T17:35:56.861" v="119" actId="20577"/>
          <ac:spMkLst>
            <pc:docMk/>
            <pc:sldMk cId="4290192102" sldId="312"/>
            <ac:spMk id="3" creationId="{0A0DA48A-37B2-4B90-9BBC-49F80DB5E6E3}"/>
          </ac:spMkLst>
        </pc:spChg>
      </pc:sldChg>
      <pc:sldChg chg="modSp mod">
        <pc:chgData name="Lucy Brown" userId="406b21fc7f8f6c45" providerId="LiveId" clId="{92B110D0-DC24-411E-B2FA-65CE5EC34C00}" dt="2021-03-29T17:43:13.979" v="575" actId="20577"/>
        <pc:sldMkLst>
          <pc:docMk/>
          <pc:sldMk cId="598274897" sldId="313"/>
        </pc:sldMkLst>
        <pc:spChg chg="mod">
          <ac:chgData name="Lucy Brown" userId="406b21fc7f8f6c45" providerId="LiveId" clId="{92B110D0-DC24-411E-B2FA-65CE5EC34C00}" dt="2021-03-29T17:36:35.493" v="160" actId="20577"/>
          <ac:spMkLst>
            <pc:docMk/>
            <pc:sldMk cId="598274897" sldId="313"/>
            <ac:spMk id="2" creationId="{7349974B-8BFD-427E-8ED9-78EEFB52B29E}"/>
          </ac:spMkLst>
        </pc:spChg>
        <pc:spChg chg="mod">
          <ac:chgData name="Lucy Brown" userId="406b21fc7f8f6c45" providerId="LiveId" clId="{92B110D0-DC24-411E-B2FA-65CE5EC34C00}" dt="2021-03-29T17:43:13.979" v="575" actId="20577"/>
          <ac:spMkLst>
            <pc:docMk/>
            <pc:sldMk cId="598274897" sldId="313"/>
            <ac:spMk id="3" creationId="{0A0DA48A-37B2-4B90-9BBC-49F80DB5E6E3}"/>
          </ac:spMkLst>
        </pc:spChg>
      </pc:sldChg>
      <pc:sldChg chg="modSp mod">
        <pc:chgData name="Lucy Brown" userId="406b21fc7f8f6c45" providerId="LiveId" clId="{92B110D0-DC24-411E-B2FA-65CE5EC34C00}" dt="2021-03-29T17:48:23.235" v="992" actId="20577"/>
        <pc:sldMkLst>
          <pc:docMk/>
          <pc:sldMk cId="3515182281" sldId="314"/>
        </pc:sldMkLst>
        <pc:spChg chg="mod">
          <ac:chgData name="Lucy Brown" userId="406b21fc7f8f6c45" providerId="LiveId" clId="{92B110D0-DC24-411E-B2FA-65CE5EC34C00}" dt="2021-03-29T17:43:54.371" v="603" actId="20577"/>
          <ac:spMkLst>
            <pc:docMk/>
            <pc:sldMk cId="3515182281" sldId="314"/>
            <ac:spMk id="2" creationId="{7349974B-8BFD-427E-8ED9-78EEFB52B29E}"/>
          </ac:spMkLst>
        </pc:spChg>
        <pc:spChg chg="mod">
          <ac:chgData name="Lucy Brown" userId="406b21fc7f8f6c45" providerId="LiveId" clId="{92B110D0-DC24-411E-B2FA-65CE5EC34C00}" dt="2021-03-29T17:48:23.235" v="992" actId="20577"/>
          <ac:spMkLst>
            <pc:docMk/>
            <pc:sldMk cId="3515182281" sldId="314"/>
            <ac:spMk id="3" creationId="{0A0DA48A-37B2-4B90-9BBC-49F80DB5E6E3}"/>
          </ac:spMkLst>
        </pc:spChg>
      </pc:sldChg>
      <pc:sldChg chg="modSp mod">
        <pc:chgData name="Lucy Brown" userId="406b21fc7f8f6c45" providerId="LiveId" clId="{92B110D0-DC24-411E-B2FA-65CE5EC34C00}" dt="2021-03-29T17:53:29.362" v="1280" actId="20577"/>
        <pc:sldMkLst>
          <pc:docMk/>
          <pc:sldMk cId="1011814049" sldId="315"/>
        </pc:sldMkLst>
        <pc:spChg chg="mod">
          <ac:chgData name="Lucy Brown" userId="406b21fc7f8f6c45" providerId="LiveId" clId="{92B110D0-DC24-411E-B2FA-65CE5EC34C00}" dt="2021-03-29T17:48:48.811" v="1032" actId="20577"/>
          <ac:spMkLst>
            <pc:docMk/>
            <pc:sldMk cId="1011814049" sldId="315"/>
            <ac:spMk id="2" creationId="{7349974B-8BFD-427E-8ED9-78EEFB52B29E}"/>
          </ac:spMkLst>
        </pc:spChg>
        <pc:spChg chg="mod">
          <ac:chgData name="Lucy Brown" userId="406b21fc7f8f6c45" providerId="LiveId" clId="{92B110D0-DC24-411E-B2FA-65CE5EC34C00}" dt="2021-03-29T17:53:29.362" v="1280" actId="20577"/>
          <ac:spMkLst>
            <pc:docMk/>
            <pc:sldMk cId="1011814049" sldId="315"/>
            <ac:spMk id="3" creationId="{0A0DA48A-37B2-4B90-9BBC-49F80DB5E6E3}"/>
          </ac:spMkLst>
        </pc:spChg>
      </pc:sldChg>
      <pc:sldChg chg="modSp mod">
        <pc:chgData name="Lucy Brown" userId="406b21fc7f8f6c45" providerId="LiveId" clId="{92B110D0-DC24-411E-B2FA-65CE5EC34C00}" dt="2021-03-29T17:57:39.849" v="1501" actId="20577"/>
        <pc:sldMkLst>
          <pc:docMk/>
          <pc:sldMk cId="3482191118" sldId="316"/>
        </pc:sldMkLst>
        <pc:spChg chg="mod">
          <ac:chgData name="Lucy Brown" userId="406b21fc7f8f6c45" providerId="LiveId" clId="{92B110D0-DC24-411E-B2FA-65CE5EC34C00}" dt="2021-03-29T17:53:47.665" v="1296" actId="20577"/>
          <ac:spMkLst>
            <pc:docMk/>
            <pc:sldMk cId="3482191118" sldId="316"/>
            <ac:spMk id="2" creationId="{7349974B-8BFD-427E-8ED9-78EEFB52B29E}"/>
          </ac:spMkLst>
        </pc:spChg>
        <pc:spChg chg="mod">
          <ac:chgData name="Lucy Brown" userId="406b21fc7f8f6c45" providerId="LiveId" clId="{92B110D0-DC24-411E-B2FA-65CE5EC34C00}" dt="2021-03-29T17:57:39.849" v="1501" actId="20577"/>
          <ac:spMkLst>
            <pc:docMk/>
            <pc:sldMk cId="3482191118" sldId="316"/>
            <ac:spMk id="3" creationId="{0A0DA48A-37B2-4B90-9BBC-49F80DB5E6E3}"/>
          </ac:spMkLst>
        </pc:spChg>
      </pc:sldChg>
      <pc:sldChg chg="modSp mod">
        <pc:chgData name="Lucy Brown" userId="406b21fc7f8f6c45" providerId="LiveId" clId="{92B110D0-DC24-411E-B2FA-65CE5EC34C00}" dt="2021-03-29T18:07:37.687" v="1876" actId="20577"/>
        <pc:sldMkLst>
          <pc:docMk/>
          <pc:sldMk cId="969534005" sldId="317"/>
        </pc:sldMkLst>
        <pc:spChg chg="mod">
          <ac:chgData name="Lucy Brown" userId="406b21fc7f8f6c45" providerId="LiveId" clId="{92B110D0-DC24-411E-B2FA-65CE5EC34C00}" dt="2021-03-29T17:58:00.857" v="1544" actId="20577"/>
          <ac:spMkLst>
            <pc:docMk/>
            <pc:sldMk cId="969534005" sldId="317"/>
            <ac:spMk id="2" creationId="{7349974B-8BFD-427E-8ED9-78EEFB52B29E}"/>
          </ac:spMkLst>
        </pc:spChg>
        <pc:spChg chg="mod">
          <ac:chgData name="Lucy Brown" userId="406b21fc7f8f6c45" providerId="LiveId" clId="{92B110D0-DC24-411E-B2FA-65CE5EC34C00}" dt="2021-03-29T18:07:37.687" v="1876" actId="20577"/>
          <ac:spMkLst>
            <pc:docMk/>
            <pc:sldMk cId="969534005" sldId="317"/>
            <ac:spMk id="3" creationId="{0A0DA48A-37B2-4B90-9BBC-49F80DB5E6E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2/20/2023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7016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2/20/2023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2/20/2023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2/20/2023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2/20/2023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041270575"/>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332509" y="1623412"/>
            <a:ext cx="3974949" cy="2287229"/>
          </a:xfrm>
        </p:spPr>
        <p:txBody>
          <a:bodyPr>
            <a:normAutofit/>
          </a:bodyPr>
          <a:lstStyle/>
          <a:p>
            <a:pPr algn="l"/>
            <a:r>
              <a:rPr lang="en-US" sz="4400" dirty="0"/>
              <a:t>Non-verbal Communication </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804335" y="4009771"/>
            <a:ext cx="3503122" cy="1244361"/>
          </a:xfrm>
        </p:spPr>
        <p:txBody>
          <a:bodyPr>
            <a:normAutofit/>
          </a:bodyPr>
          <a:lstStyle/>
          <a:p>
            <a:pPr algn="l"/>
            <a:endParaRPr lang="en-US" sz="1800" dirty="0">
              <a:solidFill>
                <a:srgbClr val="FC05CB"/>
              </a:solidFill>
            </a:endParaRPr>
          </a:p>
        </p:txBody>
      </p:sp>
    </p:spTree>
    <p:extLst>
      <p:ext uri="{BB962C8B-B14F-4D97-AF65-F5344CB8AC3E}">
        <p14:creationId xmlns:p14="http://schemas.microsoft.com/office/powerpoint/2010/main" val="194657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a:xfrm>
            <a:off x="419100" y="136534"/>
            <a:ext cx="3816095" cy="1807305"/>
          </a:xfrm>
        </p:spPr>
        <p:txBody>
          <a:bodyPr>
            <a:normAutofit/>
          </a:bodyPr>
          <a:lstStyle/>
          <a:p>
            <a:r>
              <a:rPr lang="en-GB" sz="3400" b="1" dirty="0"/>
              <a:t>Communication </a:t>
            </a:r>
          </a:p>
        </p:txBody>
      </p:sp>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0" y="1721224"/>
            <a:ext cx="4654297" cy="4455739"/>
          </a:xfrm>
        </p:spPr>
        <p:txBody>
          <a:bodyPr>
            <a:normAutofit/>
          </a:bodyPr>
          <a:lstStyle/>
          <a:p>
            <a:pPr lvl="1">
              <a:lnSpc>
                <a:spcPct val="90000"/>
              </a:lnSpc>
            </a:pPr>
            <a:r>
              <a:rPr lang="en-GB" sz="2000" dirty="0"/>
              <a:t>Communication implies social processes</a:t>
            </a:r>
          </a:p>
          <a:p>
            <a:pPr lvl="1">
              <a:lnSpc>
                <a:spcPct val="90000"/>
              </a:lnSpc>
            </a:pPr>
            <a:r>
              <a:rPr lang="en-GB" sz="2000" dirty="0"/>
              <a:t>Flow of information</a:t>
            </a:r>
          </a:p>
          <a:p>
            <a:pPr lvl="1">
              <a:lnSpc>
                <a:spcPct val="90000"/>
              </a:lnSpc>
            </a:pPr>
            <a:r>
              <a:rPr lang="en-GB" sz="2000" dirty="0"/>
              <a:t>Circulation of knowledge</a:t>
            </a:r>
          </a:p>
          <a:p>
            <a:pPr lvl="1">
              <a:lnSpc>
                <a:spcPct val="90000"/>
              </a:lnSpc>
            </a:pPr>
            <a:r>
              <a:rPr lang="en-GB" sz="2000" dirty="0"/>
              <a:t>Propagation of thoughts</a:t>
            </a:r>
          </a:p>
          <a:p>
            <a:pPr lvl="1">
              <a:lnSpc>
                <a:spcPct val="90000"/>
              </a:lnSpc>
            </a:pPr>
            <a:r>
              <a:rPr lang="en-GB" sz="2000" dirty="0"/>
              <a:t>Communication through behaviour</a:t>
            </a:r>
          </a:p>
          <a:p>
            <a:pPr lvl="1">
              <a:lnSpc>
                <a:spcPct val="90000"/>
              </a:lnSpc>
            </a:pPr>
            <a:r>
              <a:rPr lang="en-GB" sz="2000" dirty="0"/>
              <a:t>Non-verbal = sending and receiving wordless messages</a:t>
            </a:r>
          </a:p>
          <a:p>
            <a:pPr lvl="1">
              <a:lnSpc>
                <a:spcPct val="90000"/>
              </a:lnSpc>
            </a:pPr>
            <a:r>
              <a:rPr lang="en-GB" sz="2000" dirty="0"/>
              <a:t>Gesture, touch, body language, posture, facial expressions, eye contact</a:t>
            </a:r>
          </a:p>
          <a:p>
            <a:pPr lvl="1">
              <a:lnSpc>
                <a:spcPct val="90000"/>
              </a:lnSpc>
            </a:pPr>
            <a:r>
              <a:rPr lang="en-GB" sz="2000" dirty="0"/>
              <a:t>Material items –clothing/hairstyle</a:t>
            </a:r>
          </a:p>
        </p:txBody>
      </p:sp>
      <p:pic>
        <p:nvPicPr>
          <p:cNvPr id="5" name="Picture 4" descr="A picture containing person, wall&#10;&#10;Description automatically generated">
            <a:extLst>
              <a:ext uri="{FF2B5EF4-FFF2-40B4-BE49-F238E27FC236}">
                <a16:creationId xmlns:a16="http://schemas.microsoft.com/office/drawing/2014/main" id="{DB51A060-7296-A311-5162-DA8F40067776}"/>
              </a:ext>
            </a:extLst>
          </p:cNvPr>
          <p:cNvPicPr>
            <a:picLocks noChangeAspect="1"/>
          </p:cNvPicPr>
          <p:nvPr/>
        </p:nvPicPr>
        <p:blipFill rotWithShape="1">
          <a:blip r:embed="rId2"/>
          <a:srcRect l="4651" r="27250"/>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4290192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a:xfrm>
            <a:off x="5555478" y="-38287"/>
            <a:ext cx="6116569" cy="1807305"/>
          </a:xfrm>
        </p:spPr>
        <p:txBody>
          <a:bodyPr>
            <a:normAutofit/>
          </a:bodyPr>
          <a:lstStyle/>
          <a:p>
            <a:r>
              <a:rPr lang="en-GB" dirty="0"/>
              <a:t>Areas of non-verbal communication</a:t>
            </a:r>
          </a:p>
        </p:txBody>
      </p:sp>
      <p:pic>
        <p:nvPicPr>
          <p:cNvPr id="5" name="Picture 4" descr="A picture containing person&#10;&#10;Description automatically generated">
            <a:extLst>
              <a:ext uri="{FF2B5EF4-FFF2-40B4-BE49-F238E27FC236}">
                <a16:creationId xmlns:a16="http://schemas.microsoft.com/office/drawing/2014/main" id="{24FBD36D-F96A-F616-D53F-F43FFCF705F4}"/>
              </a:ext>
            </a:extLst>
          </p:cNvPr>
          <p:cNvPicPr>
            <a:picLocks noChangeAspect="1"/>
          </p:cNvPicPr>
          <p:nvPr/>
        </p:nvPicPr>
        <p:blipFill rotWithShape="1">
          <a:blip r:embed="rId2"/>
          <a:srcRect l="11974" r="18238" b="2"/>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6096000" y="1479176"/>
            <a:ext cx="5576047" cy="5013699"/>
          </a:xfrm>
        </p:spPr>
        <p:txBody>
          <a:bodyPr>
            <a:noAutofit/>
          </a:bodyPr>
          <a:lstStyle/>
          <a:p>
            <a:pPr lvl="1">
              <a:lnSpc>
                <a:spcPct val="90000"/>
              </a:lnSpc>
            </a:pPr>
            <a:r>
              <a:rPr lang="en-GB" sz="2200" dirty="0"/>
              <a:t>Personal: individualised behaviours</a:t>
            </a:r>
          </a:p>
          <a:p>
            <a:pPr lvl="1">
              <a:lnSpc>
                <a:spcPct val="90000"/>
              </a:lnSpc>
            </a:pPr>
            <a:r>
              <a:rPr lang="en-GB" sz="2200" dirty="0"/>
              <a:t>Cultural: group behaviours unconsciously learned</a:t>
            </a:r>
          </a:p>
          <a:p>
            <a:pPr lvl="1">
              <a:lnSpc>
                <a:spcPct val="90000"/>
              </a:lnSpc>
            </a:pPr>
            <a:r>
              <a:rPr lang="en-GB" sz="2200" dirty="0"/>
              <a:t>Universal: common to all mankind and accepted in all cultures</a:t>
            </a:r>
          </a:p>
          <a:p>
            <a:pPr marL="457200" lvl="1" indent="0">
              <a:lnSpc>
                <a:spcPct val="90000"/>
              </a:lnSpc>
              <a:buNone/>
            </a:pPr>
            <a:r>
              <a:rPr lang="en-GB" sz="2200" dirty="0"/>
              <a:t>Classifications:</a:t>
            </a:r>
          </a:p>
          <a:p>
            <a:pPr lvl="1">
              <a:lnSpc>
                <a:spcPct val="90000"/>
              </a:lnSpc>
            </a:pPr>
            <a:r>
              <a:rPr lang="en-GB" sz="2200" dirty="0"/>
              <a:t>Kinesics: body movement- facial expressions, gesture etc.</a:t>
            </a:r>
          </a:p>
          <a:p>
            <a:pPr lvl="1">
              <a:lnSpc>
                <a:spcPct val="90000"/>
              </a:lnSpc>
            </a:pPr>
            <a:r>
              <a:rPr lang="en-GB" sz="2200" dirty="0"/>
              <a:t>Proxemics: communication with aspects of physical distance </a:t>
            </a:r>
          </a:p>
          <a:p>
            <a:pPr lvl="1">
              <a:lnSpc>
                <a:spcPct val="90000"/>
              </a:lnSpc>
            </a:pPr>
            <a:r>
              <a:rPr lang="en-GB" sz="2200" dirty="0"/>
              <a:t>Haptics: touch-based</a:t>
            </a:r>
          </a:p>
          <a:p>
            <a:pPr lvl="1">
              <a:lnSpc>
                <a:spcPct val="90000"/>
              </a:lnSpc>
            </a:pPr>
            <a:r>
              <a:rPr lang="en-GB" sz="2200" dirty="0" err="1"/>
              <a:t>Oculesics</a:t>
            </a:r>
            <a:r>
              <a:rPr lang="en-GB" sz="2200" dirty="0"/>
              <a:t>: eye-usage</a:t>
            </a:r>
          </a:p>
          <a:p>
            <a:pPr lvl="1">
              <a:lnSpc>
                <a:spcPct val="90000"/>
              </a:lnSpc>
            </a:pPr>
            <a:r>
              <a:rPr lang="en-GB" sz="2200" dirty="0"/>
              <a:t>Environment: create and alter expectations </a:t>
            </a:r>
          </a:p>
        </p:txBody>
      </p:sp>
    </p:spTree>
    <p:extLst>
      <p:ext uri="{BB962C8B-B14F-4D97-AF65-F5344CB8AC3E}">
        <p14:creationId xmlns:p14="http://schemas.microsoft.com/office/powerpoint/2010/main" val="59827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a:xfrm>
            <a:off x="6379318" y="0"/>
            <a:ext cx="4840010" cy="1807305"/>
          </a:xfrm>
        </p:spPr>
        <p:txBody>
          <a:bodyPr>
            <a:normAutofit/>
          </a:bodyPr>
          <a:lstStyle/>
          <a:p>
            <a:r>
              <a:rPr lang="en-GB" dirty="0"/>
              <a:t>Types of communication</a:t>
            </a:r>
          </a:p>
        </p:txBody>
      </p:sp>
      <p:pic>
        <p:nvPicPr>
          <p:cNvPr id="5" name="Picture 4">
            <a:extLst>
              <a:ext uri="{FF2B5EF4-FFF2-40B4-BE49-F238E27FC236}">
                <a16:creationId xmlns:a16="http://schemas.microsoft.com/office/drawing/2014/main" id="{70EA7302-6085-31A2-AB59-8282AFDC30F8}"/>
              </a:ext>
            </a:extLst>
          </p:cNvPr>
          <p:cNvPicPr>
            <a:picLocks noChangeAspect="1"/>
          </p:cNvPicPr>
          <p:nvPr/>
        </p:nvPicPr>
        <p:blipFill rotWithShape="1">
          <a:blip r:embed="rId2"/>
          <a:srcRect l="28507" r="34257"/>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6116571" y="1721224"/>
            <a:ext cx="5797523" cy="4771651"/>
          </a:xfrm>
        </p:spPr>
        <p:txBody>
          <a:bodyPr>
            <a:noAutofit/>
          </a:bodyPr>
          <a:lstStyle/>
          <a:p>
            <a:pPr lvl="1">
              <a:lnSpc>
                <a:spcPct val="90000"/>
              </a:lnSpc>
            </a:pPr>
            <a:r>
              <a:rPr lang="en-GB" sz="2200" dirty="0"/>
              <a:t>Facial expressions: communicating through mouth and eyes</a:t>
            </a:r>
          </a:p>
          <a:p>
            <a:pPr lvl="1">
              <a:lnSpc>
                <a:spcPct val="90000"/>
              </a:lnSpc>
            </a:pPr>
            <a:r>
              <a:rPr lang="en-GB" sz="2200" dirty="0"/>
              <a:t>Body language: includes gesture</a:t>
            </a:r>
          </a:p>
          <a:p>
            <a:pPr lvl="1">
              <a:lnSpc>
                <a:spcPct val="90000"/>
              </a:lnSpc>
            </a:pPr>
            <a:r>
              <a:rPr lang="en-GB" sz="2200" dirty="0"/>
              <a:t>Speech: paralanguage –voice quality, pace, pitch, volume, rhythm and intonation</a:t>
            </a:r>
          </a:p>
          <a:p>
            <a:pPr lvl="1">
              <a:lnSpc>
                <a:spcPct val="90000"/>
              </a:lnSpc>
            </a:pPr>
            <a:r>
              <a:rPr lang="en-GB" sz="2200" dirty="0"/>
              <a:t>Posture: indicate emotion or intention </a:t>
            </a:r>
          </a:p>
          <a:p>
            <a:pPr lvl="1">
              <a:lnSpc>
                <a:spcPct val="90000"/>
              </a:lnSpc>
            </a:pPr>
            <a:r>
              <a:rPr lang="en-GB" sz="2200" dirty="0"/>
              <a:t>Gestures: emblem or quotable</a:t>
            </a:r>
          </a:p>
          <a:p>
            <a:pPr lvl="1">
              <a:lnSpc>
                <a:spcPct val="90000"/>
              </a:lnSpc>
            </a:pPr>
            <a:r>
              <a:rPr lang="en-GB" sz="2200" dirty="0"/>
              <a:t>Clothing: clues about personality, background, financial status</a:t>
            </a:r>
          </a:p>
          <a:p>
            <a:pPr lvl="1">
              <a:lnSpc>
                <a:spcPct val="90000"/>
              </a:lnSpc>
            </a:pPr>
            <a:r>
              <a:rPr lang="en-GB" sz="2200" dirty="0"/>
              <a:t>Consequences: associations and perception</a:t>
            </a:r>
          </a:p>
        </p:txBody>
      </p:sp>
    </p:spTree>
    <p:extLst>
      <p:ext uri="{BB962C8B-B14F-4D97-AF65-F5344CB8AC3E}">
        <p14:creationId xmlns:p14="http://schemas.microsoft.com/office/powerpoint/2010/main" val="351518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a:xfrm>
            <a:off x="838201" y="365125"/>
            <a:ext cx="5251316" cy="1807305"/>
          </a:xfrm>
        </p:spPr>
        <p:txBody>
          <a:bodyPr>
            <a:normAutofit/>
          </a:bodyPr>
          <a:lstStyle/>
          <a:p>
            <a:r>
              <a:rPr lang="en-GB" dirty="0"/>
              <a:t>Dramaturgy and Impression management</a:t>
            </a:r>
          </a:p>
        </p:txBody>
      </p:sp>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0" y="2172430"/>
            <a:ext cx="6495107" cy="4320445"/>
          </a:xfrm>
        </p:spPr>
        <p:txBody>
          <a:bodyPr>
            <a:noAutofit/>
          </a:bodyPr>
          <a:lstStyle/>
          <a:p>
            <a:pPr lvl="1">
              <a:lnSpc>
                <a:spcPct val="90000"/>
              </a:lnSpc>
            </a:pPr>
            <a:r>
              <a:rPr lang="en-GB" sz="2000" dirty="0"/>
              <a:t>Culture and individuals = plays and roles (Goffman)</a:t>
            </a:r>
          </a:p>
          <a:p>
            <a:pPr lvl="1">
              <a:lnSpc>
                <a:spcPct val="90000"/>
              </a:lnSpc>
            </a:pPr>
            <a:r>
              <a:rPr lang="en-GB" sz="2000" dirty="0">
                <a:effectLst/>
              </a:rPr>
              <a:t>“Individuals are, in essence, dramatic actors on a stage playing parts dictated by culture, and, like all </a:t>
            </a:r>
            <a:r>
              <a:rPr lang="en-GB" sz="2000" dirty="0" err="1">
                <a:effectLst/>
              </a:rPr>
              <a:t>theater</a:t>
            </a:r>
            <a:r>
              <a:rPr lang="en-GB" sz="2000" dirty="0">
                <a:effectLst/>
              </a:rPr>
              <a:t>, they are given some dramatic license in how they play roles, as long as they do not deviate too far from the emotional script provided by culture.” Turner and Stets (2006)</a:t>
            </a:r>
          </a:p>
          <a:p>
            <a:pPr lvl="1">
              <a:lnSpc>
                <a:spcPct val="90000"/>
              </a:lnSpc>
            </a:pPr>
            <a:r>
              <a:rPr lang="en-GB" sz="2000" dirty="0"/>
              <a:t>Presentation of self guides social interaction</a:t>
            </a:r>
          </a:p>
          <a:p>
            <a:pPr lvl="1">
              <a:lnSpc>
                <a:spcPct val="90000"/>
              </a:lnSpc>
            </a:pPr>
            <a:r>
              <a:rPr lang="en-GB" sz="2000" dirty="0"/>
              <a:t>Impression management </a:t>
            </a:r>
          </a:p>
          <a:p>
            <a:pPr lvl="1">
              <a:lnSpc>
                <a:spcPct val="90000"/>
              </a:lnSpc>
            </a:pPr>
            <a:r>
              <a:rPr lang="en-GB" sz="2000" dirty="0"/>
              <a:t>‘Frontstage’ and ‘Backstage’</a:t>
            </a:r>
          </a:p>
          <a:p>
            <a:pPr lvl="1">
              <a:lnSpc>
                <a:spcPct val="90000"/>
              </a:lnSpc>
            </a:pPr>
            <a:r>
              <a:rPr lang="en-GB" sz="2000" dirty="0"/>
              <a:t>Dress has an effect</a:t>
            </a:r>
          </a:p>
        </p:txBody>
      </p:sp>
      <p:pic>
        <p:nvPicPr>
          <p:cNvPr id="5" name="Picture 4" descr="A group of men in garment&#10;&#10;Description automatically generated with medium confidence">
            <a:extLst>
              <a:ext uri="{FF2B5EF4-FFF2-40B4-BE49-F238E27FC236}">
                <a16:creationId xmlns:a16="http://schemas.microsoft.com/office/drawing/2014/main" id="{B4BA4959-D310-A165-0CE8-C895ECD442D3}"/>
              </a:ext>
            </a:extLst>
          </p:cNvPr>
          <p:cNvPicPr>
            <a:picLocks noChangeAspect="1"/>
          </p:cNvPicPr>
          <p:nvPr/>
        </p:nvPicPr>
        <p:blipFill rotWithShape="1">
          <a:blip r:embed="rId2"/>
          <a:srcRect l="6628" r="1294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1181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a:xfrm>
            <a:off x="838201" y="365125"/>
            <a:ext cx="5251316" cy="1807305"/>
          </a:xfrm>
        </p:spPr>
        <p:txBody>
          <a:bodyPr>
            <a:normAutofit/>
          </a:bodyPr>
          <a:lstStyle/>
          <a:p>
            <a:r>
              <a:rPr lang="en-GB" dirty="0"/>
              <a:t>Edward Hall </a:t>
            </a:r>
          </a:p>
        </p:txBody>
      </p:sp>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206506" y="1748118"/>
            <a:ext cx="5251316" cy="4428845"/>
          </a:xfrm>
        </p:spPr>
        <p:txBody>
          <a:bodyPr>
            <a:noAutofit/>
          </a:bodyPr>
          <a:lstStyle/>
          <a:p>
            <a:pPr lvl="1"/>
            <a:r>
              <a:rPr lang="en-GB" dirty="0"/>
              <a:t>Most of communication is unconscious</a:t>
            </a:r>
          </a:p>
          <a:p>
            <a:pPr marL="457200" lvl="1" indent="0">
              <a:buNone/>
            </a:pPr>
            <a:endParaRPr lang="en-GB" dirty="0"/>
          </a:p>
          <a:p>
            <a:pPr lvl="1"/>
            <a:r>
              <a:rPr lang="en-GB" dirty="0"/>
              <a:t>Varies region to region</a:t>
            </a:r>
          </a:p>
          <a:p>
            <a:pPr lvl="1"/>
            <a:endParaRPr lang="en-GB" dirty="0"/>
          </a:p>
          <a:p>
            <a:pPr lvl="1"/>
            <a:r>
              <a:rPr lang="en-GB" dirty="0"/>
              <a:t>Differences in time and space</a:t>
            </a:r>
          </a:p>
          <a:p>
            <a:pPr lvl="1"/>
            <a:endParaRPr lang="en-GB" dirty="0"/>
          </a:p>
          <a:p>
            <a:pPr lvl="1"/>
            <a:r>
              <a:rPr lang="en-GB" dirty="0"/>
              <a:t>Customary social distances vary around the world</a:t>
            </a:r>
          </a:p>
        </p:txBody>
      </p:sp>
      <p:pic>
        <p:nvPicPr>
          <p:cNvPr id="5" name="Picture 4" descr="A picture containing text, person, floor&#10;&#10;Description automatically generated">
            <a:extLst>
              <a:ext uri="{FF2B5EF4-FFF2-40B4-BE49-F238E27FC236}">
                <a16:creationId xmlns:a16="http://schemas.microsoft.com/office/drawing/2014/main" id="{C6E3360E-F714-E5A9-05EC-399E85C95930}"/>
              </a:ext>
            </a:extLst>
          </p:cNvPr>
          <p:cNvPicPr>
            <a:picLocks noChangeAspect="1"/>
          </p:cNvPicPr>
          <p:nvPr/>
        </p:nvPicPr>
        <p:blipFill rotWithShape="1">
          <a:blip r:embed="rId2"/>
          <a:srcRect l="16395" r="270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8219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a:xfrm>
            <a:off x="6513788" y="365125"/>
            <a:ext cx="4840010" cy="1807305"/>
          </a:xfrm>
        </p:spPr>
        <p:txBody>
          <a:bodyPr>
            <a:normAutofit/>
          </a:bodyPr>
          <a:lstStyle/>
          <a:p>
            <a:r>
              <a:rPr lang="en-GB"/>
              <a:t>Norbert Elias – The Civilising Process</a:t>
            </a:r>
            <a:endParaRPr lang="en-GB" dirty="0"/>
          </a:p>
        </p:txBody>
      </p:sp>
      <p:pic>
        <p:nvPicPr>
          <p:cNvPr id="5" name="Picture 4" descr="A painting of a group of people&#10;&#10;Description automatically generated with low confidence">
            <a:extLst>
              <a:ext uri="{FF2B5EF4-FFF2-40B4-BE49-F238E27FC236}">
                <a16:creationId xmlns:a16="http://schemas.microsoft.com/office/drawing/2014/main" id="{7EC27881-7091-2916-6EAD-D87EC2481CAD}"/>
              </a:ext>
            </a:extLst>
          </p:cNvPr>
          <p:cNvPicPr>
            <a:picLocks noChangeAspect="1"/>
          </p:cNvPicPr>
          <p:nvPr/>
        </p:nvPicPr>
        <p:blipFill rotWithShape="1">
          <a:blip r:embed="rId2"/>
          <a:srcRect l="15991" r="34510"/>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5809129" y="1936376"/>
            <a:ext cx="5782236" cy="4556499"/>
          </a:xfrm>
        </p:spPr>
        <p:txBody>
          <a:bodyPr>
            <a:normAutofit/>
          </a:bodyPr>
          <a:lstStyle/>
          <a:p>
            <a:pPr lvl="1"/>
            <a:r>
              <a:rPr lang="en-GB" sz="2200" dirty="0"/>
              <a:t>Modes of behaviour – etiquette</a:t>
            </a:r>
          </a:p>
          <a:p>
            <a:pPr lvl="1"/>
            <a:r>
              <a:rPr lang="en-GB" sz="2200" dirty="0"/>
              <a:t>Major changes in feelings of delicacy, shame, refinement and repugnance </a:t>
            </a:r>
          </a:p>
          <a:p>
            <a:pPr lvl="1"/>
            <a:r>
              <a:rPr lang="en-GB" sz="2200" dirty="0"/>
              <a:t>Erasmus and bodily functions </a:t>
            </a:r>
          </a:p>
          <a:p>
            <a:pPr lvl="1"/>
            <a:r>
              <a:rPr lang="en-GB" sz="2200" dirty="0"/>
              <a:t>Disgust at medieval behaviours</a:t>
            </a:r>
          </a:p>
          <a:p>
            <a:pPr lvl="1"/>
            <a:r>
              <a:rPr lang="en-GB" sz="2200" dirty="0"/>
              <a:t>Ritualised feelings of distaste</a:t>
            </a:r>
          </a:p>
          <a:p>
            <a:pPr lvl="1"/>
            <a:r>
              <a:rPr lang="en-GB" sz="2200" dirty="0"/>
              <a:t>Changes in behaviour through interdependence</a:t>
            </a:r>
          </a:p>
          <a:p>
            <a:pPr lvl="1"/>
            <a:r>
              <a:rPr lang="en-GB" sz="2200" dirty="0"/>
              <a:t>Transformation and ‘cultivation’ of manners </a:t>
            </a:r>
          </a:p>
        </p:txBody>
      </p:sp>
    </p:spTree>
    <p:extLst>
      <p:ext uri="{BB962C8B-B14F-4D97-AF65-F5344CB8AC3E}">
        <p14:creationId xmlns:p14="http://schemas.microsoft.com/office/powerpoint/2010/main" val="96953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838200" y="1983971"/>
            <a:ext cx="10515600" cy="4160520"/>
          </a:xfrm>
        </p:spPr>
        <p:txBody>
          <a:bodyPr/>
          <a:lstStyle/>
          <a:p>
            <a:pPr algn="l"/>
            <a:r>
              <a:rPr lang="en-US" b="0" i="0" dirty="0">
                <a:solidFill>
                  <a:srgbClr val="000000"/>
                </a:solidFill>
                <a:effectLst/>
              </a:rPr>
              <a:t>Riggio and Feldman: Culture and nonverbal </a:t>
            </a:r>
            <a:r>
              <a:rPr lang="en-US" b="0" i="0" dirty="0" err="1">
                <a:solidFill>
                  <a:srgbClr val="000000"/>
                </a:solidFill>
                <a:effectLst/>
              </a:rPr>
              <a:t>behaviours</a:t>
            </a:r>
            <a:endParaRPr lang="en-US" b="0" i="0" dirty="0">
              <a:solidFill>
                <a:srgbClr val="000000"/>
              </a:solidFill>
              <a:effectLst/>
            </a:endParaRPr>
          </a:p>
          <a:p>
            <a:pPr algn="just"/>
            <a:r>
              <a:rPr lang="en-US" dirty="0">
                <a:solidFill>
                  <a:srgbClr val="212121"/>
                </a:solidFill>
                <a:effectLst/>
              </a:rPr>
              <a:t>1. What rules do all people learn? Based on what and what these rules are called?</a:t>
            </a:r>
          </a:p>
          <a:p>
            <a:pPr algn="just"/>
            <a:r>
              <a:rPr lang="en-US" dirty="0">
                <a:solidFill>
                  <a:srgbClr val="212121"/>
                </a:solidFill>
                <a:effectLst/>
              </a:rPr>
              <a:t>2. What kind of role does culture play in decoding signals during communications and why?</a:t>
            </a:r>
          </a:p>
          <a:p>
            <a:pPr algn="just"/>
            <a:r>
              <a:rPr lang="en-US" dirty="0">
                <a:solidFill>
                  <a:srgbClr val="212121"/>
                </a:solidFill>
                <a:effectLst/>
              </a:rPr>
              <a:t>3. Is it possible to conduct a perfectly equivalent cross-cultural study? If yes, how? If not, what is the reason?</a:t>
            </a:r>
          </a:p>
          <a:p>
            <a:pPr lvl="1"/>
            <a:endParaRPr lang="en-GB" dirty="0"/>
          </a:p>
        </p:txBody>
      </p:sp>
    </p:spTree>
    <p:extLst>
      <p:ext uri="{BB962C8B-B14F-4D97-AF65-F5344CB8AC3E}">
        <p14:creationId xmlns:p14="http://schemas.microsoft.com/office/powerpoint/2010/main" val="17057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838200" y="1983971"/>
            <a:ext cx="10515600" cy="4160520"/>
          </a:xfrm>
        </p:spPr>
        <p:txBody>
          <a:bodyPr/>
          <a:lstStyle/>
          <a:p>
            <a:pPr marL="0" indent="0" algn="l">
              <a:buNone/>
            </a:pPr>
            <a:br>
              <a:rPr lang="en-US" sz="2400" b="0" i="0" dirty="0">
                <a:solidFill>
                  <a:srgbClr val="000000"/>
                </a:solidFill>
                <a:effectLst/>
              </a:rPr>
            </a:br>
            <a:r>
              <a:rPr lang="en-US" sz="2400" b="0" i="0" dirty="0" err="1">
                <a:solidFill>
                  <a:srgbClr val="000000"/>
                </a:solidFill>
                <a:effectLst/>
              </a:rPr>
              <a:t>Dundes</a:t>
            </a:r>
            <a:r>
              <a:rPr lang="en-US" sz="2400" b="0" i="0" dirty="0">
                <a:solidFill>
                  <a:srgbClr val="000000"/>
                </a:solidFill>
                <a:effectLst/>
              </a:rPr>
              <a:t>: Evil Eye</a:t>
            </a:r>
          </a:p>
          <a:p>
            <a:pPr algn="l">
              <a:buFont typeface="+mj-lt"/>
              <a:buAutoNum type="arabicPeriod"/>
            </a:pPr>
            <a:r>
              <a:rPr lang="en-US" sz="2400" b="0" i="0" dirty="0">
                <a:solidFill>
                  <a:srgbClr val="212121"/>
                </a:solidFill>
                <a:effectLst/>
              </a:rPr>
              <a:t>Why did Spooner criticize the envy theory? What is the question he asks? </a:t>
            </a:r>
          </a:p>
          <a:p>
            <a:pPr algn="l">
              <a:buFont typeface="+mj-lt"/>
              <a:buAutoNum type="arabicPeriod"/>
            </a:pPr>
            <a:r>
              <a:rPr lang="en-US" sz="2400" b="0" i="0" dirty="0">
                <a:solidFill>
                  <a:srgbClr val="212121"/>
                </a:solidFill>
                <a:effectLst/>
              </a:rPr>
              <a:t> What did Freud write about the evil eye, and how did Tourney and </a:t>
            </a:r>
            <a:r>
              <a:rPr lang="en-US" sz="2400" b="0" i="0" dirty="0" err="1">
                <a:solidFill>
                  <a:srgbClr val="212121"/>
                </a:solidFill>
                <a:effectLst/>
              </a:rPr>
              <a:t>Plazak</a:t>
            </a:r>
            <a:r>
              <a:rPr lang="en-US" sz="2400" b="0" i="0" dirty="0">
                <a:solidFill>
                  <a:srgbClr val="212121"/>
                </a:solidFill>
                <a:effectLst/>
              </a:rPr>
              <a:t> follow this psychiatric tack?</a:t>
            </a:r>
          </a:p>
          <a:p>
            <a:pPr marL="0" indent="0">
              <a:buNone/>
            </a:pPr>
            <a:br>
              <a:rPr lang="en-US" dirty="0"/>
            </a:br>
            <a:endParaRPr lang="en-GB" dirty="0"/>
          </a:p>
        </p:txBody>
      </p:sp>
    </p:spTree>
    <p:extLst>
      <p:ext uri="{BB962C8B-B14F-4D97-AF65-F5344CB8AC3E}">
        <p14:creationId xmlns:p14="http://schemas.microsoft.com/office/powerpoint/2010/main" val="4213730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BrushVTI">
  <a:themeElements>
    <a:clrScheme name="AnalogousFromRegularSeed_2SEEDS">
      <a:dk1>
        <a:srgbClr val="000000"/>
      </a:dk1>
      <a:lt1>
        <a:srgbClr val="FFFFFF"/>
      </a:lt1>
      <a:dk2>
        <a:srgbClr val="312E1C"/>
      </a:dk2>
      <a:lt2>
        <a:srgbClr val="F3F3F0"/>
      </a:lt2>
      <a:accent1>
        <a:srgbClr val="4144DC"/>
      </a:accent1>
      <a:accent2>
        <a:srgbClr val="297CE7"/>
      </a:accent2>
      <a:accent3>
        <a:srgbClr val="7429E7"/>
      </a:accent3>
      <a:accent4>
        <a:srgbClr val="D58117"/>
      </a:accent4>
      <a:accent5>
        <a:srgbClr val="B5B220"/>
      </a:accent5>
      <a:accent6>
        <a:srgbClr val="7DC015"/>
      </a:accent6>
      <a:hlink>
        <a:srgbClr val="929030"/>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{1F2D107D-86BA-41D4-BFA4-F919993A5198}tf00934815_win32</Template>
  <TotalTime>48</TotalTime>
  <Words>437</Words>
  <Application>Microsoft Office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Century Gothic</vt:lpstr>
      <vt:lpstr>Goudy Old Style</vt:lpstr>
      <vt:lpstr>Wingdings 2</vt:lpstr>
      <vt:lpstr>SlateVTI</vt:lpstr>
      <vt:lpstr>BrushVTI</vt:lpstr>
      <vt:lpstr>Non-verbal Communication </vt:lpstr>
      <vt:lpstr>Communication </vt:lpstr>
      <vt:lpstr>Areas of non-verbal communication</vt:lpstr>
      <vt:lpstr>Types of communication</vt:lpstr>
      <vt:lpstr>Dramaturgy and Impression management</vt:lpstr>
      <vt:lpstr>Edward Hall </vt:lpstr>
      <vt:lpstr>Norbert Elias – The Civilising Process</vt:lpstr>
      <vt:lpstr>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Non-verbal Communication </dc:title>
  <dc:creator>Lucy Brown</dc:creator>
  <cp:lastModifiedBy>Lucy Elizabeth Brown</cp:lastModifiedBy>
  <cp:revision>3</cp:revision>
  <dcterms:created xsi:type="dcterms:W3CDTF">2021-03-29T17:26:16Z</dcterms:created>
  <dcterms:modified xsi:type="dcterms:W3CDTF">2023-02-20T16:42:31Z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