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5"/>
  </p:notes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 id="269" r:id="rId15"/>
    <p:sldId id="270" r:id="rId16"/>
    <p:sldId id="271" r:id="rId17"/>
    <p:sldId id="272" r:id="rId18"/>
    <p:sldId id="292" r:id="rId19"/>
    <p:sldId id="273" r:id="rId20"/>
    <p:sldId id="275" r:id="rId21"/>
    <p:sldId id="276" r:id="rId22"/>
    <p:sldId id="293" r:id="rId23"/>
    <p:sldId id="277" r:id="rId24"/>
    <p:sldId id="274" r:id="rId25"/>
    <p:sldId id="278" r:id="rId26"/>
    <p:sldId id="279" r:id="rId27"/>
    <p:sldId id="280" r:id="rId28"/>
    <p:sldId id="281" r:id="rId29"/>
    <p:sldId id="283" r:id="rId30"/>
    <p:sldId id="282" r:id="rId31"/>
    <p:sldId id="294" r:id="rId32"/>
    <p:sldId id="295" r:id="rId33"/>
    <p:sldId id="284" r:id="rId34"/>
    <p:sldId id="285" r:id="rId35"/>
    <p:sldId id="286" r:id="rId36"/>
    <p:sldId id="287" r:id="rId37"/>
    <p:sldId id="288" r:id="rId38"/>
    <p:sldId id="289" r:id="rId39"/>
    <p:sldId id="296" r:id="rId40"/>
    <p:sldId id="290" r:id="rId41"/>
    <p:sldId id="298" r:id="rId42"/>
    <p:sldId id="297" r:id="rId43"/>
    <p:sldId id="291" r:id="rId4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988" y="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77515-B6BA-40FE-915F-F968EBC529EB}" type="datetimeFigureOut">
              <a:rPr lang="cs-CZ" smtClean="0"/>
              <a:pPr/>
              <a:t>21. 11. 2018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C7FD74-6C8D-4CE7-BE5E-6284AC953129}"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DE0840-4708-431C-B5C0-1A4AC7A09458}" type="slidenum">
              <a:rPr lang="cs-CZ">
                <a:solidFill>
                  <a:prstClr val="black"/>
                </a:solidFill>
              </a:rPr>
              <a:pPr/>
              <a:t>6</a:t>
            </a:fld>
            <a:endParaRPr lang="cs-CZ">
              <a:solidFill>
                <a:prstClr val="black"/>
              </a:solidFill>
            </a:endParaRPr>
          </a:p>
        </p:txBody>
      </p:sp>
      <p:sp>
        <p:nvSpPr>
          <p:cNvPr id="86018" name="Rectangle 2"/>
          <p:cNvSpPr>
            <a:spLocks noGrp="1" noRot="1" noChangeAspect="1" noChangeArrowheads="1" noTextEdit="1"/>
          </p:cNvSpPr>
          <p:nvPr>
            <p:ph type="sldImg"/>
          </p:nvPr>
        </p:nvSpPr>
        <p:spPr>
          <a:xfrm>
            <a:off x="-11031538" y="-7578725"/>
            <a:ext cx="22063076" cy="16548100"/>
          </a:xfrm>
          <a:ln/>
        </p:spPr>
      </p:sp>
      <p:sp>
        <p:nvSpPr>
          <p:cNvPr id="86019" name="Rectangle 3"/>
          <p:cNvSpPr>
            <a:spLocks noGrp="1" noChangeArrowheads="1"/>
          </p:cNvSpPr>
          <p:nvPr>
            <p:ph type="body" idx="1"/>
          </p:nvPr>
        </p:nvSpPr>
        <p:spPr/>
        <p:txBody>
          <a:bodyPr/>
          <a:lstStyle/>
          <a:p>
            <a:endParaRPr lang="cs-CZ"/>
          </a:p>
        </p:txBody>
      </p:sp>
    </p:spTree>
    <p:extLst>
      <p:ext uri="{BB962C8B-B14F-4D97-AF65-F5344CB8AC3E}">
        <p14:creationId xmlns="" xmlns:p14="http://schemas.microsoft.com/office/powerpoint/2010/main" val="151211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smtClean="0"/>
              <a:t>Klepnutím lze upravit styl předlohy nadpisů.</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smtClean="0"/>
              <a:t>Klepnutím lze upravit styl předlohy podnadpisů.</a:t>
            </a:r>
            <a:endParaRPr kumimoji="0" lang="en-US"/>
          </a:p>
        </p:txBody>
      </p:sp>
      <p:sp>
        <p:nvSpPr>
          <p:cNvPr id="4" name="Zástupný symbol pro datum 3"/>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DCAA-A1A0-443E-87AA-6886217F1E57}"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extLs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half" idx="3"/>
          </p:nvPr>
        </p:nvSpPr>
        <p:spPr>
          <a:xfrm>
            <a:off x="457200" y="3938588"/>
            <a:ext cx="8229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8" name="Rectangle 6"/>
          <p:cNvSpPr>
            <a:spLocks noGrp="1" noChangeArrowheads="1"/>
          </p:cNvSpPr>
          <p:nvPr>
            <p:ph type="sldNum" sz="quarter" idx="12"/>
          </p:nvPr>
        </p:nvSpPr>
        <p:spPr>
          <a:ln/>
        </p:spPr>
        <p:txBody>
          <a:bodyPr/>
          <a:lstStyle>
            <a:lvl1pPr>
              <a:defRPr/>
            </a:lvl1pPr>
          </a:lstStyle>
          <a:p>
            <a:fld id="{BB3638DC-3BE9-4C30-84F3-00C3A67D7510}" type="slidenum">
              <a:rPr lang="cs-CZ" altLang="cs-CZ"/>
              <a:pPr/>
              <a:t>‹#›</a:t>
            </a:fld>
            <a:endParaRPr lang="cs-CZ" alt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fld id="{444A6D25-9E58-44AB-8601-C566B1E5BDB4}" type="slidenum">
              <a:rPr lang="cs-CZ" altLang="cs-CZ"/>
              <a:pPr/>
              <a:t>‹#›</a:t>
            </a:fld>
            <a:endParaRPr lang="cs-CZ" alt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A2DCAA-A1A0-443E-87AA-6886217F1E57}"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smtClean="0"/>
              <a:t>Klepnutím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smtClean="0"/>
              <a:t>Klepnutím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A2DCAA-A1A0-443E-87AA-6886217F1E57}"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smtClean="0"/>
              <a:t>Klepnutím lze upravit styl předlohy nadpisů.</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D4D30BED-EC39-4DC8-9945-E39024795DCD}" type="datetimeFigureOut">
              <a:rPr lang="cs-CZ" smtClean="0"/>
              <a:pPr/>
              <a:t>21. 11. 2018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A2DCAA-A1A0-443E-87AA-6886217F1E57}"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D4D30BED-EC39-4DC8-9945-E39024795DCD}" type="datetimeFigureOut">
              <a:rPr lang="cs-CZ" smtClean="0"/>
              <a:pPr/>
              <a:t>21. 11. 2018</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03A2DCAA-A1A0-443E-87AA-6886217F1E57}"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4D30BED-EC39-4DC8-9945-E39024795DCD}" type="datetimeFigureOut">
              <a:rPr lang="cs-CZ" smtClean="0"/>
              <a:pPr/>
              <a:t>21. 11. 2018</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03A2DCAA-A1A0-443E-87AA-6886217F1E57}"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youtube.com/watch?v=inKSvLk7kiI"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Rituál korunovace ve středověkých Čechách. Mezi normou a realitou</a:t>
            </a:r>
            <a:endParaRPr lang="cs-CZ" dirty="0"/>
          </a:p>
        </p:txBody>
      </p:sp>
      <p:sp>
        <p:nvSpPr>
          <p:cNvPr id="3" name="Podnadpis 2"/>
          <p:cNvSpPr>
            <a:spLocks noGrp="1"/>
          </p:cNvSpPr>
          <p:nvPr>
            <p:ph type="subTitle" idx="1"/>
          </p:nvPr>
        </p:nvSpPr>
        <p:spPr/>
        <p:txBody>
          <a:bodyPr/>
          <a:lstStyle/>
          <a:p>
            <a:r>
              <a:rPr lang="cs-CZ" dirty="0" smtClean="0"/>
              <a:t>Jaroslav Svátek, </a:t>
            </a:r>
            <a:r>
              <a:rPr lang="cs-CZ" dirty="0" err="1" smtClean="0"/>
              <a:t>jaroslav.svatek</a:t>
            </a:r>
            <a:r>
              <a:rPr lang="cs-CZ" dirty="0" smtClean="0"/>
              <a:t>@</a:t>
            </a:r>
            <a:r>
              <a:rPr lang="cs-CZ" dirty="0" err="1" smtClean="0"/>
              <a:t>ff.cuni.cz</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erzogstuhl_02.jpg"/>
          <p:cNvPicPr>
            <a:picLocks noChangeAspect="1"/>
          </p:cNvPicPr>
          <p:nvPr/>
        </p:nvPicPr>
        <p:blipFill>
          <a:blip r:embed="rId2" cstate="print"/>
          <a:stretch>
            <a:fillRect/>
          </a:stretch>
        </p:blipFill>
        <p:spPr>
          <a:xfrm>
            <a:off x="1352511" y="0"/>
            <a:ext cx="6438978"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tone of scone 02.jpg"/>
          <p:cNvPicPr>
            <a:picLocks noChangeAspect="1"/>
          </p:cNvPicPr>
          <p:nvPr/>
        </p:nvPicPr>
        <p:blipFill>
          <a:blip r:embed="rId2"/>
          <a:stretch>
            <a:fillRect/>
          </a:stretch>
        </p:blipFill>
        <p:spPr>
          <a:xfrm>
            <a:off x="0" y="453390"/>
            <a:ext cx="9144000" cy="59512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stone of scone 01.jpg"/>
          <p:cNvPicPr>
            <a:picLocks noChangeAspect="1"/>
          </p:cNvPicPr>
          <p:nvPr/>
        </p:nvPicPr>
        <p:blipFill>
          <a:blip r:embed="rId2"/>
          <a:stretch>
            <a:fillRect/>
          </a:stretch>
        </p:blipFill>
        <p:spPr>
          <a:xfrm>
            <a:off x="1643042" y="-1"/>
            <a:ext cx="5357850" cy="68666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Lia Fail 01.jpg"/>
          <p:cNvPicPr>
            <a:picLocks noChangeAspect="1"/>
          </p:cNvPicPr>
          <p:nvPr/>
        </p:nvPicPr>
        <p:blipFill>
          <a:blip r:embed="rId2"/>
          <a:stretch>
            <a:fillRect/>
          </a:stretch>
        </p:blipFill>
        <p:spPr>
          <a:xfrm>
            <a:off x="0" y="407215"/>
            <a:ext cx="9144000" cy="60936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achy_01.jpg"/>
          <p:cNvPicPr>
            <a:picLocks noChangeAspect="1"/>
          </p:cNvPicPr>
          <p:nvPr/>
        </p:nvPicPr>
        <p:blipFill>
          <a:blip r:embed="rId2" cstate="print"/>
          <a:stretch>
            <a:fillRect/>
          </a:stretch>
        </p:blipFill>
        <p:spPr>
          <a:xfrm>
            <a:off x="2508431" y="0"/>
            <a:ext cx="4127138"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cachy_0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reitinger.jpg"/>
          <p:cNvPicPr>
            <a:picLocks noChangeAspect="1"/>
          </p:cNvPicPr>
          <p:nvPr/>
        </p:nvPicPr>
        <p:blipFill>
          <a:blip r:embed="rId2"/>
          <a:stretch>
            <a:fillRect/>
          </a:stretch>
        </p:blipFill>
        <p:spPr>
          <a:xfrm>
            <a:off x="2224148" y="0"/>
            <a:ext cx="4695704"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0034" y="-24"/>
            <a:ext cx="7786742" cy="3693319"/>
          </a:xfrm>
          <a:prstGeom prst="rect">
            <a:avLst/>
          </a:prstGeom>
          <a:noFill/>
        </p:spPr>
        <p:txBody>
          <a:bodyPr wrap="square" rtlCol="0">
            <a:spAutoFit/>
          </a:bodyPr>
          <a:lstStyle/>
          <a:p>
            <a:r>
              <a:rPr lang="cs-CZ" sz="2600" b="1" dirty="0" smtClean="0"/>
              <a:t>Kosmas, II, 37:</a:t>
            </a:r>
          </a:p>
          <a:p>
            <a:r>
              <a:rPr lang="cs-CZ" sz="2600" dirty="0" smtClean="0"/>
              <a:t>V tomto shromáždění (v Mohuči) týž císař (Jindřich III.) se souhlasem a schválením všech nejlepších mužů své říše, vévodů, markrabí, dvořanů a biskupů, učinil knížete českého Vratislava vládcem jak Čech, tak i Polska, vložil mu vlastní rukou na hlavu královskou čelenku a přikázal arcibiskupu trevírskému </a:t>
            </a:r>
            <a:r>
              <a:rPr lang="cs-CZ" sz="2600" dirty="0" err="1" smtClean="0"/>
              <a:t>Egilbertovi</a:t>
            </a:r>
            <a:r>
              <a:rPr lang="cs-CZ" sz="2600" dirty="0" smtClean="0"/>
              <a:t>, aby ho v jeho hlavním sídle Praze pomazal na krále a vsadil mu korunu na hlavu.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b="1" dirty="0" smtClean="0"/>
              <a:t>Kosmas II, 38:</a:t>
            </a:r>
          </a:p>
          <a:p>
            <a:r>
              <a:rPr lang="cs-CZ" sz="2800" dirty="0" smtClean="0"/>
              <a:t>Mezitím </a:t>
            </a:r>
            <a:r>
              <a:rPr lang="cs-CZ" sz="2800" dirty="0" err="1" smtClean="0"/>
              <a:t>Egilbert</a:t>
            </a:r>
            <a:r>
              <a:rPr lang="cs-CZ" sz="2800" dirty="0" smtClean="0"/>
              <a:t>, arcibiskup trevírský, </a:t>
            </a:r>
            <a:r>
              <a:rPr lang="cs-CZ" sz="2800" dirty="0" err="1" smtClean="0"/>
              <a:t>poslušen</a:t>
            </a:r>
            <a:r>
              <a:rPr lang="cs-CZ" sz="2800" dirty="0" smtClean="0"/>
              <a:t> císařova rozkazu, přijel do hlavního města Prahy a dne 15. června při slavné svaté mši pomazal Vratislava, oblečeného v královském oděvu, na krále a vložil korunu na hlavu jeho i na hlavu jeho manželky Svatavy, oděné v královské roucho. Přitom duchovní a všichni velmoži třikrát zvolali: „Vratislavu, králi českému i polskému, vznešenému a mírumilovnému, od Boha korunovanému život zdar a vítězství!"</a:t>
            </a:r>
          </a:p>
          <a:p>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ratislav.jpg"/>
          <p:cNvPicPr>
            <a:picLocks noChangeAspect="1"/>
          </p:cNvPicPr>
          <p:nvPr/>
        </p:nvPicPr>
        <p:blipFill>
          <a:blip r:embed="rId2" cstate="print">
            <a:lum contrast="10000"/>
          </a:blip>
          <a:stretch>
            <a:fillRect/>
          </a:stretch>
        </p:blipFill>
        <p:spPr>
          <a:xfrm>
            <a:off x="1857388" y="-1"/>
            <a:ext cx="5000628" cy="6819038"/>
          </a:xfrm>
          <a:prstGeom prst="rect">
            <a:avLst/>
          </a:prstGeom>
        </p:spPr>
      </p:pic>
    </p:spTree>
    <p:extLst>
      <p:ext uri="{BB962C8B-B14F-4D97-AF65-F5344CB8AC3E}">
        <p14:creationId xmlns="" xmlns:p14="http://schemas.microsoft.com/office/powerpoint/2010/main" val="25063304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357166"/>
            <a:ext cx="9144000" cy="5386090"/>
          </a:xfrm>
          <a:prstGeom prst="rect">
            <a:avLst/>
          </a:prstGeom>
          <a:noFill/>
        </p:spPr>
        <p:txBody>
          <a:bodyPr wrap="square" rtlCol="0">
            <a:spAutoFit/>
          </a:bodyPr>
          <a:lstStyle/>
          <a:p>
            <a:pPr algn="ctr"/>
            <a:r>
              <a:rPr lang="cs-CZ" sz="2900" b="1" dirty="0" smtClean="0"/>
              <a:t>Kosmas I, 42:</a:t>
            </a:r>
          </a:p>
          <a:p>
            <a:r>
              <a:rPr lang="cs-CZ" sz="2900" dirty="0" smtClean="0"/>
              <a:t> </a:t>
            </a:r>
            <a:r>
              <a:rPr lang="cs-CZ" sz="2900" i="1" dirty="0" smtClean="0"/>
              <a:t>(…) </a:t>
            </a:r>
            <a:r>
              <a:rPr lang="cs-CZ" sz="2600" i="1" dirty="0" smtClean="0"/>
              <a:t>Jaromír vzal za ruku synovce Břetislava a vedl ho ke knížecímu stolci. A jako se vždy děje při volbě knížete, házeli přes mříže hořejší síně peníze, deset tisíc nebo ještě více, mezi lid, aby se netlačili na knížete sedícího na stolci, nýbrž raději chytali házené peníze. Když byl kníže posazen na stolci a nastalo ticho, Jaromír, který držel synovce za pravici, pravil k lidu: „Hle, váš kníže!“ A oni zvolali třikrát „Krlešu,“ to je: Kyrie eleison. A opět řekl Jaromír k lidu: „Přistupte z rodu </a:t>
            </a:r>
            <a:r>
              <a:rPr lang="cs-CZ" sz="2600" i="1" dirty="0" err="1" smtClean="0"/>
              <a:t>Municů</a:t>
            </a:r>
            <a:r>
              <a:rPr lang="cs-CZ" sz="2600" i="1" dirty="0" smtClean="0"/>
              <a:t>, přistupte z rodu </a:t>
            </a:r>
            <a:r>
              <a:rPr lang="cs-CZ" sz="2600" i="1" dirty="0" err="1" smtClean="0"/>
              <a:t>Těpticů</a:t>
            </a:r>
            <a:r>
              <a:rPr lang="cs-CZ" sz="2600" i="1" dirty="0" smtClean="0"/>
              <a:t>!“ a volal jmenovitě ty, o nichž věděl, že jsou zvláště mocní ve zbrani, stálí ve věrnosti, udatní v boji a že vynikají bohatstvím. Když poznal, že u něho stojí, pravil: „Poněvadž mi můj osud nedopouští, abych byl vašim knížetem, ustanovujeme vám tohoto (…)“</a:t>
            </a:r>
            <a:endParaRPr lang="cs-CZ" sz="26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ratislav.jpg"/>
          <p:cNvPicPr>
            <a:picLocks noChangeAspect="1"/>
          </p:cNvPicPr>
          <p:nvPr/>
        </p:nvPicPr>
        <p:blipFill>
          <a:blip r:embed="rId2"/>
          <a:srcRect l="7812" r="46094"/>
          <a:stretch>
            <a:fillRect/>
          </a:stretch>
        </p:blipFill>
        <p:spPr>
          <a:xfrm>
            <a:off x="2285984" y="0"/>
            <a:ext cx="4214842"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7158" y="78187"/>
            <a:ext cx="8429684" cy="6093976"/>
          </a:xfrm>
          <a:prstGeom prst="rect">
            <a:avLst/>
          </a:prstGeom>
          <a:noFill/>
        </p:spPr>
        <p:txBody>
          <a:bodyPr wrap="square" rtlCol="0">
            <a:spAutoFit/>
          </a:bodyPr>
          <a:lstStyle/>
          <a:p>
            <a:endParaRPr lang="cs-CZ" sz="2600" i="1" dirty="0" smtClean="0"/>
          </a:p>
          <a:p>
            <a:endParaRPr lang="cs-CZ" sz="2600" i="1" dirty="0" smtClean="0"/>
          </a:p>
          <a:p>
            <a:r>
              <a:rPr lang="cs-CZ" sz="2600" b="1" dirty="0" err="1" smtClean="0"/>
              <a:t>Vincenciu</a:t>
            </a:r>
            <a:r>
              <a:rPr lang="cs-CZ" sz="2600" b="1" i="1" dirty="0" err="1" smtClean="0"/>
              <a:t>s</a:t>
            </a:r>
            <a:r>
              <a:rPr lang="cs-CZ" sz="2600" b="1" dirty="0" smtClean="0"/>
              <a:t>, in: Milevský letopis (přel. A. </a:t>
            </a:r>
            <a:r>
              <a:rPr lang="cs-CZ" sz="2600" b="1" dirty="0" err="1" smtClean="0"/>
              <a:t>Kernbach</a:t>
            </a:r>
            <a:r>
              <a:rPr lang="cs-CZ" sz="2600" b="1" dirty="0" smtClean="0"/>
              <a:t>), s. 48-49</a:t>
            </a:r>
          </a:p>
          <a:p>
            <a:endParaRPr lang="cs-CZ" sz="2600" i="1" dirty="0" smtClean="0"/>
          </a:p>
          <a:p>
            <a:r>
              <a:rPr lang="cs-CZ" sz="2600" i="1" dirty="0" smtClean="0"/>
              <a:t>Téhož roku Vladislav, vévoda český, přišel se svými velmoži do Řezna na císařský sněm, ohlášený markrabím a jiným knížatům, a tam se dostalo na veřejnost, co bylo, tajně ujednáno. Neboť pan císař ozdobil 11. ledna svrchuřečeného vévodu za jeho věrnou službu přede všemi svými knížaty královskou korunou, a učiniv ho z vévody králem, vyznamenal ho tak vysokou důstojností. Z tak velikého povýšení svého vévody radovali se všichni čeští velmoži a předáci, kanovníci a celý stav kněžský se svým biskupem Danielem jásali převelikou radostí a veškeren lid s chválou přijímal tak vysoké povýšení.</a:t>
            </a:r>
            <a:endParaRPr lang="cs-CZ" sz="26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endParaRPr lang="cs-CZ"/>
          </a:p>
        </p:txBody>
      </p:sp>
      <p:sp>
        <p:nvSpPr>
          <p:cNvPr id="9" name="Zástupný symbol pro obsah 8"/>
          <p:cNvSpPr>
            <a:spLocks noGrp="1"/>
          </p:cNvSpPr>
          <p:nvPr>
            <p:ph sz="half" idx="1"/>
          </p:nvPr>
        </p:nvSpPr>
        <p:spPr/>
        <p:txBody>
          <a:bodyPr/>
          <a:lstStyle/>
          <a:p>
            <a:endParaRPr lang="cs-CZ"/>
          </a:p>
        </p:txBody>
      </p:sp>
      <p:pic>
        <p:nvPicPr>
          <p:cNvPr id="11" name="Zástupný symbol pro obsah 10" descr="milevsky letopis.jpg"/>
          <p:cNvPicPr>
            <a:picLocks noGrp="1" noChangeAspect="1"/>
          </p:cNvPicPr>
          <p:nvPr>
            <p:ph sz="half" idx="2"/>
          </p:nvPr>
        </p:nvPicPr>
        <p:blipFill>
          <a:blip r:embed="rId2"/>
          <a:stretch>
            <a:fillRect/>
          </a:stretch>
        </p:blipFill>
        <p:spPr>
          <a:xfrm>
            <a:off x="4786314" y="1071546"/>
            <a:ext cx="3461193" cy="4548996"/>
          </a:xfrm>
          <a:prstGeom prst="rect">
            <a:avLst/>
          </a:prstGeom>
        </p:spPr>
      </p:pic>
      <p:pic>
        <p:nvPicPr>
          <p:cNvPr id="7" name="Obrázek 6" descr="41051.jpg"/>
          <p:cNvPicPr>
            <a:picLocks noChangeAspect="1"/>
          </p:cNvPicPr>
          <p:nvPr/>
        </p:nvPicPr>
        <p:blipFill>
          <a:blip r:embed="rId3"/>
          <a:stretch>
            <a:fillRect/>
          </a:stretch>
        </p:blipFill>
        <p:spPr>
          <a:xfrm>
            <a:off x="714348" y="1142984"/>
            <a:ext cx="3429024" cy="50292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57224" y="214290"/>
            <a:ext cx="7286676" cy="4493538"/>
          </a:xfrm>
          <a:prstGeom prst="rect">
            <a:avLst/>
          </a:prstGeom>
          <a:noFill/>
        </p:spPr>
        <p:txBody>
          <a:bodyPr wrap="square" rtlCol="0">
            <a:spAutoFit/>
          </a:bodyPr>
          <a:lstStyle/>
          <a:p>
            <a:r>
              <a:rPr lang="cs-CZ" sz="2600" b="1" dirty="0" err="1" smtClean="0"/>
              <a:t>Vincenciu</a:t>
            </a:r>
            <a:r>
              <a:rPr lang="cs-CZ" sz="2600" b="1" i="1" dirty="0" err="1" smtClean="0"/>
              <a:t>s</a:t>
            </a:r>
            <a:r>
              <a:rPr lang="cs-CZ" sz="2600" b="1" dirty="0" smtClean="0"/>
              <a:t>, in: Milevský letopis (přel. A. </a:t>
            </a:r>
            <a:r>
              <a:rPr lang="cs-CZ" sz="2600" b="1" dirty="0" err="1" smtClean="0"/>
              <a:t>Kernbach</a:t>
            </a:r>
            <a:r>
              <a:rPr lang="cs-CZ" sz="2600" b="1" dirty="0" smtClean="0"/>
              <a:t>), s. 61-62</a:t>
            </a:r>
          </a:p>
          <a:p>
            <a:endParaRPr lang="cs-CZ" sz="2600" i="1" dirty="0" smtClean="0"/>
          </a:p>
          <a:p>
            <a:r>
              <a:rPr lang="cs-CZ" sz="2600" i="1" dirty="0" smtClean="0"/>
              <a:t>A pan císař, ozdoben císařskou korunou a sedě na trůně uprostřed svého stanu, obzvláště velikého a podivuhodně vypracovaného, který mu poslal anglický král a v němž se konaly bohoslužby, obdaroval a ozdobil českého krále pana Vladislava po tolika namáhavých činech a královských vítězstvích za přítomnosti tak mnoha knížat jak německých, tak italských královskou korunou.</a:t>
            </a:r>
            <a:endParaRPr lang="cs-CZ" sz="2600"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denar Vratislav.png"/>
          <p:cNvPicPr>
            <a:picLocks noChangeAspect="1"/>
          </p:cNvPicPr>
          <p:nvPr/>
        </p:nvPicPr>
        <p:blipFill>
          <a:blip r:embed="rId2"/>
          <a:srcRect l="49219"/>
          <a:stretch>
            <a:fillRect/>
          </a:stretch>
        </p:blipFill>
        <p:spPr>
          <a:xfrm>
            <a:off x="428596" y="428604"/>
            <a:ext cx="7858180" cy="557829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lad_denar.jpg"/>
          <p:cNvPicPr>
            <a:picLocks noChangeAspect="1"/>
          </p:cNvPicPr>
          <p:nvPr/>
        </p:nvPicPr>
        <p:blipFill>
          <a:blip r:embed="rId2"/>
          <a:stretch>
            <a:fillRect/>
          </a:stretch>
        </p:blipFill>
        <p:spPr>
          <a:xfrm>
            <a:off x="211120" y="928669"/>
            <a:ext cx="8647160" cy="495788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Korunovace ve 14. století</a:t>
            </a:r>
            <a:endParaRPr lang="cs-CZ" dirty="0"/>
          </a:p>
        </p:txBody>
      </p:sp>
      <p:sp>
        <p:nvSpPr>
          <p:cNvPr id="3" name="Zástupný symbol pro obsah 2"/>
          <p:cNvSpPr>
            <a:spLocks noGrp="1"/>
          </p:cNvSpPr>
          <p:nvPr>
            <p:ph idx="1"/>
          </p:nvPr>
        </p:nvSpPr>
        <p:spPr/>
        <p:txBody>
          <a:bodyPr/>
          <a:lstStyle/>
          <a:p>
            <a:pPr marL="0" indent="0">
              <a:buFontTx/>
              <a:buNone/>
              <a:defRPr/>
            </a:pPr>
            <a:r>
              <a:rPr lang="cs-CZ" dirty="0">
                <a:latin typeface="Georgia" panose="02040502050405020303" pitchFamily="18" charset="0"/>
              </a:rPr>
              <a:t>Prameny</a:t>
            </a:r>
          </a:p>
          <a:p>
            <a:pPr>
              <a:defRPr/>
            </a:pPr>
            <a:r>
              <a:rPr lang="cs-CZ" dirty="0">
                <a:latin typeface="Georgia" panose="02040502050405020303" pitchFamily="18" charset="0"/>
              </a:rPr>
              <a:t>Korunovační řády </a:t>
            </a:r>
          </a:p>
          <a:p>
            <a:pPr>
              <a:defRPr/>
            </a:pPr>
            <a:r>
              <a:rPr lang="cs-CZ" dirty="0">
                <a:latin typeface="Georgia" panose="02040502050405020303" pitchFamily="18" charset="0"/>
              </a:rPr>
              <a:t>Kroniky, osobní svědectví účastníků</a:t>
            </a:r>
          </a:p>
          <a:p>
            <a:pPr>
              <a:defRPr/>
            </a:pPr>
            <a:r>
              <a:rPr lang="cs-CZ" dirty="0">
                <a:latin typeface="Georgia" panose="02040502050405020303" pitchFamily="18" charset="0"/>
              </a:rPr>
              <a:t>Obrazové prameny</a:t>
            </a:r>
          </a:p>
          <a:p>
            <a:pPr>
              <a:defRPr/>
            </a:pPr>
            <a:r>
              <a:rPr lang="cs-CZ" dirty="0">
                <a:latin typeface="Georgia" panose="02040502050405020303" pitchFamily="18" charset="0"/>
              </a:rPr>
              <a:t>Materiální prameny</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Zástupný symbol pro obsah 5"/>
          <p:cNvPicPr>
            <a:picLocks noGrp="1" noChangeAspect="1"/>
          </p:cNvPicPr>
          <p:nvPr>
            <p:ph sz="quarter" idx="1"/>
          </p:nvPr>
        </p:nvPicPr>
        <p:blipFill>
          <a:blip r:embed="rId2"/>
          <a:srcRect/>
          <a:stretch>
            <a:fillRect/>
          </a:stretch>
        </p:blipFill>
        <p:spPr>
          <a:xfrm>
            <a:off x="285720" y="1428736"/>
            <a:ext cx="4034729" cy="5286412"/>
          </a:xfrm>
        </p:spPr>
      </p:pic>
      <p:pic>
        <p:nvPicPr>
          <p:cNvPr id="4099" name="Zástupný symbol pro obsah 1"/>
          <p:cNvPicPr>
            <a:picLocks noGrp="1" noChangeAspect="1"/>
          </p:cNvPicPr>
          <p:nvPr>
            <p:ph sz="quarter" idx="2"/>
          </p:nvPr>
        </p:nvPicPr>
        <p:blipFill>
          <a:blip r:embed="rId3" cstate="print"/>
          <a:stretch>
            <a:fillRect/>
          </a:stretch>
        </p:blipFill>
        <p:spPr>
          <a:xfrm>
            <a:off x="5000628" y="1500174"/>
            <a:ext cx="3714776" cy="5168539"/>
          </a:xfrm>
        </p:spPr>
      </p:pic>
      <p:sp>
        <p:nvSpPr>
          <p:cNvPr id="4098" name="Zástupný symbol pro text 4"/>
          <p:cNvSpPr>
            <a:spLocks noGrp="1"/>
          </p:cNvSpPr>
          <p:nvPr>
            <p:ph type="body" sz="half" idx="3"/>
          </p:nvPr>
        </p:nvSpPr>
        <p:spPr>
          <a:xfrm>
            <a:off x="611188" y="620713"/>
            <a:ext cx="8229600" cy="2187575"/>
          </a:xfrm>
        </p:spPr>
        <p:txBody>
          <a:bodyPr/>
          <a:lstStyle/>
          <a:p>
            <a:pPr marL="0" indent="0">
              <a:buFontTx/>
              <a:buNone/>
            </a:pPr>
            <a:r>
              <a:rPr lang="cs-CZ" altLang="cs-CZ" dirty="0" smtClean="0">
                <a:latin typeface="Georgia" pitchFamily="18" charset="0"/>
              </a:rPr>
              <a:t>Korunovační řády </a:t>
            </a:r>
          </a:p>
          <a:p>
            <a:pPr marL="0" indent="0">
              <a:buFontTx/>
              <a:buNone/>
            </a:pPr>
            <a:endParaRPr lang="cs-CZ" altLang="cs-CZ"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0"/>
            <a:ext cx="8229600" cy="850900"/>
          </a:xfrm>
        </p:spPr>
        <p:txBody>
          <a:bodyPr>
            <a:normAutofit fontScale="90000"/>
          </a:bodyPr>
          <a:lstStyle/>
          <a:p>
            <a:pPr eaLnBrk="1" hangingPunct="1"/>
            <a:r>
              <a:rPr lang="cs-CZ" altLang="cs-CZ" sz="2800" smtClean="0">
                <a:solidFill>
                  <a:schemeClr val="bg1"/>
                </a:solidFill>
                <a:latin typeface="Georgia" pitchFamily="18" charset="0"/>
              </a:rPr>
              <a:t>Ilustrované korunovační řády francouzských králů</a:t>
            </a:r>
          </a:p>
        </p:txBody>
      </p:sp>
      <p:pic>
        <p:nvPicPr>
          <p:cNvPr id="5123" name="Picture 6" descr="BNF ukazka "/>
          <p:cNvPicPr>
            <a:picLocks noGrp="1" noChangeAspect="1" noChangeArrowheads="1"/>
          </p:cNvPicPr>
          <p:nvPr>
            <p:ph sz="half" idx="1"/>
          </p:nvPr>
        </p:nvPicPr>
        <p:blipFill>
          <a:blip r:embed="rId2"/>
          <a:srcRect/>
          <a:stretch>
            <a:fillRect/>
          </a:stretch>
        </p:blipFill>
        <p:spPr>
          <a:xfrm>
            <a:off x="611188" y="908050"/>
            <a:ext cx="3738562" cy="4895850"/>
          </a:xfrm>
          <a:noFill/>
        </p:spPr>
      </p:pic>
      <p:pic>
        <p:nvPicPr>
          <p:cNvPr id="5124" name="Picture 7" descr="Ch V ukazka"/>
          <p:cNvPicPr>
            <a:picLocks noGrp="1" noChangeAspect="1" noChangeArrowheads="1"/>
          </p:cNvPicPr>
          <p:nvPr>
            <p:ph sz="half" idx="2"/>
          </p:nvPr>
        </p:nvPicPr>
        <p:blipFill>
          <a:blip r:embed="rId3" cstate="print"/>
          <a:srcRect/>
          <a:stretch>
            <a:fillRect/>
          </a:stretch>
        </p:blipFill>
        <p:spPr>
          <a:xfrm>
            <a:off x="5003800" y="908050"/>
            <a:ext cx="3427413" cy="4895850"/>
          </a:xfrm>
          <a:noFill/>
        </p:spPr>
      </p:pic>
      <p:sp>
        <p:nvSpPr>
          <p:cNvPr id="5125" name="Text Box 8"/>
          <p:cNvSpPr txBox="1">
            <a:spLocks noChangeArrowheads="1"/>
          </p:cNvSpPr>
          <p:nvPr/>
        </p:nvSpPr>
        <p:spPr bwMode="auto">
          <a:xfrm>
            <a:off x="4624388" y="6184900"/>
            <a:ext cx="4051300" cy="366713"/>
          </a:xfrm>
          <a:prstGeom prst="rect">
            <a:avLst/>
          </a:prstGeom>
          <a:noFill/>
          <a:ln w="9525">
            <a:noFill/>
            <a:miter lim="800000"/>
            <a:headEnd/>
            <a:tailEnd/>
          </a:ln>
          <a:effectLst/>
        </p:spPr>
        <p:txBody>
          <a:bodyPr>
            <a:spAutoFit/>
          </a:bodyPr>
          <a:lstStyle/>
          <a:p>
            <a:pPr eaLnBrk="1" hangingPunct="1"/>
            <a:endParaRPr lang="cs-CZ" altLang="cs-CZ"/>
          </a:p>
        </p:txBody>
      </p:sp>
      <p:sp>
        <p:nvSpPr>
          <p:cNvPr id="5126" name="Text Box 9"/>
          <p:cNvSpPr txBox="1">
            <a:spLocks noChangeArrowheads="1"/>
          </p:cNvSpPr>
          <p:nvPr/>
        </p:nvSpPr>
        <p:spPr bwMode="auto">
          <a:xfrm>
            <a:off x="395288" y="5949950"/>
            <a:ext cx="4032250" cy="609600"/>
          </a:xfrm>
          <a:prstGeom prst="rect">
            <a:avLst/>
          </a:prstGeom>
          <a:noFill/>
          <a:ln w="9525">
            <a:noFill/>
            <a:miter lim="800000"/>
            <a:headEnd/>
            <a:tailEnd/>
          </a:ln>
          <a:effectLst/>
        </p:spPr>
        <p:txBody>
          <a:bodyPr>
            <a:spAutoFit/>
          </a:bodyPr>
          <a:lstStyle/>
          <a:p>
            <a:pPr eaLnBrk="1" hangingPunct="1"/>
            <a:r>
              <a:rPr lang="cs-CZ" altLang="cs-CZ" sz="1400" i="1">
                <a:solidFill>
                  <a:schemeClr val="bg1"/>
                </a:solidFill>
                <a:latin typeface="Georgia" pitchFamily="18" charset="0"/>
              </a:rPr>
              <a:t>Ordo ad consecrandum et coronandum regem</a:t>
            </a:r>
          </a:p>
          <a:p>
            <a:pPr algn="ctr" eaLnBrk="1" hangingPunct="1"/>
            <a:endParaRPr lang="cs-CZ" altLang="cs-CZ" sz="1000" b="1">
              <a:solidFill>
                <a:schemeClr val="bg1"/>
              </a:solidFill>
              <a:latin typeface="Georgia" pitchFamily="18" charset="0"/>
            </a:endParaRPr>
          </a:p>
          <a:p>
            <a:pPr algn="ctr" eaLnBrk="1" hangingPunct="1"/>
            <a:r>
              <a:rPr lang="cs-CZ" altLang="cs-CZ" sz="1000" b="1">
                <a:solidFill>
                  <a:schemeClr val="bg1"/>
                </a:solidFill>
                <a:latin typeface="Georgia" pitchFamily="18" charset="0"/>
              </a:rPr>
              <a:t>Paris, BNF  ms. Lat. 1246 </a:t>
            </a:r>
          </a:p>
        </p:txBody>
      </p:sp>
      <p:sp>
        <p:nvSpPr>
          <p:cNvPr id="5127" name="Text Box 13"/>
          <p:cNvSpPr txBox="1">
            <a:spLocks noChangeArrowheads="1"/>
          </p:cNvSpPr>
          <p:nvPr/>
        </p:nvSpPr>
        <p:spPr bwMode="auto">
          <a:xfrm>
            <a:off x="4900613" y="5926138"/>
            <a:ext cx="3702050" cy="609600"/>
          </a:xfrm>
          <a:prstGeom prst="rect">
            <a:avLst/>
          </a:prstGeom>
          <a:noFill/>
          <a:ln w="9525">
            <a:noFill/>
            <a:miter lim="800000"/>
            <a:headEnd/>
            <a:tailEnd/>
          </a:ln>
          <a:effectLst/>
        </p:spPr>
        <p:txBody>
          <a:bodyPr wrap="none">
            <a:spAutoFit/>
          </a:bodyPr>
          <a:lstStyle/>
          <a:p>
            <a:pPr algn="ctr" eaLnBrk="1" hangingPunct="1"/>
            <a:r>
              <a:rPr lang="cs-CZ" altLang="cs-CZ" sz="1400" i="1">
                <a:solidFill>
                  <a:schemeClr val="bg1"/>
                </a:solidFill>
                <a:latin typeface="Georgia" pitchFamily="18" charset="0"/>
              </a:rPr>
              <a:t>Ordo ad inungendum et coronandum regem</a:t>
            </a:r>
          </a:p>
          <a:p>
            <a:pPr algn="ctr" eaLnBrk="1" hangingPunct="1"/>
            <a:endParaRPr lang="cs-CZ" altLang="cs-CZ" sz="1000" b="1">
              <a:solidFill>
                <a:schemeClr val="bg1"/>
              </a:solidFill>
              <a:latin typeface="Georgia" pitchFamily="18" charset="0"/>
            </a:endParaRPr>
          </a:p>
          <a:p>
            <a:pPr algn="ctr" eaLnBrk="1" hangingPunct="1"/>
            <a:r>
              <a:rPr lang="cs-CZ" altLang="cs-CZ" sz="1000" b="1">
                <a:solidFill>
                  <a:schemeClr val="bg1"/>
                </a:solidFill>
                <a:latin typeface="Georgia" pitchFamily="18" charset="0"/>
              </a:rPr>
              <a:t>British Library Cotton MS Tiberius B. viii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descr="Ch V vlozeni koruny"/>
          <p:cNvPicPr>
            <a:picLocks noGrp="1" noChangeAspect="1" noChangeArrowheads="1"/>
          </p:cNvPicPr>
          <p:nvPr>
            <p:ph sz="quarter" idx="1"/>
          </p:nvPr>
        </p:nvPicPr>
        <p:blipFill>
          <a:blip r:embed="rId2"/>
          <a:stretch>
            <a:fillRect/>
          </a:stretch>
        </p:blipFill>
        <p:spPr>
          <a:xfrm>
            <a:off x="713766" y="1600199"/>
            <a:ext cx="6501439" cy="4031259"/>
          </a:xfrm>
          <a:noFill/>
        </p:spPr>
      </p:pic>
      <p:sp>
        <p:nvSpPr>
          <p:cNvPr id="5" name="Zástupný symbol pro text 4"/>
          <p:cNvSpPr>
            <a:spLocks noGrp="1"/>
          </p:cNvSpPr>
          <p:nvPr>
            <p:ph type="body" sz="half" idx="3"/>
          </p:nvPr>
        </p:nvSpPr>
        <p:spPr>
          <a:xfrm>
            <a:off x="611188" y="620713"/>
            <a:ext cx="8229600" cy="2187575"/>
          </a:xfrm>
        </p:spPr>
        <p:txBody>
          <a:bodyPr/>
          <a:lstStyle/>
          <a:p>
            <a:pPr marL="0" indent="0">
              <a:buFontTx/>
              <a:buNone/>
              <a:defRPr/>
            </a:pPr>
            <a:r>
              <a:rPr lang="cs-CZ" dirty="0" smtClean="0">
                <a:latin typeface="Georgia" panose="02040502050405020303" pitchFamily="18" charset="0"/>
              </a:rPr>
              <a:t>Obrazové prameny</a:t>
            </a:r>
          </a:p>
          <a:p>
            <a:pPr marL="0" indent="0">
              <a:buFontTx/>
              <a:buNone/>
              <a:defRPr/>
            </a:pPr>
            <a:endParaRPr lang="cs-CZ" dirty="0" smtClean="0">
              <a:solidFill>
                <a:schemeClr val="bg1"/>
              </a:solidFill>
              <a:latin typeface="Georgia" panose="02040502050405020303" pitchFamily="18" charset="0"/>
            </a:endParaRPr>
          </a:p>
          <a:p>
            <a:pPr>
              <a:defRPr/>
            </a:pP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71472" y="214290"/>
            <a:ext cx="7929618" cy="2893100"/>
          </a:xfrm>
          <a:prstGeom prst="rect">
            <a:avLst/>
          </a:prstGeom>
          <a:noFill/>
        </p:spPr>
        <p:txBody>
          <a:bodyPr wrap="square" rtlCol="0">
            <a:spAutoFit/>
          </a:bodyPr>
          <a:lstStyle/>
          <a:p>
            <a:pPr algn="ctr"/>
            <a:r>
              <a:rPr lang="cs-CZ" sz="2600" b="1" dirty="0" smtClean="0"/>
              <a:t>Kosmas II, 14: </a:t>
            </a:r>
          </a:p>
          <a:p>
            <a:r>
              <a:rPr lang="cs-CZ" sz="2600" i="1" dirty="0" smtClean="0"/>
              <a:t>Po smrti knížete si celý český národ, velicí i malí, z obecného usnesení a stejné vůle zvolili za knížete prvorozeného jeho syna </a:t>
            </a:r>
            <a:r>
              <a:rPr lang="cs-CZ" sz="2600" i="1" dirty="0" err="1" smtClean="0"/>
              <a:t>Spytihněva</a:t>
            </a:r>
            <a:r>
              <a:rPr lang="cs-CZ" sz="2600" i="1" dirty="0" smtClean="0"/>
              <a:t>, za zpěvu písně Kyrie </a:t>
            </a:r>
            <a:r>
              <a:rPr lang="cs-CZ" sz="2600" i="1" dirty="0" err="1" smtClean="0"/>
              <a:t>eleison</a:t>
            </a:r>
            <a:r>
              <a:rPr lang="cs-CZ" sz="2600" i="1" dirty="0" smtClean="0"/>
              <a:t>. Byl to totiž muž velmi krásný, vlasy měl tmavší než černá smůla, vousy mu dlouze splývaly, tvář měl veselou, líce bělejší nad sníh a uprostřed jemně zardělé.</a:t>
            </a:r>
            <a:endParaRPr lang="cs-CZ" sz="2600" i="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text 4"/>
          <p:cNvSpPr>
            <a:spLocks noGrp="1"/>
          </p:cNvSpPr>
          <p:nvPr>
            <p:ph type="body" sz="half" idx="3"/>
          </p:nvPr>
        </p:nvSpPr>
        <p:spPr>
          <a:xfrm>
            <a:off x="611188" y="620713"/>
            <a:ext cx="8229600" cy="5380055"/>
          </a:xfrm>
        </p:spPr>
        <p:txBody>
          <a:bodyPr>
            <a:normAutofit/>
          </a:bodyPr>
          <a:lstStyle/>
          <a:p>
            <a:pPr marL="0" indent="0">
              <a:buFontTx/>
              <a:buNone/>
            </a:pPr>
            <a:r>
              <a:rPr lang="cs-CZ" altLang="cs-CZ" dirty="0" smtClean="0">
                <a:latin typeface="Georgia" pitchFamily="18" charset="0"/>
              </a:rPr>
              <a:t>Kroniky, osobní svědectví účastníků</a:t>
            </a:r>
          </a:p>
          <a:p>
            <a:pPr marL="0" indent="0">
              <a:buFontTx/>
              <a:buNone/>
            </a:pPr>
            <a:endParaRPr lang="cs-CZ" altLang="cs-CZ" dirty="0" smtClean="0"/>
          </a:p>
          <a:p>
            <a:pPr marL="0" indent="0">
              <a:buFontTx/>
              <a:buNone/>
            </a:pPr>
            <a:r>
              <a:rPr lang="cs-CZ" altLang="cs-CZ" sz="2800" i="1" dirty="0" smtClean="0"/>
              <a:t>„A tak byl pan král s paní Blankou, svou manželkou, léta Páně 1347, o nejbližší neděli před Narozením blahoslavené Panny Marie v Kostele pražském během slavné mše panem arcibiskupem pražským za přispění mnoha biskupů korunován. Přítomno bylo mnoho knížat, velmožů a pánů...</a:t>
            </a:r>
          </a:p>
          <a:p>
            <a:pPr marL="0" indent="0">
              <a:buFontTx/>
              <a:buNone/>
            </a:pPr>
            <a:endParaRPr lang="cs-CZ" altLang="cs-CZ" sz="2800" i="1" dirty="0" smtClean="0"/>
          </a:p>
          <a:p>
            <a:pPr marL="0" indent="0">
              <a:buFontTx/>
              <a:buNone/>
            </a:pPr>
            <a:r>
              <a:rPr lang="cs-CZ" altLang="cs-CZ" sz="2800" dirty="0" smtClean="0"/>
              <a:t>František Pražský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endParaRPr lang="cs-CZ"/>
          </a:p>
        </p:txBody>
      </p:sp>
      <p:sp>
        <p:nvSpPr>
          <p:cNvPr id="8" name="Zástupný symbol pro obsah 7"/>
          <p:cNvSpPr>
            <a:spLocks noGrp="1"/>
          </p:cNvSpPr>
          <p:nvPr>
            <p:ph idx="1"/>
          </p:nvPr>
        </p:nvSpPr>
        <p:spPr/>
        <p:txBody>
          <a:bodyPr/>
          <a:lstStyle/>
          <a:p>
            <a:r>
              <a:rPr lang="cs-CZ" i="1" dirty="0" smtClean="0"/>
              <a:t>Pražský arcibiskup, preláti, knížata a šlechta nejprve doprovodí knížete, jenž má být korunován za krále, na Vyšehrad. Tam se pomodlí a vrátí se s ním do metropolitního kostela, aby vyslechli nešpory.</a:t>
            </a:r>
            <a:endParaRPr lang="cs-CZ" dirty="0" smtClean="0"/>
          </a:p>
          <a:p>
            <a:r>
              <a:rPr lang="cs-CZ" b="1" dirty="0" smtClean="0"/>
              <a:t>Korunovační řád Karla IV.</a:t>
            </a:r>
          </a:p>
          <a:p>
            <a:endParaRPr lang="cs-CZ"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pPr>
              <a:lnSpc>
                <a:spcPct val="120000"/>
              </a:lnSpc>
            </a:pPr>
            <a:r>
              <a:rPr lang="cs-CZ" i="1" dirty="0" smtClean="0"/>
              <a:t>Řečený kníže s sebou také vezl střevíce a mošnu vyrobené z lýka. Když byl dotázán na to, proč je s sebou veze, odpověděl: „Chci je nechat uchovat na věčné časy na hradě Vyšehradě, pokud neztrouchnivějí, aby moji potomci viděli,že byli posazeni na knížecí trůn z chudoby, aby nezpychli, protože pyšní bývají po zásluze ponižováni a nízcí </a:t>
            </a:r>
            <a:r>
              <a:rPr lang="cs-CZ" i="1" dirty="0" smtClean="0"/>
              <a:t>pro ctnost </a:t>
            </a:r>
            <a:r>
              <a:rPr lang="cs-CZ" i="1" dirty="0" smtClean="0"/>
              <a:t>povyšováni." Střevíce jsou až do dnešního dne velmi pečlivě chovány v kostele vyšehradském. </a:t>
            </a:r>
            <a:endParaRPr lang="cs-CZ" i="1" dirty="0" smtClean="0"/>
          </a:p>
          <a:p>
            <a:pPr>
              <a:lnSpc>
                <a:spcPct val="120000"/>
              </a:lnSpc>
              <a:buNone/>
            </a:pPr>
            <a:r>
              <a:rPr lang="cs-CZ" i="1" dirty="0" smtClean="0"/>
              <a:t>	</a:t>
            </a:r>
            <a:r>
              <a:rPr lang="cs-CZ" i="1" dirty="0" smtClean="0"/>
              <a:t>V </a:t>
            </a:r>
            <a:r>
              <a:rPr lang="cs-CZ" i="1" dirty="0" smtClean="0"/>
              <a:t>předvečer korunovace českých králů totiž kanovníci a preláti jdou </a:t>
            </a:r>
            <a:endParaRPr lang="cs-CZ" i="1" dirty="0" smtClean="0"/>
          </a:p>
          <a:p>
            <a:pPr>
              <a:lnSpc>
                <a:spcPct val="120000"/>
              </a:lnSpc>
              <a:buNone/>
            </a:pPr>
            <a:r>
              <a:rPr lang="cs-CZ" i="1" dirty="0" smtClean="0"/>
              <a:t>	</a:t>
            </a:r>
            <a:r>
              <a:rPr lang="cs-CZ" i="1" dirty="0" smtClean="0"/>
              <a:t>v </a:t>
            </a:r>
            <a:r>
              <a:rPr lang="cs-CZ" i="1" dirty="0" smtClean="0"/>
              <a:t>procesí vstříc budoucímu králi, ukážou mu střevíce a položí mu mošnu na ramena, aby </a:t>
            </a:r>
            <a:r>
              <a:rPr lang="cs-CZ" dirty="0" smtClean="0"/>
              <a:t>[králové]</a:t>
            </a:r>
            <a:r>
              <a:rPr lang="cs-CZ" i="1" dirty="0" smtClean="0"/>
              <a:t> měli na paměti, že pocházejí </a:t>
            </a:r>
            <a:endParaRPr lang="cs-CZ" i="1" dirty="0" smtClean="0"/>
          </a:p>
          <a:p>
            <a:pPr>
              <a:lnSpc>
                <a:spcPct val="120000"/>
              </a:lnSpc>
              <a:buNone/>
            </a:pPr>
            <a:r>
              <a:rPr lang="cs-CZ" i="1" dirty="0" smtClean="0"/>
              <a:t>	</a:t>
            </a:r>
            <a:r>
              <a:rPr lang="cs-CZ" i="1" dirty="0" smtClean="0"/>
              <a:t>z </a:t>
            </a:r>
            <a:r>
              <a:rPr lang="cs-CZ" i="1" dirty="0" smtClean="0"/>
              <a:t>chudoby a aby nikdy nezpychli</a:t>
            </a:r>
            <a:r>
              <a:rPr lang="cs-CZ" i="1" dirty="0" smtClean="0"/>
              <a:t>.</a:t>
            </a:r>
          </a:p>
          <a:p>
            <a:endParaRPr lang="cs-CZ" dirty="0" smtClean="0"/>
          </a:p>
          <a:p>
            <a:r>
              <a:rPr lang="cs-CZ" b="1" dirty="0" smtClean="0"/>
              <a:t>Kronika </a:t>
            </a:r>
            <a:r>
              <a:rPr lang="cs-CZ" b="1" dirty="0" err="1" smtClean="0"/>
              <a:t>Přibíka</a:t>
            </a:r>
            <a:r>
              <a:rPr lang="cs-CZ" b="1" dirty="0" smtClean="0"/>
              <a:t> </a:t>
            </a:r>
            <a:r>
              <a:rPr lang="cs-CZ" b="1" dirty="0" err="1" smtClean="0"/>
              <a:t>Pulkavy</a:t>
            </a:r>
            <a:r>
              <a:rPr lang="cs-CZ" b="1" dirty="0" smtClean="0"/>
              <a:t> z </a:t>
            </a:r>
            <a:r>
              <a:rPr lang="cs-CZ" b="1" dirty="0" err="1" smtClean="0"/>
              <a:t>Radenína</a:t>
            </a:r>
            <a:endParaRPr lang="cs-CZ"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p:cNvSpPr>
            <a:spLocks noGrp="1"/>
          </p:cNvSpPr>
          <p:nvPr>
            <p:ph type="title"/>
          </p:nvPr>
        </p:nvSpPr>
        <p:spPr/>
        <p:txBody>
          <a:bodyPr>
            <a:normAutofit fontScale="90000"/>
          </a:bodyPr>
          <a:lstStyle/>
          <a:p>
            <a:r>
              <a:rPr lang="cs-CZ" altLang="cs-CZ" sz="2800" dirty="0" smtClean="0"/>
              <a:t>pontifikály</a:t>
            </a:r>
            <a:r>
              <a:rPr lang="cs-CZ" altLang="cs-CZ" dirty="0" smtClean="0"/>
              <a:t/>
            </a:r>
            <a:br>
              <a:rPr lang="cs-CZ" altLang="cs-CZ" dirty="0" smtClean="0"/>
            </a:br>
            <a:endParaRPr lang="cs-CZ" altLang="cs-CZ" dirty="0" smtClean="0"/>
          </a:p>
        </p:txBody>
      </p:sp>
      <p:sp>
        <p:nvSpPr>
          <p:cNvPr id="8195" name="Zástupný symbol pro obsah 2"/>
          <p:cNvSpPr>
            <a:spLocks noGrp="1"/>
          </p:cNvSpPr>
          <p:nvPr>
            <p:ph sz="quarter" idx="1"/>
          </p:nvPr>
        </p:nvSpPr>
        <p:spPr/>
        <p:txBody>
          <a:bodyPr/>
          <a:lstStyle/>
          <a:p>
            <a:endParaRPr lang="cs-CZ" altLang="cs-CZ" smtClean="0"/>
          </a:p>
        </p:txBody>
      </p:sp>
      <p:sp>
        <p:nvSpPr>
          <p:cNvPr id="8196" name="Zástupný symbol pro obsah 3"/>
          <p:cNvSpPr>
            <a:spLocks noGrp="1"/>
          </p:cNvSpPr>
          <p:nvPr>
            <p:ph sz="quarter" idx="2"/>
          </p:nvPr>
        </p:nvSpPr>
        <p:spPr/>
        <p:txBody>
          <a:bodyPr/>
          <a:lstStyle/>
          <a:p>
            <a:endParaRPr lang="cs-CZ" altLang="cs-CZ" smtClean="0"/>
          </a:p>
        </p:txBody>
      </p:sp>
      <p:sp>
        <p:nvSpPr>
          <p:cNvPr id="8197" name="Zástupný symbol pro text 4"/>
          <p:cNvSpPr>
            <a:spLocks noGrp="1"/>
          </p:cNvSpPr>
          <p:nvPr>
            <p:ph type="body" sz="half" idx="3"/>
          </p:nvPr>
        </p:nvSpPr>
        <p:spPr/>
        <p:txBody>
          <a:bodyPr/>
          <a:lstStyle/>
          <a:p>
            <a:endParaRPr lang="cs-CZ" altLang="cs-CZ" smtClean="0"/>
          </a:p>
        </p:txBody>
      </p:sp>
      <p:pic>
        <p:nvPicPr>
          <p:cNvPr id="8198" name="Zástupný symbol pro obsah 6"/>
          <p:cNvPicPr>
            <a:picLocks noChangeAspect="1"/>
          </p:cNvPicPr>
          <p:nvPr/>
        </p:nvPicPr>
        <p:blipFill>
          <a:blip r:embed="rId2"/>
          <a:srcRect/>
          <a:stretch>
            <a:fillRect/>
          </a:stretch>
        </p:blipFill>
        <p:spPr bwMode="auto">
          <a:xfrm>
            <a:off x="5141913" y="989013"/>
            <a:ext cx="3665537" cy="4071937"/>
          </a:xfrm>
          <a:prstGeom prst="rect">
            <a:avLst/>
          </a:prstGeom>
          <a:noFill/>
          <a:ln w="9525">
            <a:noFill/>
            <a:miter lim="800000"/>
            <a:headEnd/>
            <a:tailEnd/>
          </a:ln>
          <a:effectLst/>
        </p:spPr>
      </p:pic>
      <p:pic>
        <p:nvPicPr>
          <p:cNvPr id="8199" name="Picture 8" descr="Kralovna celek"/>
          <p:cNvPicPr>
            <a:picLocks noChangeAspect="1" noChangeArrowheads="1"/>
          </p:cNvPicPr>
          <p:nvPr/>
        </p:nvPicPr>
        <p:blipFill>
          <a:blip r:embed="rId3"/>
          <a:srcRect/>
          <a:stretch>
            <a:fillRect/>
          </a:stretch>
        </p:blipFill>
        <p:spPr bwMode="auto">
          <a:xfrm>
            <a:off x="157163" y="1057275"/>
            <a:ext cx="4638675" cy="5507038"/>
          </a:xfrm>
          <a:prstGeom prst="rect">
            <a:avLst/>
          </a:prstGeom>
          <a:noFill/>
          <a:ln w="9525">
            <a:noFill/>
            <a:miter lim="800000"/>
            <a:headEnd/>
            <a:tailEnd/>
          </a:ln>
          <a:effectLst/>
        </p:spPr>
      </p:pic>
      <p:pic>
        <p:nvPicPr>
          <p:cNvPr id="8200" name="Picture 9" descr="Kralovna detail"/>
          <p:cNvPicPr>
            <a:picLocks noChangeAspect="1" noChangeArrowheads="1"/>
          </p:cNvPicPr>
          <p:nvPr/>
        </p:nvPicPr>
        <p:blipFill>
          <a:blip r:embed="rId4"/>
          <a:srcRect/>
          <a:stretch>
            <a:fillRect/>
          </a:stretch>
        </p:blipFill>
        <p:spPr bwMode="auto">
          <a:xfrm>
            <a:off x="1979613" y="2808288"/>
            <a:ext cx="4038600" cy="383222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Zástupný symbol pro obsah 7"/>
          <p:cNvPicPr>
            <a:picLocks noGrp="1" noChangeAspect="1"/>
          </p:cNvPicPr>
          <p:nvPr>
            <p:ph sz="quarter" idx="1"/>
          </p:nvPr>
        </p:nvPicPr>
        <p:blipFill>
          <a:blip r:embed="rId2"/>
          <a:srcRect l="47691" t="25410" r="7614" b="36253"/>
          <a:stretch>
            <a:fillRect/>
          </a:stretch>
        </p:blipFill>
        <p:spPr>
          <a:xfrm>
            <a:off x="5148263" y="404813"/>
            <a:ext cx="3500437" cy="4248150"/>
          </a:xfrm>
        </p:spPr>
      </p:pic>
      <p:pic>
        <p:nvPicPr>
          <p:cNvPr id="9221" name="Picture 8" descr="sv"/>
          <p:cNvPicPr>
            <a:picLocks noGrp="1" noChangeAspect="1" noChangeArrowheads="1"/>
          </p:cNvPicPr>
          <p:nvPr>
            <p:ph sz="quarter" idx="2"/>
          </p:nvPr>
        </p:nvPicPr>
        <p:blipFill>
          <a:blip r:embed="rId3"/>
          <a:srcRect/>
          <a:stretch>
            <a:fillRect/>
          </a:stretch>
        </p:blipFill>
        <p:spPr>
          <a:xfrm>
            <a:off x="150813" y="3429000"/>
            <a:ext cx="2466975" cy="3178175"/>
          </a:xfrm>
          <a:noFill/>
        </p:spPr>
      </p:pic>
      <p:sp>
        <p:nvSpPr>
          <p:cNvPr id="9218" name="Zástupný symbol pro text 4"/>
          <p:cNvSpPr>
            <a:spLocks noGrp="1"/>
          </p:cNvSpPr>
          <p:nvPr>
            <p:ph type="body" sz="half" idx="3"/>
          </p:nvPr>
        </p:nvSpPr>
        <p:spPr>
          <a:xfrm>
            <a:off x="611188" y="620713"/>
            <a:ext cx="8229600" cy="2187575"/>
          </a:xfrm>
        </p:spPr>
        <p:txBody>
          <a:bodyPr/>
          <a:lstStyle/>
          <a:p>
            <a:pPr>
              <a:buNone/>
            </a:pPr>
            <a:r>
              <a:rPr lang="cs-CZ" altLang="cs-CZ" dirty="0" smtClean="0">
                <a:latin typeface="Georgia" pitchFamily="18" charset="0"/>
              </a:rPr>
              <a:t>Hmotné prameny</a:t>
            </a:r>
          </a:p>
          <a:p>
            <a:endParaRPr lang="cs-CZ" altLang="cs-CZ" dirty="0" smtClean="0"/>
          </a:p>
        </p:txBody>
      </p:sp>
      <p:pic>
        <p:nvPicPr>
          <p:cNvPr id="9220" name="Obrázek 1"/>
          <p:cNvPicPr>
            <a:picLocks noChangeAspect="1"/>
          </p:cNvPicPr>
          <p:nvPr/>
        </p:nvPicPr>
        <p:blipFill>
          <a:blip r:embed="rId4"/>
          <a:srcRect/>
          <a:stretch>
            <a:fillRect/>
          </a:stretch>
        </p:blipFill>
        <p:spPr bwMode="auto">
          <a:xfrm>
            <a:off x="2773363" y="1720850"/>
            <a:ext cx="2200275" cy="4424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Zástupný symbol pro obsah 3"/>
          <p:cNvPicPr>
            <a:picLocks noGrp="1" noChangeAspect="1"/>
          </p:cNvPicPr>
          <p:nvPr>
            <p:ph idx="1"/>
          </p:nvPr>
        </p:nvPicPr>
        <p:blipFill>
          <a:blip r:embed="rId2"/>
          <a:srcRect/>
          <a:stretch>
            <a:fillRect/>
          </a:stretch>
        </p:blipFill>
        <p:spPr>
          <a:xfrm>
            <a:off x="457200" y="549275"/>
            <a:ext cx="8455025" cy="574675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endParaRPr lang="cs-CZ" altLang="cs-CZ" smtClean="0"/>
          </a:p>
        </p:txBody>
      </p:sp>
      <p:sp>
        <p:nvSpPr>
          <p:cNvPr id="11267" name="Zástupný symbol pro obsah 2"/>
          <p:cNvSpPr>
            <a:spLocks noGrp="1"/>
          </p:cNvSpPr>
          <p:nvPr>
            <p:ph sz="quarter" idx="1"/>
          </p:nvPr>
        </p:nvSpPr>
        <p:spPr/>
        <p:txBody>
          <a:bodyPr/>
          <a:lstStyle/>
          <a:p>
            <a:endParaRPr lang="cs-CZ" altLang="cs-CZ" smtClean="0"/>
          </a:p>
        </p:txBody>
      </p:sp>
      <p:sp>
        <p:nvSpPr>
          <p:cNvPr id="11268" name="Zástupný symbol pro obsah 3"/>
          <p:cNvSpPr>
            <a:spLocks noGrp="1"/>
          </p:cNvSpPr>
          <p:nvPr>
            <p:ph sz="quarter" idx="2"/>
          </p:nvPr>
        </p:nvSpPr>
        <p:spPr/>
        <p:txBody>
          <a:bodyPr/>
          <a:lstStyle/>
          <a:p>
            <a:endParaRPr lang="cs-CZ" altLang="cs-CZ" smtClean="0"/>
          </a:p>
        </p:txBody>
      </p:sp>
      <p:sp>
        <p:nvSpPr>
          <p:cNvPr id="11269" name="Zástupný symbol pro text 4"/>
          <p:cNvSpPr>
            <a:spLocks noGrp="1"/>
          </p:cNvSpPr>
          <p:nvPr>
            <p:ph type="body" sz="half" idx="3"/>
          </p:nvPr>
        </p:nvSpPr>
        <p:spPr/>
        <p:txBody>
          <a:bodyPr/>
          <a:lstStyle/>
          <a:p>
            <a:endParaRPr lang="cs-CZ" altLang="cs-CZ" smtClean="0"/>
          </a:p>
        </p:txBody>
      </p:sp>
      <p:sp>
        <p:nvSpPr>
          <p:cNvPr id="11270" name="Obdélník 5"/>
          <p:cNvSpPr>
            <a:spLocks noChangeArrowheads="1"/>
          </p:cNvSpPr>
          <p:nvPr/>
        </p:nvSpPr>
        <p:spPr bwMode="auto">
          <a:xfrm>
            <a:off x="457200" y="376238"/>
            <a:ext cx="4572000" cy="939800"/>
          </a:xfrm>
          <a:prstGeom prst="rect">
            <a:avLst/>
          </a:prstGeom>
          <a:noFill/>
          <a:ln w="9525">
            <a:noFill/>
            <a:miter lim="800000"/>
            <a:headEnd/>
            <a:tailEnd/>
          </a:ln>
        </p:spPr>
        <p:txBody>
          <a:bodyPr>
            <a:spAutoFit/>
          </a:bodyPr>
          <a:lstStyle/>
          <a:p>
            <a:r>
              <a:rPr lang="cs-CZ" altLang="cs-CZ" sz="2800">
                <a:solidFill>
                  <a:schemeClr val="bg1"/>
                </a:solidFill>
                <a:latin typeface="Georgia" pitchFamily="18" charset="0"/>
              </a:rPr>
              <a:t>Korunovační řád Karla IV.</a:t>
            </a:r>
            <a:br>
              <a:rPr lang="cs-CZ" altLang="cs-CZ" sz="2800">
                <a:solidFill>
                  <a:schemeClr val="bg1"/>
                </a:solidFill>
                <a:latin typeface="Georgia" pitchFamily="18" charset="0"/>
              </a:rPr>
            </a:br>
            <a:r>
              <a:rPr lang="cs-CZ" altLang="cs-CZ" sz="900">
                <a:solidFill>
                  <a:schemeClr val="bg1"/>
                </a:solidFill>
                <a:latin typeface="Georgia" pitchFamily="18" charset="0"/>
              </a:rPr>
              <a:t/>
            </a:r>
            <a:br>
              <a:rPr lang="cs-CZ" altLang="cs-CZ" sz="900">
                <a:solidFill>
                  <a:schemeClr val="bg1"/>
                </a:solidFill>
                <a:latin typeface="Georgia" pitchFamily="18" charset="0"/>
              </a:rPr>
            </a:br>
            <a:r>
              <a:rPr lang="cs-CZ" altLang="cs-CZ" i="1">
                <a:solidFill>
                  <a:schemeClr val="bg1"/>
                </a:solidFill>
                <a:latin typeface="Georgia" pitchFamily="18" charset="0"/>
              </a:rPr>
              <a:t>Ordo ad coronandum regem Boemorum</a:t>
            </a:r>
            <a:endParaRPr lang="cs-CZ" altLang="cs-CZ"/>
          </a:p>
        </p:txBody>
      </p:sp>
      <p:pic>
        <p:nvPicPr>
          <p:cNvPr id="11271" name="Zástupný symbol pro obsah 5"/>
          <p:cNvPicPr>
            <a:picLocks noChangeAspect="1"/>
          </p:cNvPicPr>
          <p:nvPr/>
        </p:nvPicPr>
        <p:blipFill>
          <a:blip r:embed="rId2"/>
          <a:srcRect/>
          <a:stretch>
            <a:fillRect/>
          </a:stretch>
        </p:blipFill>
        <p:spPr bwMode="auto">
          <a:xfrm>
            <a:off x="4572000" y="1714488"/>
            <a:ext cx="3987800" cy="4249737"/>
          </a:xfrm>
          <a:prstGeom prst="rect">
            <a:avLst/>
          </a:prstGeom>
          <a:noFill/>
          <a:ln w="9525">
            <a:noFill/>
            <a:miter lim="800000"/>
            <a:headEnd/>
            <a:tailEnd/>
          </a:ln>
          <a:effectLst/>
        </p:spPr>
      </p:pic>
      <p:pic>
        <p:nvPicPr>
          <p:cNvPr id="11272" name="Zástupný symbol pro obsah 7"/>
          <p:cNvPicPr>
            <a:picLocks noChangeAspect="1"/>
          </p:cNvPicPr>
          <p:nvPr/>
        </p:nvPicPr>
        <p:blipFill>
          <a:blip r:embed="rId3"/>
          <a:srcRect/>
          <a:stretch>
            <a:fillRect/>
          </a:stretch>
        </p:blipFill>
        <p:spPr bwMode="auto">
          <a:xfrm>
            <a:off x="304800" y="1447800"/>
            <a:ext cx="3819525" cy="5113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cs-CZ" altLang="cs-CZ" sz="3600" dirty="0" smtClean="0">
                <a:solidFill>
                  <a:schemeClr val="bg1"/>
                </a:solidFill>
                <a:latin typeface="Georgia" pitchFamily="18" charset="0"/>
              </a:rPr>
              <a:t>Průběh korunovace</a:t>
            </a:r>
          </a:p>
        </p:txBody>
      </p:sp>
      <p:sp>
        <p:nvSpPr>
          <p:cNvPr id="12291" name="Rectangle 5"/>
          <p:cNvSpPr>
            <a:spLocks noGrp="1" noChangeArrowheads="1"/>
          </p:cNvSpPr>
          <p:nvPr>
            <p:ph sz="half" idx="1"/>
          </p:nvPr>
        </p:nvSpPr>
        <p:spPr>
          <a:xfrm>
            <a:off x="457200" y="1628775"/>
            <a:ext cx="4038600" cy="4525963"/>
          </a:xfrm>
        </p:spPr>
        <p:txBody>
          <a:bodyPr/>
          <a:lstStyle/>
          <a:p>
            <a:pPr eaLnBrk="1" hangingPunct="1">
              <a:lnSpc>
                <a:spcPct val="90000"/>
              </a:lnSpc>
            </a:pPr>
            <a:r>
              <a:rPr lang="cs-CZ" altLang="cs-CZ" sz="2000" dirty="0" smtClean="0">
                <a:solidFill>
                  <a:srgbClr val="FFC000"/>
                </a:solidFill>
                <a:latin typeface="Georgia" pitchFamily="18" charset="0"/>
              </a:rPr>
              <a:t>průvod na Vyšehrad</a:t>
            </a:r>
          </a:p>
          <a:p>
            <a:pPr eaLnBrk="1" hangingPunct="1">
              <a:lnSpc>
                <a:spcPct val="90000"/>
              </a:lnSpc>
            </a:pPr>
            <a:r>
              <a:rPr lang="cs-CZ" altLang="cs-CZ" sz="2000" dirty="0" smtClean="0">
                <a:latin typeface="Georgia" pitchFamily="18" charset="0"/>
              </a:rPr>
              <a:t>vigilie</a:t>
            </a:r>
          </a:p>
          <a:p>
            <a:pPr eaLnBrk="1" hangingPunct="1">
              <a:lnSpc>
                <a:spcPct val="90000"/>
              </a:lnSpc>
            </a:pPr>
            <a:r>
              <a:rPr lang="cs-CZ" altLang="cs-CZ" sz="2000" dirty="0" smtClean="0">
                <a:latin typeface="Georgia" pitchFamily="18" charset="0"/>
              </a:rPr>
              <a:t>průvod </a:t>
            </a:r>
            <a:r>
              <a:rPr lang="cs-CZ" altLang="cs-CZ" sz="2000" dirty="0" smtClean="0">
                <a:solidFill>
                  <a:schemeClr val="bg1"/>
                </a:solidFill>
                <a:latin typeface="Georgia" pitchFamily="18" charset="0"/>
              </a:rPr>
              <a:t>do katedrály</a:t>
            </a:r>
          </a:p>
          <a:p>
            <a:pPr eaLnBrk="1" hangingPunct="1">
              <a:lnSpc>
                <a:spcPct val="90000"/>
              </a:lnSpc>
            </a:pPr>
            <a:r>
              <a:rPr lang="cs-CZ" altLang="cs-CZ" sz="2000" dirty="0" smtClean="0">
                <a:solidFill>
                  <a:srgbClr val="FFC000"/>
                </a:solidFill>
                <a:latin typeface="Georgia" pitchFamily="18" charset="0"/>
              </a:rPr>
              <a:t>aklamace</a:t>
            </a:r>
          </a:p>
          <a:p>
            <a:pPr eaLnBrk="1" hangingPunct="1">
              <a:lnSpc>
                <a:spcPct val="90000"/>
              </a:lnSpc>
            </a:pPr>
            <a:r>
              <a:rPr lang="cs-CZ" altLang="cs-CZ" sz="2000" dirty="0" smtClean="0">
                <a:latin typeface="Georgia" pitchFamily="18" charset="0"/>
              </a:rPr>
              <a:t>litanie</a:t>
            </a:r>
          </a:p>
          <a:p>
            <a:pPr eaLnBrk="1" hangingPunct="1">
              <a:lnSpc>
                <a:spcPct val="90000"/>
              </a:lnSpc>
            </a:pPr>
            <a:r>
              <a:rPr lang="cs-CZ" altLang="cs-CZ" sz="2000" dirty="0" smtClean="0">
                <a:latin typeface="Georgia" pitchFamily="18" charset="0"/>
              </a:rPr>
              <a:t>počátek </a:t>
            </a:r>
            <a:r>
              <a:rPr lang="cs-CZ" altLang="cs-CZ" sz="2000" dirty="0" smtClean="0">
                <a:solidFill>
                  <a:schemeClr val="bg1"/>
                </a:solidFill>
                <a:latin typeface="Georgia" pitchFamily="18" charset="0"/>
              </a:rPr>
              <a:t>mše</a:t>
            </a:r>
          </a:p>
          <a:p>
            <a:pPr eaLnBrk="1" hangingPunct="1">
              <a:lnSpc>
                <a:spcPct val="90000"/>
              </a:lnSpc>
            </a:pPr>
            <a:r>
              <a:rPr lang="cs-CZ" altLang="cs-CZ" sz="2000" dirty="0" smtClean="0">
                <a:solidFill>
                  <a:srgbClr val="FFC000"/>
                </a:solidFill>
                <a:latin typeface="Georgia" pitchFamily="18" charset="0"/>
              </a:rPr>
              <a:t>příchod dvou opatů</a:t>
            </a:r>
          </a:p>
          <a:p>
            <a:pPr eaLnBrk="1" hangingPunct="1">
              <a:lnSpc>
                <a:spcPct val="90000"/>
              </a:lnSpc>
            </a:pPr>
            <a:r>
              <a:rPr lang="cs-CZ" altLang="cs-CZ" sz="2000" dirty="0" smtClean="0">
                <a:latin typeface="Georgia" pitchFamily="18" charset="0"/>
              </a:rPr>
              <a:t>pomazání</a:t>
            </a:r>
          </a:p>
          <a:p>
            <a:pPr eaLnBrk="1" hangingPunct="1">
              <a:lnSpc>
                <a:spcPct val="90000"/>
              </a:lnSpc>
            </a:pPr>
            <a:r>
              <a:rPr lang="cs-CZ" altLang="cs-CZ" sz="2000" dirty="0" smtClean="0">
                <a:latin typeface="Georgia" pitchFamily="18" charset="0"/>
              </a:rPr>
              <a:t>požehnání a obléknutí </a:t>
            </a:r>
            <a:r>
              <a:rPr lang="cs-CZ" altLang="cs-CZ" sz="2000" dirty="0" err="1" smtClean="0">
                <a:latin typeface="Georgia" pitchFamily="18" charset="0"/>
              </a:rPr>
              <a:t>subtile</a:t>
            </a:r>
            <a:r>
              <a:rPr lang="cs-CZ" altLang="cs-CZ" sz="2000" dirty="0" smtClean="0">
                <a:latin typeface="Georgia" pitchFamily="18" charset="0"/>
              </a:rPr>
              <a:t> a dalmatiky</a:t>
            </a:r>
          </a:p>
          <a:p>
            <a:pPr eaLnBrk="1" hangingPunct="1">
              <a:lnSpc>
                <a:spcPct val="90000"/>
              </a:lnSpc>
            </a:pPr>
            <a:r>
              <a:rPr lang="cs-CZ" altLang="cs-CZ" sz="2000" dirty="0" smtClean="0">
                <a:latin typeface="Georgia" pitchFamily="18" charset="0"/>
              </a:rPr>
              <a:t>předání insignií</a:t>
            </a:r>
          </a:p>
          <a:p>
            <a:pPr eaLnBrk="1" hangingPunct="1">
              <a:lnSpc>
                <a:spcPct val="90000"/>
              </a:lnSpc>
            </a:pPr>
            <a:r>
              <a:rPr lang="cs-CZ" altLang="cs-CZ" sz="2000" dirty="0" smtClean="0">
                <a:latin typeface="Georgia" pitchFamily="18" charset="0"/>
              </a:rPr>
              <a:t>- pallium (plášť)</a:t>
            </a:r>
          </a:p>
          <a:p>
            <a:pPr eaLnBrk="1" hangingPunct="1">
              <a:lnSpc>
                <a:spcPct val="90000"/>
              </a:lnSpc>
            </a:pPr>
            <a:r>
              <a:rPr lang="cs-CZ" altLang="cs-CZ" sz="2000" dirty="0" smtClean="0">
                <a:latin typeface="Georgia" pitchFamily="18" charset="0"/>
              </a:rPr>
              <a:t>- meč</a:t>
            </a:r>
          </a:p>
        </p:txBody>
      </p:sp>
      <p:sp>
        <p:nvSpPr>
          <p:cNvPr id="12292" name="Rectangle 6"/>
          <p:cNvSpPr>
            <a:spLocks noGrp="1" noChangeArrowheads="1"/>
          </p:cNvSpPr>
          <p:nvPr>
            <p:ph sz="half" idx="2"/>
          </p:nvPr>
        </p:nvSpPr>
        <p:spPr/>
        <p:txBody>
          <a:bodyPr/>
          <a:lstStyle/>
          <a:p>
            <a:pPr eaLnBrk="1" hangingPunct="1">
              <a:lnSpc>
                <a:spcPct val="90000"/>
              </a:lnSpc>
            </a:pPr>
            <a:r>
              <a:rPr lang="cs-CZ" altLang="cs-CZ" sz="2000" dirty="0" smtClean="0">
                <a:latin typeface="Georgia" pitchFamily="18" charset="0"/>
              </a:rPr>
              <a:t>- náramek</a:t>
            </a:r>
          </a:p>
          <a:p>
            <a:pPr eaLnBrk="1" hangingPunct="1">
              <a:lnSpc>
                <a:spcPct val="90000"/>
              </a:lnSpc>
            </a:pPr>
            <a:r>
              <a:rPr lang="cs-CZ" altLang="cs-CZ" sz="2000" dirty="0" smtClean="0">
                <a:latin typeface="Georgia" pitchFamily="18" charset="0"/>
              </a:rPr>
              <a:t>- prsten</a:t>
            </a:r>
          </a:p>
          <a:p>
            <a:pPr eaLnBrk="1" hangingPunct="1">
              <a:lnSpc>
                <a:spcPct val="90000"/>
              </a:lnSpc>
            </a:pPr>
            <a:r>
              <a:rPr lang="cs-CZ" altLang="cs-CZ" sz="2000" dirty="0" smtClean="0">
                <a:latin typeface="Georgia" pitchFamily="18" charset="0"/>
              </a:rPr>
              <a:t>obětování a vykoupení meče</a:t>
            </a:r>
          </a:p>
          <a:p>
            <a:pPr eaLnBrk="1" hangingPunct="1">
              <a:lnSpc>
                <a:spcPct val="90000"/>
              </a:lnSpc>
            </a:pPr>
            <a:r>
              <a:rPr lang="cs-CZ" altLang="cs-CZ" sz="2000" dirty="0" smtClean="0">
                <a:latin typeface="Georgia" pitchFamily="18" charset="0"/>
              </a:rPr>
              <a:t>- žezlo a jablko</a:t>
            </a:r>
          </a:p>
          <a:p>
            <a:pPr eaLnBrk="1" hangingPunct="1">
              <a:lnSpc>
                <a:spcPct val="90000"/>
              </a:lnSpc>
            </a:pPr>
            <a:r>
              <a:rPr lang="cs-CZ" altLang="cs-CZ" sz="2000" dirty="0" smtClean="0">
                <a:latin typeface="Georgia" pitchFamily="18" charset="0"/>
              </a:rPr>
              <a:t>požehnání koruny</a:t>
            </a:r>
          </a:p>
          <a:p>
            <a:pPr eaLnBrk="1" hangingPunct="1">
              <a:lnSpc>
                <a:spcPct val="90000"/>
              </a:lnSpc>
            </a:pPr>
            <a:r>
              <a:rPr lang="cs-CZ" altLang="cs-CZ" sz="2000" dirty="0" smtClean="0">
                <a:latin typeface="Georgia" pitchFamily="18" charset="0"/>
              </a:rPr>
              <a:t>vložení koruny</a:t>
            </a:r>
          </a:p>
          <a:p>
            <a:pPr eaLnBrk="1" hangingPunct="1">
              <a:lnSpc>
                <a:spcPct val="90000"/>
              </a:lnSpc>
            </a:pPr>
            <a:r>
              <a:rPr lang="cs-CZ" altLang="cs-CZ" sz="2000" dirty="0" smtClean="0">
                <a:latin typeface="Georgia" pitchFamily="18" charset="0"/>
              </a:rPr>
              <a:t>usazení na trůn</a:t>
            </a:r>
          </a:p>
          <a:p>
            <a:pPr eaLnBrk="1" hangingPunct="1">
              <a:lnSpc>
                <a:spcPct val="90000"/>
              </a:lnSpc>
            </a:pPr>
            <a:r>
              <a:rPr lang="cs-CZ" altLang="cs-CZ" sz="2000" dirty="0" smtClean="0">
                <a:latin typeface="Georgia" pitchFamily="18" charset="0"/>
              </a:rPr>
              <a:t>polibek míru</a:t>
            </a:r>
          </a:p>
          <a:p>
            <a:pPr eaLnBrk="1" hangingPunct="1">
              <a:lnSpc>
                <a:spcPct val="90000"/>
              </a:lnSpc>
            </a:pPr>
            <a:r>
              <a:rPr lang="cs-CZ" altLang="cs-CZ" sz="2000" dirty="0" smtClean="0">
                <a:solidFill>
                  <a:srgbClr val="FFC000"/>
                </a:solidFill>
                <a:latin typeface="Georgia" pitchFamily="18" charset="0"/>
              </a:rPr>
              <a:t>zpěv </a:t>
            </a:r>
            <a:r>
              <a:rPr lang="cs-CZ" altLang="cs-CZ" sz="2000" i="1" dirty="0" smtClean="0">
                <a:solidFill>
                  <a:srgbClr val="FFC000"/>
                </a:solidFill>
                <a:latin typeface="Georgia" pitchFamily="18" charset="0"/>
              </a:rPr>
              <a:t>Hospodine, pomiluj </a:t>
            </a:r>
            <a:r>
              <a:rPr lang="cs-CZ" altLang="cs-CZ" sz="2000" i="1" dirty="0" err="1" smtClean="0">
                <a:solidFill>
                  <a:srgbClr val="FFC000"/>
                </a:solidFill>
                <a:latin typeface="Georgia" pitchFamily="18" charset="0"/>
              </a:rPr>
              <a:t>ny</a:t>
            </a:r>
            <a:endParaRPr lang="cs-CZ" altLang="cs-CZ" sz="2000" dirty="0" smtClean="0">
              <a:solidFill>
                <a:srgbClr val="FFC000"/>
              </a:solidFill>
              <a:latin typeface="Georgia" pitchFamily="18" charset="0"/>
            </a:endParaRPr>
          </a:p>
          <a:p>
            <a:pPr eaLnBrk="1" hangingPunct="1">
              <a:lnSpc>
                <a:spcPct val="90000"/>
              </a:lnSpc>
            </a:pPr>
            <a:r>
              <a:rPr lang="cs-CZ" altLang="cs-CZ" sz="2000" dirty="0" smtClean="0">
                <a:latin typeface="Georgia" pitchFamily="18" charset="0"/>
              </a:rPr>
              <a:t>korunovace královny</a:t>
            </a:r>
          </a:p>
          <a:p>
            <a:pPr eaLnBrk="1" hangingPunct="1">
              <a:lnSpc>
                <a:spcPct val="90000"/>
              </a:lnSpc>
            </a:pPr>
            <a:r>
              <a:rPr lang="cs-CZ" altLang="cs-CZ" sz="2000" dirty="0" smtClean="0">
                <a:latin typeface="Georgia" pitchFamily="18" charset="0"/>
              </a:rPr>
              <a:t>políbení </a:t>
            </a:r>
            <a:r>
              <a:rPr lang="cs-CZ" altLang="cs-CZ" sz="2000" dirty="0" smtClean="0">
                <a:solidFill>
                  <a:schemeClr val="bg1"/>
                </a:solidFill>
                <a:latin typeface="Georgia" pitchFamily="18" charset="0"/>
              </a:rPr>
              <a:t>evangelia a přijímání podobojí na závěr mše</a:t>
            </a:r>
          </a:p>
          <a:p>
            <a:pPr eaLnBrk="1" hangingPunct="1">
              <a:lnSpc>
                <a:spcPct val="90000"/>
              </a:lnSpc>
            </a:pPr>
            <a:endParaRPr lang="cs-CZ" altLang="cs-CZ" sz="2800" dirty="0" smtClean="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hangingPunct="1"/>
            <a:r>
              <a:rPr lang="cs-CZ" altLang="cs-CZ" sz="3600" smtClean="0">
                <a:solidFill>
                  <a:schemeClr val="bg1"/>
                </a:solidFill>
                <a:latin typeface="Georgia" pitchFamily="18" charset="0"/>
              </a:rPr>
              <a:t>Průběh korunovace</a:t>
            </a:r>
          </a:p>
        </p:txBody>
      </p:sp>
      <p:sp>
        <p:nvSpPr>
          <p:cNvPr id="13315" name="Rectangle 5"/>
          <p:cNvSpPr>
            <a:spLocks noGrp="1" noChangeArrowheads="1"/>
          </p:cNvSpPr>
          <p:nvPr>
            <p:ph sz="half" idx="1"/>
          </p:nvPr>
        </p:nvSpPr>
        <p:spPr>
          <a:xfrm>
            <a:off x="457200" y="1628775"/>
            <a:ext cx="4038600" cy="4525963"/>
          </a:xfrm>
        </p:spPr>
        <p:txBody>
          <a:bodyPr/>
          <a:lstStyle/>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endParaRPr lang="cs-CZ" altLang="cs-CZ" sz="2000" dirty="0" smtClean="0">
              <a:solidFill>
                <a:srgbClr val="FFC000"/>
              </a:solidFill>
              <a:latin typeface="Georgia" pitchFamily="18" charset="0"/>
            </a:endParaRPr>
          </a:p>
          <a:p>
            <a:pPr eaLnBrk="1" hangingPunct="1">
              <a:lnSpc>
                <a:spcPct val="90000"/>
              </a:lnSpc>
            </a:pPr>
            <a:r>
              <a:rPr lang="cs-CZ" altLang="cs-CZ" sz="2000" dirty="0" smtClean="0">
                <a:solidFill>
                  <a:srgbClr val="FFC000"/>
                </a:solidFill>
                <a:latin typeface="Georgia" pitchFamily="18" charset="0"/>
              </a:rPr>
              <a:t>příchod dvou opatů</a:t>
            </a:r>
          </a:p>
        </p:txBody>
      </p:sp>
      <p:sp>
        <p:nvSpPr>
          <p:cNvPr id="13316" name="Rectangle 6"/>
          <p:cNvSpPr>
            <a:spLocks noGrp="1" noChangeArrowheads="1"/>
          </p:cNvSpPr>
          <p:nvPr>
            <p:ph sz="half" idx="2"/>
          </p:nvPr>
        </p:nvSpPr>
        <p:spPr/>
        <p:txBody>
          <a:bodyPr/>
          <a:lstStyle/>
          <a:p>
            <a:pPr eaLnBrk="1" hangingPunct="1">
              <a:lnSpc>
                <a:spcPct val="90000"/>
              </a:lnSpc>
            </a:pPr>
            <a:r>
              <a:rPr lang="cs-CZ" altLang="cs-CZ" sz="2000" smtClean="0">
                <a:solidFill>
                  <a:schemeClr val="bg1"/>
                </a:solidFill>
                <a:latin typeface="Georgia" pitchFamily="18" charset="0"/>
              </a:rPr>
              <a:t>- náramek</a:t>
            </a:r>
          </a:p>
          <a:p>
            <a:pPr eaLnBrk="1" hangingPunct="1">
              <a:lnSpc>
                <a:spcPct val="90000"/>
              </a:lnSpc>
            </a:pPr>
            <a:r>
              <a:rPr lang="cs-CZ" altLang="cs-CZ" sz="2000" smtClean="0">
                <a:solidFill>
                  <a:schemeClr val="bg1"/>
                </a:solidFill>
                <a:latin typeface="Georgia" pitchFamily="18" charset="0"/>
              </a:rPr>
              <a:t>- prsten</a:t>
            </a:r>
          </a:p>
          <a:p>
            <a:pPr eaLnBrk="1" hangingPunct="1">
              <a:lnSpc>
                <a:spcPct val="90000"/>
              </a:lnSpc>
            </a:pPr>
            <a:r>
              <a:rPr lang="cs-CZ" altLang="cs-CZ" sz="2000" smtClean="0">
                <a:solidFill>
                  <a:schemeClr val="bg1"/>
                </a:solidFill>
                <a:latin typeface="Georgia" pitchFamily="18" charset="0"/>
              </a:rPr>
              <a:t>obětování a vykoupení meče</a:t>
            </a:r>
          </a:p>
          <a:p>
            <a:pPr eaLnBrk="1" hangingPunct="1">
              <a:lnSpc>
                <a:spcPct val="90000"/>
              </a:lnSpc>
            </a:pPr>
            <a:r>
              <a:rPr lang="cs-CZ" altLang="cs-CZ" sz="2000" smtClean="0">
                <a:solidFill>
                  <a:schemeClr val="bg1"/>
                </a:solidFill>
                <a:latin typeface="Georgia" pitchFamily="18" charset="0"/>
              </a:rPr>
              <a:t>- žezlo a jablko</a:t>
            </a:r>
          </a:p>
          <a:p>
            <a:pPr eaLnBrk="1" hangingPunct="1">
              <a:lnSpc>
                <a:spcPct val="90000"/>
              </a:lnSpc>
            </a:pPr>
            <a:r>
              <a:rPr lang="cs-CZ" altLang="cs-CZ" sz="2000" smtClean="0">
                <a:solidFill>
                  <a:schemeClr val="bg1"/>
                </a:solidFill>
                <a:latin typeface="Georgia" pitchFamily="18" charset="0"/>
              </a:rPr>
              <a:t>požehnání koruny</a:t>
            </a:r>
          </a:p>
          <a:p>
            <a:pPr eaLnBrk="1" hangingPunct="1">
              <a:lnSpc>
                <a:spcPct val="90000"/>
              </a:lnSpc>
            </a:pPr>
            <a:r>
              <a:rPr lang="cs-CZ" altLang="cs-CZ" sz="2000" smtClean="0">
                <a:solidFill>
                  <a:schemeClr val="bg1"/>
                </a:solidFill>
                <a:latin typeface="Georgia" pitchFamily="18" charset="0"/>
              </a:rPr>
              <a:t>vložení koruny</a:t>
            </a:r>
          </a:p>
          <a:p>
            <a:pPr eaLnBrk="1" hangingPunct="1">
              <a:lnSpc>
                <a:spcPct val="90000"/>
              </a:lnSpc>
            </a:pPr>
            <a:r>
              <a:rPr lang="cs-CZ" altLang="cs-CZ" sz="2000" smtClean="0">
                <a:solidFill>
                  <a:schemeClr val="bg1"/>
                </a:solidFill>
                <a:latin typeface="Georgia" pitchFamily="18" charset="0"/>
              </a:rPr>
              <a:t>usazení na trůn</a:t>
            </a:r>
          </a:p>
          <a:p>
            <a:pPr eaLnBrk="1" hangingPunct="1">
              <a:lnSpc>
                <a:spcPct val="90000"/>
              </a:lnSpc>
            </a:pPr>
            <a:r>
              <a:rPr lang="cs-CZ" altLang="cs-CZ" sz="2000" smtClean="0">
                <a:solidFill>
                  <a:schemeClr val="bg1"/>
                </a:solidFill>
                <a:latin typeface="Georgia" pitchFamily="18" charset="0"/>
              </a:rPr>
              <a:t>polibek míru</a:t>
            </a:r>
          </a:p>
          <a:p>
            <a:pPr eaLnBrk="1" hangingPunct="1">
              <a:lnSpc>
                <a:spcPct val="90000"/>
              </a:lnSpc>
            </a:pPr>
            <a:r>
              <a:rPr lang="cs-CZ" altLang="cs-CZ" sz="2000" smtClean="0">
                <a:solidFill>
                  <a:srgbClr val="FFC000"/>
                </a:solidFill>
                <a:latin typeface="Georgia" pitchFamily="18" charset="0"/>
              </a:rPr>
              <a:t>zpěv </a:t>
            </a:r>
            <a:r>
              <a:rPr lang="cs-CZ" altLang="cs-CZ" sz="2000" i="1" smtClean="0">
                <a:solidFill>
                  <a:srgbClr val="FFC000"/>
                </a:solidFill>
                <a:latin typeface="Georgia" pitchFamily="18" charset="0"/>
              </a:rPr>
              <a:t>Hospodine, pomiluj ny</a:t>
            </a:r>
            <a:endParaRPr lang="cs-CZ" altLang="cs-CZ" sz="2000" smtClean="0">
              <a:solidFill>
                <a:srgbClr val="FFC000"/>
              </a:solidFill>
              <a:latin typeface="Georgia" pitchFamily="18" charset="0"/>
            </a:endParaRPr>
          </a:p>
          <a:p>
            <a:pPr eaLnBrk="1" hangingPunct="1">
              <a:lnSpc>
                <a:spcPct val="90000"/>
              </a:lnSpc>
            </a:pPr>
            <a:r>
              <a:rPr lang="cs-CZ" altLang="cs-CZ" sz="2000" smtClean="0">
                <a:solidFill>
                  <a:schemeClr val="bg1"/>
                </a:solidFill>
                <a:latin typeface="Georgia" pitchFamily="18" charset="0"/>
              </a:rPr>
              <a:t>korunovace královny</a:t>
            </a:r>
          </a:p>
          <a:p>
            <a:pPr eaLnBrk="1" hangingPunct="1">
              <a:lnSpc>
                <a:spcPct val="90000"/>
              </a:lnSpc>
            </a:pPr>
            <a:r>
              <a:rPr lang="cs-CZ" altLang="cs-CZ" sz="2000" smtClean="0">
                <a:solidFill>
                  <a:schemeClr val="bg1"/>
                </a:solidFill>
                <a:latin typeface="Georgia" pitchFamily="18" charset="0"/>
              </a:rPr>
              <a:t>políbení evangelia a přijímání podobojí na závěr mše</a:t>
            </a:r>
          </a:p>
          <a:p>
            <a:pPr eaLnBrk="1" hangingPunct="1">
              <a:lnSpc>
                <a:spcPct val="90000"/>
              </a:lnSpc>
            </a:pPr>
            <a:endParaRPr lang="cs-CZ" altLang="cs-CZ" sz="2800" smtClean="0">
              <a:solidFill>
                <a:schemeClr val="bg1"/>
              </a:solidFill>
            </a:endParaRPr>
          </a:p>
        </p:txBody>
      </p:sp>
      <p:pic>
        <p:nvPicPr>
          <p:cNvPr id="13317" name="Picture 12" descr="vyřez obr"/>
          <p:cNvPicPr>
            <a:picLocks noChangeAspect="1" noChangeArrowheads="1"/>
          </p:cNvPicPr>
          <p:nvPr/>
        </p:nvPicPr>
        <p:blipFill>
          <a:blip r:embed="rId2"/>
          <a:srcRect/>
          <a:stretch>
            <a:fillRect/>
          </a:stretch>
        </p:blipFill>
        <p:spPr bwMode="auto">
          <a:xfrm>
            <a:off x="3476625" y="1582738"/>
            <a:ext cx="5656263" cy="4100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2600" i="1" dirty="0" smtClean="0"/>
              <a:t>Po epištole bude kúr zpívat graduál. V kapli svatého Václava se zatím dva infulovaní opati chopí svatého oleje, uloženého ve velikém kalichu zcela zakrytém hedvábnou tkaninou. S úctou donesou olej před oltář svatého Víta, přičemž nad nimi bude nesen roztažený baldachýn. Z jejich rukou přijme kalich uctivě a s políbením arcibiskup a uloží jej na oltář.</a:t>
            </a:r>
            <a:endParaRPr lang="cs-CZ" sz="2600" dirty="0" smtClean="0"/>
          </a:p>
          <a:p>
            <a:r>
              <a:rPr lang="cs-CZ" sz="2600" b="1" dirty="0" smtClean="0"/>
              <a:t>Korunovační řád Karla IV.</a:t>
            </a:r>
          </a:p>
          <a:p>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0034" y="500042"/>
            <a:ext cx="7786742" cy="4093428"/>
          </a:xfrm>
          <a:prstGeom prst="rect">
            <a:avLst/>
          </a:prstGeom>
          <a:noFill/>
        </p:spPr>
        <p:txBody>
          <a:bodyPr wrap="square" rtlCol="0">
            <a:spAutoFit/>
          </a:bodyPr>
          <a:lstStyle/>
          <a:p>
            <a:pPr algn="ctr"/>
            <a:r>
              <a:rPr lang="cs-CZ" sz="2600" b="1" dirty="0" smtClean="0"/>
              <a:t>Kosmas, II, 50:</a:t>
            </a:r>
          </a:p>
          <a:p>
            <a:r>
              <a:rPr lang="cs-CZ" sz="2600" i="1" dirty="0" smtClean="0"/>
              <a:t> Když Břetislav Mladší přijížděl do hradu Prahy, uvítal ho radostně lid vyzváněním kostelních zvonů a veselými reji chlapců i dívek, kteří stáli na rozličných rozcestích a hráli na píšťaly a bubny. A biskup Kosmas sám ho uvítal s duchovenstvem a velikým procesím v hradní bráně před kostelem Panny Marie a dovedl ho ke stolci </a:t>
            </a:r>
            <a:r>
              <a:rPr lang="cs-CZ" sz="2600" dirty="0" smtClean="0"/>
              <a:t>(</a:t>
            </a:r>
            <a:r>
              <a:rPr lang="cs-CZ" sz="2600" dirty="0" err="1" smtClean="0"/>
              <a:t>solium</a:t>
            </a:r>
            <a:r>
              <a:rPr lang="cs-CZ" sz="2600" dirty="0" smtClean="0"/>
              <a:t>)</a:t>
            </a:r>
            <a:r>
              <a:rPr lang="cs-CZ" sz="2600" i="1" dirty="0" smtClean="0"/>
              <a:t>. Podle řádu/zvyku </a:t>
            </a:r>
            <a:r>
              <a:rPr lang="cs-CZ" sz="2600" dirty="0" smtClean="0"/>
              <a:t>(</a:t>
            </a:r>
            <a:r>
              <a:rPr lang="cs-CZ" sz="2600" dirty="0" err="1" smtClean="0"/>
              <a:t>secundum</a:t>
            </a:r>
            <a:r>
              <a:rPr lang="cs-CZ" sz="2600" dirty="0" smtClean="0"/>
              <a:t> </a:t>
            </a:r>
            <a:r>
              <a:rPr lang="cs-CZ" sz="2600" dirty="0" err="1" smtClean="0"/>
              <a:t>ritum</a:t>
            </a:r>
            <a:r>
              <a:rPr lang="cs-CZ" sz="2600" dirty="0" smtClean="0"/>
              <a:t>)</a:t>
            </a:r>
            <a:r>
              <a:rPr lang="cs-CZ" sz="2600" i="1" dirty="0" smtClean="0"/>
              <a:t> této země byl dosazen na stolec ode všech předáků a dvořanů kníže Břetislav Mladší dne 14. září.</a:t>
            </a:r>
            <a:endParaRPr lang="cs-CZ" sz="2600"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cs-CZ" altLang="cs-CZ" sz="3600" smtClean="0">
                <a:solidFill>
                  <a:schemeClr val="bg1"/>
                </a:solidFill>
                <a:latin typeface="Georgia" pitchFamily="18" charset="0"/>
              </a:rPr>
              <a:t>Průběh korunovace</a:t>
            </a:r>
          </a:p>
        </p:txBody>
      </p:sp>
      <p:sp>
        <p:nvSpPr>
          <p:cNvPr id="14339" name="Rectangle 5"/>
          <p:cNvSpPr>
            <a:spLocks noGrp="1" noChangeArrowheads="1"/>
          </p:cNvSpPr>
          <p:nvPr>
            <p:ph sz="half" idx="1"/>
          </p:nvPr>
        </p:nvSpPr>
        <p:spPr>
          <a:xfrm>
            <a:off x="457200" y="1628775"/>
            <a:ext cx="4038600" cy="4525963"/>
          </a:xfrm>
        </p:spPr>
        <p:txBody>
          <a:bodyPr/>
          <a:lstStyle/>
          <a:p>
            <a:pPr eaLnBrk="1" hangingPunct="1">
              <a:lnSpc>
                <a:spcPct val="90000"/>
              </a:lnSpc>
            </a:pPr>
            <a:r>
              <a:rPr lang="cs-CZ" altLang="cs-CZ" sz="2000" dirty="0" smtClean="0">
                <a:solidFill>
                  <a:srgbClr val="FFC000"/>
                </a:solidFill>
                <a:latin typeface="Georgia" pitchFamily="18" charset="0"/>
              </a:rPr>
              <a:t>průvod na Vyšehrad</a:t>
            </a:r>
          </a:p>
          <a:p>
            <a:pPr eaLnBrk="1" hangingPunct="1">
              <a:lnSpc>
                <a:spcPct val="90000"/>
              </a:lnSpc>
            </a:pPr>
            <a:r>
              <a:rPr lang="cs-CZ" altLang="cs-CZ" sz="2000" dirty="0" smtClean="0">
                <a:latin typeface="Georgia" pitchFamily="18" charset="0"/>
              </a:rPr>
              <a:t>vigilie</a:t>
            </a:r>
          </a:p>
          <a:p>
            <a:pPr eaLnBrk="1" hangingPunct="1">
              <a:lnSpc>
                <a:spcPct val="90000"/>
              </a:lnSpc>
            </a:pPr>
            <a:r>
              <a:rPr lang="cs-CZ" altLang="cs-CZ" sz="2000" dirty="0" smtClean="0">
                <a:latin typeface="Georgia" pitchFamily="18" charset="0"/>
              </a:rPr>
              <a:t>průvod </a:t>
            </a:r>
            <a:r>
              <a:rPr lang="cs-CZ" altLang="cs-CZ" sz="2000" dirty="0" smtClean="0">
                <a:solidFill>
                  <a:schemeClr val="bg1"/>
                </a:solidFill>
                <a:latin typeface="Georgia" pitchFamily="18" charset="0"/>
              </a:rPr>
              <a:t>do katedrály</a:t>
            </a:r>
          </a:p>
          <a:p>
            <a:pPr eaLnBrk="1" hangingPunct="1">
              <a:lnSpc>
                <a:spcPct val="90000"/>
              </a:lnSpc>
            </a:pPr>
            <a:r>
              <a:rPr lang="cs-CZ" altLang="cs-CZ" sz="2000" dirty="0" smtClean="0">
                <a:solidFill>
                  <a:srgbClr val="FFC000"/>
                </a:solidFill>
                <a:latin typeface="Georgia" pitchFamily="18" charset="0"/>
              </a:rPr>
              <a:t>aklamace</a:t>
            </a:r>
          </a:p>
          <a:p>
            <a:pPr eaLnBrk="1" hangingPunct="1">
              <a:lnSpc>
                <a:spcPct val="90000"/>
              </a:lnSpc>
            </a:pPr>
            <a:r>
              <a:rPr lang="cs-CZ" altLang="cs-CZ" sz="2000" dirty="0" smtClean="0">
                <a:latin typeface="Georgia" pitchFamily="18" charset="0"/>
              </a:rPr>
              <a:t>litanie</a:t>
            </a:r>
          </a:p>
          <a:p>
            <a:pPr eaLnBrk="1" hangingPunct="1">
              <a:lnSpc>
                <a:spcPct val="90000"/>
              </a:lnSpc>
            </a:pPr>
            <a:r>
              <a:rPr lang="cs-CZ" altLang="cs-CZ" sz="2000" dirty="0" smtClean="0">
                <a:latin typeface="Georgia" pitchFamily="18" charset="0"/>
              </a:rPr>
              <a:t>počátek mše</a:t>
            </a:r>
          </a:p>
          <a:p>
            <a:pPr eaLnBrk="1" hangingPunct="1">
              <a:lnSpc>
                <a:spcPct val="90000"/>
              </a:lnSpc>
            </a:pPr>
            <a:r>
              <a:rPr lang="cs-CZ" altLang="cs-CZ" sz="2000" dirty="0" smtClean="0">
                <a:solidFill>
                  <a:srgbClr val="FFC000"/>
                </a:solidFill>
                <a:latin typeface="Georgia" pitchFamily="18" charset="0"/>
              </a:rPr>
              <a:t>příchod dvou opatů</a:t>
            </a:r>
          </a:p>
          <a:p>
            <a:pPr eaLnBrk="1" hangingPunct="1">
              <a:lnSpc>
                <a:spcPct val="90000"/>
              </a:lnSpc>
            </a:pPr>
            <a:r>
              <a:rPr lang="cs-CZ" altLang="cs-CZ" sz="2000" dirty="0" smtClean="0">
                <a:latin typeface="Georgia" pitchFamily="18" charset="0"/>
              </a:rPr>
              <a:t>pomazání</a:t>
            </a:r>
          </a:p>
          <a:p>
            <a:pPr eaLnBrk="1" hangingPunct="1">
              <a:lnSpc>
                <a:spcPct val="90000"/>
              </a:lnSpc>
            </a:pPr>
            <a:r>
              <a:rPr lang="cs-CZ" altLang="cs-CZ" sz="2000" dirty="0" smtClean="0">
                <a:latin typeface="Georgia" pitchFamily="18" charset="0"/>
              </a:rPr>
              <a:t>požehnání a obléknutí </a:t>
            </a:r>
            <a:r>
              <a:rPr lang="cs-CZ" altLang="cs-CZ" sz="2000" dirty="0" err="1" smtClean="0">
                <a:latin typeface="Georgia" pitchFamily="18" charset="0"/>
              </a:rPr>
              <a:t>subtile</a:t>
            </a:r>
            <a:r>
              <a:rPr lang="cs-CZ" altLang="cs-CZ" sz="2000" dirty="0" smtClean="0">
                <a:latin typeface="Georgia" pitchFamily="18" charset="0"/>
              </a:rPr>
              <a:t> a dalmatiky</a:t>
            </a:r>
          </a:p>
          <a:p>
            <a:pPr eaLnBrk="1" hangingPunct="1">
              <a:lnSpc>
                <a:spcPct val="90000"/>
              </a:lnSpc>
            </a:pPr>
            <a:r>
              <a:rPr lang="cs-CZ" altLang="cs-CZ" sz="2000" dirty="0" smtClean="0">
                <a:latin typeface="Georgia" pitchFamily="18" charset="0"/>
              </a:rPr>
              <a:t>předání insignií</a:t>
            </a:r>
          </a:p>
          <a:p>
            <a:pPr eaLnBrk="1" hangingPunct="1">
              <a:lnSpc>
                <a:spcPct val="90000"/>
              </a:lnSpc>
            </a:pPr>
            <a:r>
              <a:rPr lang="cs-CZ" altLang="cs-CZ" sz="2000" dirty="0" smtClean="0">
                <a:latin typeface="Georgia" pitchFamily="18" charset="0"/>
              </a:rPr>
              <a:t>- pallium (plášť)</a:t>
            </a:r>
          </a:p>
          <a:p>
            <a:pPr eaLnBrk="1" hangingPunct="1">
              <a:lnSpc>
                <a:spcPct val="90000"/>
              </a:lnSpc>
            </a:pPr>
            <a:r>
              <a:rPr lang="cs-CZ" altLang="cs-CZ" sz="2000" dirty="0" smtClean="0">
                <a:latin typeface="Georgia" pitchFamily="18" charset="0"/>
              </a:rPr>
              <a:t>- meč</a:t>
            </a:r>
          </a:p>
        </p:txBody>
      </p:sp>
      <p:sp>
        <p:nvSpPr>
          <p:cNvPr id="14340" name="Rectangle 6"/>
          <p:cNvSpPr>
            <a:spLocks noGrp="1" noChangeArrowheads="1"/>
          </p:cNvSpPr>
          <p:nvPr>
            <p:ph sz="half" idx="2"/>
          </p:nvPr>
        </p:nvSpPr>
        <p:spPr/>
        <p:txBody>
          <a:bodyPr/>
          <a:lstStyle/>
          <a:p>
            <a:pPr eaLnBrk="1" hangingPunct="1">
              <a:lnSpc>
                <a:spcPct val="90000"/>
              </a:lnSpc>
            </a:pPr>
            <a:r>
              <a:rPr lang="cs-CZ" altLang="cs-CZ" sz="2000" dirty="0" smtClean="0">
                <a:latin typeface="Georgia" pitchFamily="18" charset="0"/>
              </a:rPr>
              <a:t>- náramek</a:t>
            </a:r>
          </a:p>
          <a:p>
            <a:pPr eaLnBrk="1" hangingPunct="1">
              <a:lnSpc>
                <a:spcPct val="90000"/>
              </a:lnSpc>
            </a:pPr>
            <a:r>
              <a:rPr lang="cs-CZ" altLang="cs-CZ" sz="2000" dirty="0" smtClean="0">
                <a:latin typeface="Georgia" pitchFamily="18" charset="0"/>
              </a:rPr>
              <a:t>- prsten</a:t>
            </a:r>
          </a:p>
          <a:p>
            <a:pPr eaLnBrk="1" hangingPunct="1">
              <a:lnSpc>
                <a:spcPct val="90000"/>
              </a:lnSpc>
            </a:pPr>
            <a:r>
              <a:rPr lang="cs-CZ" altLang="cs-CZ" sz="2000" dirty="0" smtClean="0">
                <a:latin typeface="Georgia" pitchFamily="18" charset="0"/>
              </a:rPr>
              <a:t>obětování a vykoupení meče</a:t>
            </a:r>
          </a:p>
          <a:p>
            <a:pPr eaLnBrk="1" hangingPunct="1">
              <a:lnSpc>
                <a:spcPct val="90000"/>
              </a:lnSpc>
            </a:pPr>
            <a:r>
              <a:rPr lang="cs-CZ" altLang="cs-CZ" sz="2000" dirty="0" smtClean="0">
                <a:latin typeface="Georgia" pitchFamily="18" charset="0"/>
              </a:rPr>
              <a:t>- žezlo a jablko</a:t>
            </a:r>
          </a:p>
          <a:p>
            <a:pPr eaLnBrk="1" hangingPunct="1">
              <a:lnSpc>
                <a:spcPct val="90000"/>
              </a:lnSpc>
            </a:pPr>
            <a:r>
              <a:rPr lang="cs-CZ" altLang="cs-CZ" sz="2000" dirty="0" smtClean="0">
                <a:latin typeface="Georgia" pitchFamily="18" charset="0"/>
              </a:rPr>
              <a:t>požehnání koruny</a:t>
            </a:r>
          </a:p>
          <a:p>
            <a:pPr eaLnBrk="1" hangingPunct="1">
              <a:lnSpc>
                <a:spcPct val="90000"/>
              </a:lnSpc>
            </a:pPr>
            <a:r>
              <a:rPr lang="cs-CZ" altLang="cs-CZ" sz="2000" dirty="0" smtClean="0">
                <a:latin typeface="Georgia" pitchFamily="18" charset="0"/>
              </a:rPr>
              <a:t>vložení koruny</a:t>
            </a:r>
          </a:p>
          <a:p>
            <a:pPr eaLnBrk="1" hangingPunct="1">
              <a:lnSpc>
                <a:spcPct val="90000"/>
              </a:lnSpc>
            </a:pPr>
            <a:r>
              <a:rPr lang="cs-CZ" altLang="cs-CZ" sz="2000" dirty="0" smtClean="0">
                <a:latin typeface="Georgia" pitchFamily="18" charset="0"/>
              </a:rPr>
              <a:t>usazení na trůn</a:t>
            </a:r>
          </a:p>
          <a:p>
            <a:pPr eaLnBrk="1" hangingPunct="1">
              <a:lnSpc>
                <a:spcPct val="90000"/>
              </a:lnSpc>
            </a:pPr>
            <a:r>
              <a:rPr lang="cs-CZ" altLang="cs-CZ" sz="2000" dirty="0" smtClean="0">
                <a:latin typeface="Georgia" pitchFamily="18" charset="0"/>
              </a:rPr>
              <a:t>polibek </a:t>
            </a:r>
            <a:r>
              <a:rPr lang="cs-CZ" altLang="cs-CZ" sz="2000" dirty="0" smtClean="0">
                <a:solidFill>
                  <a:schemeClr val="bg1"/>
                </a:solidFill>
                <a:latin typeface="Georgia" pitchFamily="18" charset="0"/>
              </a:rPr>
              <a:t>míru</a:t>
            </a:r>
          </a:p>
          <a:p>
            <a:pPr eaLnBrk="1" hangingPunct="1">
              <a:lnSpc>
                <a:spcPct val="90000"/>
              </a:lnSpc>
            </a:pPr>
            <a:r>
              <a:rPr lang="cs-CZ" altLang="cs-CZ" sz="2000" dirty="0" smtClean="0">
                <a:solidFill>
                  <a:srgbClr val="FFC000"/>
                </a:solidFill>
                <a:latin typeface="Georgia" pitchFamily="18" charset="0"/>
              </a:rPr>
              <a:t>zpěv </a:t>
            </a:r>
            <a:r>
              <a:rPr lang="cs-CZ" altLang="cs-CZ" sz="2000" i="1" dirty="0" smtClean="0">
                <a:solidFill>
                  <a:srgbClr val="FFC000"/>
                </a:solidFill>
                <a:latin typeface="Georgia" pitchFamily="18" charset="0"/>
              </a:rPr>
              <a:t>Hospodine, pomiluj </a:t>
            </a:r>
            <a:r>
              <a:rPr lang="cs-CZ" altLang="cs-CZ" sz="2000" i="1" dirty="0" err="1" smtClean="0">
                <a:solidFill>
                  <a:srgbClr val="FFC000"/>
                </a:solidFill>
                <a:latin typeface="Georgia" pitchFamily="18" charset="0"/>
              </a:rPr>
              <a:t>ny</a:t>
            </a:r>
            <a:endParaRPr lang="cs-CZ" altLang="cs-CZ" sz="2000" dirty="0" smtClean="0">
              <a:solidFill>
                <a:srgbClr val="FFC000"/>
              </a:solidFill>
              <a:latin typeface="Georgia" pitchFamily="18" charset="0"/>
            </a:endParaRPr>
          </a:p>
          <a:p>
            <a:pPr eaLnBrk="1" hangingPunct="1">
              <a:lnSpc>
                <a:spcPct val="90000"/>
              </a:lnSpc>
            </a:pPr>
            <a:r>
              <a:rPr lang="cs-CZ" altLang="cs-CZ" sz="2000" dirty="0" smtClean="0">
                <a:latin typeface="Georgia" pitchFamily="18" charset="0"/>
              </a:rPr>
              <a:t>korunovace královny</a:t>
            </a:r>
          </a:p>
          <a:p>
            <a:pPr eaLnBrk="1" hangingPunct="1">
              <a:lnSpc>
                <a:spcPct val="90000"/>
              </a:lnSpc>
            </a:pPr>
            <a:r>
              <a:rPr lang="cs-CZ" altLang="cs-CZ" sz="2000" dirty="0" smtClean="0">
                <a:latin typeface="Georgia" pitchFamily="18" charset="0"/>
              </a:rPr>
              <a:t>políbení </a:t>
            </a:r>
            <a:r>
              <a:rPr lang="cs-CZ" altLang="cs-CZ" sz="2000" dirty="0" smtClean="0">
                <a:solidFill>
                  <a:schemeClr val="bg1"/>
                </a:solidFill>
                <a:latin typeface="Georgia" pitchFamily="18" charset="0"/>
              </a:rPr>
              <a:t>evangelia a přijímání podobojí na závěr mše</a:t>
            </a:r>
          </a:p>
          <a:p>
            <a:pPr eaLnBrk="1" hangingPunct="1">
              <a:lnSpc>
                <a:spcPct val="90000"/>
              </a:lnSpc>
            </a:pPr>
            <a:endParaRPr lang="cs-CZ" altLang="cs-CZ" sz="2800" dirty="0" smtClean="0">
              <a:solidFill>
                <a:schemeClr val="bg1"/>
              </a:solidFill>
            </a:endParaRPr>
          </a:p>
        </p:txBody>
      </p:sp>
      <p:sp>
        <p:nvSpPr>
          <p:cNvPr id="614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cs-CZ" sz="1200" b="0" i="1" u="none" strike="noStrike" cap="none" normalizeH="0" baseline="0" smtClean="0">
                <a:ln>
                  <a:noFill/>
                </a:ln>
                <a:solidFill>
                  <a:schemeClr val="tx1"/>
                </a:solidFill>
                <a:effectLst/>
                <a:latin typeface="Arial" pitchFamily="34" charset="0"/>
                <a:ea typeface="HiddenHorzOCR"/>
                <a:cs typeface="Times New Roman" pitchFamily="18" charset="0"/>
              </a:rPr>
              <a:t>Arcibiskup potom takto osloví lid: Chcete se podřídit takovému knížeti a správci, chcete pevnou vírou činit jeho královskou moc stálou, chcete poslouchat jeho příkazy, podle slov apoštola: "Každý nechť je podřízen vyšší moci neboli králi jako svrchovanému vládci"?</a:t>
            </a:r>
            <a:endParaRPr kumimoji="0" lang="cs-CZ" sz="600" b="0" i="0" u="none" strike="noStrike" cap="none" normalizeH="0" baseline="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sz="1200" b="0" i="1" u="none" strike="noStrike" cap="none" normalizeH="0" baseline="0" smtClean="0">
                <a:ln>
                  <a:noFill/>
                </a:ln>
                <a:solidFill>
                  <a:schemeClr val="tx1"/>
                </a:solidFill>
                <a:effectLst/>
                <a:latin typeface="Arial" pitchFamily="34" charset="0"/>
                <a:ea typeface="HiddenHorzOCR"/>
                <a:cs typeface="Times New Roman" pitchFamily="18" charset="0"/>
              </a:rPr>
              <a:t>Duchovní i lid, rozestavěni kolem, jednomyslně pronesou: Rádi! Rádi! Rádi!</a:t>
            </a:r>
            <a:endParaRPr kumimoji="0" lang="cs-CZ" sz="600" b="0" i="0" u="none" strike="noStrike" cap="none" normalizeH="0" baseline="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Korunovační řád Karla IV.</a:t>
            </a:r>
            <a:endParaRPr kumimoji="0" lang="cs-CZ" sz="600" b="0" i="0" u="none" strike="noStrike" cap="none" normalizeH="0" baseline="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sz="1200" b="0" i="1" u="none" strike="noStrike" cap="none" normalizeH="0" baseline="0" smtClean="0">
                <a:ln>
                  <a:noFill/>
                </a:ln>
                <a:solidFill>
                  <a:schemeClr val="tx1"/>
                </a:solidFill>
                <a:effectLst/>
                <a:latin typeface="Arial" pitchFamily="34" charset="0"/>
                <a:ea typeface="Calibri" pitchFamily="34" charset="0"/>
                <a:cs typeface="Times New Roman" pitchFamily="18" charset="0"/>
              </a:rPr>
              <a:t>Veškeré shromáždění kleriků projeví radost nad takovým vládcem a vysokým hlasem zazpívá zvučný hymnus: Te deum laudamus</a:t>
            </a:r>
            <a:endParaRPr kumimoji="0" lang="cs-CZ" sz="600" b="0" i="0" u="none" strike="noStrike" cap="none" normalizeH="0" baseline="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sz="1200" b="0" i="1" u="none" strike="noStrike" cap="none" normalizeH="0" baseline="0" smtClean="0">
                <a:ln>
                  <a:noFill/>
                </a:ln>
                <a:solidFill>
                  <a:schemeClr val="tx1"/>
                </a:solidFill>
                <a:effectLst/>
                <a:latin typeface="Arial" pitchFamily="34" charset="0"/>
                <a:ea typeface="Calibri" pitchFamily="34" charset="0"/>
                <a:cs typeface="Times New Roman" pitchFamily="18" charset="0"/>
              </a:rPr>
              <a:t>Obecný lid bude zpívat: Hospodine, pomiluj ny.</a:t>
            </a:r>
            <a:endParaRPr kumimoji="0" lang="cs-CZ" sz="600" b="0" i="0" u="none" strike="noStrike" cap="none" normalizeH="0" baseline="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Korunovační řád Karla IV.</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Čeština v korunovačním řádu</a:t>
            </a:r>
            <a:endParaRPr lang="cs-CZ" dirty="0"/>
          </a:p>
        </p:txBody>
      </p:sp>
      <p:sp>
        <p:nvSpPr>
          <p:cNvPr id="3" name="Zástupný symbol pro obsah 2"/>
          <p:cNvSpPr>
            <a:spLocks noGrp="1"/>
          </p:cNvSpPr>
          <p:nvPr>
            <p:ph sz="half" idx="1"/>
          </p:nvPr>
        </p:nvSpPr>
        <p:spPr/>
        <p:txBody>
          <a:bodyPr>
            <a:normAutofit fontScale="85000" lnSpcReduction="20000"/>
          </a:bodyPr>
          <a:lstStyle/>
          <a:p>
            <a:r>
              <a:rPr lang="cs-CZ" i="1" dirty="0" smtClean="0"/>
              <a:t>Arcibiskup potom takto osloví lid: Chcete se podřídit takovému knížeti a správci, chcete pevnou vírou činit jeho královskou moc stálou, chcete poslouchat jeho příkazy, podle slov apoštola: "Každý nechť je podřízen vyšší moci neboli králi jako svrchovanému vládci"?</a:t>
            </a:r>
            <a:endParaRPr lang="cs-CZ" dirty="0" smtClean="0"/>
          </a:p>
          <a:p>
            <a:r>
              <a:rPr lang="cs-CZ" i="1" dirty="0" smtClean="0"/>
              <a:t>Duchovní i lid, rozestavěni kolem, jednomyslně pronesou: Rádi! Rádi! Rádi!</a:t>
            </a:r>
            <a:endParaRPr lang="cs-CZ" dirty="0" smtClean="0"/>
          </a:p>
          <a:p>
            <a:pPr>
              <a:buNone/>
            </a:pPr>
            <a:r>
              <a:rPr lang="cs-CZ" dirty="0" smtClean="0"/>
              <a:t> </a:t>
            </a:r>
          </a:p>
          <a:p>
            <a:endParaRPr lang="cs-CZ" dirty="0"/>
          </a:p>
        </p:txBody>
      </p:sp>
      <p:sp>
        <p:nvSpPr>
          <p:cNvPr id="4" name="Zástupný symbol pro obsah 3"/>
          <p:cNvSpPr>
            <a:spLocks noGrp="1"/>
          </p:cNvSpPr>
          <p:nvPr>
            <p:ph sz="half" idx="2"/>
          </p:nvPr>
        </p:nvSpPr>
        <p:spPr/>
        <p:txBody>
          <a:bodyPr>
            <a:normAutofit fontScale="85000" lnSpcReduction="20000"/>
          </a:bodyPr>
          <a:lstStyle/>
          <a:p>
            <a:r>
              <a:rPr lang="cs-CZ" i="1" dirty="0" smtClean="0"/>
              <a:t>Veškeré shromáždění kleriků projeví radost nad takovým vládcem a vysokým hlasem zazpívá zvučný hymnus: </a:t>
            </a:r>
            <a:r>
              <a:rPr lang="cs-CZ" i="1" dirty="0" err="1" smtClean="0"/>
              <a:t>Te</a:t>
            </a:r>
            <a:r>
              <a:rPr lang="cs-CZ" i="1" dirty="0" smtClean="0"/>
              <a:t> </a:t>
            </a:r>
            <a:r>
              <a:rPr lang="cs-CZ" i="1" dirty="0" err="1" smtClean="0"/>
              <a:t>deum</a:t>
            </a:r>
            <a:r>
              <a:rPr lang="cs-CZ" i="1" dirty="0" smtClean="0"/>
              <a:t> </a:t>
            </a:r>
            <a:r>
              <a:rPr lang="cs-CZ" i="1" dirty="0" err="1" smtClean="0"/>
              <a:t>laudamus</a:t>
            </a:r>
            <a:endParaRPr lang="cs-CZ" dirty="0" smtClean="0"/>
          </a:p>
          <a:p>
            <a:r>
              <a:rPr lang="cs-CZ" i="1" dirty="0" smtClean="0"/>
              <a:t>Obecný lid bude zpívat: Hospodine, pomiluj </a:t>
            </a:r>
            <a:r>
              <a:rPr lang="cs-CZ" i="1" dirty="0" err="1" smtClean="0"/>
              <a:t>ny</a:t>
            </a:r>
            <a:r>
              <a:rPr lang="cs-CZ" i="1" dirty="0" smtClean="0"/>
              <a:t>.</a:t>
            </a:r>
          </a:p>
          <a:p>
            <a:pPr>
              <a:buNone/>
            </a:pPr>
            <a:endParaRPr lang="cs-CZ" dirty="0" smtClean="0"/>
          </a:p>
          <a:p>
            <a:r>
              <a:rPr lang="cs-CZ" b="1" dirty="0" smtClean="0"/>
              <a:t>Korunovační řád Karla IV.</a:t>
            </a:r>
          </a:p>
          <a:p>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smtClean="0"/>
              <a:t>Korunovace Václava IV.</a:t>
            </a:r>
            <a:endParaRPr lang="cs-CZ" dirty="0"/>
          </a:p>
        </p:txBody>
      </p:sp>
      <p:sp>
        <p:nvSpPr>
          <p:cNvPr id="3" name="Zástupný symbol pro obsah 2"/>
          <p:cNvSpPr>
            <a:spLocks noGrp="1"/>
          </p:cNvSpPr>
          <p:nvPr>
            <p:ph idx="1"/>
          </p:nvPr>
        </p:nvSpPr>
        <p:spPr/>
        <p:txBody>
          <a:bodyPr>
            <a:normAutofit/>
          </a:bodyPr>
          <a:lstStyle/>
          <a:p>
            <a:r>
              <a:rPr lang="cs-CZ" sz="2600" dirty="0" smtClean="0"/>
              <a:t>Za něho drahně zlých věcí učiněno, skrze krále Václava. </a:t>
            </a:r>
            <a:r>
              <a:rPr lang="cs-CZ" sz="2600" dirty="0" err="1" smtClean="0"/>
              <a:t>Najprvé</a:t>
            </a:r>
            <a:r>
              <a:rPr lang="cs-CZ" sz="2600" dirty="0" smtClean="0"/>
              <a:t>, </a:t>
            </a:r>
            <a:r>
              <a:rPr lang="cs-CZ" sz="2600" dirty="0" smtClean="0"/>
              <a:t>když byl </a:t>
            </a:r>
            <a:r>
              <a:rPr lang="cs-CZ" sz="2600" dirty="0" smtClean="0"/>
              <a:t>ve </a:t>
            </a:r>
            <a:r>
              <a:rPr lang="cs-CZ" sz="2600" dirty="0" err="1" smtClean="0"/>
              <a:t>dvú</a:t>
            </a:r>
            <a:r>
              <a:rPr lang="cs-CZ" sz="2600" dirty="0" smtClean="0"/>
              <a:t> </a:t>
            </a:r>
            <a:r>
              <a:rPr lang="cs-CZ" sz="2600" dirty="0" err="1" smtClean="0"/>
              <a:t>letú</a:t>
            </a:r>
            <a:r>
              <a:rPr lang="cs-CZ" sz="2600" dirty="0" smtClean="0"/>
              <a:t>, totiž léta </a:t>
            </a:r>
            <a:r>
              <a:rPr lang="cs-CZ" sz="2600" dirty="0" err="1" smtClean="0"/>
              <a:t>božieho</a:t>
            </a:r>
            <a:r>
              <a:rPr lang="cs-CZ" sz="2600" dirty="0" smtClean="0"/>
              <a:t> </a:t>
            </a:r>
            <a:r>
              <a:rPr lang="cs-CZ" sz="2600" dirty="0" err="1" smtClean="0"/>
              <a:t>tisícieho</a:t>
            </a:r>
            <a:r>
              <a:rPr lang="cs-CZ" sz="2600" dirty="0" smtClean="0"/>
              <a:t> třístého padesátého devátého,</a:t>
            </a:r>
          </a:p>
          <a:p>
            <a:pPr>
              <a:buNone/>
            </a:pPr>
            <a:r>
              <a:rPr lang="cs-CZ" sz="2600" dirty="0" smtClean="0"/>
              <a:t>	</a:t>
            </a:r>
            <a:r>
              <a:rPr lang="cs-CZ" sz="2600" dirty="0" smtClean="0"/>
              <a:t>tehdy </a:t>
            </a:r>
            <a:r>
              <a:rPr lang="cs-CZ" sz="2600" dirty="0" smtClean="0"/>
              <a:t>korunován jest na hradě, a v té chvíle plakal náramně a </a:t>
            </a:r>
            <a:r>
              <a:rPr lang="cs-CZ" sz="2600" dirty="0" err="1" smtClean="0"/>
              <a:t>zesral</a:t>
            </a:r>
            <a:r>
              <a:rPr lang="cs-CZ" sz="2600" dirty="0" smtClean="0"/>
              <a:t> oltář </a:t>
            </a:r>
            <a:r>
              <a:rPr lang="cs-CZ" sz="2600" dirty="0" smtClean="0"/>
              <a:t>svatého </a:t>
            </a:r>
            <a:r>
              <a:rPr lang="cs-CZ" sz="2600" dirty="0" err="1" smtClean="0"/>
              <a:t>Mauricií</a:t>
            </a:r>
            <a:r>
              <a:rPr lang="cs-CZ" sz="2600" dirty="0" smtClean="0"/>
              <a:t> na hradě, na kterým stál, když ho korunovali, </a:t>
            </a:r>
            <a:r>
              <a:rPr lang="cs-CZ" sz="2600" dirty="0" smtClean="0"/>
              <a:t>a plakal</a:t>
            </a:r>
            <a:r>
              <a:rPr lang="cs-CZ" sz="2600" dirty="0" smtClean="0"/>
              <a:t>, až jeden pekař dal mu koláček, </a:t>
            </a:r>
            <a:r>
              <a:rPr lang="cs-CZ" sz="2600" dirty="0" err="1" smtClean="0"/>
              <a:t>teprv</a:t>
            </a:r>
            <a:r>
              <a:rPr lang="cs-CZ" sz="2600" dirty="0" smtClean="0"/>
              <a:t> se utajil. A tomu pekaři </a:t>
            </a:r>
            <a:r>
              <a:rPr lang="cs-CZ" sz="2600" dirty="0" smtClean="0"/>
              <a:t>dána moc</a:t>
            </a:r>
            <a:r>
              <a:rPr lang="cs-CZ" sz="2600" dirty="0" smtClean="0"/>
              <a:t>, aby sám jediné pekl koláčky do smrti. Také že se byl narodil v </a:t>
            </a:r>
            <a:r>
              <a:rPr lang="cs-CZ" sz="2600" dirty="0" err="1" smtClean="0"/>
              <a:t>Nornberce</a:t>
            </a:r>
            <a:r>
              <a:rPr lang="cs-CZ" sz="2600" dirty="0" smtClean="0"/>
              <a:t>, tu </a:t>
            </a:r>
            <a:r>
              <a:rPr lang="cs-CZ" sz="2600" dirty="0" err="1" smtClean="0"/>
              <a:t>zescal</a:t>
            </a:r>
            <a:r>
              <a:rPr lang="cs-CZ" sz="2600" dirty="0" smtClean="0"/>
              <a:t> </a:t>
            </a:r>
            <a:r>
              <a:rPr lang="cs-CZ" sz="2600" dirty="0" err="1" smtClean="0"/>
              <a:t>křtitedlníci</a:t>
            </a:r>
            <a:r>
              <a:rPr lang="cs-CZ" sz="2600" dirty="0" smtClean="0"/>
              <a:t>, když ho </a:t>
            </a:r>
            <a:r>
              <a:rPr lang="cs-CZ" sz="2600" dirty="0" smtClean="0"/>
              <a:t>křtili.</a:t>
            </a:r>
          </a:p>
          <a:p>
            <a:pPr>
              <a:buNone/>
            </a:pPr>
            <a:endParaRPr lang="cs-CZ" sz="2600" dirty="0" smtClean="0"/>
          </a:p>
          <a:p>
            <a:pPr>
              <a:buNone/>
            </a:pPr>
            <a:r>
              <a:rPr lang="cs-CZ" sz="2600" b="1" dirty="0" smtClean="0"/>
              <a:t>M. Pavla Židka </a:t>
            </a:r>
            <a:r>
              <a:rPr lang="cs-CZ" sz="2600" b="1" dirty="0" err="1" smtClean="0"/>
              <a:t>Spravovna</a:t>
            </a:r>
            <a:r>
              <a:rPr lang="cs-CZ" sz="2600" dirty="0" smtClean="0"/>
              <a:t>, </a:t>
            </a:r>
            <a:r>
              <a:rPr lang="cs-CZ" sz="2600" dirty="0" err="1" smtClean="0"/>
              <a:t>ed</a:t>
            </a:r>
            <a:r>
              <a:rPr lang="cs-CZ" sz="2600" dirty="0" smtClean="0"/>
              <a:t>. Z. V. Tobolka, s. 178.</a:t>
            </a:r>
            <a:endParaRPr lang="cs-CZ" sz="2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p:nvPr>
        </p:nvSpPr>
        <p:spPr/>
        <p:txBody>
          <a:bodyPr/>
          <a:lstStyle/>
          <a:p>
            <a:pPr eaLnBrk="1" hangingPunct="1">
              <a:defRPr/>
            </a:pPr>
            <a:endParaRPr lang="cs-CZ" sz="2000" u="sng" dirty="0" smtClean="0">
              <a:hlinkClick r:id="rId2"/>
            </a:endParaRPr>
          </a:p>
          <a:p>
            <a:pPr eaLnBrk="1" hangingPunct="1">
              <a:defRPr/>
            </a:pPr>
            <a:endParaRPr lang="cs-CZ" sz="2000" u="sng" dirty="0" smtClean="0">
              <a:hlinkClick r:id="rId2"/>
            </a:endParaRPr>
          </a:p>
          <a:p>
            <a:pPr marL="0" indent="0" eaLnBrk="1" hangingPunct="1">
              <a:buFontTx/>
              <a:buNone/>
              <a:defRPr/>
            </a:pPr>
            <a:r>
              <a:rPr lang="cs-CZ" sz="2400" dirty="0" smtClean="0">
                <a:solidFill>
                  <a:schemeClr val="bg1"/>
                </a:solidFill>
                <a:latin typeface="Times New Roman" panose="02020603050405020304" pitchFamily="18" charset="0"/>
                <a:cs typeface="Times New Roman" panose="02020603050405020304" pitchFamily="18" charset="0"/>
              </a:rPr>
              <a:t>Korunovace královny Alžběty II. v roce 1953 </a:t>
            </a:r>
          </a:p>
          <a:p>
            <a:pPr eaLnBrk="1" hangingPunct="1">
              <a:defRPr/>
            </a:pPr>
            <a:endParaRPr lang="cs-CZ" sz="2000" u="sng" dirty="0" smtClean="0">
              <a:hlinkClick r:id="rId2"/>
            </a:endParaRPr>
          </a:p>
          <a:p>
            <a:pPr eaLnBrk="1" hangingPunct="1">
              <a:defRPr/>
            </a:pPr>
            <a:r>
              <a:rPr lang="cs-CZ" sz="2000" u="sng" dirty="0" smtClean="0">
                <a:hlinkClick r:id="rId2"/>
              </a:rPr>
              <a:t>https://www.youtube.com/watch?v=inKSvLk7kiI</a:t>
            </a:r>
          </a:p>
          <a:p>
            <a:pPr eaLnBrk="1" hangingPunct="1">
              <a:defRPr/>
            </a:pPr>
            <a:endParaRPr lang="cs-CZ"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7158" y="500042"/>
            <a:ext cx="8286808" cy="4093428"/>
          </a:xfrm>
          <a:prstGeom prst="rect">
            <a:avLst/>
          </a:prstGeom>
          <a:noFill/>
        </p:spPr>
        <p:txBody>
          <a:bodyPr wrap="square" rtlCol="0">
            <a:spAutoFit/>
          </a:bodyPr>
          <a:lstStyle/>
          <a:p>
            <a:r>
              <a:rPr lang="cs-CZ" sz="2600" b="1" dirty="0" err="1" smtClean="0"/>
              <a:t>Vincencius</a:t>
            </a:r>
            <a:r>
              <a:rPr lang="cs-CZ" sz="2600" b="1" dirty="0" smtClean="0"/>
              <a:t>, in: Milevský letopis (přel. A. </a:t>
            </a:r>
            <a:r>
              <a:rPr lang="cs-CZ" sz="2600" b="1" dirty="0" err="1" smtClean="0"/>
              <a:t>Kernbach</a:t>
            </a:r>
            <a:r>
              <a:rPr lang="cs-CZ" sz="2600" b="1" dirty="0" smtClean="0"/>
              <a:t>), s. 32-33.</a:t>
            </a:r>
          </a:p>
          <a:p>
            <a:endParaRPr lang="cs-CZ" sz="2600" b="1" dirty="0" smtClean="0"/>
          </a:p>
          <a:p>
            <a:r>
              <a:rPr lang="cs-CZ" sz="2600" i="1" dirty="0" smtClean="0"/>
              <a:t>A tak když kníže Vladislav řečený hrad, zanechal v něm svého bratra </a:t>
            </a:r>
            <a:r>
              <a:rPr lang="cs-CZ" sz="2600" i="1" dirty="0" err="1" smtClean="0"/>
              <a:t>Děpolta</a:t>
            </a:r>
            <a:r>
              <a:rPr lang="cs-CZ" sz="2600" i="1" dirty="0" smtClean="0"/>
              <a:t> se svou manželkou paní Gertrudou, svou manželkou, jíž v té věci nejvíce důvěřoval, s několika velmi udatnými bojovníky, aby bránili (Pražský) hrad a knížecí trůn, jeden kámen, který ještě teď stojí uprostřed hradu a za nějž nejen nyní, ale i odedávna padlo v boji mnoho tisíc mužů, a opustil Prahu.</a:t>
            </a:r>
            <a:endParaRPr lang="cs-CZ" sz="26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61_6144"/>
          <p:cNvPicPr>
            <a:picLocks noChangeAspect="1" noChangeArrowheads="1"/>
          </p:cNvPicPr>
          <p:nvPr/>
        </p:nvPicPr>
        <p:blipFill>
          <a:blip r:embed="rId3" cstate="print">
            <a:lum bright="6000" contrast="54000"/>
          </a:blip>
          <a:srcRect/>
          <a:stretch>
            <a:fillRect/>
          </a:stretch>
        </p:blipFill>
        <p:spPr bwMode="auto">
          <a:xfrm>
            <a:off x="0" y="180975"/>
            <a:ext cx="9144000" cy="6858000"/>
          </a:xfrm>
          <a:prstGeom prst="rect">
            <a:avLst/>
          </a:prstGeom>
          <a:noFill/>
        </p:spPr>
      </p:pic>
    </p:spTree>
    <p:extLst>
      <p:ext uri="{BB962C8B-B14F-4D97-AF65-F5344CB8AC3E}">
        <p14:creationId xmlns="" xmlns:p14="http://schemas.microsoft.com/office/powerpoint/2010/main" val="4278598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fürstenstein.jpg"/>
          <p:cNvPicPr>
            <a:picLocks noChangeAspect="1"/>
          </p:cNvPicPr>
          <p:nvPr/>
        </p:nvPicPr>
        <p:blipFill>
          <a:blip r:embed="rId2"/>
          <a:stretch>
            <a:fillRect/>
          </a:stretch>
        </p:blipFill>
        <p:spPr>
          <a:xfrm>
            <a:off x="0" y="389106"/>
            <a:ext cx="9144000" cy="60797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mora 01.JPG"/>
          <p:cNvPicPr>
            <a:picLocks noChangeAspect="1"/>
          </p:cNvPicPr>
          <p:nvPr/>
        </p:nvPicPr>
        <p:blipFill>
          <a:blip r:embed="rId2"/>
          <a:stretch>
            <a:fillRect/>
          </a:stretch>
        </p:blipFill>
        <p:spPr>
          <a:xfrm>
            <a:off x="0" y="214290"/>
            <a:ext cx="9144000" cy="61570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erzogstuhl_01.jpg"/>
          <p:cNvPicPr>
            <a:picLocks noChangeAspect="1"/>
          </p:cNvPicPr>
          <p:nvPr/>
        </p:nvPicPr>
        <p:blipFill>
          <a:blip r:embed="rId2"/>
          <a:stretch>
            <a:fillRect/>
          </a:stretch>
        </p:blipFill>
        <p:spPr>
          <a:xfrm>
            <a:off x="0" y="438150"/>
            <a:ext cx="9144000" cy="59817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557</TotalTime>
  <Words>1529</Words>
  <Application>Microsoft Office PowerPoint</Application>
  <PresentationFormat>Předvádění na obrazovce (4:3)</PresentationFormat>
  <Paragraphs>148</Paragraphs>
  <Slides>43</Slides>
  <Notes>1</Notes>
  <HiddenSlides>0</HiddenSlides>
  <MMClips>0</MMClips>
  <ScaleCrop>false</ScaleCrop>
  <HeadingPairs>
    <vt:vector size="4" baseType="variant">
      <vt:variant>
        <vt:lpstr>Motiv</vt:lpstr>
      </vt:variant>
      <vt:variant>
        <vt:i4>1</vt:i4>
      </vt:variant>
      <vt:variant>
        <vt:lpstr>Nadpisy snímků</vt:lpstr>
      </vt:variant>
      <vt:variant>
        <vt:i4>43</vt:i4>
      </vt:variant>
    </vt:vector>
  </HeadingPairs>
  <TitlesOfParts>
    <vt:vector size="44" baseType="lpstr">
      <vt:lpstr>Modul</vt:lpstr>
      <vt:lpstr>Rituál korunovace ve středověkých Čechách. Mezi normou a realitou</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Korunovace ve 14. století</vt:lpstr>
      <vt:lpstr>Snímek 27</vt:lpstr>
      <vt:lpstr>Ilustrované korunovační řády francouzských králů</vt:lpstr>
      <vt:lpstr>Snímek 29</vt:lpstr>
      <vt:lpstr>Snímek 30</vt:lpstr>
      <vt:lpstr>Snímek 31</vt:lpstr>
      <vt:lpstr>Snímek 32</vt:lpstr>
      <vt:lpstr>pontifikály </vt:lpstr>
      <vt:lpstr>Snímek 34</vt:lpstr>
      <vt:lpstr>Snímek 35</vt:lpstr>
      <vt:lpstr>Snímek 36</vt:lpstr>
      <vt:lpstr>Průběh korunovace</vt:lpstr>
      <vt:lpstr>Průběh korunovace</vt:lpstr>
      <vt:lpstr>Snímek 39</vt:lpstr>
      <vt:lpstr>Průběh korunovace</vt:lpstr>
      <vt:lpstr>Čeština v korunovačním řádu</vt:lpstr>
      <vt:lpstr>Korunovace Václava IV.</vt:lpstr>
      <vt:lpstr>Snímek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dc:creator>
  <cp:lastModifiedBy>Jaroslav</cp:lastModifiedBy>
  <cp:revision>25</cp:revision>
  <dcterms:created xsi:type="dcterms:W3CDTF">2018-11-20T19:21:45Z</dcterms:created>
  <dcterms:modified xsi:type="dcterms:W3CDTF">2018-11-21T22:02:11Z</dcterms:modified>
</cp:coreProperties>
</file>