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412" r:id="rId2"/>
    <p:sldId id="534" r:id="rId3"/>
    <p:sldId id="440" r:id="rId4"/>
    <p:sldId id="535" r:id="rId5"/>
    <p:sldId id="536" r:id="rId6"/>
    <p:sldId id="537" r:id="rId7"/>
    <p:sldId id="441" r:id="rId8"/>
    <p:sldId id="545" r:id="rId9"/>
    <p:sldId id="567" r:id="rId10"/>
    <p:sldId id="568" r:id="rId11"/>
    <p:sldId id="569" r:id="rId12"/>
    <p:sldId id="548" r:id="rId13"/>
    <p:sldId id="577" r:id="rId14"/>
    <p:sldId id="553" r:id="rId15"/>
    <p:sldId id="554" r:id="rId16"/>
    <p:sldId id="561" r:id="rId17"/>
    <p:sldId id="563" r:id="rId18"/>
    <p:sldId id="546" r:id="rId19"/>
    <p:sldId id="579" r:id="rId20"/>
    <p:sldId id="547" r:id="rId21"/>
    <p:sldId id="570" r:id="rId22"/>
    <p:sldId id="576" r:id="rId23"/>
    <p:sldId id="549" r:id="rId24"/>
    <p:sldId id="571" r:id="rId25"/>
    <p:sldId id="572" r:id="rId26"/>
    <p:sldId id="575" r:id="rId27"/>
    <p:sldId id="574" r:id="rId28"/>
    <p:sldId id="580" r:id="rId29"/>
    <p:sldId id="581" r:id="rId30"/>
    <p:sldId id="582" r:id="rId31"/>
    <p:sldId id="583" r:id="rId32"/>
    <p:sldId id="584" r:id="rId33"/>
    <p:sldId id="550" r:id="rId34"/>
    <p:sldId id="551" r:id="rId35"/>
    <p:sldId id="552" r:id="rId36"/>
    <p:sldId id="556" r:id="rId37"/>
    <p:sldId id="587" r:id="rId38"/>
    <p:sldId id="562" r:id="rId39"/>
    <p:sldId id="564" r:id="rId40"/>
    <p:sldId id="565" r:id="rId41"/>
  </p:sldIdLst>
  <p:sldSz cx="9144000" cy="6858000" type="screen4x3"/>
  <p:notesSz cx="6858000" cy="9144000"/>
  <p:defaultTextStyle>
    <a:defPPr>
      <a:defRPr lang="cs-CZ"/>
    </a:defPPr>
    <a:lvl1pPr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C00000"/>
    <a:srgbClr val="FF0000"/>
    <a:srgbClr val="FF6600"/>
    <a:srgbClr val="CC0000"/>
    <a:srgbClr val="000044"/>
    <a:srgbClr val="000066"/>
    <a:srgbClr val="DDDDDD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Styl s motivem 1 – zvýraznění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114" autoAdjust="0"/>
    <p:restoredTop sz="94636" autoAdjust="0"/>
  </p:normalViewPr>
  <p:slideViewPr>
    <p:cSldViewPr showGuides="1">
      <p:cViewPr varScale="1">
        <p:scale>
          <a:sx n="88" d="100"/>
          <a:sy n="88" d="100"/>
        </p:scale>
        <p:origin x="1421" y="67"/>
      </p:cViewPr>
      <p:guideLst>
        <p:guide orient="horz" pos="3657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086" y="-5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/>
              <a:t>Klepnutím lze upravit styly předlohy textu.</a:t>
            </a:r>
          </a:p>
          <a:p>
            <a:pPr lvl="1"/>
            <a:r>
              <a:rPr lang="cs-CZ" altLang="cs-CZ" noProof="0"/>
              <a:t>Druhá úroveň</a:t>
            </a:r>
          </a:p>
          <a:p>
            <a:pPr lvl="2"/>
            <a:r>
              <a:rPr lang="cs-CZ" altLang="cs-CZ" noProof="0"/>
              <a:t>Třetí úroveň</a:t>
            </a:r>
          </a:p>
          <a:p>
            <a:pPr lvl="3"/>
            <a:r>
              <a:rPr lang="cs-CZ" altLang="cs-CZ" noProof="0"/>
              <a:t>Čtvrtá úroveň</a:t>
            </a:r>
          </a:p>
          <a:p>
            <a:pPr lvl="4"/>
            <a:r>
              <a:rPr lang="cs-CZ" altLang="cs-CZ" noProof="0"/>
              <a:t>Pátá úroveň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CDD7E36A-E6E2-4181-B6B3-A58CF6802FF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8734944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DBD6A0-A52B-2F4C-9E50-C9FDBFB376E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767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03960-2E56-44D6-93CA-E1971BE66DFB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47822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197CF-FEFF-4D5D-8AA0-87190938FAF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0678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4782E-8B56-44A5-9FAE-F44F07EE6C38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8774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Nadpis, klipart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klip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15633-ABB6-4564-BB38-419DBE6AF88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59898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A8149B-1D1D-4DD2-BCCA-6DD4A4C49E5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87460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CFE130-FFA6-4C9D-9151-738D3F14E91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2388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6DD4F-3754-4894-A5B7-433A34B566B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162629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3C98AC-D8BF-4379-A2F2-A84C8BC4A80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28800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1D20A-14DC-49D4-AAEC-2D4BDAB9D82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1226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FD0BB-4D9E-40A2-B47A-C00628589FD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98381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ED97B8-5605-4A8A-841B-AAE132097A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685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997CE0-3F78-4482-83E5-56F5E2E1BBE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2664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A24943ED-9755-4B60-BCB8-F914EEFE15E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10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2.jpeg"/><Relationship Id="rId4" Type="http://schemas.openxmlformats.org/officeDocument/2006/relationships/image" Target="../media/image2.emf"/><Relationship Id="rId9" Type="http://schemas.openxmlformats.org/officeDocument/2006/relationships/image" Target="../media/image11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notesSlide" Target="../notesSlides/notesSlide35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png"/><Relationship Id="rId11" Type="http://schemas.openxmlformats.org/officeDocument/2006/relationships/image" Target="../media/image14.emf"/><Relationship Id="rId5" Type="http://schemas.openxmlformats.org/officeDocument/2006/relationships/image" Target="../media/image15.png"/><Relationship Id="rId10" Type="http://schemas.openxmlformats.org/officeDocument/2006/relationships/oleObject" Target="../embeddings/oleObject7.bin"/><Relationship Id="rId4" Type="http://schemas.openxmlformats.org/officeDocument/2006/relationships/image" Target="../media/image2.emf"/><Relationship Id="rId9" Type="http://schemas.openxmlformats.org/officeDocument/2006/relationships/oleObject" Target="../embeddings/oleObject6.bin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emf"/><Relationship Id="rId3" Type="http://schemas.openxmlformats.org/officeDocument/2006/relationships/notesSlide" Target="../notesSlides/notesSlide36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9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10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notesSlide" Target="../notesSlides/notesSlide37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2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13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notesSlide" Target="../notesSlides/notesSlide38.xml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notesSlide" Target="../notesSlides/notesSlide39.xml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6.e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28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1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oleObject" Target="../embeddings/oleObject22.bin"/><Relationship Id="rId3" Type="http://schemas.openxmlformats.org/officeDocument/2006/relationships/notesSlide" Target="../notesSlides/notesSlide40.xml"/><Relationship Id="rId7" Type="http://schemas.openxmlformats.org/officeDocument/2006/relationships/oleObject" Target="../embeddings/oleObject19.bin"/><Relationship Id="rId12" Type="http://schemas.openxmlformats.org/officeDocument/2006/relationships/image" Target="../media/image32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9.emf"/><Relationship Id="rId11" Type="http://schemas.openxmlformats.org/officeDocument/2006/relationships/oleObject" Target="../embeddings/oleObject21.bin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31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20.bin"/><Relationship Id="rId14" Type="http://schemas.openxmlformats.org/officeDocument/2006/relationships/image" Target="../media/image3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658810"/>
            <a:ext cx="7776000" cy="54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7956376" y="1151549"/>
            <a:ext cx="419100" cy="285351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 dirty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Vzácné plyny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25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Použití halogenů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F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Jaderný průmysl (separace izotopů uranu přes UF</a:t>
            </a:r>
            <a:r>
              <a:rPr lang="cs-CZ" sz="2000" b="0" baseline="-25000" dirty="0">
                <a:latin typeface="Arial"/>
                <a:cs typeface="Arial"/>
              </a:rPr>
              <a:t>6</a:t>
            </a:r>
            <a:r>
              <a:rPr lang="cs-CZ" sz="2000" b="0" dirty="0">
                <a:latin typeface="Arial"/>
                <a:cs typeface="Arial"/>
              </a:rPr>
              <a:t>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Výroba polymerů (teflon).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Výroba freonů (smíšené </a:t>
            </a:r>
            <a:r>
              <a:rPr lang="cs-CZ" sz="2000" b="0" dirty="0" err="1">
                <a:latin typeface="Arial"/>
                <a:cs typeface="Arial"/>
              </a:rPr>
              <a:t>F,Cl</a:t>
            </a:r>
            <a:r>
              <a:rPr lang="cs-CZ" sz="2000" b="0" dirty="0">
                <a:latin typeface="Arial"/>
                <a:cs typeface="Arial"/>
              </a:rPr>
              <a:t>-uhlovodíky C</a:t>
            </a:r>
            <a:r>
              <a:rPr lang="cs-CZ" sz="2000" b="0" baseline="-25000" dirty="0">
                <a:latin typeface="Arial"/>
                <a:cs typeface="Arial"/>
              </a:rPr>
              <a:t>1</a:t>
            </a:r>
            <a:r>
              <a:rPr lang="cs-CZ" sz="2000" b="0" dirty="0">
                <a:latin typeface="Arial"/>
                <a:cs typeface="Arial"/>
              </a:rPr>
              <a:t>–C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Výroba hliníku (syntetický kryolit jako „rozpouštědlo“ pro bauxit).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SF</a:t>
            </a:r>
            <a:r>
              <a:rPr lang="cs-CZ" sz="2000" b="0" baseline="-25000" dirty="0">
                <a:latin typeface="Arial"/>
                <a:cs typeface="Arial"/>
              </a:rPr>
              <a:t>6</a:t>
            </a:r>
            <a:r>
              <a:rPr lang="cs-CZ" sz="2000" b="0" dirty="0">
                <a:latin typeface="Arial"/>
                <a:cs typeface="Arial"/>
              </a:rPr>
              <a:t> jako plynný izolant.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Leptání skla (HF, už od 18. stol.).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Fluoridace vody (F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Zubní pasty, ústní vody (F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).</a:t>
            </a:r>
            <a:br>
              <a:rPr lang="cs-CZ" sz="2000" b="0" dirty="0">
                <a:latin typeface="Arial"/>
                <a:cs typeface="Arial"/>
              </a:rPr>
            </a:b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Cl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Potravinářský průmysl (</a:t>
            </a:r>
            <a:r>
              <a:rPr lang="cs-CZ" sz="2000" b="0" dirty="0" err="1">
                <a:latin typeface="Arial"/>
                <a:cs typeface="Arial"/>
              </a:rPr>
              <a:t>NaCl</a:t>
            </a:r>
            <a:r>
              <a:rPr lang="cs-CZ" sz="2000" b="0" dirty="0">
                <a:latin typeface="Arial"/>
                <a:cs typeface="Arial"/>
              </a:rPr>
              <a:t>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Výroba polymerů (PVC, fosgen – polykarbonáty, polyuretany).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Dezinfekce vody (Cl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, </a:t>
            </a:r>
            <a:r>
              <a:rPr lang="cs-CZ" sz="2000" b="0" dirty="0" err="1">
                <a:latin typeface="Arial"/>
                <a:cs typeface="Arial"/>
              </a:rPr>
              <a:t>NaClO</a:t>
            </a:r>
            <a:r>
              <a:rPr lang="cs-CZ" sz="2000" b="0" dirty="0">
                <a:latin typeface="Arial"/>
                <a:cs typeface="Arial"/>
              </a:rPr>
              <a:t>, „bazénová“ chemie).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Bělení (Cl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, ClO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Rozpouštědla (</a:t>
            </a:r>
            <a:r>
              <a:rPr lang="cs-CZ" sz="2000" b="0" dirty="0" err="1">
                <a:latin typeface="Arial"/>
                <a:cs typeface="Arial"/>
              </a:rPr>
              <a:t>dichlormethan</a:t>
            </a:r>
            <a:r>
              <a:rPr lang="cs-CZ" sz="2000" b="0" dirty="0">
                <a:latin typeface="Arial"/>
                <a:cs typeface="Arial"/>
              </a:rPr>
              <a:t>, chloroform, </a:t>
            </a:r>
            <a:r>
              <a:rPr lang="cs-CZ" sz="2000" b="0" dirty="0" err="1">
                <a:latin typeface="Arial"/>
                <a:cs typeface="Arial"/>
              </a:rPr>
              <a:t>tetrachlorethan</a:t>
            </a:r>
            <a:r>
              <a:rPr lang="cs-CZ" sz="2000" b="0" dirty="0">
                <a:latin typeface="Arial"/>
                <a:cs typeface="Arial"/>
              </a:rPr>
              <a:t>...).</a:t>
            </a:r>
            <a:endParaRPr lang="en-US" sz="2000" b="0" dirty="0"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758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Použití halogenů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Br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Retardéry (zpomalovače) hoření, </a:t>
            </a:r>
            <a:r>
              <a:rPr lang="cs-CZ" sz="2000" b="0" dirty="0" err="1">
                <a:latin typeface="Arial"/>
                <a:cs typeface="Arial"/>
              </a:rPr>
              <a:t>samozhášecí</a:t>
            </a:r>
            <a:r>
              <a:rPr lang="cs-CZ" sz="2000" b="0" dirty="0">
                <a:latin typeface="Arial"/>
                <a:cs typeface="Arial"/>
              </a:rPr>
              <a:t> přísady (</a:t>
            </a:r>
            <a:r>
              <a:rPr lang="cs-CZ" sz="2000" b="0" dirty="0" err="1">
                <a:latin typeface="Arial"/>
                <a:cs typeface="Arial"/>
              </a:rPr>
              <a:t>polybromované</a:t>
            </a:r>
            <a:r>
              <a:rPr lang="cs-CZ" sz="2000" b="0" dirty="0">
                <a:latin typeface="Arial"/>
                <a:cs typeface="Arial"/>
              </a:rPr>
              <a:t> organické látky, např. </a:t>
            </a:r>
            <a:r>
              <a:rPr lang="cs-CZ" sz="2000" b="0" dirty="0" err="1">
                <a:latin typeface="Arial"/>
                <a:cs typeface="Arial"/>
              </a:rPr>
              <a:t>perbromdifenylether</a:t>
            </a:r>
            <a:r>
              <a:rPr lang="cs-CZ" sz="2000" b="0" dirty="0">
                <a:latin typeface="Arial"/>
                <a:cs typeface="Arial"/>
              </a:rPr>
              <a:t>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První antiepileptika (</a:t>
            </a:r>
            <a:r>
              <a:rPr lang="cs-CZ" sz="2000" b="0" dirty="0" err="1">
                <a:latin typeface="Arial"/>
                <a:cs typeface="Arial"/>
              </a:rPr>
              <a:t>NaBr</a:t>
            </a:r>
            <a:r>
              <a:rPr lang="cs-CZ" sz="2000" b="0" dirty="0">
                <a:latin typeface="Arial"/>
                <a:cs typeface="Arial"/>
              </a:rPr>
              <a:t>; před 100 lety nahrazen barbituráty).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Organický průmysl – alkylační činidla.</a:t>
            </a:r>
            <a:br>
              <a:rPr lang="cs-CZ" sz="2000" b="0" dirty="0">
                <a:latin typeface="Arial"/>
                <a:cs typeface="Arial"/>
              </a:rPr>
            </a:b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I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Potravinářský průmysl – potravní doplněk pro prevenci strumy 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a nastavení správné činnosti štítné žlázy (</a:t>
            </a:r>
            <a:r>
              <a:rPr lang="cs-CZ" sz="2000" b="0" dirty="0" err="1">
                <a:latin typeface="Arial"/>
                <a:cs typeface="Arial"/>
              </a:rPr>
              <a:t>jodizace</a:t>
            </a:r>
            <a:r>
              <a:rPr lang="cs-CZ" sz="2000" b="0" dirty="0">
                <a:latin typeface="Arial"/>
                <a:cs typeface="Arial"/>
              </a:rPr>
              <a:t> soli – KI, NaIO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Dezinfekce (jódová tinktura, I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v </a:t>
            </a:r>
            <a:r>
              <a:rPr lang="cs-CZ" sz="2000" b="0" dirty="0" err="1">
                <a:latin typeface="Arial"/>
                <a:cs typeface="Arial"/>
              </a:rPr>
              <a:t>ethanolu</a:t>
            </a:r>
            <a:r>
              <a:rPr lang="cs-CZ" sz="2000" b="0" dirty="0">
                <a:latin typeface="Arial"/>
                <a:cs typeface="Arial"/>
              </a:rPr>
              <a:t>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Radiační ochrana (jodidové tablety – pozor, nechrání před radioaktivitou, ale </a:t>
            </a:r>
            <a:r>
              <a:rPr lang="cs-CZ" sz="2000" b="0" dirty="0" err="1">
                <a:latin typeface="Arial"/>
                <a:cs typeface="Arial"/>
              </a:rPr>
              <a:t>vysytí</a:t>
            </a:r>
            <a:r>
              <a:rPr lang="cs-CZ" sz="2000" b="0" dirty="0">
                <a:latin typeface="Arial"/>
                <a:cs typeface="Arial"/>
              </a:rPr>
              <a:t> organizmus neradioaktivním jódem, takže při kontaminaci prostředí radioaktivními izotopy jódu je člověk nevstřebá a nezabuduje si do hormonů).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Kontrastní látky pro RTG (</a:t>
            </a:r>
            <a:r>
              <a:rPr lang="cs-CZ" sz="2000" b="0" dirty="0" err="1">
                <a:latin typeface="Arial"/>
                <a:cs typeface="Arial"/>
              </a:rPr>
              <a:t>polyjodované</a:t>
            </a:r>
            <a:r>
              <a:rPr lang="cs-CZ" sz="2000" b="0" dirty="0">
                <a:latin typeface="Arial"/>
                <a:cs typeface="Arial"/>
              </a:rPr>
              <a:t> aromatické sloučeniny).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Organický průmysl – alkylační činidla.</a:t>
            </a:r>
            <a:endParaRPr lang="en-US" sz="2000" b="0" dirty="0"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030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2"/>
          <p:cNvSpPr txBox="1"/>
          <p:nvPr/>
        </p:nvSpPr>
        <p:spPr>
          <a:xfrm>
            <a:off x="288000" y="900000"/>
            <a:ext cx="8613891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 err="1">
                <a:latin typeface="Arial"/>
                <a:cs typeface="Arial"/>
              </a:rPr>
              <a:t>CaF</a:t>
            </a:r>
            <a:r>
              <a:rPr lang="cs-CZ" sz="2000" b="0" baseline="-25000" dirty="0" err="1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fluorit, z </a:t>
            </a:r>
            <a:r>
              <a:rPr lang="cs-CZ" sz="2000" b="0" dirty="0" err="1">
                <a:latin typeface="Arial"/>
                <a:cs typeface="Arial"/>
              </a:rPr>
              <a:t>fleue</a:t>
            </a:r>
            <a:r>
              <a:rPr lang="cs-CZ" sz="2000" b="0" dirty="0">
                <a:latin typeface="Arial"/>
                <a:cs typeface="Arial"/>
              </a:rPr>
              <a:t> (lat.) = téci, minerál používaný pro usnadnění tavby kovových rud už od počátku 16. století.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Identifikován jako chloru podobný prvek začátkem 19. stol., ale volný fluor připraven až 1866 (</a:t>
            </a:r>
            <a:r>
              <a:rPr lang="cs-CZ" sz="2000" b="0" dirty="0" err="1">
                <a:latin typeface="Arial"/>
                <a:cs typeface="Arial"/>
              </a:rPr>
              <a:t>Henri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cs-CZ" sz="2000" b="0" dirty="0" err="1">
                <a:latin typeface="Arial"/>
                <a:cs typeface="Arial"/>
              </a:rPr>
              <a:t>Moissan</a:t>
            </a:r>
            <a:r>
              <a:rPr lang="cs-CZ" sz="2000" b="0" dirty="0">
                <a:latin typeface="Arial"/>
                <a:cs typeface="Arial"/>
              </a:rPr>
              <a:t>, NC 1906).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Ukrutně reaktivní </a:t>
            </a:r>
            <a:r>
              <a:rPr lang="en-US" sz="2000" b="0" dirty="0">
                <a:latin typeface="Arial"/>
                <a:cs typeface="Arial"/>
              </a:rPr>
              <a:t>[</a:t>
            </a:r>
            <a:r>
              <a:rPr lang="cs-CZ" sz="2000" b="0" dirty="0">
                <a:latin typeface="Arial"/>
                <a:cs typeface="Arial"/>
              </a:rPr>
              <a:t>alt. název </a:t>
            </a:r>
            <a:r>
              <a:rPr lang="cs-CZ" sz="2000" b="0" dirty="0" err="1">
                <a:latin typeface="Arial"/>
                <a:cs typeface="Arial"/>
              </a:rPr>
              <a:t>ftor</a:t>
            </a:r>
            <a:r>
              <a:rPr lang="cs-CZ" sz="2000" b="0" dirty="0">
                <a:latin typeface="Arial"/>
                <a:cs typeface="Arial"/>
              </a:rPr>
              <a:t> z </a:t>
            </a:r>
            <a:r>
              <a:rPr lang="cs-CZ" sz="2000" b="0" dirty="0" err="1">
                <a:latin typeface="Arial"/>
                <a:cs typeface="Arial"/>
              </a:rPr>
              <a:t>ftorios</a:t>
            </a:r>
            <a:r>
              <a:rPr lang="cs-CZ" sz="2000" b="0" dirty="0">
                <a:latin typeface="Arial"/>
                <a:cs typeface="Arial"/>
              </a:rPr>
              <a:t> (řeč.) = destrukce</a:t>
            </a:r>
            <a:r>
              <a:rPr lang="en-US" sz="2000" b="0" dirty="0">
                <a:latin typeface="Arial"/>
                <a:cs typeface="Arial"/>
              </a:rPr>
              <a:t>]</a:t>
            </a:r>
            <a:r>
              <a:rPr lang="cs-CZ" sz="2000" b="0" dirty="0">
                <a:latin typeface="Arial"/>
                <a:cs typeface="Arial"/>
              </a:rPr>
              <a:t>, reaguje </a:t>
            </a:r>
            <a:br>
              <a:rPr lang="en-US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i s inertními plyny (</a:t>
            </a:r>
            <a:r>
              <a:rPr lang="cs-CZ" sz="2000" b="0" dirty="0" err="1">
                <a:latin typeface="Arial"/>
                <a:cs typeface="Arial"/>
              </a:rPr>
              <a:t>Kr</a:t>
            </a:r>
            <a:r>
              <a:rPr lang="cs-CZ" sz="2000" b="0" dirty="0">
                <a:latin typeface="Arial"/>
                <a:cs typeface="Arial"/>
              </a:rPr>
              <a:t>, </a:t>
            </a:r>
            <a:r>
              <a:rPr lang="cs-CZ" sz="2000" b="0" dirty="0" err="1">
                <a:latin typeface="Arial"/>
                <a:cs typeface="Arial"/>
              </a:rPr>
              <a:t>Xe</a:t>
            </a:r>
            <a:r>
              <a:rPr lang="cs-CZ" sz="2000" b="0" dirty="0">
                <a:latin typeface="Arial"/>
                <a:cs typeface="Arial"/>
              </a:rPr>
              <a:t>) a </a:t>
            </a:r>
            <a:r>
              <a:rPr lang="cs-CZ" sz="2000" b="0" dirty="0" err="1">
                <a:latin typeface="Arial"/>
                <a:cs typeface="Arial"/>
              </a:rPr>
              <a:t>hooodně</a:t>
            </a:r>
            <a:r>
              <a:rPr lang="cs-CZ" sz="2000" b="0" dirty="0">
                <a:latin typeface="Arial"/>
                <a:cs typeface="Arial"/>
              </a:rPr>
              <a:t> jedovatý.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Elementární se nedá pořádně uchovávat, komplikovaná manipulace – speciální pasivované aparatury (sklo ale chvíli vydrží, pokud není 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ve fluoru HF).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Fluor</a:t>
            </a:r>
            <a:endParaRPr lang="en-US" sz="2600" b="1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FluoriteValzergueFillonjaun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82669"/>
            <a:ext cx="2384397" cy="1714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050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Fluor</a:t>
            </a:r>
            <a:endParaRPr lang="en-US" sz="2600" b="1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1" y="900000"/>
            <a:ext cx="8532472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Výroba F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: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Elektrolýzou KF v HF (bezvodý, vznikající fluor by reagoval s vodou), ocelová nádoba jako katoda, uhlíková anoda, lamely zamezující styku plynných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a F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Příprava F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(občas i výroba), na suché cestě: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K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en-US" sz="2000" b="0" dirty="0">
                <a:latin typeface="Arial"/>
                <a:cs typeface="Arial"/>
              </a:rPr>
              <a:t>[</a:t>
            </a:r>
            <a:r>
              <a:rPr lang="cs-CZ" sz="2000" b="0" dirty="0">
                <a:latin typeface="Arial"/>
                <a:cs typeface="Arial"/>
              </a:rPr>
              <a:t>MnF</a:t>
            </a:r>
            <a:r>
              <a:rPr lang="cs-CZ" sz="2000" b="0" baseline="-25000" dirty="0">
                <a:latin typeface="Arial"/>
                <a:cs typeface="Arial"/>
              </a:rPr>
              <a:t>6</a:t>
            </a:r>
            <a:r>
              <a:rPr lang="en-US" sz="2000" b="0" dirty="0">
                <a:latin typeface="Arial"/>
                <a:cs typeface="Arial"/>
              </a:rPr>
              <a:t>]</a:t>
            </a:r>
            <a:r>
              <a:rPr lang="cs-CZ" sz="2000" b="0" dirty="0">
                <a:latin typeface="Arial"/>
                <a:cs typeface="Arial"/>
              </a:rPr>
              <a:t>  +  SbF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b="0" dirty="0">
                <a:latin typeface="Arial"/>
                <a:cs typeface="Arial"/>
              </a:rPr>
              <a:t> K</a:t>
            </a:r>
            <a:r>
              <a:rPr lang="en-US" sz="2000" b="0" dirty="0">
                <a:latin typeface="Arial"/>
                <a:cs typeface="Arial"/>
              </a:rPr>
              <a:t>[</a:t>
            </a:r>
            <a:r>
              <a:rPr lang="cs-CZ" sz="2000" b="0" dirty="0">
                <a:latin typeface="Arial"/>
                <a:cs typeface="Arial"/>
              </a:rPr>
              <a:t>SbF</a:t>
            </a:r>
            <a:r>
              <a:rPr lang="cs-CZ" sz="2000" b="0" baseline="-25000" dirty="0">
                <a:latin typeface="Arial"/>
                <a:cs typeface="Arial"/>
              </a:rPr>
              <a:t>6</a:t>
            </a:r>
            <a:r>
              <a:rPr lang="en-US" sz="2000" b="0" dirty="0">
                <a:latin typeface="Arial"/>
                <a:cs typeface="Arial"/>
              </a:rPr>
              <a:t>]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sz="2000" b="0">
                <a:latin typeface="Arial"/>
                <a:cs typeface="Arial"/>
              </a:rPr>
              <a:t>+  MnF</a:t>
            </a:r>
            <a:r>
              <a:rPr lang="cs-CZ" sz="2000" b="0" baseline="-25000">
                <a:latin typeface="Arial"/>
                <a:cs typeface="Arial"/>
              </a:rPr>
              <a:t>2</a:t>
            </a:r>
            <a:r>
              <a:rPr lang="cs-CZ" sz="2000" b="0">
                <a:latin typeface="Arial"/>
                <a:cs typeface="Arial"/>
              </a:rPr>
              <a:t>  </a:t>
            </a:r>
            <a:r>
              <a:rPr lang="cs-CZ" sz="2000" b="0" dirty="0">
                <a:latin typeface="Arial"/>
                <a:cs typeface="Arial"/>
              </a:rPr>
              <a:t>+  F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Dost náročná práce, v Česku je jen několik málo laboratoří, které mají vybavení na práci s elementárním fluorem (speciální korozivzdorné oceli, </a:t>
            </a:r>
            <a:r>
              <a:rPr lang="cs-CZ" sz="2000" b="0" dirty="0" err="1">
                <a:latin typeface="Arial"/>
                <a:cs typeface="Arial"/>
              </a:rPr>
              <a:t>Monelův</a:t>
            </a:r>
            <a:r>
              <a:rPr lang="cs-CZ" sz="2000" b="0" dirty="0">
                <a:latin typeface="Arial"/>
                <a:cs typeface="Arial"/>
              </a:rPr>
              <a:t> kov – slitina Ni/</a:t>
            </a:r>
            <a:r>
              <a:rPr lang="cs-CZ" sz="2000" b="0" dirty="0" err="1">
                <a:latin typeface="Arial"/>
                <a:cs typeface="Arial"/>
              </a:rPr>
              <a:t>Cu</a:t>
            </a:r>
            <a:r>
              <a:rPr lang="cs-CZ" sz="2000" b="0" dirty="0">
                <a:latin typeface="Arial"/>
                <a:cs typeface="Arial"/>
              </a:rPr>
              <a:t>).</a:t>
            </a:r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51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Chlor</a:t>
            </a:r>
            <a:endParaRPr lang="en-US" sz="2600" b="1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619727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 err="1">
                <a:latin typeface="Arial"/>
                <a:cs typeface="Arial"/>
              </a:rPr>
              <a:t>NaCl</a:t>
            </a:r>
            <a:r>
              <a:rPr lang="cs-CZ" sz="2000" b="0" dirty="0">
                <a:latin typeface="Arial"/>
                <a:cs typeface="Arial"/>
              </a:rPr>
              <a:t> (halit) znám odnepaměti (solení je doloženo už 6000 let př. n. l.).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Volný </a:t>
            </a:r>
            <a:r>
              <a:rPr lang="cs-CZ" sz="2000" b="0" dirty="0" err="1">
                <a:latin typeface="Arial"/>
                <a:cs typeface="Arial"/>
              </a:rPr>
              <a:t>Cl</a:t>
            </a:r>
            <a:r>
              <a:rPr lang="cs-CZ" sz="2000" b="0" baseline="-25000" dirty="0" err="1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připraven poprvé Carlem Wilhelmem </a:t>
            </a:r>
            <a:r>
              <a:rPr lang="cs-CZ" sz="2000" b="0" dirty="0" err="1">
                <a:latin typeface="Arial"/>
                <a:cs typeface="Arial"/>
              </a:rPr>
              <a:t>Scheelem</a:t>
            </a:r>
            <a:r>
              <a:rPr lang="cs-CZ" sz="2000" b="0" dirty="0">
                <a:latin typeface="Arial"/>
                <a:cs typeface="Arial"/>
              </a:rPr>
              <a:t> (1774, omylem, při rozpouštění burelu/pyrolusitu v </a:t>
            </a:r>
            <a:r>
              <a:rPr lang="cs-CZ" sz="2000" b="0" dirty="0" err="1">
                <a:latin typeface="Arial"/>
                <a:cs typeface="Arial"/>
              </a:rPr>
              <a:t>HCl</a:t>
            </a:r>
            <a:r>
              <a:rPr lang="cs-CZ" sz="2000" b="0" dirty="0">
                <a:latin typeface="Arial"/>
                <a:cs typeface="Arial"/>
              </a:rPr>
              <a:t> během pokusu o izolaci manganu).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Název z </a:t>
            </a:r>
            <a:r>
              <a:rPr lang="cs-CZ" sz="2000" b="0" dirty="0" err="1">
                <a:latin typeface="Arial"/>
                <a:cs typeface="Arial"/>
              </a:rPr>
              <a:t>chlóros</a:t>
            </a:r>
            <a:r>
              <a:rPr lang="cs-CZ" sz="2000" b="0" dirty="0">
                <a:latin typeface="Arial"/>
                <a:cs typeface="Arial"/>
              </a:rPr>
              <a:t> (řeč.) = zelenožlutý.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Hodně jedovatý.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Může mít kladné oxidační číslo </a:t>
            </a:r>
            <a:r>
              <a:rPr lang="en-US" sz="2000" b="0" dirty="0">
                <a:latin typeface="Arial"/>
                <a:cs typeface="Arial"/>
              </a:rPr>
              <a:t>(+I, +III, +IV, +V, +VII) </a:t>
            </a:r>
            <a:r>
              <a:rPr lang="cs-CZ" sz="2000" b="0" dirty="0">
                <a:latin typeface="Arial"/>
                <a:cs typeface="Arial"/>
              </a:rPr>
              <a:t>ve sloučeninách 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s fluorem, kyslíkem a dusíkem (byť názvoslovně jsou to chloridy dusíku a ne nitridy chloru, ale jejich hydrolýza poskytuje amoniak a oxidy chloru, nikoliv chlorovodík a oxidy dusíku).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Výroba Cl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: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Elektrolýza vodného roztoku </a:t>
            </a:r>
            <a:r>
              <a:rPr lang="cs-CZ" sz="2000" b="0" dirty="0" err="1">
                <a:latin typeface="Arial"/>
                <a:cs typeface="Arial"/>
              </a:rPr>
              <a:t>NaCl</a:t>
            </a:r>
            <a:r>
              <a:rPr lang="cs-CZ" sz="2000" b="0" dirty="0">
                <a:latin typeface="Arial"/>
                <a:cs typeface="Arial"/>
              </a:rPr>
              <a:t> s oddělením elektrodových prostorů.</a:t>
            </a:r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368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k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8914454"/>
              </p:ext>
            </p:extLst>
          </p:nvPr>
        </p:nvGraphicFramePr>
        <p:xfrm>
          <a:off x="815089" y="4332798"/>
          <a:ext cx="6945658" cy="1477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42" name="CS ChemDraw Drawing" r:id="rId4" imgW="3472829" imgH="738720" progId="ChemDraw.Document.6.0">
                  <p:embed/>
                </p:oleObj>
              </mc:Choice>
              <mc:Fallback>
                <p:oleObj name="CS ChemDraw Drawing" r:id="rId4" imgW="3472829" imgH="7387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15089" y="4332798"/>
                        <a:ext cx="6945658" cy="14774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Chlor</a:t>
            </a:r>
            <a:endParaRPr lang="en-US" sz="2600" b="1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717937" cy="33855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Příprava Cl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:</a:t>
            </a:r>
          </a:p>
          <a:p>
            <a:pPr algn="l">
              <a:buClr>
                <a:srgbClr val="D22D40"/>
              </a:buClr>
            </a:pPr>
            <a:endParaRPr lang="en-US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Oxidace </a:t>
            </a:r>
            <a:r>
              <a:rPr lang="cs-CZ" sz="2000" b="0" dirty="0" err="1">
                <a:latin typeface="Arial"/>
                <a:cs typeface="Arial"/>
              </a:rPr>
              <a:t>HCl</a:t>
            </a:r>
            <a:r>
              <a:rPr lang="cs-CZ" sz="2000" b="0" dirty="0">
                <a:latin typeface="Arial"/>
                <a:cs typeface="Arial"/>
              </a:rPr>
              <a:t> burelem nebo manganistanem.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</a:t>
            </a:r>
            <a:r>
              <a:rPr lang="en-US" sz="2000" b="0" dirty="0">
                <a:latin typeface="Arial"/>
                <a:cs typeface="Arial"/>
              </a:rPr>
              <a:t>4 </a:t>
            </a:r>
            <a:r>
              <a:rPr lang="cs-CZ" sz="2000" b="0" dirty="0" err="1">
                <a:latin typeface="Arial"/>
                <a:cs typeface="Arial"/>
              </a:rPr>
              <a:t>HCl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en-US" sz="2000" b="0" dirty="0">
                <a:latin typeface="Arial"/>
                <a:cs typeface="Arial"/>
              </a:rPr>
              <a:t>+</a:t>
            </a:r>
            <a:r>
              <a:rPr lang="cs-CZ" sz="2000" b="0" dirty="0">
                <a:latin typeface="Arial"/>
                <a:cs typeface="Arial"/>
              </a:rPr>
              <a:t>  MnO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Cl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en-US" sz="2000" b="0" dirty="0">
                <a:latin typeface="Arial"/>
                <a:cs typeface="Arial"/>
              </a:rPr>
              <a:t>+  </a:t>
            </a:r>
            <a:r>
              <a:rPr lang="en-US" sz="2000" b="0" dirty="0" err="1">
                <a:latin typeface="Arial"/>
                <a:cs typeface="Arial"/>
              </a:rPr>
              <a:t>MnCl</a:t>
            </a:r>
            <a:r>
              <a:rPr lang="en-US" sz="2000" b="0" baseline="-25000" dirty="0" err="1">
                <a:latin typeface="Arial"/>
                <a:cs typeface="Arial"/>
              </a:rPr>
              <a:t>2</a:t>
            </a:r>
            <a:r>
              <a:rPr lang="en-US" sz="2000" b="0" dirty="0">
                <a:latin typeface="Arial"/>
                <a:cs typeface="Arial"/>
              </a:rPr>
              <a:t>  +  2 H</a:t>
            </a:r>
            <a:r>
              <a:rPr lang="en-US" sz="2000" b="0" baseline="-25000" dirty="0">
                <a:latin typeface="Arial"/>
                <a:cs typeface="Arial"/>
              </a:rPr>
              <a:t>2</a:t>
            </a:r>
            <a:r>
              <a:rPr lang="en-US" sz="2000" b="0" dirty="0">
                <a:latin typeface="Arial"/>
                <a:cs typeface="Arial"/>
              </a:rPr>
              <a:t>O</a:t>
            </a: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</a:t>
            </a:r>
            <a:r>
              <a:rPr lang="en-US" sz="2000" b="0" dirty="0">
                <a:latin typeface="Arial"/>
                <a:cs typeface="Arial"/>
              </a:rPr>
              <a:t>16 </a:t>
            </a:r>
            <a:r>
              <a:rPr lang="en-US" sz="2000" b="0" dirty="0" err="1">
                <a:latin typeface="Arial"/>
                <a:cs typeface="Arial"/>
              </a:rPr>
              <a:t>HCl</a:t>
            </a:r>
            <a:r>
              <a:rPr lang="en-US" sz="2000" b="0" dirty="0">
                <a:latin typeface="Arial"/>
                <a:cs typeface="Arial"/>
              </a:rPr>
              <a:t>  +  2 KMnO</a:t>
            </a:r>
            <a:r>
              <a:rPr lang="en-US" sz="2000" b="0" baseline="-25000" dirty="0">
                <a:latin typeface="Arial"/>
                <a:cs typeface="Arial"/>
              </a:rPr>
              <a:t>4</a:t>
            </a:r>
            <a:r>
              <a:rPr lang="en-US" sz="2000" b="0" dirty="0">
                <a:latin typeface="Arial"/>
                <a:cs typeface="Arial"/>
              </a:rPr>
              <a:t> 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US" sz="2000" b="0" dirty="0">
                <a:latin typeface="Arial"/>
                <a:cs typeface="Arial"/>
              </a:rPr>
              <a:t> 5 Cl</a:t>
            </a:r>
            <a:r>
              <a:rPr lang="en-US" sz="2000" b="0" baseline="-25000" dirty="0">
                <a:latin typeface="Arial"/>
                <a:cs typeface="Arial"/>
              </a:rPr>
              <a:t>2</a:t>
            </a:r>
            <a:r>
              <a:rPr lang="en-US" sz="2000" b="0" dirty="0">
                <a:latin typeface="Arial"/>
                <a:cs typeface="Arial"/>
              </a:rPr>
              <a:t>  +  2 </a:t>
            </a:r>
            <a:r>
              <a:rPr lang="en-US" sz="2000" b="0" dirty="0" err="1">
                <a:latin typeface="Arial"/>
                <a:cs typeface="Arial"/>
              </a:rPr>
              <a:t>KCl</a:t>
            </a:r>
            <a:r>
              <a:rPr lang="en-US" sz="2000" b="0" dirty="0">
                <a:latin typeface="Arial"/>
                <a:cs typeface="Arial"/>
              </a:rPr>
              <a:t>  +  2 MnCl</a:t>
            </a:r>
            <a:r>
              <a:rPr lang="en-US" sz="2000" b="0" baseline="-25000" dirty="0">
                <a:latin typeface="Arial"/>
                <a:cs typeface="Arial"/>
              </a:rPr>
              <a:t>2</a:t>
            </a:r>
            <a:r>
              <a:rPr lang="en-US" sz="2000" b="0" dirty="0">
                <a:latin typeface="Arial"/>
                <a:cs typeface="Arial"/>
              </a:rPr>
              <a:t>  +  8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en-US" sz="2000" b="0" dirty="0">
                <a:latin typeface="Arial"/>
                <a:cs typeface="Arial"/>
              </a:rPr>
              <a:t>H</a:t>
            </a:r>
            <a:r>
              <a:rPr lang="en-US" sz="2000" b="0" baseline="-25000" dirty="0">
                <a:latin typeface="Arial"/>
                <a:cs typeface="Arial"/>
              </a:rPr>
              <a:t>2</a:t>
            </a:r>
            <a:r>
              <a:rPr lang="en-US" sz="2000" b="0" dirty="0">
                <a:latin typeface="Arial"/>
                <a:cs typeface="Arial"/>
              </a:rPr>
              <a:t>O</a:t>
            </a: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en-US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Reakce Sava s </a:t>
            </a:r>
            <a:r>
              <a:rPr lang="cs-CZ" sz="2000" b="0" dirty="0" err="1">
                <a:latin typeface="Arial"/>
                <a:cs typeface="Arial"/>
              </a:rPr>
              <a:t>HCl</a:t>
            </a:r>
            <a:r>
              <a:rPr lang="cs-CZ" sz="2000" b="0" dirty="0">
                <a:latin typeface="Arial"/>
                <a:cs typeface="Arial"/>
              </a:rPr>
              <a:t>.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</a:t>
            </a:r>
            <a:r>
              <a:rPr lang="en-US" sz="2000" b="0" dirty="0" err="1">
                <a:latin typeface="Arial"/>
                <a:cs typeface="Arial"/>
              </a:rPr>
              <a:t>NaClO</a:t>
            </a:r>
            <a:r>
              <a:rPr lang="en-US" sz="2000" b="0" dirty="0">
                <a:latin typeface="Arial"/>
                <a:cs typeface="Arial"/>
              </a:rPr>
              <a:t>  +  2 </a:t>
            </a:r>
            <a:r>
              <a:rPr lang="en-US" sz="2000" b="0" dirty="0" err="1">
                <a:latin typeface="Arial"/>
                <a:cs typeface="Arial"/>
              </a:rPr>
              <a:t>HCl</a:t>
            </a:r>
            <a:r>
              <a:rPr lang="en-US" sz="2000" b="0" dirty="0">
                <a:latin typeface="Arial"/>
                <a:cs typeface="Arial"/>
              </a:rPr>
              <a:t> 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sz="2000" b="0" dirty="0">
                <a:latin typeface="Arial"/>
                <a:cs typeface="Arial"/>
              </a:rPr>
              <a:t>  Cl</a:t>
            </a:r>
            <a:r>
              <a:rPr lang="en-US" sz="2000" b="0" baseline="-25000" dirty="0">
                <a:latin typeface="Arial"/>
                <a:cs typeface="Arial"/>
              </a:rPr>
              <a:t>2</a:t>
            </a:r>
            <a:r>
              <a:rPr lang="en-US" sz="2000" b="0" dirty="0">
                <a:latin typeface="Arial"/>
                <a:cs typeface="Arial"/>
              </a:rPr>
              <a:t>  +  </a:t>
            </a:r>
            <a:r>
              <a:rPr lang="en-US" sz="2000" b="0" dirty="0" err="1">
                <a:latin typeface="Arial"/>
                <a:cs typeface="Arial"/>
              </a:rPr>
              <a:t>NaCl</a:t>
            </a:r>
            <a:r>
              <a:rPr lang="en-US" sz="2000" b="0" dirty="0">
                <a:latin typeface="Arial"/>
                <a:cs typeface="Arial"/>
              </a:rPr>
              <a:t>  +  H</a:t>
            </a:r>
            <a:r>
              <a:rPr lang="en-US" sz="2000" b="0" baseline="-25000" dirty="0">
                <a:latin typeface="Arial"/>
                <a:cs typeface="Arial"/>
              </a:rPr>
              <a:t>2</a:t>
            </a:r>
            <a:r>
              <a:rPr lang="en-US" sz="2000" b="0" dirty="0">
                <a:latin typeface="Arial"/>
                <a:cs typeface="Arial"/>
              </a:rPr>
              <a:t>O</a:t>
            </a: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použitelné pro chlorování latexového oblečení</a:t>
            </a:r>
          </a:p>
          <a:p>
            <a:pPr algn="l">
              <a:buClr>
                <a:srgbClr val="D22D40"/>
              </a:buClr>
            </a:pPr>
            <a:endParaRPr lang="en-US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Bazénová chemie – rozklad kyseliny </a:t>
            </a:r>
            <a:r>
              <a:rPr lang="cs-CZ" sz="2000" b="0" dirty="0" err="1">
                <a:latin typeface="Arial"/>
                <a:cs typeface="Arial"/>
              </a:rPr>
              <a:t>trichlorisokyanurové</a:t>
            </a:r>
            <a:r>
              <a:rPr lang="cs-CZ" sz="2000" b="0" dirty="0">
                <a:latin typeface="Arial"/>
                <a:cs typeface="Arial"/>
              </a:rPr>
              <a:t>.</a:t>
            </a:r>
          </a:p>
        </p:txBody>
      </p:sp>
      <p:sp>
        <p:nvSpPr>
          <p:cNvPr id="11" name="TextBox 2"/>
          <p:cNvSpPr txBox="1"/>
          <p:nvPr/>
        </p:nvSpPr>
        <p:spPr>
          <a:xfrm>
            <a:off x="2267744" y="4917630"/>
            <a:ext cx="233970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+  3 </a:t>
            </a:r>
            <a:r>
              <a:rPr lang="cs-CZ" sz="2000" b="0" dirty="0" err="1">
                <a:latin typeface="Arial"/>
                <a:cs typeface="Arial"/>
              </a:rPr>
              <a:t>HCl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b="0" dirty="0">
                <a:latin typeface="Arial"/>
                <a:cs typeface="Arial"/>
              </a:rPr>
              <a:t> 3 Cl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</a:t>
            </a:r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2433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Brom</a:t>
            </a:r>
            <a:endParaRPr lang="en-US" sz="2600" b="1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717937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Objeven popelu mořských řas v 1. pol. 19. stol., ale byl původně považován za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ICl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(chlor i jód byly tou dobou už známé).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Btw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., obě sloučeniny vyhlížejí dost podobně – temně hnědé kapaliny.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Pestrá škála oxidačních čísel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–I,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+I, +III,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+IV, </a:t>
            </a: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+V, +VII)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Název z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brómos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(řeč.) = smrad.				      Br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	    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ICl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 Br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Oxidace bromidů (matečné louhy po krystalizaci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z mořské vody) chlorem: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NaBr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→  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Br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 Br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>
              <a:buClr>
                <a:srgbClr val="D22D40"/>
              </a:buClr>
            </a:pP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GB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en-GB" altLang="cs-CZ" sz="2000" b="0" baseline="38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BrO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baseline="38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GB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→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A sample of Iodine monochloride reag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556792"/>
            <a:ext cx="785916" cy="11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upload.wikimedia.org/wikipedia/commons/thumb/3/35/Bromine_vial_in_acrylic_cube.jpg/220px-Bromine_vial_in_acrylic_cub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515" y="1556792"/>
            <a:ext cx="1126238" cy="11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92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Jód</a:t>
            </a:r>
            <a:endParaRPr lang="en-US" sz="2600" b="1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613891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Objeven v popelu mořských řas, víceméně náhodou při zpracování surovin pro výrobu střelného prachu. Převážně jako I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v mořské vodě, ale i jako IO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v ložiscích ledku.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Název z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iódés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(řeč.) = fialový.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 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Podobně jako Br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z matečných louhů po krystalizaci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Redukcí jodičnanu z chilského ledku:</a:t>
            </a:r>
          </a:p>
          <a:p>
            <a:pPr algn="l">
              <a:buClr>
                <a:srgbClr val="D22D40"/>
              </a:buClr>
            </a:pP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baseline="38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baseline="38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baseline="38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baseline="32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 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>
              <a:buClr>
                <a:srgbClr val="D22D40"/>
              </a:buClr>
            </a:pP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KI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KCl</a:t>
            </a: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buClr>
                <a:srgbClr val="D22D40"/>
              </a:buClr>
            </a:pP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KI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+ 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cs-CZ" alt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088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10042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Oxidační činidla; oxidační schopnost směrem dolů klesá (klesá elektronegativita):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F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2 Cl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2 F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  +  Cl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br>
              <a:rPr lang="cs-CZ" sz="2000" b="0" baseline="-2500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F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2 Br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2 F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  +  Br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br>
              <a:rPr lang="cs-CZ" sz="2000" b="0" baseline="-2500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F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2 I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b="0" dirty="0">
                <a:latin typeface="Arial"/>
                <a:cs typeface="Arial"/>
              </a:rPr>
              <a:t> 2 F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  +  I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br>
              <a:rPr lang="cs-CZ" sz="2000" b="0" baseline="-2500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Cl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2 Br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2 Cl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  +  Br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br>
              <a:rPr lang="cs-CZ" sz="2000" b="0" baseline="-2500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Cl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2 I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b="0" dirty="0">
                <a:latin typeface="Arial"/>
                <a:cs typeface="Arial"/>
              </a:rPr>
              <a:t> 2 Cl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  +  I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br>
              <a:rPr lang="cs-CZ" sz="2000" b="0" baseline="-2500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Br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2 I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2 Br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  +  I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Pozn.: byť některé přístupy k elektronegativitě udávají </a:t>
            </a:r>
            <a:r>
              <a:rPr lang="cs-CZ" sz="2000" b="0" i="1" dirty="0" err="1">
                <a:latin typeface="Arial"/>
                <a:cs typeface="Arial"/>
              </a:rPr>
              <a:t>X</a:t>
            </a:r>
            <a:r>
              <a:rPr lang="cs-CZ" sz="2000" b="0" baseline="-25000" dirty="0" err="1">
                <a:latin typeface="Arial"/>
                <a:cs typeface="Arial"/>
              </a:rPr>
              <a:t>Cl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en-US" sz="2000" b="0" dirty="0">
                <a:latin typeface="Arial"/>
                <a:cs typeface="Arial"/>
              </a:rPr>
              <a:t>&gt;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cs-CZ" sz="2000" b="0" i="1" dirty="0">
                <a:latin typeface="Arial"/>
                <a:cs typeface="Arial"/>
              </a:rPr>
              <a:t>X</a:t>
            </a:r>
            <a:r>
              <a:rPr lang="cs-CZ" sz="2000" b="0" baseline="-25000" dirty="0">
                <a:latin typeface="Arial"/>
                <a:cs typeface="Arial"/>
              </a:rPr>
              <a:t>N</a:t>
            </a:r>
            <a:r>
              <a:rPr lang="cs-CZ" sz="2000" b="0" dirty="0">
                <a:latin typeface="Arial"/>
                <a:cs typeface="Arial"/>
              </a:rPr>
              <a:t>, fakticky platí opak, </a:t>
            </a:r>
            <a:r>
              <a:rPr lang="cs-CZ" sz="2000" b="0" i="1" dirty="0" err="1">
                <a:latin typeface="Arial"/>
                <a:cs typeface="Arial"/>
              </a:rPr>
              <a:t>X</a:t>
            </a:r>
            <a:r>
              <a:rPr lang="cs-CZ" sz="2000" b="0" baseline="-25000" dirty="0" err="1">
                <a:latin typeface="Arial"/>
                <a:cs typeface="Arial"/>
              </a:rPr>
              <a:t>Cl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en-US" sz="2000" b="0" dirty="0">
                <a:latin typeface="Arial"/>
                <a:cs typeface="Arial"/>
              </a:rPr>
              <a:t>&lt;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cs-CZ" sz="2000" b="0" i="1" dirty="0">
                <a:latin typeface="Arial"/>
                <a:cs typeface="Arial"/>
              </a:rPr>
              <a:t>X</a:t>
            </a:r>
            <a:r>
              <a:rPr lang="cs-CZ" sz="2000" b="0" baseline="-25000" dirty="0">
                <a:latin typeface="Arial"/>
                <a:cs typeface="Arial"/>
              </a:rPr>
              <a:t>N</a:t>
            </a:r>
            <a:r>
              <a:rPr lang="cs-CZ" sz="2000" b="0" dirty="0">
                <a:latin typeface="Arial"/>
                <a:cs typeface="Arial"/>
              </a:rPr>
              <a:t>. Hydrolýza Cl–N vazby poskytuje Cl–OH a H–N, nikoliv </a:t>
            </a:r>
            <a:r>
              <a:rPr lang="cs-CZ" sz="2000" b="0" dirty="0" err="1">
                <a:latin typeface="Arial"/>
                <a:cs typeface="Arial"/>
              </a:rPr>
              <a:t>HCl</a:t>
            </a:r>
            <a:r>
              <a:rPr lang="cs-CZ" sz="2000" b="0" dirty="0">
                <a:latin typeface="Arial"/>
                <a:cs typeface="Arial"/>
              </a:rPr>
              <a:t> a N–OH.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Směrem dolů roste kyselost HX.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Směrem dolů roste stabilita vyšších oxidačních stavů.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Trendy v reaktivitě halogenů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35517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100424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Typické oxidační číslo skupiny je –I, fluor ve svých sloučeninách ani jiné mít nemůže.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Halogenidy mohou být iontové i kovalentní.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Těžší halogeny mohou mít i kladná oxidační čísla, typicky s kyslíkem, dusíkem a </a:t>
            </a:r>
            <a:r>
              <a:rPr lang="cs-CZ" sz="2000" b="0" dirty="0" err="1">
                <a:latin typeface="Arial"/>
                <a:cs typeface="Arial"/>
              </a:rPr>
              <a:t>elektronegativnějším</a:t>
            </a:r>
            <a:r>
              <a:rPr lang="cs-CZ" sz="2000" b="0" dirty="0">
                <a:latin typeface="Arial"/>
                <a:cs typeface="Arial"/>
              </a:rPr>
              <a:t> halogenidem. Sloučeniny mají kovalentní charakter.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Oxidační čísla typicky skáčou o 2 jednotky (výjimkou je radikálový oxid chloričitý, ClO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).</a:t>
            </a:r>
          </a:p>
        </p:txBody>
      </p:sp>
      <p:sp>
        <p:nvSpPr>
          <p:cNvPr id="12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Oxidační čísla halogenů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6867551"/>
              </p:ext>
            </p:extLst>
          </p:nvPr>
        </p:nvGraphicFramePr>
        <p:xfrm>
          <a:off x="1524000" y="3788256"/>
          <a:ext cx="6096000" cy="15849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–I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0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0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–I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–I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(IV)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20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–I</a:t>
                      </a:r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0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700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 dirty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Vzácné plyny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5174684"/>
              </p:ext>
            </p:extLst>
          </p:nvPr>
        </p:nvGraphicFramePr>
        <p:xfrm>
          <a:off x="2772000" y="3132000"/>
          <a:ext cx="3168352" cy="2773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62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60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60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Prvek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b.t. / 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b.v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/ K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120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Xe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165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Rn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211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extBox 2"/>
          <p:cNvSpPr txBox="1"/>
          <p:nvPr/>
        </p:nvSpPr>
        <p:spPr>
          <a:xfrm>
            <a:off x="288000" y="900000"/>
            <a:ext cx="2110929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He, helium</a:t>
            </a:r>
            <a:endParaRPr lang="en-US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Ne, neon</a:t>
            </a:r>
            <a:endParaRPr lang="en-US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Ar, argon</a:t>
            </a:r>
            <a:endParaRPr lang="en-US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err="1">
                <a:latin typeface="Arial"/>
                <a:cs typeface="Arial"/>
              </a:rPr>
              <a:t>Kr</a:t>
            </a:r>
            <a:r>
              <a:rPr lang="cs-CZ" sz="2000" b="0" dirty="0">
                <a:latin typeface="Arial"/>
                <a:cs typeface="Arial"/>
              </a:rPr>
              <a:t>, krypton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err="1">
                <a:latin typeface="Arial"/>
                <a:cs typeface="Arial"/>
              </a:rPr>
              <a:t>Xe</a:t>
            </a:r>
            <a:r>
              <a:rPr lang="cs-CZ" sz="2000" b="0" dirty="0">
                <a:latin typeface="Arial"/>
                <a:cs typeface="Arial"/>
              </a:rPr>
              <a:t>, xenon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 err="1">
                <a:latin typeface="Arial"/>
                <a:cs typeface="Arial"/>
              </a:rPr>
              <a:t>Rn</a:t>
            </a:r>
            <a:r>
              <a:rPr lang="cs-CZ" sz="2000" b="0" dirty="0">
                <a:latin typeface="Arial"/>
                <a:cs typeface="Arial"/>
              </a:rPr>
              <a:t>, radon</a:t>
            </a:r>
            <a:endParaRPr lang="en-US" sz="2000" b="0" dirty="0">
              <a:latin typeface="Arial"/>
              <a:cs typeface="Arial"/>
            </a:endParaRPr>
          </a:p>
        </p:txBody>
      </p:sp>
      <p:sp>
        <p:nvSpPr>
          <p:cNvPr id="11" name="TextBox 2"/>
          <p:cNvSpPr txBox="1"/>
          <p:nvPr/>
        </p:nvSpPr>
        <p:spPr>
          <a:xfrm>
            <a:off x="2771800" y="900000"/>
            <a:ext cx="6080710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Malá reaktivita dána jejich uzavřenou valenční sférou.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Též nazývány jako „inertní“ či „netečné“ plyny, i když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 jejich inertností to není tak absolutní.</a:t>
            </a:r>
          </a:p>
          <a:p>
            <a:pPr algn="l" defTabSz="457200" eaLnBrk="1" fontAlgn="auto" hangingPunct="1">
              <a:spcAft>
                <a:spcPts val="0"/>
              </a:spcAft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Aft>
                <a:spcPts val="0"/>
              </a:spcAft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Výskyt v podobě izolovaných atomů.</a:t>
            </a:r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983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708526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Připravitelné obvykle přímým slučováním.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 err="1">
                <a:latin typeface="Arial"/>
                <a:cs typeface="Arial"/>
              </a:rPr>
              <a:t>ClF</a:t>
            </a:r>
            <a:r>
              <a:rPr lang="cs-CZ" sz="2000" b="0" dirty="0">
                <a:latin typeface="Arial"/>
                <a:cs typeface="Arial"/>
              </a:rPr>
              <a:t>, ClF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, ClF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 (</a:t>
            </a:r>
            <a:r>
              <a:rPr lang="cs-CZ" sz="2000" b="0" dirty="0" err="1">
                <a:latin typeface="Arial"/>
                <a:cs typeface="Arial"/>
              </a:rPr>
              <a:t>ClF</a:t>
            </a:r>
            <a:r>
              <a:rPr lang="cs-CZ" sz="2000" b="0" dirty="0">
                <a:latin typeface="Arial"/>
                <a:cs typeface="Arial"/>
              </a:rPr>
              <a:t> je celkem stálý, ale ClF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zapaluje i azbest a beton)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 err="1">
                <a:latin typeface="Arial"/>
                <a:cs typeface="Arial"/>
              </a:rPr>
              <a:t>BrF</a:t>
            </a:r>
            <a:r>
              <a:rPr lang="cs-CZ" sz="2000" b="0" dirty="0">
                <a:latin typeface="Arial"/>
                <a:cs typeface="Arial"/>
              </a:rPr>
              <a:t>, BrF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, BrF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br>
              <a:rPr lang="cs-CZ" sz="2000" b="0" baseline="-2500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IF, IF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, IF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, IF</a:t>
            </a:r>
            <a:r>
              <a:rPr lang="cs-CZ" sz="2000" b="0" baseline="-25000" dirty="0">
                <a:latin typeface="Arial"/>
                <a:cs typeface="Arial"/>
              </a:rPr>
              <a:t>7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 err="1">
                <a:latin typeface="Arial"/>
                <a:cs typeface="Arial"/>
              </a:rPr>
              <a:t>BrCl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 err="1">
                <a:latin typeface="Arial"/>
                <a:cs typeface="Arial"/>
              </a:rPr>
              <a:t>ICl</a:t>
            </a:r>
            <a:r>
              <a:rPr lang="cs-CZ" sz="2000" b="0" dirty="0">
                <a:latin typeface="Arial"/>
                <a:cs typeface="Arial"/>
              </a:rPr>
              <a:t>, I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Cl</a:t>
            </a:r>
            <a:r>
              <a:rPr lang="cs-CZ" sz="2000" b="0" baseline="-25000" dirty="0">
                <a:latin typeface="Arial"/>
                <a:cs typeface="Arial"/>
              </a:rPr>
              <a:t>6</a:t>
            </a:r>
            <a:r>
              <a:rPr lang="cs-CZ" sz="2000" b="0" dirty="0">
                <a:latin typeface="Arial"/>
                <a:cs typeface="Arial"/>
              </a:rPr>
              <a:t> (</a:t>
            </a:r>
            <a:r>
              <a:rPr lang="cs-CZ" sz="2000" b="0" dirty="0" err="1">
                <a:latin typeface="Arial"/>
                <a:cs typeface="Arial"/>
              </a:rPr>
              <a:t>ICl</a:t>
            </a:r>
            <a:r>
              <a:rPr lang="cs-CZ" sz="2000" b="0" dirty="0">
                <a:latin typeface="Arial"/>
                <a:cs typeface="Arial"/>
              </a:rPr>
              <a:t> zmátl lidi při objevu bromu, ono YX jsou obecně podobné X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)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 err="1">
                <a:latin typeface="Arial"/>
                <a:cs typeface="Arial"/>
              </a:rPr>
              <a:t>IBr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Hydrolýza podle polarity: </a:t>
            </a:r>
            <a:r>
              <a:rPr lang="cs-CZ" sz="2000" b="0" dirty="0" err="1">
                <a:latin typeface="Arial"/>
                <a:cs typeface="Arial"/>
              </a:rPr>
              <a:t>ClF</a:t>
            </a:r>
            <a:r>
              <a:rPr lang="cs-CZ" sz="2000" b="0" dirty="0">
                <a:latin typeface="Arial"/>
                <a:cs typeface="Arial"/>
              </a:rPr>
              <a:t>  + 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b="0" dirty="0">
                <a:latin typeface="Arial"/>
                <a:cs typeface="Arial"/>
              </a:rPr>
              <a:t> HF  +  </a:t>
            </a:r>
            <a:r>
              <a:rPr lang="cs-CZ" sz="2000" b="0" dirty="0" err="1">
                <a:latin typeface="Arial"/>
                <a:cs typeface="Arial"/>
              </a:rPr>
              <a:t>HClO</a:t>
            </a:r>
            <a:endParaRPr lang="cs-CZ" sz="2000" b="0" dirty="0">
              <a:latin typeface="Arial"/>
              <a:cs typeface="Arial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Interhalové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 sloučeniny (</a:t>
            </a: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YX</a:t>
            </a:r>
            <a:r>
              <a:rPr lang="cs-CZ" sz="2600" i="1" baseline="-25000" dirty="0" err="1">
                <a:solidFill>
                  <a:prstClr val="black"/>
                </a:solidFill>
                <a:latin typeface="Arial"/>
                <a:cs typeface="Arial"/>
              </a:rPr>
              <a:t>n</a:t>
            </a: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)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6448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Dodávány jako vodné roztoky, buď jako nasycené při běžné teplotě, nebo s azeotropní koncentrací (azeotrop s nejvyšší teplotou varu).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(Azeotrop = kapalná směs, jejíž pára má stejné složení jako kapalina, tj. jednotlivé složky nelze destilací vyčistit. Azeotropem s nejnižší teplotou varu je např. 96% </a:t>
            </a:r>
            <a:r>
              <a:rPr lang="cs-CZ" sz="2000" b="0" dirty="0" err="1">
                <a:latin typeface="Arial"/>
                <a:cs typeface="Arial"/>
              </a:rPr>
              <a:t>aq</a:t>
            </a:r>
            <a:r>
              <a:rPr lang="cs-CZ" sz="2000" b="0" dirty="0">
                <a:latin typeface="Arial"/>
                <a:cs typeface="Arial"/>
              </a:rPr>
              <a:t>. </a:t>
            </a:r>
            <a:r>
              <a:rPr lang="cs-CZ" sz="2000" b="0" dirty="0" err="1">
                <a:latin typeface="Arial"/>
                <a:cs typeface="Arial"/>
              </a:rPr>
              <a:t>ethanol</a:t>
            </a:r>
            <a:r>
              <a:rPr lang="cs-CZ" sz="2000" b="0" dirty="0">
                <a:latin typeface="Arial"/>
                <a:cs typeface="Arial"/>
              </a:rPr>
              <a:t>.)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HF a </a:t>
            </a:r>
            <a:r>
              <a:rPr lang="cs-CZ" sz="2000" b="0" dirty="0" err="1">
                <a:latin typeface="Arial"/>
                <a:cs typeface="Arial"/>
              </a:rPr>
              <a:t>HCl</a:t>
            </a:r>
            <a:r>
              <a:rPr lang="cs-CZ" sz="2000" b="0" dirty="0">
                <a:latin typeface="Arial"/>
                <a:cs typeface="Arial"/>
              </a:rPr>
              <a:t> stálé, </a:t>
            </a:r>
            <a:r>
              <a:rPr lang="cs-CZ" sz="2000" b="0" dirty="0" err="1">
                <a:latin typeface="Arial"/>
                <a:cs typeface="Arial"/>
              </a:rPr>
              <a:t>HBr</a:t>
            </a:r>
            <a:r>
              <a:rPr lang="cs-CZ" sz="2000" b="0" dirty="0">
                <a:latin typeface="Arial"/>
                <a:cs typeface="Arial"/>
              </a:rPr>
              <a:t> se snadno rozkládá světlem, HI je nestabilní vůči rozkladu na prvky.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Halogenovodíky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399952"/>
              </p:ext>
            </p:extLst>
          </p:nvPr>
        </p:nvGraphicFramePr>
        <p:xfrm>
          <a:off x="727471" y="3212976"/>
          <a:ext cx="7653530" cy="26355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0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3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81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53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51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41016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HX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b.v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i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</a:t>
                      </a:r>
                      <a:r>
                        <a:rPr lang="cs-CZ" sz="2000" i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cs-CZ" sz="2000" i="0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</a:t>
                      </a:r>
                      <a:r>
                        <a:rPr lang="cs-CZ" sz="2000" i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komerční)</a:t>
                      </a:r>
                      <a:endParaRPr lang="cs-CZ" sz="2000" baseline="-2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b.v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.(</a:t>
                      </a:r>
                      <a:r>
                        <a:rPr lang="cs-CZ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komerční)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cs-CZ" sz="200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lang="cs-CZ" sz="2000" baseline="-25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cs-CZ" sz="2000" baseline="-2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HF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293 K (19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C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dýmá</a:t>
                      </a:r>
                    </a:p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112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C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r>
                        <a:rPr lang="cs-CZ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HCl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 K (</a:t>
                      </a:r>
                      <a:r>
                        <a:rPr lang="cs-CZ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–85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C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  <a:r>
                        <a:rPr lang="cs-CZ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–38 % </a:t>
                      </a:r>
                    </a:p>
                    <a:p>
                      <a:r>
                        <a:rPr lang="cs-CZ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20 %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dýmá</a:t>
                      </a:r>
                    </a:p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C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r>
                        <a:rPr lang="cs-CZ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HBr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207 K (</a:t>
                      </a:r>
                      <a:r>
                        <a:rPr lang="cs-CZ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–66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C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126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C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238 K (</a:t>
                      </a:r>
                      <a:r>
                        <a:rPr lang="cs-CZ" sz="2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–35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C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57 %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Symbol"/>
                        </a:rPr>
                        <a:t>C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5406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CaF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GB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HF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CaSO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Elektrolýza roztoku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pak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Cl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2 </a:t>
            </a:r>
            <a:r>
              <a:rPr lang="cs-CZ" altLang="cs-CZ" sz="2000" b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Br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2 </a:t>
            </a:r>
            <a:r>
              <a:rPr lang="cs-CZ" altLang="cs-CZ" sz="2000" b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HBr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I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4 HI  +  N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</a:t>
            </a:r>
            <a:r>
              <a:rPr lang="cs-CZ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HI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alt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Příprava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KHF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HF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KF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NaHSO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NaBr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HBr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HBr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de-DE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O)</a:t>
            </a:r>
            <a:b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PB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r>
              <a:rPr lang="en-GB" alt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HBr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P  +  3 I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en-GB" sz="2000" b="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GB" alt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2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</a:t>
            </a:r>
            <a:r>
              <a:rPr lang="cs-CZ" sz="2000" b="0" baseline="-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6 HI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 err="1">
                <a:solidFill>
                  <a:prstClr val="black"/>
                </a:solidFill>
                <a:latin typeface="Arial"/>
                <a:cs typeface="Arial"/>
              </a:rPr>
              <a:t>Halogenovodíky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8317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720161"/>
            <a:ext cx="5216614" cy="337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b="1" dirty="0">
                <a:latin typeface="Arial"/>
                <a:cs typeface="Arial"/>
              </a:rPr>
              <a:t>Fluorovodík</a:t>
            </a:r>
            <a:endParaRPr lang="en-US" sz="2600" b="1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1" y="900000"/>
            <a:ext cx="8532472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Fluor je malý, velikostí menší než kyslík. Díky tomu tvoří extrémně silné vodíkové vazby. Proto fluorovodík jen nerad půjčuje svůj proton vodě, dělá stabilní iontové páry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</a:t>
            </a:r>
            <a:r>
              <a:rPr lang="cs-CZ" sz="2000" b="0" dirty="0">
                <a:latin typeface="Arial"/>
                <a:cs typeface="Arial"/>
                <a:sym typeface="Symbol"/>
              </a:rPr>
              <a:t>H</a:t>
            </a:r>
            <a:r>
              <a:rPr lang="cs-CZ" sz="2000" b="0" baseline="30000" dirty="0">
                <a:latin typeface="Arial"/>
                <a:cs typeface="Arial"/>
                <a:sym typeface="Symbol"/>
              </a:rPr>
              <a:t>+</a:t>
            </a:r>
            <a:r>
              <a:rPr lang="cs-CZ" sz="2000" b="0" dirty="0">
                <a:latin typeface="Arial"/>
                <a:cs typeface="Arial"/>
                <a:sym typeface="Symbol"/>
              </a:rPr>
              <a:t>F</a:t>
            </a:r>
            <a:r>
              <a:rPr lang="cs-CZ" sz="2000" b="0" baseline="30000" dirty="0">
                <a:latin typeface="Arial"/>
                <a:cs typeface="Arial"/>
                <a:sym typeface="Symbol"/>
              </a:rPr>
              <a:t>–</a:t>
            </a:r>
            <a:r>
              <a:rPr lang="cs-CZ" sz="2000" b="0" dirty="0">
                <a:latin typeface="Arial"/>
                <a:cs typeface="Arial"/>
                <a:sym typeface="Symbol"/>
              </a:rPr>
              <a:t>, případně </a:t>
            </a:r>
            <a:r>
              <a:rPr lang="cs-CZ" sz="2000" b="0" dirty="0">
                <a:latin typeface="Arial"/>
                <a:cs typeface="Arial"/>
              </a:rPr>
              <a:t>sdílí proton s ostatními fluoridy.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Koncentrace volného je H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O</a:t>
            </a:r>
            <a:r>
              <a:rPr lang="cs-CZ" sz="2000" b="0" baseline="30000" dirty="0">
                <a:latin typeface="Arial"/>
                <a:cs typeface="Arial"/>
              </a:rPr>
              <a:t>+</a:t>
            </a:r>
            <a:r>
              <a:rPr lang="cs-CZ" sz="2000" b="0" dirty="0">
                <a:latin typeface="Arial"/>
                <a:cs typeface="Arial"/>
              </a:rPr>
              <a:t> velmi nízká.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HF je proto slabou kyselinou (</a:t>
            </a:r>
            <a:r>
              <a:rPr lang="cs-CZ" sz="2000" b="0" dirty="0" err="1">
                <a:latin typeface="Arial"/>
                <a:cs typeface="Arial"/>
              </a:rPr>
              <a:t>p</a:t>
            </a:r>
            <a:r>
              <a:rPr lang="cs-CZ" sz="2000" b="0" i="1" dirty="0" err="1">
                <a:latin typeface="Arial"/>
                <a:cs typeface="Arial"/>
              </a:rPr>
              <a:t>K</a:t>
            </a:r>
            <a:r>
              <a:rPr lang="cs-CZ" sz="2000" b="0" baseline="-25000" dirty="0" err="1">
                <a:latin typeface="Arial"/>
                <a:cs typeface="Arial"/>
              </a:rPr>
              <a:t>A</a:t>
            </a:r>
            <a:r>
              <a:rPr lang="cs-CZ" sz="2000" b="0" dirty="0">
                <a:latin typeface="Arial"/>
                <a:cs typeface="Arial"/>
              </a:rPr>
              <a:t> = 3,5).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HF má relativně vysokou 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teplotu varu (19,5 °C).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HF lze použít jako 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rozpouštědlo, 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které rozpouští obdobně 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jako voda.</a:t>
            </a:r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2027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Binární sloučeniny prvků (kromě N, O a H) s halogenem.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-prvky: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Většinou rozpustné (výjimky MF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), s vodou nereagují, pouze disociují na ionty a krystalizují zpět ve stejné podobě.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NaF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NaBr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NaI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-prvky – nekovy: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Kovalentní, s vodou obvykle hydrolyzují (výjimky CX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SF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), tvoří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halogenovodík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 odpovídající oxokyselinu.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SiF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PCl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PCl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SF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-prvky – kovy: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Polymerní, můstky –X–M–X–M–, kovalentní charakter.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Některé hydrolyzují a krystalují jako hydráty (AlX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), některé se rozpouští a krystalizují zpět v bezvodé podobě (SnX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PbX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Halogenidy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3321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Binární sloučeniny prvků (kromě N, O a H) s halogenem.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 a </a:t>
            </a:r>
            <a:r>
              <a:rPr 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-prvky 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Některé molekulové, kovalentní charakter, s vodou většinou hydrolyzují (např. TiCl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), ale nemusí (HgCl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Většina 2D nebo 3D polymerní s můstky –X–M–X–M–, kovalentní charakter, obtížně rozpustné, s vodou se hydrolyzují a zpětně většinou vykrystalují jako hydráty.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Hydráty – iontové, ve vodě disociují na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aquaionty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; takového soli tvoří většina </a:t>
            </a:r>
            <a:r>
              <a:rPr 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 a </a:t>
            </a:r>
            <a:r>
              <a:rPr lang="cs-CZ" sz="2000" b="0" i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-prvků.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Halogenidy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4090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Reakce prvku (kovu i nekovu) s halogenem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Br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FeBr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  +  3 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Reakce neušlechtilého kovu s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halogenovodíkem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Zn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ZnCl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Reakce oxidu nebo hydroxidu kovu s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halogenovodíkem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MgO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MgCl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6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 AsCl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Rozklad soli slabé kyseliny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halogenovodíkem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(i vytlačení těkavějšího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halogenovodíku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CaCO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CaCl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HBr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NaBr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Příprava halogenidů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2670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 dirty="0">
                <a:latin typeface="Arial"/>
                <a:cs typeface="Arial"/>
              </a:rPr>
              <a:t>www.natur.cuni.cz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36933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Srážení nerozpustného halogenidu (CaF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PbCl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AgCl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TlCl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Hg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...)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AgNO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NaBr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AgBr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NaNO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(NO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KI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PbI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KNO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Chlorace oxidů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C  +  3 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 AlCl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CO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SiO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C  +  2 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SiCl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CO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CCl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 CrCl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3 COCl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„Sušení“ hydrátů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[Ni(H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6 SOCl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NiCl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6 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12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O)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]Cl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9 SOCl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NdCl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9 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18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Příprava halogenidů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8853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Fluor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Fluorid kyslíku, difluorid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dikyslíku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nestálé, rozklad za vývoje 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NaF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OF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Chlor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– explozivní plyn, lomená molekula, anhydrid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 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HgO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HgCl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 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Na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NaHCO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explozivní plyn, lomená molekula, radikál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3 KClO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2 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KHSO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2 KClO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K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2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NaClO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NaClO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Oxidy halogenů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2920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0010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Chlor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= 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Cl–O–ClO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–ClO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baseline="30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nejstálejší z oxidů, anhydrid HClO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4 HClO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P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2 Cl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4 HPO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Brom – nestálé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O, Br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(BrO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), Br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Jód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nejstálejší z oxidů, bílá krystalická látka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HIO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Oxidy halogenů</a:t>
            </a: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098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Výskyt vzácných plynů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Objeveny až koncem 19. stol. při analýze vzduchu.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Helium objeveno dříve na Slunci analýzou spektra, na Zemi nalezeno až později jako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klatrát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v minerálu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cleveitu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(UO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).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Ve vesmíru je po vodíku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nejzastoupenějším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prvkem.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Atmosféra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He 5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ppm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(0,0005 %), Ne 20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ppm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Ar 0,9 %,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Kr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1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ppm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Xe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0,01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ppm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Rn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stopy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Výroba Ne, Ar,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Kr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a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Xe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frakční destilací vzduchu.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Zemská kůra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He – radioaktivní původ (</a:t>
            </a:r>
            <a:r>
              <a:rPr lang="cs-CZ" altLang="cs-CZ" sz="2000" b="0" dirty="0">
                <a:solidFill>
                  <a:prstClr val="black"/>
                </a:solidFill>
                <a:latin typeface="Symbol" panose="05050102010706020507" pitchFamily="18" charset="2"/>
              </a:rPr>
              <a:t>a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-částice)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Zemní plyn (řádově jednotky %) – tam, kde je silně radioaktivní pozadí a nepropustné nadloží; pokud se dostane do atmosféry, tak odletí.</a:t>
            </a:r>
            <a:endParaRPr lang="pt-BR" altLang="cs-CZ" sz="2000" b="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1817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Fluor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HOF – „kyselina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fluorná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“ = fluorid hydroxylu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O(led)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HOF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HF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Chlor, brom a jód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HXO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 čisté vodě reakce X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HX  +  HXO prakticky neběží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(z  chlorové vody krystalizuje po ochlazení </a:t>
            </a:r>
            <a:r>
              <a:rPr lang="cs-CZ" sz="2000" b="0" dirty="0" err="1">
                <a:latin typeface="Arial"/>
                <a:cs typeface="Arial"/>
              </a:rPr>
              <a:t>klatrát</a:t>
            </a:r>
            <a:r>
              <a:rPr lang="cs-CZ" sz="2000" b="0" dirty="0">
                <a:latin typeface="Arial"/>
                <a:cs typeface="Arial"/>
              </a:rPr>
              <a:t> chloru v ledu,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  <a:sym typeface="Symbol"/>
              </a:rPr>
              <a:t>7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⅔H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O)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X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2 OH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X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  +  XO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  + 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 (za studena)</a:t>
            </a:r>
            <a:br>
              <a:rPr lang="cs-CZ" sz="2000" b="0" dirty="0">
                <a:latin typeface="Arial"/>
                <a:cs typeface="Arial"/>
              </a:rPr>
            </a:br>
            <a:r>
              <a:rPr lang="pt-BR" sz="2000" b="0" dirty="0">
                <a:latin typeface="Arial"/>
                <a:cs typeface="Arial"/>
              </a:rPr>
              <a:t>2 X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pt-BR" sz="2000" b="0" dirty="0">
                <a:latin typeface="Arial"/>
                <a:cs typeface="Arial"/>
              </a:rPr>
              <a:t>  +  HgO  + 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pt-BR" sz="2000" b="0" dirty="0">
                <a:latin typeface="Arial"/>
                <a:cs typeface="Arial"/>
              </a:rPr>
              <a:t>O 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2000" b="0" dirty="0">
                <a:latin typeface="Arial"/>
                <a:cs typeface="Arial"/>
              </a:rPr>
              <a:t>  Hg</a:t>
            </a:r>
            <a:r>
              <a:rPr lang="cs-CZ" sz="2000" b="0" dirty="0">
                <a:latin typeface="Arial"/>
                <a:cs typeface="Arial"/>
              </a:rPr>
              <a:t>X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pt-BR" sz="2000" b="0" dirty="0">
                <a:latin typeface="Arial"/>
                <a:cs typeface="Arial"/>
              </a:rPr>
              <a:t>  +  2 HOX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 err="1">
                <a:latin typeface="Arial"/>
                <a:cs typeface="Arial"/>
              </a:rPr>
              <a:t>NaClO</a:t>
            </a:r>
            <a:r>
              <a:rPr lang="cs-CZ" sz="2000" b="0" dirty="0">
                <a:latin typeface="Arial"/>
                <a:cs typeface="Arial"/>
              </a:rPr>
              <a:t> – Savo, Ca(Cl)(</a:t>
            </a:r>
            <a:r>
              <a:rPr lang="cs-CZ" sz="2000" b="0" dirty="0" err="1">
                <a:latin typeface="Arial"/>
                <a:cs typeface="Arial"/>
              </a:rPr>
              <a:t>ClO</a:t>
            </a:r>
            <a:r>
              <a:rPr lang="cs-CZ" sz="2000" b="0" dirty="0">
                <a:latin typeface="Arial"/>
                <a:cs typeface="Arial"/>
              </a:rPr>
              <a:t>) – chlorové vápno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HClO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ClO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cs-CZ" sz="2000" b="0" dirty="0">
                <a:latin typeface="Arial"/>
                <a:cs typeface="Arial"/>
              </a:rPr>
              <a:t> HClO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HClO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br>
              <a:rPr lang="cs-CZ" sz="2000" b="0" dirty="0">
                <a:latin typeface="Arial"/>
                <a:cs typeface="Arial"/>
              </a:rPr>
            </a:br>
            <a:r>
              <a:rPr lang="pt-BR" sz="2000" b="0" dirty="0">
                <a:latin typeface="Arial"/>
                <a:cs typeface="Arial"/>
              </a:rPr>
              <a:t>2 ClO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pt-BR" sz="2000" b="0" dirty="0">
                <a:latin typeface="Arial"/>
                <a:cs typeface="Arial"/>
              </a:rPr>
              <a:t>  + 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pt-BR" sz="2000" b="0" dirty="0">
                <a:latin typeface="Arial"/>
                <a:cs typeface="Arial"/>
              </a:rPr>
              <a:t>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pt-BR" sz="2000" b="0" dirty="0">
                <a:latin typeface="Arial"/>
                <a:cs typeface="Arial"/>
              </a:rPr>
              <a:t>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pt-BR" sz="2000" b="0" dirty="0">
                <a:latin typeface="Arial"/>
                <a:cs typeface="Arial"/>
              </a:rPr>
              <a:t> 2 HClO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pt-BR" sz="2000" b="0" dirty="0">
                <a:latin typeface="Arial"/>
                <a:cs typeface="Arial"/>
              </a:rPr>
              <a:t>  +  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endParaRPr lang="pt-BR" sz="2000" b="0" dirty="0">
              <a:latin typeface="Arial"/>
              <a:cs typeface="Arial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Oxokyseliny halogenů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7876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cs-CZ" sz="900" dirty="0">
                <a:latin typeface="Arial"/>
                <a:cs typeface="Arial"/>
              </a:rPr>
              <a:t>www.natur.cuni.cz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Chlor, brom a jód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/>
                <a:cs typeface="Arial"/>
              </a:rPr>
              <a:t>HXO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2000" b="0" dirty="0">
                <a:latin typeface="Arial"/>
                <a:cs typeface="Arial"/>
              </a:rPr>
              <a:t>HClO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2000" b="0" dirty="0">
                <a:latin typeface="Arial"/>
                <a:cs typeface="Arial"/>
              </a:rPr>
              <a:t>HBrO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stálé jen v roztoku, </a:t>
            </a:r>
            <a:r>
              <a:rPr lang="cs-CZ" sz="2000" b="0" dirty="0">
                <a:latin typeface="Arial"/>
                <a:cs typeface="Arial"/>
              </a:rPr>
              <a:t>HIO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krystalická látka 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3 X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6 KOH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000" b="0" dirty="0">
                <a:latin typeface="Arial"/>
                <a:cs typeface="Arial"/>
              </a:rPr>
              <a:t>  5 KX  +  KXO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 +  3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O (za horka)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3 KXO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/>
                <a:cs typeface="Arial"/>
              </a:rPr>
              <a:t>KXO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+ 2 KX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KClO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KBr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(I)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KBr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(I)O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KCl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/>
                <a:cs typeface="Arial"/>
              </a:rPr>
              <a:t>I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 +  </a:t>
            </a:r>
            <a:r>
              <a:rPr lang="en-GB" sz="2000" b="0" dirty="0">
                <a:latin typeface="Arial"/>
                <a:cs typeface="Arial"/>
              </a:rPr>
              <a:t>10 </a:t>
            </a:r>
            <a:r>
              <a:rPr lang="cs-CZ" sz="2000" b="0" dirty="0">
                <a:latin typeface="Arial"/>
                <a:cs typeface="Arial"/>
              </a:rPr>
              <a:t>HNO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en-GB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sz="2000" b="0" dirty="0">
                <a:latin typeface="Arial"/>
                <a:cs typeface="Arial"/>
              </a:rPr>
              <a:t>HIO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 +  </a:t>
            </a:r>
            <a:r>
              <a:rPr lang="en-GB" sz="2000" b="0" dirty="0">
                <a:latin typeface="Arial"/>
                <a:cs typeface="Arial"/>
              </a:rPr>
              <a:t>10 </a:t>
            </a:r>
            <a:r>
              <a:rPr lang="cs-CZ" sz="2000" b="0" dirty="0">
                <a:latin typeface="Arial"/>
                <a:cs typeface="Arial"/>
              </a:rPr>
              <a:t>NO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en-GB" sz="2000" b="0" dirty="0">
                <a:latin typeface="Arial"/>
                <a:cs typeface="Arial"/>
              </a:rPr>
              <a:t> </a:t>
            </a:r>
            <a:r>
              <a:rPr lang="cs-CZ" sz="2000" b="0" dirty="0">
                <a:latin typeface="Arial"/>
                <a:cs typeface="Arial"/>
              </a:rPr>
              <a:t>+  </a:t>
            </a:r>
            <a:r>
              <a:rPr lang="en-GB" sz="2000" b="0" dirty="0">
                <a:latin typeface="Arial"/>
                <a:cs typeface="Arial"/>
              </a:rPr>
              <a:t>4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en-GB" sz="2000" b="0" dirty="0">
                <a:latin typeface="Arial"/>
                <a:cs typeface="Arial"/>
              </a:rPr>
              <a:t>O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Volné kyseliny: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reakce barnatých solí s kyselinou sírovou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Ba(ClO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BaSO</a:t>
            </a:r>
            <a:r>
              <a:rPr lang="cs-CZ" altLang="cs-CZ" sz="2000" b="0" baseline="-25000" dirty="0">
                <a:latin typeface="Arial"/>
                <a:cs typeface="Arial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  2 HClO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iontoměniče (katexy)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KClO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travex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pyrotechnika, KBrO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bromátometrie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, příprava bromu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KXO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2 KX  +  3 O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 opatrností: 4 KClO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3 KClO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</a:t>
            </a:r>
            <a:r>
              <a:rPr lang="cs-CZ" sz="2000" b="0" dirty="0" err="1">
                <a:latin typeface="Arial" panose="020B0604020202020204" pitchFamily="34" charset="0"/>
                <a:cs typeface="Arial" panose="020B0604020202020204" pitchFamily="34" charset="0"/>
              </a:rPr>
              <a:t>KCl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Oxokyseliny halogenů</a:t>
            </a: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1981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532472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Chlor, brom a jód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/>
                <a:cs typeface="Arial"/>
              </a:rPr>
              <a:t>HClO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nekoordinující anion, fyzikálně-chemická měření, </a:t>
            </a:r>
            <a:r>
              <a:rPr lang="cs-CZ" sz="2000" b="0" dirty="0">
                <a:latin typeface="Arial"/>
                <a:cs typeface="Arial"/>
              </a:rPr>
              <a:t>komerční 70 %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Výroba: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Anodická oxidace chloru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NaClO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  +  </a:t>
            </a:r>
            <a:r>
              <a:rPr lang="cs-CZ" sz="2000" b="0" dirty="0" err="1">
                <a:latin typeface="Arial"/>
                <a:cs typeface="Arial"/>
              </a:rPr>
              <a:t>HCl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sz="2000" b="0" dirty="0">
                <a:latin typeface="Arial"/>
                <a:cs typeface="Arial"/>
              </a:rPr>
              <a:t>HClO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  +  </a:t>
            </a:r>
            <a:r>
              <a:rPr lang="cs-CZ" sz="2000" b="0" dirty="0" err="1">
                <a:latin typeface="Arial"/>
                <a:cs typeface="Arial"/>
              </a:rPr>
              <a:t>NaCl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Příprava: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Ba(ClO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 +  H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BaSO</a:t>
            </a:r>
            <a:r>
              <a:rPr lang="cs-CZ" altLang="cs-CZ" sz="2000" b="0" baseline="-25000" dirty="0">
                <a:latin typeface="Arial"/>
                <a:cs typeface="Arial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+  2 HClO</a:t>
            </a:r>
            <a:r>
              <a:rPr lang="cs-CZ" altLang="cs-CZ" sz="2000" b="0" baseline="-25000" dirty="0">
                <a:latin typeface="Arial"/>
                <a:cs typeface="Arial"/>
              </a:rPr>
              <a:t>4</a:t>
            </a: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 – raketové palivo</a:t>
            </a:r>
            <a:endParaRPr lang="pt-BR" sz="2000" b="0" dirty="0">
              <a:latin typeface="Arial"/>
              <a:cs typeface="Arial"/>
            </a:endParaRP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Oxokyseliny halogenů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7331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dirty="0">
                <a:latin typeface="Arial"/>
                <a:cs typeface="Arial"/>
              </a:rPr>
              <a:t>Další sloučeniny fluoru</a:t>
            </a:r>
            <a:endParaRPr lang="en-US" sz="2600" b="1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717937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Na rozdíl od ostatních halogenů tvoří stabilní vazbu s uhlíkem.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teflon [–</a:t>
            </a:r>
            <a:r>
              <a:rPr lang="cs-CZ" sz="2000" b="0" dirty="0" err="1">
                <a:latin typeface="Arial"/>
                <a:cs typeface="Arial"/>
              </a:rPr>
              <a:t>CF</a:t>
            </a:r>
            <a:r>
              <a:rPr lang="cs-CZ" sz="2000" b="0" baseline="-25000" dirty="0" err="1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–</a:t>
            </a:r>
            <a:r>
              <a:rPr lang="cs-CZ" sz="2000" b="0" dirty="0" err="1">
                <a:latin typeface="Arial"/>
                <a:cs typeface="Arial"/>
              </a:rPr>
              <a:t>CF</a:t>
            </a:r>
            <a:r>
              <a:rPr lang="cs-CZ" sz="2000" b="0" baseline="-25000" dirty="0" err="1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]</a:t>
            </a:r>
            <a:r>
              <a:rPr lang="cs-CZ" sz="2000" b="0" i="1" baseline="-25000" dirty="0">
                <a:latin typeface="Arial"/>
                <a:cs typeface="Arial"/>
              </a:rPr>
              <a:t>n</a:t>
            </a:r>
            <a:r>
              <a:rPr lang="cs-CZ" sz="2000" b="0" dirty="0">
                <a:latin typeface="Arial"/>
                <a:cs typeface="Arial"/>
              </a:rPr>
              <a:t>–, freony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Podobná energie (stabilita) vazeb Si–F a Si–O – proto </a:t>
            </a:r>
            <a:r>
              <a:rPr lang="cs-CZ" sz="2000" b="0" dirty="0" err="1">
                <a:latin typeface="Arial"/>
                <a:cs typeface="Arial"/>
              </a:rPr>
              <a:t>HF</a:t>
            </a:r>
            <a:r>
              <a:rPr lang="cs-CZ" sz="2000" b="0" dirty="0">
                <a:latin typeface="Arial"/>
                <a:cs typeface="Arial"/>
              </a:rPr>
              <a:t> rozpouští křemen (sklo). Navíc je </a:t>
            </a:r>
            <a:r>
              <a:rPr lang="cs-CZ" sz="2000" b="0" dirty="0" err="1">
                <a:latin typeface="Arial"/>
                <a:cs typeface="Arial"/>
              </a:rPr>
              <a:t>SiF</a:t>
            </a:r>
            <a:r>
              <a:rPr lang="cs-CZ" sz="2000" b="0" baseline="-25000" dirty="0" err="1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 těkavý – při reakci </a:t>
            </a:r>
            <a:r>
              <a:rPr lang="cs-CZ" sz="2000" b="0" dirty="0" err="1">
                <a:latin typeface="Arial"/>
                <a:cs typeface="Arial"/>
              </a:rPr>
              <a:t>HF</a:t>
            </a:r>
            <a:r>
              <a:rPr lang="cs-CZ" sz="2000" b="0" dirty="0">
                <a:latin typeface="Arial"/>
                <a:cs typeface="Arial"/>
              </a:rPr>
              <a:t>(g) se sklem tak odtěká a sklo je definovaně oleptané.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Relativně stabilní vazby P–F – mnohem pomalejší hydrolýza než u ostatních P–X. Mohou selektivně </a:t>
            </a:r>
            <a:r>
              <a:rPr lang="cs-CZ" sz="2000" b="0" dirty="0" err="1">
                <a:latin typeface="Arial"/>
                <a:cs typeface="Arial"/>
              </a:rPr>
              <a:t>fosforylovat</a:t>
            </a:r>
            <a:r>
              <a:rPr lang="cs-CZ" sz="2000" b="0" dirty="0">
                <a:latin typeface="Arial"/>
                <a:cs typeface="Arial"/>
              </a:rPr>
              <a:t> alkoholy – např. nervové jedy (inhibitory </a:t>
            </a:r>
            <a:r>
              <a:rPr lang="cs-CZ" sz="2000" b="0" dirty="0" err="1">
                <a:latin typeface="Arial"/>
                <a:cs typeface="Arial"/>
              </a:rPr>
              <a:t>acetylcholinesterázy</a:t>
            </a:r>
            <a:r>
              <a:rPr lang="cs-CZ" sz="2000" b="0" dirty="0">
                <a:latin typeface="Arial"/>
                <a:cs typeface="Arial"/>
              </a:rPr>
              <a:t>).</a:t>
            </a:r>
          </a:p>
        </p:txBody>
      </p:sp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9028659"/>
              </p:ext>
            </p:extLst>
          </p:nvPr>
        </p:nvGraphicFramePr>
        <p:xfrm>
          <a:off x="2496709" y="4305308"/>
          <a:ext cx="4126010" cy="1355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69" name="CS ChemDraw Drawing" r:id="rId5" imgW="2063005" imgH="677970" progId="ChemDraw.Document.6.0">
                  <p:embed/>
                </p:oleObj>
              </mc:Choice>
              <mc:Fallback>
                <p:oleObj name="CS ChemDraw Drawing" r:id="rId5" imgW="2063005" imgH="67797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496709" y="4305308"/>
                        <a:ext cx="4126010" cy="13559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452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717937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 err="1">
                <a:latin typeface="Arial"/>
                <a:cs typeface="Arial"/>
              </a:rPr>
              <a:t>HF</a:t>
            </a:r>
            <a:r>
              <a:rPr lang="cs-CZ" sz="2000" b="0" dirty="0">
                <a:latin typeface="Arial"/>
                <a:cs typeface="Arial"/>
              </a:rPr>
              <a:t> je sice slabá kyselina, ale extrémně žíravá vůči tkáni. Fluoridy jsou toxické (nerozpustnost </a:t>
            </a:r>
            <a:r>
              <a:rPr lang="cs-CZ" sz="2000" b="0" dirty="0" err="1">
                <a:latin typeface="Arial"/>
                <a:cs typeface="Arial"/>
              </a:rPr>
              <a:t>CaF</a:t>
            </a:r>
            <a:r>
              <a:rPr lang="cs-CZ" sz="2000" b="0" baseline="-25000" dirty="0" err="1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).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V malém množství F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 vytvrzují zubní sklovinu </a:t>
            </a:r>
            <a:r>
              <a:rPr lang="en-US" sz="2000" b="0" dirty="0">
                <a:latin typeface="Arial"/>
                <a:cs typeface="Arial"/>
              </a:rPr>
              <a:t>[</a:t>
            </a:r>
            <a:r>
              <a:rPr lang="cs-CZ" sz="2000" b="0" dirty="0">
                <a:latin typeface="Arial"/>
                <a:cs typeface="Arial"/>
              </a:rPr>
              <a:t>pevnější </a:t>
            </a:r>
            <a:r>
              <a:rPr lang="cs-CZ" sz="2000" b="0" dirty="0" err="1">
                <a:latin typeface="Arial"/>
                <a:cs typeface="Arial"/>
              </a:rPr>
              <a:t>fluoroapatit</a:t>
            </a:r>
            <a:r>
              <a:rPr lang="cs-CZ" sz="2000" b="0" dirty="0">
                <a:latin typeface="Arial"/>
                <a:cs typeface="Arial"/>
              </a:rPr>
              <a:t> oproti normálnímu </a:t>
            </a:r>
            <a:r>
              <a:rPr lang="cs-CZ" sz="2000" b="0" dirty="0" err="1">
                <a:latin typeface="Arial"/>
                <a:cs typeface="Arial"/>
              </a:rPr>
              <a:t>hydroxoapatitu</a:t>
            </a:r>
            <a:r>
              <a:rPr lang="cs-CZ" sz="2000" b="0" dirty="0">
                <a:latin typeface="Arial"/>
                <a:cs typeface="Arial"/>
              </a:rPr>
              <a:t>, Ca</a:t>
            </a:r>
            <a:r>
              <a:rPr lang="cs-CZ" sz="2000" b="0" baseline="-25000" dirty="0">
                <a:latin typeface="Arial"/>
                <a:cs typeface="Arial"/>
              </a:rPr>
              <a:t>5</a:t>
            </a:r>
            <a:r>
              <a:rPr lang="cs-CZ" sz="2000" b="0" dirty="0">
                <a:latin typeface="Arial"/>
                <a:cs typeface="Arial"/>
              </a:rPr>
              <a:t>(PO</a:t>
            </a:r>
            <a:r>
              <a:rPr lang="cs-CZ" sz="2000" b="0" baseline="-25000" dirty="0">
                <a:latin typeface="Arial"/>
                <a:cs typeface="Arial"/>
              </a:rPr>
              <a:t>4</a:t>
            </a:r>
            <a:r>
              <a:rPr lang="cs-CZ" sz="2000" b="0" dirty="0">
                <a:latin typeface="Arial"/>
                <a:cs typeface="Arial"/>
              </a:rPr>
              <a:t>)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(OH)</a:t>
            </a:r>
            <a:r>
              <a:rPr lang="en-US" sz="2000" b="0" dirty="0">
                <a:latin typeface="Arial"/>
                <a:cs typeface="Arial"/>
              </a:rPr>
              <a:t>]</a:t>
            </a:r>
            <a:r>
              <a:rPr lang="cs-CZ" sz="2000" b="0" dirty="0">
                <a:latin typeface="Arial"/>
                <a:cs typeface="Arial"/>
              </a:rPr>
              <a:t> a také hubí bakteriální plak.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Díky stabilitě C–F vazeb se může nahrazovat OH skupina v organických sloučeninách atomem F.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Díky podobné velikosti F a O může oblbnout biochemické rozlišovací mechanizmy molekul a vést k nepředloženostem.</a:t>
            </a:r>
          </a:p>
        </p:txBody>
      </p:sp>
      <p:pic>
        <p:nvPicPr>
          <p:cNvPr id="12293" name="Picture 5" descr="Gifblaa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724" y="4167626"/>
            <a:ext cx="1800000" cy="1349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2"/>
          <p:cNvSpPr txBox="1"/>
          <p:nvPr/>
        </p:nvSpPr>
        <p:spPr>
          <a:xfrm>
            <a:off x="4902792" y="5589820"/>
            <a:ext cx="196169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buClr>
                <a:srgbClr val="D22D40"/>
              </a:buClr>
            </a:pPr>
            <a:r>
              <a:rPr lang="cs-CZ" sz="1400" b="0" dirty="0" err="1">
                <a:latin typeface="Arial"/>
                <a:cs typeface="Arial"/>
              </a:rPr>
              <a:t>Dichapetalum</a:t>
            </a:r>
            <a:r>
              <a:rPr lang="cs-CZ" sz="1400" b="0" dirty="0">
                <a:latin typeface="Arial"/>
                <a:cs typeface="Arial"/>
              </a:rPr>
              <a:t> </a:t>
            </a:r>
            <a:r>
              <a:rPr lang="cs-CZ" sz="1400" b="0" dirty="0" err="1">
                <a:latin typeface="Arial"/>
                <a:cs typeface="Arial"/>
              </a:rPr>
              <a:t>cymosum</a:t>
            </a:r>
            <a:endParaRPr lang="en-US" sz="1400" b="0" dirty="0">
              <a:latin typeface="Arial"/>
              <a:cs typeface="Arial"/>
            </a:endParaRPr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903753"/>
              </p:ext>
            </p:extLst>
          </p:nvPr>
        </p:nvGraphicFramePr>
        <p:xfrm>
          <a:off x="7126398" y="4240599"/>
          <a:ext cx="1309604" cy="1203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72" name="CS ChemDraw Drawing" r:id="rId6" imgW="654802" imgH="601830" progId="ChemDraw.Document.6.0">
                  <p:embed/>
                </p:oleObj>
              </mc:Choice>
              <mc:Fallback>
                <p:oleObj name="CS ChemDraw Drawing" r:id="rId6" imgW="654802" imgH="60183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126398" y="4240599"/>
                        <a:ext cx="1309604" cy="12036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4152532"/>
              </p:ext>
            </p:extLst>
          </p:nvPr>
        </p:nvGraphicFramePr>
        <p:xfrm>
          <a:off x="362639" y="4216372"/>
          <a:ext cx="4485828" cy="1300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73" name="CS ChemDraw Drawing" r:id="rId8" imgW="2242914" imgH="650430" progId="ChemDraw.Document.6.0">
                  <p:embed/>
                </p:oleObj>
              </mc:Choice>
              <mc:Fallback>
                <p:oleObj name="CS ChemDraw Drawing" r:id="rId8" imgW="2242914" imgH="65043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62639" y="4216372"/>
                        <a:ext cx="4485828" cy="13008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dirty="0">
                <a:latin typeface="Arial"/>
                <a:cs typeface="Arial"/>
              </a:rPr>
              <a:t>Další sloučeniny fluoru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5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2844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717937" cy="35394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 err="1">
                <a:latin typeface="Arial"/>
                <a:cs typeface="Arial"/>
              </a:rPr>
              <a:t>Perfluorované</a:t>
            </a:r>
            <a:r>
              <a:rPr lang="cs-CZ" sz="2000" b="0" dirty="0">
                <a:latin typeface="Arial"/>
                <a:cs typeface="Arial"/>
              </a:rPr>
              <a:t> uhlovodíky překvapivě dobře rozpouští kyslík.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„umělá krev“ (</a:t>
            </a:r>
            <a:r>
              <a:rPr lang="cs-CZ" sz="2000" b="0" dirty="0" err="1">
                <a:latin typeface="Arial"/>
                <a:cs typeface="Arial"/>
              </a:rPr>
              <a:t>mikroemulze</a:t>
            </a:r>
            <a:r>
              <a:rPr lang="cs-CZ" sz="2000" b="0" dirty="0">
                <a:latin typeface="Arial"/>
                <a:cs typeface="Arial"/>
              </a:rPr>
              <a:t> ve vodě)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1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 err="1">
                <a:latin typeface="Arial"/>
                <a:cs typeface="Arial"/>
              </a:rPr>
              <a:t>Perfluorované</a:t>
            </a:r>
            <a:r>
              <a:rPr lang="cs-CZ" sz="2000" b="0" dirty="0">
                <a:latin typeface="Arial"/>
                <a:cs typeface="Arial"/>
              </a:rPr>
              <a:t> uhlovodíky jsou totálně nerozpustné ve vodě a jen obtížně se mísí s organickými rozpouštědly – za tepla lépe, za studena méně.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katalýza ve fluorovaných dvoufázových systémech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064" y="4545099"/>
            <a:ext cx="4953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513" y="4545100"/>
            <a:ext cx="4953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8287" y="4545100"/>
            <a:ext cx="4953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6151269"/>
              </p:ext>
            </p:extLst>
          </p:nvPr>
        </p:nvGraphicFramePr>
        <p:xfrm>
          <a:off x="3048000" y="4977828"/>
          <a:ext cx="1016000" cy="10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7" name="CS ChemDraw Drawing" r:id="rId7" imgW="1015970" imgH="107730" progId="ChemDraw.Document.6.0">
                  <p:embed/>
                </p:oleObj>
              </mc:Choice>
              <mc:Fallback>
                <p:oleObj name="CS ChemDraw Drawing" r:id="rId7" imgW="1015970" imgH="10773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048000" y="4977828"/>
                        <a:ext cx="1016000" cy="107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7525894"/>
              </p:ext>
            </p:extLst>
          </p:nvPr>
        </p:nvGraphicFramePr>
        <p:xfrm>
          <a:off x="5115466" y="5000711"/>
          <a:ext cx="1016000" cy="10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8" name="CS ChemDraw Drawing" r:id="rId9" imgW="1015970" imgH="107730" progId="ChemDraw.Document.6.0">
                  <p:embed/>
                </p:oleObj>
              </mc:Choice>
              <mc:Fallback>
                <p:oleObj name="CS ChemDraw Drawing" r:id="rId9" imgW="1015970" imgH="107730" progId="ChemDraw.Document.6.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5466" y="5000711"/>
                        <a:ext cx="1016000" cy="107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2"/>
          <p:cNvSpPr txBox="1"/>
          <p:nvPr/>
        </p:nvSpPr>
        <p:spPr>
          <a:xfrm>
            <a:off x="5183066" y="4762384"/>
            <a:ext cx="833455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D22D40"/>
              </a:buClr>
            </a:pPr>
            <a:r>
              <a:rPr lang="cs-CZ" sz="1400" b="0" dirty="0">
                <a:latin typeface="Arial"/>
                <a:cs typeface="Arial"/>
              </a:rPr>
              <a:t>ochlazení</a:t>
            </a:r>
            <a:endParaRPr lang="en-US" sz="1400" b="0" dirty="0">
              <a:latin typeface="Arial"/>
              <a:cs typeface="Arial"/>
            </a:endParaRPr>
          </a:p>
        </p:txBody>
      </p:sp>
      <p:sp>
        <p:nvSpPr>
          <p:cNvPr id="17" name="TextBox 2"/>
          <p:cNvSpPr txBox="1"/>
          <p:nvPr/>
        </p:nvSpPr>
        <p:spPr>
          <a:xfrm>
            <a:off x="3194643" y="4762384"/>
            <a:ext cx="51476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D22D40"/>
              </a:buClr>
            </a:pPr>
            <a:r>
              <a:rPr lang="cs-CZ" sz="1400" b="0" dirty="0">
                <a:latin typeface="Arial"/>
                <a:cs typeface="Arial"/>
              </a:rPr>
              <a:t>ohřátí</a:t>
            </a:r>
            <a:endParaRPr lang="en-US" sz="1400" b="0" dirty="0">
              <a:latin typeface="Arial"/>
              <a:cs typeface="Arial"/>
            </a:endParaRPr>
          </a:p>
        </p:txBody>
      </p:sp>
      <p:sp>
        <p:nvSpPr>
          <p:cNvPr id="19" name="TextBox 2"/>
          <p:cNvSpPr txBox="1"/>
          <p:nvPr/>
        </p:nvSpPr>
        <p:spPr>
          <a:xfrm>
            <a:off x="209286" y="4614471"/>
            <a:ext cx="203609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buClr>
                <a:srgbClr val="D22D40"/>
              </a:buClr>
            </a:pPr>
            <a:r>
              <a:rPr lang="cs-CZ" sz="1400" b="0" dirty="0">
                <a:solidFill>
                  <a:srgbClr val="FF0000"/>
                </a:solidFill>
                <a:latin typeface="Arial"/>
                <a:cs typeface="Arial"/>
              </a:rPr>
              <a:t>reaktanty v „normálním“ organickém rozpouštědle</a:t>
            </a:r>
            <a:endParaRPr lang="en-US" sz="1400" b="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0" name="TextBox 2"/>
          <p:cNvSpPr txBox="1"/>
          <p:nvPr/>
        </p:nvSpPr>
        <p:spPr>
          <a:xfrm>
            <a:off x="6898091" y="4677774"/>
            <a:ext cx="202162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D22D40"/>
              </a:buClr>
            </a:pPr>
            <a:r>
              <a:rPr lang="cs-CZ" sz="1400" b="0" dirty="0">
                <a:solidFill>
                  <a:srgbClr val="FF0000"/>
                </a:solidFill>
                <a:latin typeface="Arial"/>
                <a:cs typeface="Arial"/>
              </a:rPr>
              <a:t>produkty v „normálním“ organickém rozpouštědle</a:t>
            </a:r>
            <a:endParaRPr lang="en-US" sz="1400" b="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1" name="TextBox 2"/>
          <p:cNvSpPr txBox="1"/>
          <p:nvPr/>
        </p:nvSpPr>
        <p:spPr>
          <a:xfrm>
            <a:off x="589230" y="5215769"/>
            <a:ext cx="165615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buClr>
                <a:srgbClr val="D22D40"/>
              </a:buClr>
            </a:pPr>
            <a:r>
              <a:rPr lang="cs-CZ" sz="1400" b="0" dirty="0">
                <a:solidFill>
                  <a:srgbClr val="00B0F0"/>
                </a:solidFill>
                <a:latin typeface="Arial"/>
                <a:cs typeface="Arial"/>
              </a:rPr>
              <a:t>katalyzátor</a:t>
            </a:r>
          </a:p>
          <a:p>
            <a:pPr algn="r">
              <a:buClr>
                <a:srgbClr val="D22D40"/>
              </a:buClr>
            </a:pPr>
            <a:r>
              <a:rPr lang="cs-CZ" sz="1400" b="0" dirty="0">
                <a:solidFill>
                  <a:srgbClr val="00B0F0"/>
                </a:solidFill>
                <a:latin typeface="Arial"/>
                <a:cs typeface="Arial"/>
              </a:rPr>
              <a:t>v </a:t>
            </a:r>
            <a:r>
              <a:rPr lang="cs-CZ" sz="1400" b="0" dirty="0" err="1">
                <a:solidFill>
                  <a:srgbClr val="00B0F0"/>
                </a:solidFill>
                <a:latin typeface="Arial"/>
                <a:cs typeface="Arial"/>
              </a:rPr>
              <a:t>perfluorované</a:t>
            </a:r>
            <a:r>
              <a:rPr lang="cs-CZ" sz="1400" b="0" dirty="0">
                <a:solidFill>
                  <a:srgbClr val="00B0F0"/>
                </a:solidFill>
                <a:latin typeface="Arial"/>
                <a:cs typeface="Arial"/>
              </a:rPr>
              <a:t> fázi</a:t>
            </a:r>
            <a:endParaRPr lang="en-US" sz="1400" b="0" dirty="0">
              <a:solidFill>
                <a:srgbClr val="00B0F0"/>
              </a:solidFill>
              <a:latin typeface="Arial"/>
              <a:cs typeface="Arial"/>
            </a:endParaRPr>
          </a:p>
        </p:txBody>
      </p:sp>
      <p:sp>
        <p:nvSpPr>
          <p:cNvPr id="22" name="TextBox 2"/>
          <p:cNvSpPr txBox="1"/>
          <p:nvPr/>
        </p:nvSpPr>
        <p:spPr>
          <a:xfrm>
            <a:off x="6898091" y="5215769"/>
            <a:ext cx="2021622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Clr>
                <a:srgbClr val="D22D40"/>
              </a:buClr>
            </a:pPr>
            <a:r>
              <a:rPr lang="cs-CZ" sz="1400" b="0" dirty="0">
                <a:solidFill>
                  <a:srgbClr val="00B0F0"/>
                </a:solidFill>
                <a:latin typeface="Arial"/>
                <a:cs typeface="Arial"/>
              </a:rPr>
              <a:t>regenerovaný katalyzátor</a:t>
            </a:r>
          </a:p>
          <a:p>
            <a:pPr>
              <a:buClr>
                <a:srgbClr val="D22D40"/>
              </a:buClr>
            </a:pPr>
            <a:r>
              <a:rPr lang="cs-CZ" sz="1400" b="0" dirty="0">
                <a:solidFill>
                  <a:srgbClr val="00B0F0"/>
                </a:solidFill>
                <a:latin typeface="Arial"/>
                <a:cs typeface="Arial"/>
              </a:rPr>
              <a:t>v </a:t>
            </a:r>
            <a:r>
              <a:rPr lang="cs-CZ" sz="1400" b="0" dirty="0" err="1">
                <a:solidFill>
                  <a:srgbClr val="00B0F0"/>
                </a:solidFill>
                <a:latin typeface="Arial"/>
                <a:cs typeface="Arial"/>
              </a:rPr>
              <a:t>perfluorované</a:t>
            </a:r>
            <a:r>
              <a:rPr lang="cs-CZ" sz="1400" b="0" dirty="0">
                <a:solidFill>
                  <a:srgbClr val="00B0F0"/>
                </a:solidFill>
                <a:latin typeface="Arial"/>
                <a:cs typeface="Arial"/>
              </a:rPr>
              <a:t> fázi</a:t>
            </a:r>
            <a:endParaRPr lang="en-US" sz="1400" b="0" dirty="0">
              <a:solidFill>
                <a:srgbClr val="00B0F0"/>
              </a:solidFill>
              <a:latin typeface="Arial"/>
              <a:cs typeface="Arial"/>
            </a:endParaRPr>
          </a:p>
        </p:txBody>
      </p:sp>
      <p:sp>
        <p:nvSpPr>
          <p:cNvPr id="23" name="TextBox 2"/>
          <p:cNvSpPr txBox="1"/>
          <p:nvPr/>
        </p:nvSpPr>
        <p:spPr>
          <a:xfrm>
            <a:off x="3731637" y="5590401"/>
            <a:ext cx="1656153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buClr>
                <a:srgbClr val="D22D40"/>
              </a:buClr>
            </a:pPr>
            <a:r>
              <a:rPr lang="cs-CZ" sz="1400" b="0" dirty="0">
                <a:solidFill>
                  <a:srgbClr val="7030A0"/>
                </a:solidFill>
                <a:latin typeface="Arial"/>
                <a:cs typeface="Arial"/>
              </a:rPr>
              <a:t>homogenní reakční směs</a:t>
            </a:r>
            <a:endParaRPr lang="en-US" sz="1400" b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607811"/>
              </p:ext>
            </p:extLst>
          </p:nvPr>
        </p:nvGraphicFramePr>
        <p:xfrm>
          <a:off x="3709407" y="1517540"/>
          <a:ext cx="1718586" cy="1605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9" name="CS ChemDraw Drawing" r:id="rId10" imgW="859293" imgH="802980" progId="ChemDraw.Document.6.0">
                  <p:embed/>
                </p:oleObj>
              </mc:Choice>
              <mc:Fallback>
                <p:oleObj name="CS ChemDraw Drawing" r:id="rId10" imgW="859293" imgH="8029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709407" y="1517540"/>
                        <a:ext cx="1718586" cy="16059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dirty="0">
                <a:latin typeface="Arial"/>
                <a:cs typeface="Arial"/>
              </a:rPr>
              <a:t>Další sloučeniny fluoru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24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1987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717937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Bojové chemické látky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Chlor, Cl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– 22.4.1915, </a:t>
            </a:r>
            <a:r>
              <a:rPr lang="cs-CZ" sz="2000" b="0" dirty="0" err="1">
                <a:latin typeface="Arial"/>
                <a:cs typeface="Arial"/>
              </a:rPr>
              <a:t>Ypre</a:t>
            </a:r>
            <a:r>
              <a:rPr lang="cs-CZ" sz="2000" b="0" dirty="0">
                <a:latin typeface="Arial"/>
                <a:cs typeface="Arial"/>
              </a:rPr>
              <a:t> (Fritz </a:t>
            </a:r>
            <a:r>
              <a:rPr lang="cs-CZ" sz="2000" b="0" dirty="0" err="1">
                <a:latin typeface="Arial"/>
                <a:cs typeface="Arial"/>
              </a:rPr>
              <a:t>Haber</a:t>
            </a:r>
            <a:r>
              <a:rPr lang="cs-CZ" sz="2000" b="0" dirty="0">
                <a:latin typeface="Arial"/>
                <a:cs typeface="Arial"/>
              </a:rPr>
              <a:t>)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Fosgen (shnilé seno) – často ve směsi s chlorem (Victor </a:t>
            </a:r>
            <a:r>
              <a:rPr lang="cs-CZ" sz="2000" b="0" dirty="0" err="1">
                <a:latin typeface="Arial"/>
                <a:cs typeface="Arial"/>
              </a:rPr>
              <a:t>Grignard</a:t>
            </a:r>
            <a:r>
              <a:rPr lang="cs-CZ" sz="2000" b="0" dirty="0">
                <a:latin typeface="Arial"/>
                <a:cs typeface="Arial"/>
              </a:rPr>
              <a:t>)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Difosgen, </a:t>
            </a:r>
            <a:r>
              <a:rPr lang="cs-CZ" sz="2000" b="0" dirty="0" err="1">
                <a:latin typeface="Arial"/>
                <a:cs typeface="Arial"/>
              </a:rPr>
              <a:t>trifosgen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Chlorpikrin (mucholapka)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 err="1">
                <a:latin typeface="Arial"/>
                <a:cs typeface="Arial"/>
              </a:rPr>
              <a:t>Chlorkyan</a:t>
            </a:r>
            <a:r>
              <a:rPr lang="cs-CZ" sz="2000" b="0" dirty="0">
                <a:latin typeface="Arial"/>
                <a:cs typeface="Arial"/>
              </a:rPr>
              <a:t>, </a:t>
            </a:r>
            <a:r>
              <a:rPr lang="cs-CZ" sz="2000" b="0" dirty="0" err="1">
                <a:latin typeface="Arial"/>
                <a:cs typeface="Arial"/>
              </a:rPr>
              <a:t>ClCN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 err="1">
                <a:latin typeface="Arial"/>
                <a:cs typeface="Arial"/>
              </a:rPr>
              <a:t>Chloraceton</a:t>
            </a:r>
            <a:r>
              <a:rPr lang="cs-CZ" sz="2000" b="0" dirty="0">
                <a:latin typeface="Arial"/>
                <a:cs typeface="Arial"/>
              </a:rPr>
              <a:t>, </a:t>
            </a:r>
            <a:r>
              <a:rPr lang="cs-CZ" sz="2000" b="0" dirty="0" err="1">
                <a:latin typeface="Arial"/>
                <a:cs typeface="Arial"/>
              </a:rPr>
              <a:t>chloracetáty</a:t>
            </a:r>
            <a:endParaRPr lang="cs-CZ" sz="2000" b="0" dirty="0">
              <a:latin typeface="Arial"/>
              <a:cs typeface="Arial"/>
            </a:endParaRPr>
          </a:p>
        </p:txBody>
      </p:sp>
      <p:graphicFrame>
        <p:nvGraphicFramePr>
          <p:cNvPr id="14" name="Objek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6810992"/>
              </p:ext>
            </p:extLst>
          </p:nvPr>
        </p:nvGraphicFramePr>
        <p:xfrm>
          <a:off x="3407973" y="3789040"/>
          <a:ext cx="1120512" cy="806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09" name="CS ChemDraw Drawing" r:id="rId5" imgW="560256" imgH="403380" progId="ChemDraw.Document.6.0">
                  <p:embed/>
                </p:oleObj>
              </mc:Choice>
              <mc:Fallback>
                <p:oleObj name="CS ChemDraw Drawing" r:id="rId5" imgW="560256" imgH="40338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07973" y="3789040"/>
                        <a:ext cx="1120512" cy="8067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k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0967946"/>
              </p:ext>
            </p:extLst>
          </p:nvPr>
        </p:nvGraphicFramePr>
        <p:xfrm>
          <a:off x="2987824" y="2636912"/>
          <a:ext cx="4601984" cy="7063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10" name="CS ChemDraw Drawing" r:id="rId7" imgW="2300992" imgH="353160" progId="ChemDraw.Document.6.0">
                  <p:embed/>
                </p:oleObj>
              </mc:Choice>
              <mc:Fallback>
                <p:oleObj name="CS ChemDraw Drawing" r:id="rId7" imgW="2300992" imgH="35316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987824" y="2636912"/>
                        <a:ext cx="4601984" cy="7063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k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2926384"/>
              </p:ext>
            </p:extLst>
          </p:nvPr>
        </p:nvGraphicFramePr>
        <p:xfrm>
          <a:off x="3707904" y="5165108"/>
          <a:ext cx="2739148" cy="703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11" name="CS ChemDraw Drawing" r:id="rId9" imgW="1369574" imgH="351540" progId="ChemDraw.Document.6.0">
                  <p:embed/>
                </p:oleObj>
              </mc:Choice>
              <mc:Fallback>
                <p:oleObj name="CS ChemDraw Drawing" r:id="rId9" imgW="1369574" imgH="3515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707904" y="5165108"/>
                        <a:ext cx="2739148" cy="703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dirty="0">
                <a:latin typeface="Arial"/>
                <a:cs typeface="Arial"/>
              </a:rPr>
              <a:t>Další sloučeniny chloru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100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717937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Bojové chemické látky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Yperit (hořčičný plyn) – 12.7.1917 </a:t>
            </a:r>
            <a:r>
              <a:rPr lang="cs-CZ" sz="2000" b="0" dirty="0" err="1">
                <a:latin typeface="Arial"/>
                <a:cs typeface="Arial"/>
              </a:rPr>
              <a:t>Ypre</a:t>
            </a:r>
            <a:br>
              <a:rPr lang="cs-CZ" sz="2000" b="0" dirty="0">
                <a:latin typeface="Arial"/>
                <a:cs typeface="Arial"/>
              </a:rPr>
            </a:b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Lewisit (pelargonie)</a:t>
            </a: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de-DE" sz="2000" b="0" dirty="0">
                <a:latin typeface="Arial"/>
                <a:cs typeface="Arial"/>
              </a:rPr>
              <a:t>DDT (Paul Müller, NC 1948)</a:t>
            </a: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de-DE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Přírodní </a:t>
            </a:r>
            <a:r>
              <a:rPr lang="cs-CZ" sz="2000" b="0" dirty="0" err="1">
                <a:latin typeface="Arial"/>
                <a:cs typeface="Arial"/>
              </a:rPr>
              <a:t>chlorderiváty</a:t>
            </a:r>
            <a:r>
              <a:rPr lang="cs-CZ" sz="2000" b="0" dirty="0">
                <a:latin typeface="Arial"/>
                <a:cs typeface="Arial"/>
              </a:rPr>
              <a:t> – známo cca 4000 látek. CH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Cl – produkováno tropickými stromy (</a:t>
            </a:r>
            <a:r>
              <a:rPr lang="cs-CZ" sz="2000" b="0" dirty="0" err="1">
                <a:latin typeface="Arial"/>
                <a:cs typeface="Arial"/>
              </a:rPr>
              <a:t>Dipterocarpaceae</a:t>
            </a:r>
            <a:r>
              <a:rPr lang="cs-CZ" sz="2000" b="0" dirty="0">
                <a:latin typeface="Arial"/>
                <a:cs typeface="Arial"/>
              </a:rPr>
              <a:t>), řádově </a:t>
            </a:r>
            <a:r>
              <a:rPr lang="cs-CZ" sz="2000" b="0" dirty="0" err="1">
                <a:latin typeface="Arial"/>
                <a:cs typeface="Arial"/>
              </a:rPr>
              <a:t>Mt</a:t>
            </a:r>
            <a:r>
              <a:rPr lang="cs-CZ" sz="2000" b="0" dirty="0">
                <a:latin typeface="Arial"/>
                <a:cs typeface="Arial"/>
              </a:rPr>
              <a:t>/rok.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dirty="0">
                <a:latin typeface="Arial"/>
                <a:cs typeface="Arial"/>
              </a:rPr>
              <a:t>Další sloučeniny chloru</a:t>
            </a:r>
            <a:endParaRPr lang="en-US" sz="2600" b="1" dirty="0">
              <a:latin typeface="Arial"/>
              <a:cs typeface="Arial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3347690"/>
              </p:ext>
            </p:extLst>
          </p:nvPr>
        </p:nvGraphicFramePr>
        <p:xfrm>
          <a:off x="5364088" y="1556792"/>
          <a:ext cx="1946275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2" name="CS ChemDraw Drawing" r:id="rId5" imgW="973289" imgH="197640" progId="ChemDraw.Document.6.0">
                  <p:embed/>
                </p:oleObj>
              </mc:Choice>
              <mc:Fallback>
                <p:oleObj name="CS ChemDraw Drawing" r:id="rId5" imgW="973289" imgH="197640" progId="ChemDraw.Document.6.0">
                  <p:embed/>
                  <p:pic>
                    <p:nvPicPr>
                      <p:cNvPr id="0" name="Objek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1556792"/>
                        <a:ext cx="1946275" cy="395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4926756"/>
              </p:ext>
            </p:extLst>
          </p:nvPr>
        </p:nvGraphicFramePr>
        <p:xfrm>
          <a:off x="2987824" y="2204864"/>
          <a:ext cx="1409700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3" name="CS ChemDraw Drawing" r:id="rId7" imgW="705047" imgH="351540" progId="ChemDraw.Document.6.0">
                  <p:embed/>
                </p:oleObj>
              </mc:Choice>
              <mc:Fallback>
                <p:oleObj name="CS ChemDraw Drawing" r:id="rId7" imgW="705047" imgH="351540" progId="ChemDraw.Document.6.0">
                  <p:embed/>
                  <p:pic>
                    <p:nvPicPr>
                      <p:cNvPr id="0" name="Objek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2204864"/>
                        <a:ext cx="1409700" cy="70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3672612"/>
              </p:ext>
            </p:extLst>
          </p:nvPr>
        </p:nvGraphicFramePr>
        <p:xfrm>
          <a:off x="3317875" y="3403897"/>
          <a:ext cx="2482850" cy="1465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4" name="CS ChemDraw Drawing" r:id="rId9" imgW="1241801" imgH="732780" progId="ChemDraw.Document.6.0">
                  <p:embed/>
                </p:oleObj>
              </mc:Choice>
              <mc:Fallback>
                <p:oleObj name="CS ChemDraw Drawing" r:id="rId9" imgW="1241801" imgH="732780" progId="ChemDraw.Document.6.0">
                  <p:embed/>
                  <p:pic>
                    <p:nvPicPr>
                      <p:cNvPr id="0" name="Objek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17875" y="3403897"/>
                        <a:ext cx="2482850" cy="1465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7890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1" y="900000"/>
            <a:ext cx="8532472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Přírodní </a:t>
            </a:r>
            <a:r>
              <a:rPr lang="cs-CZ" sz="2000" b="0" dirty="0" err="1">
                <a:latin typeface="Arial"/>
                <a:cs typeface="Arial"/>
              </a:rPr>
              <a:t>bromderiváty</a:t>
            </a:r>
            <a:r>
              <a:rPr lang="cs-CZ" sz="2000" b="0" dirty="0">
                <a:latin typeface="Arial"/>
                <a:cs typeface="Arial"/>
              </a:rPr>
              <a:t> – málo časté.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CH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Br – dříve široce používaný pesticid, ale ničí ozónovou vrstvu</a:t>
            </a:r>
            <a:r>
              <a:rPr lang="en-US" sz="2000" b="0" dirty="0">
                <a:latin typeface="Arial"/>
                <a:cs typeface="Arial"/>
              </a:rPr>
              <a:t>.</a:t>
            </a: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Produkovaný některými rostlinami (mořské řasy, ale i brukvovité rostliny).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 err="1">
                <a:latin typeface="Arial"/>
                <a:cs typeface="Arial"/>
              </a:rPr>
              <a:t>Dibromindigo</a:t>
            </a:r>
            <a:r>
              <a:rPr lang="cs-CZ" sz="2000" b="0" dirty="0">
                <a:latin typeface="Arial"/>
                <a:cs typeface="Arial"/>
              </a:rPr>
              <a:t> – královský purpur (ostranka jaderská).</a:t>
            </a:r>
          </a:p>
        </p:txBody>
      </p:sp>
      <p:pic>
        <p:nvPicPr>
          <p:cNvPr id="16390" name="Picture 6" descr="Haustellum brandaris 0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759" y="3073400"/>
            <a:ext cx="2504166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2" name="Picture 8" descr="https://www.crg.cz/sekce/historie/referaty/starovek/rim/caesar-vrazda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051" y="3073400"/>
            <a:ext cx="3038475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5729444"/>
              </p:ext>
            </p:extLst>
          </p:nvPr>
        </p:nvGraphicFramePr>
        <p:xfrm>
          <a:off x="210863" y="3780800"/>
          <a:ext cx="3223766" cy="132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84" name="CS ChemDraw Drawing" r:id="rId7" imgW="1611883" imgH="664200" progId="ChemDraw.Document.6.0">
                  <p:embed/>
                </p:oleObj>
              </mc:Choice>
              <mc:Fallback>
                <p:oleObj name="CS ChemDraw Drawing" r:id="rId7" imgW="1611883" imgH="66420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0863" y="3780800"/>
                        <a:ext cx="3223766" cy="1328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dirty="0">
                <a:latin typeface="Arial"/>
                <a:cs typeface="Arial"/>
              </a:rPr>
              <a:t>Další sloučeniny </a:t>
            </a:r>
            <a:r>
              <a:rPr lang="en-US" sz="2600" dirty="0" err="1">
                <a:latin typeface="Arial"/>
                <a:cs typeface="Arial"/>
              </a:rPr>
              <a:t>brom</a:t>
            </a:r>
            <a:r>
              <a:rPr lang="cs-CZ" sz="2600" dirty="0">
                <a:latin typeface="Arial"/>
                <a:cs typeface="Arial"/>
              </a:rPr>
              <a:t>u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154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0" y="900000"/>
            <a:ext cx="8717937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Hormony štítné žlázy.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	</a:t>
            </a:r>
            <a:r>
              <a:rPr lang="cs-CZ" sz="2000" b="0" dirty="0" err="1">
                <a:latin typeface="Arial"/>
                <a:cs typeface="Arial"/>
              </a:rPr>
              <a:t>Trijodthyronin</a:t>
            </a:r>
            <a:r>
              <a:rPr lang="cs-CZ" sz="2000" b="0" dirty="0">
                <a:latin typeface="Arial"/>
                <a:cs typeface="Arial"/>
              </a:rPr>
              <a:t>				</a:t>
            </a:r>
            <a:r>
              <a:rPr lang="cs-CZ" sz="2000" b="0" dirty="0" err="1">
                <a:latin typeface="Arial"/>
                <a:cs typeface="Arial"/>
              </a:rPr>
              <a:t>Thyroxin</a:t>
            </a: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Jodidové tablety nejsou ochrana před zářením, ale před </a:t>
            </a:r>
            <a:r>
              <a:rPr lang="cs-CZ" sz="2000" b="0" baseline="30000" dirty="0">
                <a:latin typeface="Arial"/>
                <a:cs typeface="Arial"/>
              </a:rPr>
              <a:t>131</a:t>
            </a:r>
            <a:r>
              <a:rPr lang="cs-CZ" sz="2000" b="0" dirty="0">
                <a:latin typeface="Arial"/>
                <a:cs typeface="Arial"/>
              </a:rPr>
              <a:t>I.</a:t>
            </a: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Neradioaktivní (jediný stabilní) izotop </a:t>
            </a:r>
            <a:r>
              <a:rPr lang="cs-CZ" sz="2000" b="0" baseline="30000" dirty="0" err="1">
                <a:latin typeface="Arial"/>
                <a:cs typeface="Arial"/>
              </a:rPr>
              <a:t>127</a:t>
            </a:r>
            <a:r>
              <a:rPr lang="cs-CZ" sz="2000" b="0" dirty="0" err="1">
                <a:latin typeface="Arial"/>
                <a:cs typeface="Arial"/>
              </a:rPr>
              <a:t>I</a:t>
            </a:r>
            <a:r>
              <a:rPr lang="cs-CZ" sz="2000" b="0" dirty="0">
                <a:latin typeface="Arial"/>
                <a:cs typeface="Arial"/>
              </a:rPr>
              <a:t> </a:t>
            </a:r>
            <a:r>
              <a:rPr lang="cs-CZ" sz="2000" b="0" dirty="0" err="1">
                <a:latin typeface="Arial"/>
                <a:cs typeface="Arial"/>
              </a:rPr>
              <a:t>vysytí</a:t>
            </a:r>
            <a:r>
              <a:rPr lang="cs-CZ" sz="2000" b="0" dirty="0">
                <a:latin typeface="Arial"/>
                <a:cs typeface="Arial"/>
              </a:rPr>
              <a:t> štítnou žlázu.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Kontrastní látky pro </a:t>
            </a:r>
            <a:r>
              <a:rPr lang="cs-CZ" sz="2000" b="0" dirty="0" err="1">
                <a:latin typeface="Arial"/>
                <a:cs typeface="Arial"/>
              </a:rPr>
              <a:t>CT</a:t>
            </a:r>
            <a:r>
              <a:rPr lang="cs-CZ" sz="2000" b="0" dirty="0">
                <a:latin typeface="Arial"/>
                <a:cs typeface="Arial"/>
              </a:rPr>
              <a:t>.</a:t>
            </a:r>
          </a:p>
          <a:p>
            <a:pPr algn="l">
              <a:buClr>
                <a:srgbClr val="D22D40"/>
              </a:buClr>
            </a:pPr>
            <a:r>
              <a:rPr lang="cs-CZ" sz="2000" b="0" dirty="0" err="1">
                <a:latin typeface="Arial"/>
                <a:cs typeface="Arial"/>
              </a:rPr>
              <a:t>Diatrizoová</a:t>
            </a:r>
            <a:r>
              <a:rPr lang="cs-CZ" sz="2000" b="0" dirty="0">
                <a:latin typeface="Arial"/>
                <a:cs typeface="Arial"/>
              </a:rPr>
              <a:t> kyselina</a:t>
            </a:r>
          </a:p>
        </p:txBody>
      </p:sp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2210110"/>
              </p:ext>
            </p:extLst>
          </p:nvPr>
        </p:nvGraphicFramePr>
        <p:xfrm>
          <a:off x="318296" y="1632040"/>
          <a:ext cx="3105448" cy="1666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53" name="CS ChemDraw Drawing" r:id="rId5" imgW="1552724" imgH="833220" progId="ChemDraw.Document.6.0">
                  <p:embed/>
                </p:oleObj>
              </mc:Choice>
              <mc:Fallback>
                <p:oleObj name="CS ChemDraw Drawing" r:id="rId5" imgW="1552724" imgH="83322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18296" y="1632040"/>
                        <a:ext cx="3105448" cy="16664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4407005"/>
              </p:ext>
            </p:extLst>
          </p:nvPr>
        </p:nvGraphicFramePr>
        <p:xfrm>
          <a:off x="4808664" y="1628800"/>
          <a:ext cx="3102206" cy="16696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54" name="CS ChemDraw Drawing" r:id="rId7" imgW="1551103" imgH="834840" progId="ChemDraw.Document.6.0">
                  <p:embed/>
                </p:oleObj>
              </mc:Choice>
              <mc:Fallback>
                <p:oleObj name="CS ChemDraw Drawing" r:id="rId7" imgW="1551103" imgH="83484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808664" y="1628800"/>
                        <a:ext cx="3102206" cy="16696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k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9227582"/>
              </p:ext>
            </p:extLst>
          </p:nvPr>
        </p:nvGraphicFramePr>
        <p:xfrm>
          <a:off x="3188649" y="4583160"/>
          <a:ext cx="2766702" cy="1474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855" name="CS ChemDraw Drawing" r:id="rId9" imgW="1383351" imgH="737370" progId="ChemDraw.Document.6.0">
                  <p:embed/>
                </p:oleObj>
              </mc:Choice>
              <mc:Fallback>
                <p:oleObj name="CS ChemDraw Drawing" r:id="rId9" imgW="1383351" imgH="73737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188649" y="4583160"/>
                        <a:ext cx="2766702" cy="14747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dirty="0">
                <a:latin typeface="Arial"/>
                <a:cs typeface="Arial"/>
              </a:rPr>
              <a:t>Další sloučeniny </a:t>
            </a:r>
            <a:r>
              <a:rPr lang="en-US" sz="2600" dirty="0">
                <a:latin typeface="Arial"/>
                <a:cs typeface="Arial"/>
              </a:rPr>
              <a:t>j</a:t>
            </a:r>
            <a:r>
              <a:rPr lang="cs-CZ" sz="2600" dirty="0">
                <a:latin typeface="Arial"/>
                <a:cs typeface="Arial"/>
              </a:rPr>
              <a:t>ódu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3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43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38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Všechny – náplně do výbojek, laserová technika.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He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Inertní atmosféra pro speciální bodové svařování (dobrý odvod tepla).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Náplň pneumatik letadel.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Vzducholodě, meteorologické balóny.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Kryogenní chladivo – NMR.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Nosný plyn pro GC.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Ne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Reklamní poutače.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59394" name="Picture 2" descr="Pět trubic s elektrickými výboji pěti ze šesti přirozeně se vyskytujících vzácných plynů; zleva doprava: helium, neon, argon, krypton, xenon (radon nezobrazen)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68760"/>
            <a:ext cx="7620000" cy="152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Použití vzácných plynů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8854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88001" y="900000"/>
            <a:ext cx="8604480" cy="4616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 err="1">
                <a:latin typeface="Arial"/>
                <a:cs typeface="Arial"/>
              </a:rPr>
              <a:t>Polyiodidy</a:t>
            </a:r>
            <a:r>
              <a:rPr lang="cs-CZ" sz="2000" b="0" dirty="0">
                <a:latin typeface="Arial"/>
                <a:cs typeface="Arial"/>
              </a:rPr>
              <a:t>.</a:t>
            </a:r>
          </a:p>
          <a:p>
            <a:pPr algn="l">
              <a:buClr>
                <a:srgbClr val="D22D40"/>
              </a:buClr>
            </a:pPr>
            <a:endParaRPr lang="en-US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en-US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KI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– </a:t>
            </a:r>
            <a:r>
              <a:rPr lang="cs-CZ" sz="2000" b="0" dirty="0" err="1">
                <a:latin typeface="Arial"/>
                <a:cs typeface="Arial"/>
              </a:rPr>
              <a:t>Lugolův</a:t>
            </a:r>
            <a:r>
              <a:rPr lang="cs-CZ" sz="2000" b="0" dirty="0">
                <a:latin typeface="Arial"/>
                <a:cs typeface="Arial"/>
              </a:rPr>
              <a:t> roztok (detekce škrobu)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en-US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en-US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en-US" sz="2000" b="0" dirty="0">
                <a:latin typeface="Arial"/>
                <a:cs typeface="Arial"/>
              </a:rPr>
              <a:t>[Cu(NH</a:t>
            </a:r>
            <a:r>
              <a:rPr lang="en-US" sz="2000" b="0" baseline="-25000" dirty="0">
                <a:latin typeface="Arial"/>
                <a:cs typeface="Arial"/>
              </a:rPr>
              <a:t>3</a:t>
            </a:r>
            <a:r>
              <a:rPr lang="en-US" sz="2000" b="0" dirty="0">
                <a:latin typeface="Arial"/>
                <a:cs typeface="Arial"/>
              </a:rPr>
              <a:t>)</a:t>
            </a:r>
            <a:r>
              <a:rPr lang="en-US" sz="2000" b="0" baseline="-25000" dirty="0">
                <a:latin typeface="Arial"/>
                <a:cs typeface="Arial"/>
              </a:rPr>
              <a:t>4</a:t>
            </a:r>
            <a:r>
              <a:rPr lang="en-US" sz="2000" b="0" dirty="0">
                <a:latin typeface="Arial"/>
                <a:cs typeface="Arial"/>
              </a:rPr>
              <a:t>][I</a:t>
            </a:r>
            <a:r>
              <a:rPr lang="en-US" sz="2000" b="0" baseline="-25000" dirty="0">
                <a:latin typeface="Arial"/>
                <a:cs typeface="Arial"/>
              </a:rPr>
              <a:t>4</a:t>
            </a:r>
            <a:r>
              <a:rPr lang="en-US" sz="2000" b="0" dirty="0">
                <a:latin typeface="Arial"/>
                <a:cs typeface="Arial"/>
              </a:rPr>
              <a:t>]</a:t>
            </a:r>
            <a:r>
              <a:rPr lang="cs-CZ" sz="2000" b="0" dirty="0">
                <a:latin typeface="Arial"/>
                <a:cs typeface="Arial"/>
              </a:rPr>
              <a:t>	     </a:t>
            </a:r>
            <a:r>
              <a:rPr lang="en-US" sz="2000" b="0" dirty="0">
                <a:latin typeface="Arial"/>
                <a:cs typeface="Arial"/>
              </a:rPr>
              <a:t>(NMe</a:t>
            </a:r>
            <a:r>
              <a:rPr lang="en-US" sz="2000" b="0" baseline="-25000" dirty="0">
                <a:latin typeface="Arial"/>
                <a:cs typeface="Arial"/>
              </a:rPr>
              <a:t>4</a:t>
            </a:r>
            <a:r>
              <a:rPr lang="en-US" sz="2000" b="0" dirty="0">
                <a:latin typeface="Arial"/>
                <a:cs typeface="Arial"/>
              </a:rPr>
              <a:t>)[I</a:t>
            </a:r>
            <a:r>
              <a:rPr lang="en-US" sz="2000" b="0" baseline="-25000" dirty="0">
                <a:latin typeface="Arial"/>
                <a:cs typeface="Arial"/>
              </a:rPr>
              <a:t>5</a:t>
            </a:r>
            <a:r>
              <a:rPr lang="en-US" sz="2000" b="0" dirty="0">
                <a:latin typeface="Arial"/>
                <a:cs typeface="Arial"/>
              </a:rPr>
              <a:t>]	</a:t>
            </a:r>
            <a:r>
              <a:rPr lang="cs-CZ" sz="2000" b="0" dirty="0">
                <a:latin typeface="Arial"/>
                <a:cs typeface="Arial"/>
              </a:rPr>
              <a:t>           </a:t>
            </a:r>
            <a:r>
              <a:rPr lang="en-US" sz="2000" b="0" dirty="0">
                <a:latin typeface="Arial"/>
                <a:cs typeface="Arial"/>
              </a:rPr>
              <a:t>(PPh</a:t>
            </a:r>
            <a:r>
              <a:rPr lang="en-US" sz="2000" b="0" baseline="-25000" dirty="0">
                <a:latin typeface="Arial"/>
                <a:cs typeface="Arial"/>
              </a:rPr>
              <a:t>4</a:t>
            </a:r>
            <a:r>
              <a:rPr lang="en-US" sz="2000" b="0" dirty="0">
                <a:latin typeface="Arial"/>
                <a:cs typeface="Arial"/>
              </a:rPr>
              <a:t>)[I</a:t>
            </a:r>
            <a:r>
              <a:rPr lang="en-US" sz="2000" b="0" baseline="-25000" dirty="0">
                <a:latin typeface="Arial"/>
                <a:cs typeface="Arial"/>
              </a:rPr>
              <a:t>7</a:t>
            </a:r>
            <a:r>
              <a:rPr lang="en-US" sz="2000" b="0" dirty="0">
                <a:latin typeface="Arial"/>
                <a:cs typeface="Arial"/>
              </a:rPr>
              <a:t>]		</a:t>
            </a:r>
            <a:r>
              <a:rPr lang="cs-CZ" sz="2000" b="0" dirty="0">
                <a:latin typeface="Arial"/>
                <a:cs typeface="Arial"/>
              </a:rPr>
              <a:t>     </a:t>
            </a:r>
            <a:r>
              <a:rPr lang="en-US" sz="2000" b="0" dirty="0">
                <a:latin typeface="Arial"/>
                <a:cs typeface="Arial"/>
              </a:rPr>
              <a:t>Cs</a:t>
            </a:r>
            <a:r>
              <a:rPr lang="en-US" sz="2000" b="0" baseline="-25000" dirty="0">
                <a:latin typeface="Arial"/>
                <a:cs typeface="Arial"/>
              </a:rPr>
              <a:t>2</a:t>
            </a:r>
            <a:r>
              <a:rPr lang="en-US" sz="2000" b="0" dirty="0">
                <a:latin typeface="Arial"/>
                <a:cs typeface="Arial"/>
              </a:rPr>
              <a:t>[I</a:t>
            </a:r>
            <a:r>
              <a:rPr lang="en-US" sz="2000" b="0" baseline="-25000" dirty="0">
                <a:latin typeface="Arial"/>
                <a:cs typeface="Arial"/>
              </a:rPr>
              <a:t>8</a:t>
            </a:r>
            <a:r>
              <a:rPr lang="en-US" sz="2000" b="0" dirty="0">
                <a:latin typeface="Arial"/>
                <a:cs typeface="Arial"/>
              </a:rPr>
              <a:t>]</a:t>
            </a: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 err="1">
                <a:latin typeface="Arial"/>
                <a:cs typeface="Arial"/>
              </a:rPr>
              <a:t>Jododusík</a:t>
            </a:r>
            <a:r>
              <a:rPr lang="cs-CZ" sz="2000" b="0">
                <a:latin typeface="Arial"/>
                <a:cs typeface="Arial"/>
              </a:rPr>
              <a:t> NI</a:t>
            </a:r>
            <a:r>
              <a:rPr lang="cs-CZ" sz="2000" b="0" baseline="-25000">
                <a:latin typeface="Arial"/>
                <a:cs typeface="Arial"/>
              </a:rPr>
              <a:t>3</a:t>
            </a:r>
            <a:r>
              <a:rPr lang="cs-CZ" sz="2000" b="0">
                <a:latin typeface="Arial"/>
                <a:cs typeface="Arial"/>
              </a:rPr>
              <a:t>·NH</a:t>
            </a:r>
            <a:r>
              <a:rPr lang="cs-CZ" sz="2000" b="0" baseline="-25000">
                <a:latin typeface="Arial"/>
                <a:cs typeface="Arial"/>
              </a:rPr>
              <a:t>3</a:t>
            </a:r>
            <a:endParaRPr lang="cs-CZ" sz="2000" b="0" dirty="0">
              <a:latin typeface="Arial"/>
              <a:cs typeface="Arial"/>
            </a:endParaRPr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238608"/>
              </p:ext>
            </p:extLst>
          </p:nvPr>
        </p:nvGraphicFramePr>
        <p:xfrm>
          <a:off x="361859" y="1573915"/>
          <a:ext cx="931958" cy="4869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018" name="CS ChemDraw Drawing" r:id="rId5" imgW="465979" imgH="177930" progId="ChemDraw.Document.6.0">
                  <p:embed/>
                </p:oleObj>
              </mc:Choice>
              <mc:Fallback>
                <p:oleObj name="CS ChemDraw Drawing" r:id="rId5" imgW="465979" imgH="17793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1859" y="1573915"/>
                        <a:ext cx="931958" cy="4869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1525851"/>
              </p:ext>
            </p:extLst>
          </p:nvPr>
        </p:nvGraphicFramePr>
        <p:xfrm>
          <a:off x="361859" y="3359058"/>
          <a:ext cx="1316088" cy="355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019" name="CS ChemDraw Drawing" r:id="rId7" imgW="658044" imgH="177930" progId="ChemDraw.Document.6.0">
                  <p:embed/>
                </p:oleObj>
              </mc:Choice>
              <mc:Fallback>
                <p:oleObj name="CS ChemDraw Drawing" r:id="rId7" imgW="658044" imgH="17793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61859" y="3359058"/>
                        <a:ext cx="1316088" cy="3558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9648348"/>
              </p:ext>
            </p:extLst>
          </p:nvPr>
        </p:nvGraphicFramePr>
        <p:xfrm>
          <a:off x="2605553" y="3078588"/>
          <a:ext cx="1194528" cy="7824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020" name="CS ChemDraw Drawing" r:id="rId9" imgW="597264" imgH="391230" progId="ChemDraw.Document.6.0">
                  <p:embed/>
                </p:oleObj>
              </mc:Choice>
              <mc:Fallback>
                <p:oleObj name="CS ChemDraw Drawing" r:id="rId9" imgW="597264" imgH="39123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605553" y="3078588"/>
                        <a:ext cx="1194528" cy="7824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4274529"/>
              </p:ext>
            </p:extLst>
          </p:nvPr>
        </p:nvGraphicFramePr>
        <p:xfrm>
          <a:off x="4637557" y="2938188"/>
          <a:ext cx="1312846" cy="922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021" name="CS ChemDraw Drawing" r:id="rId11" imgW="656423" imgH="461430" progId="ChemDraw.Document.6.0">
                  <p:embed/>
                </p:oleObj>
              </mc:Choice>
              <mc:Fallback>
                <p:oleObj name="CS ChemDraw Drawing" r:id="rId11" imgW="656423" imgH="46143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637557" y="2938188"/>
                        <a:ext cx="1312846" cy="9228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2392964"/>
              </p:ext>
            </p:extLst>
          </p:nvPr>
        </p:nvGraphicFramePr>
        <p:xfrm>
          <a:off x="6596365" y="2971668"/>
          <a:ext cx="1925508" cy="889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022" name="CS ChemDraw Drawing" r:id="rId13" imgW="962754" imgH="444690" progId="ChemDraw.Document.6.0">
                  <p:embed/>
                </p:oleObj>
              </mc:Choice>
              <mc:Fallback>
                <p:oleObj name="CS ChemDraw Drawing" r:id="rId13" imgW="962754" imgH="444690" progId="ChemDraw.Document.6.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596365" y="2971668"/>
                        <a:ext cx="1925508" cy="8893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8"/>
          <p:cNvSpPr txBox="1"/>
          <p:nvPr/>
        </p:nvSpPr>
        <p:spPr>
          <a:xfrm>
            <a:off x="288000" y="252000"/>
            <a:ext cx="4653929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130000"/>
              </a:lnSpc>
            </a:pPr>
            <a:r>
              <a:rPr lang="cs-CZ" sz="2600" dirty="0">
                <a:latin typeface="Arial"/>
                <a:cs typeface="Arial"/>
              </a:rPr>
              <a:t>Další sloučeniny </a:t>
            </a:r>
            <a:r>
              <a:rPr lang="en-US" sz="2600" dirty="0">
                <a:latin typeface="Arial"/>
                <a:cs typeface="Arial"/>
              </a:rPr>
              <a:t>j</a:t>
            </a:r>
            <a:r>
              <a:rPr lang="cs-CZ" sz="2600" dirty="0">
                <a:latin typeface="Arial"/>
                <a:cs typeface="Arial"/>
              </a:rPr>
              <a:t>ódu</a:t>
            </a:r>
            <a:endParaRPr lang="en-US" sz="2600" b="1" dirty="0">
              <a:latin typeface="Arial"/>
              <a:cs typeface="Arial"/>
            </a:endParaRPr>
          </a:p>
        </p:txBody>
      </p:sp>
      <p:sp>
        <p:nvSpPr>
          <p:cNvPr id="14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747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Použití vzácných plynů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Ar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Svařování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.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Běžná chemická inertní atmosféra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.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Hasící plyn –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Argonit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.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Kr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81m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Kr (</a:t>
            </a:r>
            <a:r>
              <a:rPr lang="cs-CZ" altLang="cs-CZ" sz="2000" b="0" i="1" dirty="0">
                <a:solidFill>
                  <a:prstClr val="black"/>
                </a:solidFill>
                <a:latin typeface="Symbol" panose="05050102010706020507" pitchFamily="18" charset="2"/>
              </a:rPr>
              <a:t>t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= 13 s) – scintigrafie plic [generátor 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81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Rb(</a:t>
            </a:r>
            <a:r>
              <a:rPr lang="cs-CZ" altLang="cs-CZ" sz="2000" b="0" dirty="0">
                <a:solidFill>
                  <a:prstClr val="black"/>
                </a:solidFill>
                <a:latin typeface="Symbol" panose="05050102010706020507" pitchFamily="18" charset="2"/>
              </a:rPr>
              <a:t>b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+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81m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Kr, </a:t>
            </a:r>
            <a:r>
              <a:rPr lang="cs-CZ" altLang="cs-CZ" sz="2000" b="0" i="1" dirty="0">
                <a:solidFill>
                  <a:prstClr val="black"/>
                </a:solidFill>
                <a:latin typeface="Symbol" panose="05050102010706020507" pitchFamily="18" charset="2"/>
              </a:rPr>
              <a:t>t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= 4,5 h]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.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Xe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Anestetikum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.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„Palivo“ do raketových motorů (iontové motory, elektrostatické urychlení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Xe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+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na &gt;100000 km/h).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Rn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Lázně – pohybový aparát, klouby (Jáchymov).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Rn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je dobře rozpustný ve vodě, ohřátím se uvolní – pozor na prádelny.</a:t>
            </a: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9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866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Sloučeniny vzácných plynů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8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První sloučeniny připraveny v 60. letech 20. stol. (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Xe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[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PtF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6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]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).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He, Ne, Ar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Prakticky žádná chemie – pouze velmi nestálé produkty kolizí 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v molekulových paprscích stabilizované při extrémně nízkých teplotách.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Kr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Omezeno prakticky jen na KrF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a odvozené sloučeniny typu: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endParaRPr lang="en-US" altLang="cs-CZ" sz="2000" b="0" dirty="0">
              <a:solidFill>
                <a:prstClr val="black"/>
              </a:solidFill>
              <a:latin typeface="Arial" charset="0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en-US" altLang="cs-CZ" sz="2000" b="0" dirty="0" err="1">
                <a:solidFill>
                  <a:prstClr val="black"/>
                </a:solidFill>
                <a:latin typeface="Arial" charset="0"/>
              </a:rPr>
              <a:t>Xe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Xe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</a:t>
            </a:r>
            <a:r>
              <a:rPr lang="cs-CZ" altLang="cs-CZ" sz="2000" b="0" i="1" dirty="0">
                <a:solidFill>
                  <a:prstClr val="black"/>
                </a:solidFill>
                <a:latin typeface="Arial" charset="0"/>
              </a:rPr>
              <a:t>n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F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XeF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XeF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, XeF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6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(podle podmínek)</a:t>
            </a:r>
            <a:br>
              <a:rPr lang="cs-CZ" altLang="cs-CZ" sz="2000" b="0" dirty="0">
                <a:solidFill>
                  <a:prstClr val="black"/>
                </a:solidFill>
                <a:latin typeface="Arial" charset="0"/>
              </a:rPr>
            </a:b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XeF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6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</a:t>
            </a:r>
            <a:r>
              <a:rPr lang="en-US" altLang="cs-CZ" sz="2000" b="0" dirty="0">
                <a:solidFill>
                  <a:prstClr val="black"/>
                </a:solidFill>
                <a:latin typeface="Arial" charset="0"/>
              </a:rPr>
              <a:t>3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H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2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O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6 HF  +  XeO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endParaRPr lang="en-US" altLang="cs-CZ" sz="2000" b="0" baseline="-2500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XeO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3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+  OH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</a:t>
            </a:r>
            <a:r>
              <a:rPr lang="cs-CZ" altLang="cs-CZ" sz="2000" b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  HXeO</a:t>
            </a:r>
            <a:r>
              <a:rPr lang="cs-CZ" altLang="cs-CZ" sz="2000" b="0" baseline="-25000" dirty="0">
                <a:solidFill>
                  <a:prstClr val="black"/>
                </a:solidFill>
                <a:latin typeface="Arial" charset="0"/>
              </a:rPr>
              <a:t>4</a:t>
            </a:r>
            <a:r>
              <a:rPr lang="cs-CZ" altLang="cs-CZ" sz="2000" b="0" baseline="30000" dirty="0">
                <a:solidFill>
                  <a:prstClr val="black"/>
                </a:solidFill>
                <a:latin typeface="Arial" charset="0"/>
              </a:rPr>
              <a:t>–</a:t>
            </a:r>
            <a:endParaRPr lang="cs-CZ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endParaRPr lang="en-US" altLang="cs-CZ" sz="2000" b="0" dirty="0">
              <a:solidFill>
                <a:prstClr val="black"/>
              </a:solidFill>
              <a:latin typeface="Arial" charset="0"/>
            </a:endParaRPr>
          </a:p>
          <a:p>
            <a:pPr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</a:pP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Tvar molekul většinou odpovídá </a:t>
            </a:r>
            <a:r>
              <a:rPr lang="cs-CZ" altLang="cs-CZ" sz="2000" b="0" dirty="0" err="1">
                <a:solidFill>
                  <a:prstClr val="black"/>
                </a:solidFill>
                <a:latin typeface="Arial" charset="0"/>
              </a:rPr>
              <a:t>VSEPRu</a:t>
            </a:r>
            <a:r>
              <a:rPr lang="cs-CZ" altLang="cs-CZ" sz="2000" b="0" dirty="0">
                <a:solidFill>
                  <a:prstClr val="black"/>
                </a:solidFill>
                <a:latin typeface="Arial" charset="0"/>
              </a:rPr>
              <a:t>.</a:t>
            </a:r>
          </a:p>
        </p:txBody>
      </p:sp>
      <p:sp>
        <p:nvSpPr>
          <p:cNvPr id="11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08-0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898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00" y="658810"/>
            <a:ext cx="7776000" cy="5434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bdélník 7"/>
          <p:cNvSpPr/>
          <p:nvPr/>
        </p:nvSpPr>
        <p:spPr>
          <a:xfrm>
            <a:off x="7531957" y="1557649"/>
            <a:ext cx="419100" cy="244741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900" b="0">
                <a:solidFill>
                  <a:prstClr val="black"/>
                </a:solidFill>
                <a:latin typeface="Arial"/>
                <a:cs typeface="Arial"/>
              </a:rPr>
              <a:t>www.natur.cuni.cz</a:t>
            </a:r>
            <a:endParaRPr lang="en-US" sz="900" b="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23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24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noFill/>
          <a:ln w="9525" cap="flat" cmpd="sng" algn="ctr">
            <a:solidFill>
              <a:srgbClr val="D22D40"/>
            </a:solidFill>
            <a:prstDash val="solid"/>
          </a:ln>
          <a:effectLst/>
        </p:spPr>
      </p:cxnSp>
      <p:sp>
        <p:nvSpPr>
          <p:cNvPr id="25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Halogeny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Rectangle 17"/>
          <p:cNvSpPr/>
          <p:nvPr/>
        </p:nvSpPr>
        <p:spPr>
          <a:xfrm>
            <a:off x="0" y="0"/>
            <a:ext cx="9144000" cy="10795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154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2"/>
          <p:cNvSpPr txBox="1"/>
          <p:nvPr/>
        </p:nvSpPr>
        <p:spPr>
          <a:xfrm>
            <a:off x="2772000" y="900000"/>
            <a:ext cx="6120480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Vysoká elektronegativita (chybí 1 elektron k uzavření elektronové konfigurace).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Ve volném stavu dvouatomové molekuly.</a:t>
            </a:r>
          </a:p>
          <a:p>
            <a:pPr algn="l">
              <a:buClr>
                <a:srgbClr val="D22D40"/>
              </a:buClr>
            </a:pPr>
            <a:endParaRPr lang="cs-CZ" sz="2000" b="0" dirty="0">
              <a:latin typeface="Arial"/>
              <a:cs typeface="Arial"/>
            </a:endParaRPr>
          </a:p>
          <a:p>
            <a:pPr algn="l">
              <a:buClr>
                <a:srgbClr val="D22D40"/>
              </a:buClr>
            </a:pPr>
            <a:r>
              <a:rPr lang="cs-CZ" sz="2000" b="0" dirty="0">
                <a:latin typeface="Arial"/>
                <a:cs typeface="Arial"/>
              </a:rPr>
              <a:t>F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a Cl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žlutozelený a světle zelený plyn, Br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temně hnědá kapalina, I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cs-CZ" sz="2000" b="0" dirty="0">
                <a:latin typeface="Arial"/>
                <a:cs typeface="Arial"/>
              </a:rPr>
              <a:t> lesklé temné pevno.</a:t>
            </a:r>
          </a:p>
        </p:txBody>
      </p:sp>
      <p:sp>
        <p:nvSpPr>
          <p:cNvPr id="13" name="TextBox 2"/>
          <p:cNvSpPr txBox="1"/>
          <p:nvPr/>
        </p:nvSpPr>
        <p:spPr>
          <a:xfrm>
            <a:off x="288000" y="900000"/>
            <a:ext cx="2110929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F, fluor</a:t>
            </a:r>
            <a:endParaRPr lang="en-US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Cl, chlor</a:t>
            </a:r>
            <a:endParaRPr lang="en-US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Br, brom</a:t>
            </a:r>
            <a:endParaRPr lang="en-US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I, jód</a:t>
            </a:r>
            <a:endParaRPr lang="en-US" sz="2000" b="0" dirty="0">
              <a:latin typeface="Arial"/>
              <a:cs typeface="Arial"/>
            </a:endParaRPr>
          </a:p>
          <a:p>
            <a:pPr marL="285750" indent="-285750" algn="l"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At, astat</a:t>
            </a:r>
          </a:p>
        </p:txBody>
      </p: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Halogeny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961720"/>
              </p:ext>
            </p:extLst>
          </p:nvPr>
        </p:nvGraphicFramePr>
        <p:xfrm>
          <a:off x="288000" y="3501008"/>
          <a:ext cx="8388455" cy="242221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26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7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8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58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75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654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437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41016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Prvek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b.t. / K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b.v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/ 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cs-CZ" sz="2000" baseline="-25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Pauling</a:t>
                      </a:r>
                      <a:endParaRPr lang="cs-CZ" sz="2000" baseline="-2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i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cs-CZ" sz="2000" baseline="-25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Allen</a:t>
                      </a:r>
                      <a:endParaRPr lang="cs-CZ" sz="2000" baseline="-2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i="1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cs-CZ" sz="2000" baseline="-25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kovalentní</a:t>
                      </a:r>
                      <a:r>
                        <a:rPr lang="cs-CZ" sz="2000" i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Å</a:t>
                      </a:r>
                      <a:endParaRPr lang="cs-CZ" sz="2000" baseline="-2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i="1" baseline="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cs-CZ" sz="2000" i="0" baseline="-25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ion</a:t>
                      </a:r>
                      <a:r>
                        <a:rPr lang="cs-CZ" sz="2000" i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(X</a:t>
                      </a:r>
                      <a:r>
                        <a:rPr lang="cs-CZ" sz="2000" i="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cs-CZ" sz="2000" i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/ Å</a:t>
                      </a:r>
                      <a:endParaRPr lang="cs-CZ" sz="2000" baseline="-25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</a:t>
                      </a:r>
                      <a:endParaRPr lang="cs-CZ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1,96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356"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84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5030851" y="6341803"/>
            <a:ext cx="3965675" cy="22942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algn="r">
              <a:lnSpc>
                <a:spcPct val="130000"/>
              </a:lnSpc>
            </a:pPr>
            <a:r>
              <a:rPr lang="en-US" sz="900">
                <a:latin typeface="Arial"/>
                <a:cs typeface="Arial"/>
              </a:rPr>
              <a:t>www.natur.cuni.cz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solidFill>
            <a:srgbClr val="D22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57900"/>
            <a:ext cx="2159000" cy="800100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2903" y="6057900"/>
            <a:ext cx="8873623" cy="0"/>
          </a:xfrm>
          <a:prstGeom prst="line">
            <a:avLst/>
          </a:prstGeom>
          <a:ln w="9525" cmpd="sng">
            <a:solidFill>
              <a:srgbClr val="D22D4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8"/>
          <p:cNvSpPr txBox="1"/>
          <p:nvPr/>
        </p:nvSpPr>
        <p:spPr>
          <a:xfrm>
            <a:off x="288000" y="252000"/>
            <a:ext cx="8316448" cy="49107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 defTabSz="457200" eaLnBrk="1" fontAlgn="auto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prstClr val="black"/>
                </a:solidFill>
                <a:latin typeface="Arial"/>
                <a:cs typeface="Arial"/>
              </a:rPr>
              <a:t>Výskyt halogenů</a:t>
            </a:r>
            <a:endParaRPr lang="en-US" sz="26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TextBox 2"/>
          <p:cNvSpPr txBox="1"/>
          <p:nvPr/>
        </p:nvSpPr>
        <p:spPr>
          <a:xfrm>
            <a:off x="287215" y="900000"/>
            <a:ext cx="8460754" cy="49244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F: 13. </a:t>
            </a:r>
            <a:r>
              <a:rPr lang="cs-CZ" sz="2000" b="0" dirty="0" err="1">
                <a:latin typeface="Arial"/>
                <a:cs typeface="Arial"/>
              </a:rPr>
              <a:t>nejzastoupenější</a:t>
            </a:r>
            <a:r>
              <a:rPr lang="cs-CZ" sz="2000" b="0" dirty="0">
                <a:latin typeface="Arial"/>
                <a:cs typeface="Arial"/>
              </a:rPr>
              <a:t>, 0,06 </a:t>
            </a:r>
            <a:r>
              <a:rPr lang="en-US" sz="2000" b="0" dirty="0">
                <a:latin typeface="Arial"/>
                <a:cs typeface="Arial"/>
              </a:rPr>
              <a:t>%</a:t>
            </a:r>
            <a:br>
              <a:rPr lang="en-US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Nerozpustné minerály</a:t>
            </a:r>
            <a:r>
              <a:rPr lang="en-US" sz="2000" b="0" dirty="0">
                <a:latin typeface="Arial"/>
                <a:cs typeface="Arial"/>
              </a:rPr>
              <a:t> – </a:t>
            </a:r>
            <a:r>
              <a:rPr lang="en-US" sz="2000" b="0" dirty="0" err="1">
                <a:latin typeface="Arial"/>
                <a:cs typeface="Arial"/>
              </a:rPr>
              <a:t>fluorit</a:t>
            </a:r>
            <a:r>
              <a:rPr lang="en-US" sz="2000" b="0" dirty="0">
                <a:latin typeface="Arial"/>
                <a:cs typeface="Arial"/>
              </a:rPr>
              <a:t> </a:t>
            </a:r>
            <a:r>
              <a:rPr lang="cs-CZ" sz="2000" b="0" dirty="0">
                <a:latin typeface="Arial"/>
                <a:cs typeface="Arial"/>
              </a:rPr>
              <a:t>CaF</a:t>
            </a:r>
            <a:r>
              <a:rPr lang="cs-CZ" sz="2000" b="0" baseline="-25000" dirty="0">
                <a:latin typeface="Arial"/>
                <a:cs typeface="Arial"/>
              </a:rPr>
              <a:t>2</a:t>
            </a:r>
            <a:r>
              <a:rPr lang="en-US" sz="2000" b="0" dirty="0">
                <a:latin typeface="Arial"/>
                <a:cs typeface="Arial"/>
              </a:rPr>
              <a:t>, </a:t>
            </a:r>
            <a:r>
              <a:rPr lang="en-US" sz="2000" b="0" dirty="0" err="1">
                <a:latin typeface="Arial"/>
                <a:cs typeface="Arial"/>
              </a:rPr>
              <a:t>kryolit</a:t>
            </a:r>
            <a:r>
              <a:rPr lang="en-US" sz="2000" b="0" dirty="0">
                <a:latin typeface="Arial"/>
                <a:cs typeface="Arial"/>
              </a:rPr>
              <a:t> Na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en-US" sz="2000" b="0" dirty="0">
                <a:latin typeface="Arial"/>
                <a:cs typeface="Arial"/>
              </a:rPr>
              <a:t>[</a:t>
            </a:r>
            <a:r>
              <a:rPr lang="en-US" sz="2000" b="0" dirty="0" err="1">
                <a:latin typeface="Arial"/>
                <a:cs typeface="Arial"/>
              </a:rPr>
              <a:t>AlF</a:t>
            </a:r>
            <a:r>
              <a:rPr lang="cs-CZ" sz="2000" b="0" baseline="-25000" dirty="0">
                <a:latin typeface="Arial"/>
                <a:cs typeface="Arial"/>
              </a:rPr>
              <a:t>6</a:t>
            </a:r>
            <a:r>
              <a:rPr lang="en-US" sz="2000" b="0" dirty="0">
                <a:latin typeface="Arial"/>
                <a:cs typeface="Arial"/>
              </a:rPr>
              <a:t>] </a:t>
            </a:r>
            <a:r>
              <a:rPr lang="cs-CZ" sz="2000" b="0" dirty="0">
                <a:latin typeface="Arial"/>
                <a:cs typeface="Arial"/>
              </a:rPr>
              <a:t>(i když v přírodě už díky činnosti člověka „vy</a:t>
            </a:r>
            <a:r>
              <a:rPr lang="en-GB" sz="2000" b="0" dirty="0" err="1">
                <a:latin typeface="Arial"/>
                <a:cs typeface="Arial"/>
              </a:rPr>
              <a:t>hynu</a:t>
            </a:r>
            <a:r>
              <a:rPr lang="cs-CZ" sz="2000" b="0" dirty="0">
                <a:latin typeface="Arial"/>
                <a:cs typeface="Arial"/>
              </a:rPr>
              <a:t>l“).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Cl: 19. </a:t>
            </a:r>
            <a:r>
              <a:rPr lang="cs-CZ" sz="2000" b="0" dirty="0" err="1">
                <a:latin typeface="Arial"/>
                <a:cs typeface="Arial"/>
              </a:rPr>
              <a:t>nejzastoupenější</a:t>
            </a:r>
            <a:r>
              <a:rPr lang="cs-CZ" sz="2000" b="0" dirty="0">
                <a:latin typeface="Arial"/>
                <a:cs typeface="Arial"/>
              </a:rPr>
              <a:t>, 0,02 </a:t>
            </a:r>
            <a:r>
              <a:rPr lang="en-US" sz="2000" b="0" dirty="0">
                <a:latin typeface="Arial"/>
                <a:cs typeface="Arial"/>
              </a:rPr>
              <a:t>%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Rozpustné minerály (mořská voda) – halit </a:t>
            </a:r>
            <a:r>
              <a:rPr lang="cs-CZ" sz="2000" b="0" dirty="0" err="1">
                <a:latin typeface="Arial"/>
                <a:cs typeface="Arial"/>
              </a:rPr>
              <a:t>NaCl</a:t>
            </a:r>
            <a:r>
              <a:rPr lang="cs-CZ" sz="2000" b="0" dirty="0">
                <a:latin typeface="Arial"/>
                <a:cs typeface="Arial"/>
              </a:rPr>
              <a:t>, sylvín </a:t>
            </a:r>
            <a:r>
              <a:rPr lang="cs-CZ" sz="2000" b="0" dirty="0" err="1">
                <a:latin typeface="Arial"/>
                <a:cs typeface="Arial"/>
              </a:rPr>
              <a:t>KCl</a:t>
            </a:r>
            <a:r>
              <a:rPr lang="cs-CZ" sz="2000" b="0" dirty="0">
                <a:latin typeface="Arial"/>
                <a:cs typeface="Arial"/>
              </a:rPr>
              <a:t>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Br: 2,4 </a:t>
            </a:r>
            <a:r>
              <a:rPr lang="cs-CZ" sz="2000" b="0" dirty="0" err="1">
                <a:latin typeface="Arial"/>
                <a:cs typeface="Arial"/>
              </a:rPr>
              <a:t>ppm</a:t>
            </a:r>
            <a:r>
              <a:rPr lang="cs-CZ" sz="2000" b="0" dirty="0">
                <a:latin typeface="Arial"/>
                <a:cs typeface="Arial"/>
              </a:rPr>
              <a:t> (</a:t>
            </a:r>
            <a:r>
              <a:rPr lang="cs-CZ" sz="2000" b="0" dirty="0" err="1">
                <a:latin typeface="Arial"/>
                <a:cs typeface="Arial"/>
              </a:rPr>
              <a:t>Sn</a:t>
            </a:r>
            <a:r>
              <a:rPr lang="cs-CZ" sz="2000" b="0" dirty="0">
                <a:latin typeface="Arial"/>
                <a:cs typeface="Arial"/>
              </a:rPr>
              <a:t> 2,3 </a:t>
            </a:r>
            <a:r>
              <a:rPr lang="cs-CZ" sz="2000" b="0" dirty="0" err="1">
                <a:latin typeface="Arial"/>
                <a:cs typeface="Arial"/>
              </a:rPr>
              <a:t>ppm</a:t>
            </a:r>
            <a:r>
              <a:rPr lang="cs-CZ" sz="2000" b="0" dirty="0">
                <a:latin typeface="Arial"/>
                <a:cs typeface="Arial"/>
              </a:rPr>
              <a:t>, </a:t>
            </a:r>
            <a:r>
              <a:rPr lang="cs-CZ" sz="2000" b="0" dirty="0" err="1">
                <a:latin typeface="Arial"/>
                <a:cs typeface="Arial"/>
              </a:rPr>
              <a:t>Eu</a:t>
            </a:r>
            <a:r>
              <a:rPr lang="cs-CZ" sz="2000" b="0" dirty="0">
                <a:latin typeface="Arial"/>
                <a:cs typeface="Arial"/>
              </a:rPr>
              <a:t> 2 </a:t>
            </a:r>
            <a:r>
              <a:rPr lang="cs-CZ" sz="2000" b="0" dirty="0" err="1">
                <a:latin typeface="Arial"/>
                <a:cs typeface="Arial"/>
              </a:rPr>
              <a:t>ppm</a:t>
            </a:r>
            <a:r>
              <a:rPr lang="cs-CZ" sz="2000" b="0" dirty="0">
                <a:latin typeface="Arial"/>
                <a:cs typeface="Arial"/>
              </a:rPr>
              <a:t>, Ta 2 </a:t>
            </a:r>
            <a:r>
              <a:rPr lang="cs-CZ" sz="2000" b="0" dirty="0" err="1">
                <a:latin typeface="Arial"/>
                <a:cs typeface="Arial"/>
              </a:rPr>
              <a:t>ppm</a:t>
            </a:r>
            <a:r>
              <a:rPr lang="cs-CZ" sz="2000" b="0" dirty="0">
                <a:latin typeface="Arial"/>
                <a:cs typeface="Arial"/>
              </a:rPr>
              <a:t>)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Mořská voda. Jezerní sedimenty.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I: 0,45 </a:t>
            </a:r>
            <a:r>
              <a:rPr lang="cs-CZ" sz="2000" b="0" dirty="0" err="1">
                <a:latin typeface="Arial"/>
                <a:cs typeface="Arial"/>
              </a:rPr>
              <a:t>ppm</a:t>
            </a:r>
            <a:r>
              <a:rPr lang="cs-CZ" sz="2000" b="0" dirty="0">
                <a:latin typeface="Arial"/>
                <a:cs typeface="Arial"/>
              </a:rPr>
              <a:t> (As 1,8 </a:t>
            </a:r>
            <a:r>
              <a:rPr lang="cs-CZ" sz="2000" b="0" dirty="0" err="1">
                <a:latin typeface="Arial"/>
                <a:cs typeface="Arial"/>
              </a:rPr>
              <a:t>ppm</a:t>
            </a:r>
            <a:r>
              <a:rPr lang="cs-CZ" sz="2000" b="0" dirty="0">
                <a:latin typeface="Arial"/>
                <a:cs typeface="Arial"/>
              </a:rPr>
              <a:t>, </a:t>
            </a:r>
            <a:r>
              <a:rPr lang="cs-CZ" sz="2000" b="0" dirty="0" err="1">
                <a:latin typeface="Arial"/>
                <a:cs typeface="Arial"/>
              </a:rPr>
              <a:t>Sb</a:t>
            </a:r>
            <a:r>
              <a:rPr lang="cs-CZ" sz="2000" b="0" dirty="0">
                <a:latin typeface="Arial"/>
                <a:cs typeface="Arial"/>
              </a:rPr>
              <a:t> 0,2 </a:t>
            </a:r>
            <a:r>
              <a:rPr lang="cs-CZ" sz="2000" b="0" dirty="0" err="1">
                <a:latin typeface="Arial"/>
                <a:cs typeface="Arial"/>
              </a:rPr>
              <a:t>ppm</a:t>
            </a:r>
            <a:r>
              <a:rPr lang="cs-CZ" sz="2000" b="0" dirty="0">
                <a:latin typeface="Arial"/>
                <a:cs typeface="Arial"/>
              </a:rPr>
              <a:t>)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Mořská voda. Slaná ložiska – chilský ledek (NaNO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dirty="0">
                <a:latin typeface="Arial"/>
                <a:cs typeface="Arial"/>
              </a:rPr>
              <a:t> s obsahem IO</a:t>
            </a:r>
            <a:r>
              <a:rPr lang="cs-CZ" sz="2000" b="0" baseline="-25000" dirty="0">
                <a:latin typeface="Arial"/>
                <a:cs typeface="Arial"/>
              </a:rPr>
              <a:t>3</a:t>
            </a:r>
            <a:r>
              <a:rPr lang="cs-CZ" sz="2000" b="0" baseline="30000" dirty="0">
                <a:latin typeface="Arial"/>
                <a:cs typeface="Arial"/>
              </a:rPr>
              <a:t>–</a:t>
            </a:r>
            <a:r>
              <a:rPr lang="cs-CZ" sz="2000" b="0" dirty="0">
                <a:latin typeface="Arial"/>
                <a:cs typeface="Arial"/>
              </a:rPr>
              <a:t>).</a:t>
            </a: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endParaRPr lang="cs-CZ" sz="2000" b="0" dirty="0">
              <a:latin typeface="Arial"/>
              <a:cs typeface="Arial"/>
            </a:endParaRPr>
          </a:p>
          <a:p>
            <a:pPr marL="285750" indent="-285750" algn="l" defTabSz="4572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D22D40"/>
              </a:buClr>
              <a:buFont typeface="Wingdings" charset="2"/>
              <a:buChar char="§"/>
            </a:pPr>
            <a:r>
              <a:rPr lang="cs-CZ" sz="2000" b="0" dirty="0">
                <a:latin typeface="Arial"/>
                <a:cs typeface="Arial"/>
              </a:rPr>
              <a:t>At: nejméně zastoupený přírodní prvek</a:t>
            </a:r>
            <a:br>
              <a:rPr lang="cs-CZ" sz="2000" b="0" dirty="0">
                <a:latin typeface="Arial"/>
                <a:cs typeface="Arial"/>
              </a:rPr>
            </a:br>
            <a:r>
              <a:rPr lang="cs-CZ" sz="2000" b="0" dirty="0">
                <a:latin typeface="Arial"/>
                <a:cs typeface="Arial"/>
              </a:rPr>
              <a:t>V celé zemské kůře se odhaduje </a:t>
            </a:r>
            <a:r>
              <a:rPr lang="en-US" sz="2000" b="0" dirty="0">
                <a:latin typeface="Arial"/>
                <a:cs typeface="Arial"/>
              </a:rPr>
              <a:t>~ 1 g</a:t>
            </a:r>
            <a:r>
              <a:rPr lang="cs-CZ" sz="2000" b="0" dirty="0">
                <a:latin typeface="Arial"/>
                <a:cs typeface="Arial"/>
              </a:rPr>
              <a:t>, přechodně vzniká v rozpadových řadách, rozptýlený v radioaktivních minerálech.</a:t>
            </a:r>
            <a:endParaRPr lang="en-US" sz="2000" b="0" dirty="0">
              <a:latin typeface="Arial"/>
              <a:cs typeface="Arial"/>
            </a:endParaRPr>
          </a:p>
        </p:txBody>
      </p:sp>
      <p:sp>
        <p:nvSpPr>
          <p:cNvPr id="10" name="Zástupný symbol pro číslo snímku 1"/>
          <p:cNvSpPr>
            <a:spLocks noGrp="1"/>
          </p:cNvSpPr>
          <p:nvPr>
            <p:ph type="sldNum" sz="quarter" idx="12"/>
          </p:nvPr>
        </p:nvSpPr>
        <p:spPr>
          <a:xfrm>
            <a:off x="8424000" y="108000"/>
            <a:ext cx="720000" cy="360000"/>
          </a:xfrm>
        </p:spPr>
        <p:txBody>
          <a:bodyPr anchor="ctr" anchorCtr="0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</a:t>
            </a:r>
            <a:fld id="{CB05AA66-45A8-5543-8AD2-FEEF865319FF}" type="slidenum">
              <a:rPr lang="en-US" sz="1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260062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rgbClr val="666699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25200" rIns="91440" bIns="2520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7619</TotalTime>
  <Words>4218</Words>
  <Application>Microsoft Office PowerPoint</Application>
  <PresentationFormat>Předvádění na obrazovce (4:3)</PresentationFormat>
  <Paragraphs>541</Paragraphs>
  <Slides>40</Slides>
  <Notes>40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40</vt:i4>
      </vt:variant>
    </vt:vector>
  </HeadingPairs>
  <TitlesOfParts>
    <vt:vector size="46" baseType="lpstr">
      <vt:lpstr>Arial</vt:lpstr>
      <vt:lpstr>Symbol</vt:lpstr>
      <vt:lpstr>Times New Roman</vt:lpstr>
      <vt:lpstr>Wingdings</vt:lpstr>
      <vt:lpstr>Default Design</vt:lpstr>
      <vt:lpstr>CS ChemDraw Drawing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Anorganika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Vzácné plyny, halogeny</dc:title>
  <dc:creator>Honza</dc:creator>
  <cp:lastModifiedBy>Kubíček Vojtěch</cp:lastModifiedBy>
  <cp:revision>749</cp:revision>
  <dcterms:created xsi:type="dcterms:W3CDTF">2004-05-01T17:45:26Z</dcterms:created>
  <dcterms:modified xsi:type="dcterms:W3CDTF">2026-02-18T21:21:32Z</dcterms:modified>
</cp:coreProperties>
</file>