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8" r:id="rId4"/>
    <p:sldId id="269" r:id="rId5"/>
    <p:sldId id="270" r:id="rId6"/>
    <p:sldId id="273" r:id="rId7"/>
    <p:sldId id="257" r:id="rId8"/>
    <p:sldId id="266" r:id="rId9"/>
    <p:sldId id="259" r:id="rId1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83"/>
    <p:restoredTop sz="95807"/>
  </p:normalViewPr>
  <p:slideViewPr>
    <p:cSldViewPr snapToGrid="0" snapToObjects="1">
      <p:cViewPr varScale="1">
        <p:scale>
          <a:sx n="95" d="100"/>
          <a:sy n="95" d="100"/>
        </p:scale>
        <p:origin x="192"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79398A-E4BE-B74A-B0B6-906D7AE4285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3AF54F02-64F9-CE4C-8712-F895DC714C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B5830456-E174-F54C-BC7B-F7E2A50FC051}"/>
              </a:ext>
            </a:extLst>
          </p:cNvPr>
          <p:cNvSpPr>
            <a:spLocks noGrp="1"/>
          </p:cNvSpPr>
          <p:nvPr>
            <p:ph type="dt" sz="half" idx="10"/>
          </p:nvPr>
        </p:nvSpPr>
        <p:spPr/>
        <p:txBody>
          <a:bodyPr/>
          <a:lstStyle/>
          <a:p>
            <a:fld id="{9FBA54E2-34F7-2E4A-BC17-237EB113C581}" type="datetimeFigureOut">
              <a:rPr lang="cs-CZ" smtClean="0"/>
              <a:t>09.04.2021</a:t>
            </a:fld>
            <a:endParaRPr lang="cs-CZ"/>
          </a:p>
        </p:txBody>
      </p:sp>
      <p:sp>
        <p:nvSpPr>
          <p:cNvPr id="5" name="Zástupný symbol pro zápatí 4">
            <a:extLst>
              <a:ext uri="{FF2B5EF4-FFF2-40B4-BE49-F238E27FC236}">
                <a16:creationId xmlns:a16="http://schemas.microsoft.com/office/drawing/2014/main" id="{0403E614-2B85-B942-AEA9-F635AA5D9F4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CDC8FCB-418D-3C49-BC69-28EDE35EF044}"/>
              </a:ext>
            </a:extLst>
          </p:cNvPr>
          <p:cNvSpPr>
            <a:spLocks noGrp="1"/>
          </p:cNvSpPr>
          <p:nvPr>
            <p:ph type="sldNum" sz="quarter" idx="12"/>
          </p:nvPr>
        </p:nvSpPr>
        <p:spPr/>
        <p:txBody>
          <a:bodyPr/>
          <a:lstStyle/>
          <a:p>
            <a:fld id="{597E0C3D-B7E0-BD41-ABD1-98C15B80B156}" type="slidenum">
              <a:rPr lang="cs-CZ" smtClean="0"/>
              <a:t>‹#›</a:t>
            </a:fld>
            <a:endParaRPr lang="cs-CZ"/>
          </a:p>
        </p:txBody>
      </p:sp>
    </p:spTree>
    <p:extLst>
      <p:ext uri="{BB962C8B-B14F-4D97-AF65-F5344CB8AC3E}">
        <p14:creationId xmlns:p14="http://schemas.microsoft.com/office/powerpoint/2010/main" val="4221741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3E61D2-3C94-3543-ADF3-9932B6D8901E}"/>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54AC870-AD7A-2849-A53B-54EC5C3D40B3}"/>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30B2399-1D22-FD41-8D6F-770F26207D6C}"/>
              </a:ext>
            </a:extLst>
          </p:cNvPr>
          <p:cNvSpPr>
            <a:spLocks noGrp="1"/>
          </p:cNvSpPr>
          <p:nvPr>
            <p:ph type="dt" sz="half" idx="10"/>
          </p:nvPr>
        </p:nvSpPr>
        <p:spPr/>
        <p:txBody>
          <a:bodyPr/>
          <a:lstStyle/>
          <a:p>
            <a:fld id="{9FBA54E2-34F7-2E4A-BC17-237EB113C581}" type="datetimeFigureOut">
              <a:rPr lang="cs-CZ" smtClean="0"/>
              <a:t>09.04.2021</a:t>
            </a:fld>
            <a:endParaRPr lang="cs-CZ"/>
          </a:p>
        </p:txBody>
      </p:sp>
      <p:sp>
        <p:nvSpPr>
          <p:cNvPr id="5" name="Zástupný symbol pro zápatí 4">
            <a:extLst>
              <a:ext uri="{FF2B5EF4-FFF2-40B4-BE49-F238E27FC236}">
                <a16:creationId xmlns:a16="http://schemas.microsoft.com/office/drawing/2014/main" id="{0DF39F90-B79E-D04C-A787-A86BCBA0873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F486D98-A9B6-304D-B4DB-20AC6B771CE8}"/>
              </a:ext>
            </a:extLst>
          </p:cNvPr>
          <p:cNvSpPr>
            <a:spLocks noGrp="1"/>
          </p:cNvSpPr>
          <p:nvPr>
            <p:ph type="sldNum" sz="quarter" idx="12"/>
          </p:nvPr>
        </p:nvSpPr>
        <p:spPr/>
        <p:txBody>
          <a:bodyPr/>
          <a:lstStyle/>
          <a:p>
            <a:fld id="{597E0C3D-B7E0-BD41-ABD1-98C15B80B156}" type="slidenum">
              <a:rPr lang="cs-CZ" smtClean="0"/>
              <a:t>‹#›</a:t>
            </a:fld>
            <a:endParaRPr lang="cs-CZ"/>
          </a:p>
        </p:txBody>
      </p:sp>
    </p:spTree>
    <p:extLst>
      <p:ext uri="{BB962C8B-B14F-4D97-AF65-F5344CB8AC3E}">
        <p14:creationId xmlns:p14="http://schemas.microsoft.com/office/powerpoint/2010/main" val="230062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DA30943-09F6-D643-8D6D-1AEF7341D99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BD6561E-567B-4E41-B067-1C0B677833E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39ABA0C-6B73-8D4B-BBC9-400D6CB27855}"/>
              </a:ext>
            </a:extLst>
          </p:cNvPr>
          <p:cNvSpPr>
            <a:spLocks noGrp="1"/>
          </p:cNvSpPr>
          <p:nvPr>
            <p:ph type="dt" sz="half" idx="10"/>
          </p:nvPr>
        </p:nvSpPr>
        <p:spPr/>
        <p:txBody>
          <a:bodyPr/>
          <a:lstStyle/>
          <a:p>
            <a:fld id="{9FBA54E2-34F7-2E4A-BC17-237EB113C581}" type="datetimeFigureOut">
              <a:rPr lang="cs-CZ" smtClean="0"/>
              <a:t>09.04.2021</a:t>
            </a:fld>
            <a:endParaRPr lang="cs-CZ"/>
          </a:p>
        </p:txBody>
      </p:sp>
      <p:sp>
        <p:nvSpPr>
          <p:cNvPr id="5" name="Zástupný symbol pro zápatí 4">
            <a:extLst>
              <a:ext uri="{FF2B5EF4-FFF2-40B4-BE49-F238E27FC236}">
                <a16:creationId xmlns:a16="http://schemas.microsoft.com/office/drawing/2014/main" id="{14CAD8A1-DE11-094D-9166-B1086D41524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21585FD-2493-2543-B73B-134203B46F77}"/>
              </a:ext>
            </a:extLst>
          </p:cNvPr>
          <p:cNvSpPr>
            <a:spLocks noGrp="1"/>
          </p:cNvSpPr>
          <p:nvPr>
            <p:ph type="sldNum" sz="quarter" idx="12"/>
          </p:nvPr>
        </p:nvSpPr>
        <p:spPr/>
        <p:txBody>
          <a:bodyPr/>
          <a:lstStyle/>
          <a:p>
            <a:fld id="{597E0C3D-B7E0-BD41-ABD1-98C15B80B156}" type="slidenum">
              <a:rPr lang="cs-CZ" smtClean="0"/>
              <a:t>‹#›</a:t>
            </a:fld>
            <a:endParaRPr lang="cs-CZ"/>
          </a:p>
        </p:txBody>
      </p:sp>
    </p:spTree>
    <p:extLst>
      <p:ext uri="{BB962C8B-B14F-4D97-AF65-F5344CB8AC3E}">
        <p14:creationId xmlns:p14="http://schemas.microsoft.com/office/powerpoint/2010/main" val="277397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8CD853-7877-774A-BB89-E2C51FF563A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7E90F81-11F0-7743-810E-DC80F69EA6B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BE3359B-78F2-A948-BE8D-EC29C979A94B}"/>
              </a:ext>
            </a:extLst>
          </p:cNvPr>
          <p:cNvSpPr>
            <a:spLocks noGrp="1"/>
          </p:cNvSpPr>
          <p:nvPr>
            <p:ph type="dt" sz="half" idx="10"/>
          </p:nvPr>
        </p:nvSpPr>
        <p:spPr/>
        <p:txBody>
          <a:bodyPr/>
          <a:lstStyle/>
          <a:p>
            <a:fld id="{9FBA54E2-34F7-2E4A-BC17-237EB113C581}" type="datetimeFigureOut">
              <a:rPr lang="cs-CZ" smtClean="0"/>
              <a:t>09.04.2021</a:t>
            </a:fld>
            <a:endParaRPr lang="cs-CZ"/>
          </a:p>
        </p:txBody>
      </p:sp>
      <p:sp>
        <p:nvSpPr>
          <p:cNvPr id="5" name="Zástupný symbol pro zápatí 4">
            <a:extLst>
              <a:ext uri="{FF2B5EF4-FFF2-40B4-BE49-F238E27FC236}">
                <a16:creationId xmlns:a16="http://schemas.microsoft.com/office/drawing/2014/main" id="{F05FC1AD-3BE4-3947-9DC2-213A2625819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AF62996-62EF-7343-84CB-EFC9BC6B6870}"/>
              </a:ext>
            </a:extLst>
          </p:cNvPr>
          <p:cNvSpPr>
            <a:spLocks noGrp="1"/>
          </p:cNvSpPr>
          <p:nvPr>
            <p:ph type="sldNum" sz="quarter" idx="12"/>
          </p:nvPr>
        </p:nvSpPr>
        <p:spPr/>
        <p:txBody>
          <a:bodyPr/>
          <a:lstStyle/>
          <a:p>
            <a:fld id="{597E0C3D-B7E0-BD41-ABD1-98C15B80B156}" type="slidenum">
              <a:rPr lang="cs-CZ" smtClean="0"/>
              <a:t>‹#›</a:t>
            </a:fld>
            <a:endParaRPr lang="cs-CZ"/>
          </a:p>
        </p:txBody>
      </p:sp>
    </p:spTree>
    <p:extLst>
      <p:ext uri="{BB962C8B-B14F-4D97-AF65-F5344CB8AC3E}">
        <p14:creationId xmlns:p14="http://schemas.microsoft.com/office/powerpoint/2010/main" val="3811383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E089C5-6A7A-7E45-A6CB-8AA97EDA4C2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1CBA2FE1-CA5E-A646-BA7B-510D6FB2BC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D17D716-2CD2-934A-BB7E-E60686ACD68B}"/>
              </a:ext>
            </a:extLst>
          </p:cNvPr>
          <p:cNvSpPr>
            <a:spLocks noGrp="1"/>
          </p:cNvSpPr>
          <p:nvPr>
            <p:ph type="dt" sz="half" idx="10"/>
          </p:nvPr>
        </p:nvSpPr>
        <p:spPr/>
        <p:txBody>
          <a:bodyPr/>
          <a:lstStyle/>
          <a:p>
            <a:fld id="{9FBA54E2-34F7-2E4A-BC17-237EB113C581}" type="datetimeFigureOut">
              <a:rPr lang="cs-CZ" smtClean="0"/>
              <a:t>09.04.2021</a:t>
            </a:fld>
            <a:endParaRPr lang="cs-CZ"/>
          </a:p>
        </p:txBody>
      </p:sp>
      <p:sp>
        <p:nvSpPr>
          <p:cNvPr id="5" name="Zástupný symbol pro zápatí 4">
            <a:extLst>
              <a:ext uri="{FF2B5EF4-FFF2-40B4-BE49-F238E27FC236}">
                <a16:creationId xmlns:a16="http://schemas.microsoft.com/office/drawing/2014/main" id="{BDB05FC5-5DFA-5D4F-86E1-FB3DCF07C6D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2EF7EC9-A9B6-704F-B826-F4D3C8A80CDC}"/>
              </a:ext>
            </a:extLst>
          </p:cNvPr>
          <p:cNvSpPr>
            <a:spLocks noGrp="1"/>
          </p:cNvSpPr>
          <p:nvPr>
            <p:ph type="sldNum" sz="quarter" idx="12"/>
          </p:nvPr>
        </p:nvSpPr>
        <p:spPr/>
        <p:txBody>
          <a:bodyPr/>
          <a:lstStyle/>
          <a:p>
            <a:fld id="{597E0C3D-B7E0-BD41-ABD1-98C15B80B156}" type="slidenum">
              <a:rPr lang="cs-CZ" smtClean="0"/>
              <a:t>‹#›</a:t>
            </a:fld>
            <a:endParaRPr lang="cs-CZ"/>
          </a:p>
        </p:txBody>
      </p:sp>
    </p:spTree>
    <p:extLst>
      <p:ext uri="{BB962C8B-B14F-4D97-AF65-F5344CB8AC3E}">
        <p14:creationId xmlns:p14="http://schemas.microsoft.com/office/powerpoint/2010/main" val="237416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F509C3-EA1D-8346-8D71-D6D351832EB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C69FB8B-FA2A-144F-8970-3AF22A77B23D}"/>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7A6316D-0BAA-E443-B0EA-CDFD84EF8255}"/>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808E213-FEC8-9E40-A270-B4593D8115E6}"/>
              </a:ext>
            </a:extLst>
          </p:cNvPr>
          <p:cNvSpPr>
            <a:spLocks noGrp="1"/>
          </p:cNvSpPr>
          <p:nvPr>
            <p:ph type="dt" sz="half" idx="10"/>
          </p:nvPr>
        </p:nvSpPr>
        <p:spPr/>
        <p:txBody>
          <a:bodyPr/>
          <a:lstStyle/>
          <a:p>
            <a:fld id="{9FBA54E2-34F7-2E4A-BC17-237EB113C581}" type="datetimeFigureOut">
              <a:rPr lang="cs-CZ" smtClean="0"/>
              <a:t>09.04.2021</a:t>
            </a:fld>
            <a:endParaRPr lang="cs-CZ"/>
          </a:p>
        </p:txBody>
      </p:sp>
      <p:sp>
        <p:nvSpPr>
          <p:cNvPr id="6" name="Zástupný symbol pro zápatí 5">
            <a:extLst>
              <a:ext uri="{FF2B5EF4-FFF2-40B4-BE49-F238E27FC236}">
                <a16:creationId xmlns:a16="http://schemas.microsoft.com/office/drawing/2014/main" id="{5352915F-0907-4542-97B7-C854C546AA6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2DB5833-CDD2-7E43-95C2-F1F933556900}"/>
              </a:ext>
            </a:extLst>
          </p:cNvPr>
          <p:cNvSpPr>
            <a:spLocks noGrp="1"/>
          </p:cNvSpPr>
          <p:nvPr>
            <p:ph type="sldNum" sz="quarter" idx="12"/>
          </p:nvPr>
        </p:nvSpPr>
        <p:spPr/>
        <p:txBody>
          <a:bodyPr/>
          <a:lstStyle/>
          <a:p>
            <a:fld id="{597E0C3D-B7E0-BD41-ABD1-98C15B80B156}" type="slidenum">
              <a:rPr lang="cs-CZ" smtClean="0"/>
              <a:t>‹#›</a:t>
            </a:fld>
            <a:endParaRPr lang="cs-CZ"/>
          </a:p>
        </p:txBody>
      </p:sp>
    </p:spTree>
    <p:extLst>
      <p:ext uri="{BB962C8B-B14F-4D97-AF65-F5344CB8AC3E}">
        <p14:creationId xmlns:p14="http://schemas.microsoft.com/office/powerpoint/2010/main" val="169911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853B9C-BD6B-A241-885F-E21DE1E1C572}"/>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A2DD250D-42D2-B340-9655-32C3612F6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399C4696-DFAB-DB47-932B-764C6BD2BC85}"/>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3EDE9743-D42D-D04D-ACC7-50189A544B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369B385-28E6-384A-8279-980F864D5795}"/>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35BE530-BF56-C640-B36E-08EDA8F1E3C1}"/>
              </a:ext>
            </a:extLst>
          </p:cNvPr>
          <p:cNvSpPr>
            <a:spLocks noGrp="1"/>
          </p:cNvSpPr>
          <p:nvPr>
            <p:ph type="dt" sz="half" idx="10"/>
          </p:nvPr>
        </p:nvSpPr>
        <p:spPr/>
        <p:txBody>
          <a:bodyPr/>
          <a:lstStyle/>
          <a:p>
            <a:fld id="{9FBA54E2-34F7-2E4A-BC17-237EB113C581}" type="datetimeFigureOut">
              <a:rPr lang="cs-CZ" smtClean="0"/>
              <a:t>09.04.2021</a:t>
            </a:fld>
            <a:endParaRPr lang="cs-CZ"/>
          </a:p>
        </p:txBody>
      </p:sp>
      <p:sp>
        <p:nvSpPr>
          <p:cNvPr id="8" name="Zástupný symbol pro zápatí 7">
            <a:extLst>
              <a:ext uri="{FF2B5EF4-FFF2-40B4-BE49-F238E27FC236}">
                <a16:creationId xmlns:a16="http://schemas.microsoft.com/office/drawing/2014/main" id="{DF8561BB-A98C-6A43-AE27-4BE95BC48D4C}"/>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C58C41C-64CB-314B-A5F8-17B29A341507}"/>
              </a:ext>
            </a:extLst>
          </p:cNvPr>
          <p:cNvSpPr>
            <a:spLocks noGrp="1"/>
          </p:cNvSpPr>
          <p:nvPr>
            <p:ph type="sldNum" sz="quarter" idx="12"/>
          </p:nvPr>
        </p:nvSpPr>
        <p:spPr/>
        <p:txBody>
          <a:bodyPr/>
          <a:lstStyle/>
          <a:p>
            <a:fld id="{597E0C3D-B7E0-BD41-ABD1-98C15B80B156}" type="slidenum">
              <a:rPr lang="cs-CZ" smtClean="0"/>
              <a:t>‹#›</a:t>
            </a:fld>
            <a:endParaRPr lang="cs-CZ"/>
          </a:p>
        </p:txBody>
      </p:sp>
    </p:spTree>
    <p:extLst>
      <p:ext uri="{BB962C8B-B14F-4D97-AF65-F5344CB8AC3E}">
        <p14:creationId xmlns:p14="http://schemas.microsoft.com/office/powerpoint/2010/main" val="122797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04DC8F-0F3E-0949-8998-234146505E4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C1083E48-8BBD-C647-8B8C-CA6A5203E65C}"/>
              </a:ext>
            </a:extLst>
          </p:cNvPr>
          <p:cNvSpPr>
            <a:spLocks noGrp="1"/>
          </p:cNvSpPr>
          <p:nvPr>
            <p:ph type="dt" sz="half" idx="10"/>
          </p:nvPr>
        </p:nvSpPr>
        <p:spPr/>
        <p:txBody>
          <a:bodyPr/>
          <a:lstStyle/>
          <a:p>
            <a:fld id="{9FBA54E2-34F7-2E4A-BC17-237EB113C581}" type="datetimeFigureOut">
              <a:rPr lang="cs-CZ" smtClean="0"/>
              <a:t>09.04.2021</a:t>
            </a:fld>
            <a:endParaRPr lang="cs-CZ"/>
          </a:p>
        </p:txBody>
      </p:sp>
      <p:sp>
        <p:nvSpPr>
          <p:cNvPr id="4" name="Zástupný symbol pro zápatí 3">
            <a:extLst>
              <a:ext uri="{FF2B5EF4-FFF2-40B4-BE49-F238E27FC236}">
                <a16:creationId xmlns:a16="http://schemas.microsoft.com/office/drawing/2014/main" id="{EA6C95C0-AA77-E24F-A46A-A10846550F15}"/>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E1ECEF04-75B3-F441-8138-88BD22939F3A}"/>
              </a:ext>
            </a:extLst>
          </p:cNvPr>
          <p:cNvSpPr>
            <a:spLocks noGrp="1"/>
          </p:cNvSpPr>
          <p:nvPr>
            <p:ph type="sldNum" sz="quarter" idx="12"/>
          </p:nvPr>
        </p:nvSpPr>
        <p:spPr/>
        <p:txBody>
          <a:bodyPr/>
          <a:lstStyle/>
          <a:p>
            <a:fld id="{597E0C3D-B7E0-BD41-ABD1-98C15B80B156}" type="slidenum">
              <a:rPr lang="cs-CZ" smtClean="0"/>
              <a:t>‹#›</a:t>
            </a:fld>
            <a:endParaRPr lang="cs-CZ"/>
          </a:p>
        </p:txBody>
      </p:sp>
    </p:spTree>
    <p:extLst>
      <p:ext uri="{BB962C8B-B14F-4D97-AF65-F5344CB8AC3E}">
        <p14:creationId xmlns:p14="http://schemas.microsoft.com/office/powerpoint/2010/main" val="308975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5F0AEFA-2B31-B044-A1BA-AFF3A1005077}"/>
              </a:ext>
            </a:extLst>
          </p:cNvPr>
          <p:cNvSpPr>
            <a:spLocks noGrp="1"/>
          </p:cNvSpPr>
          <p:nvPr>
            <p:ph type="dt" sz="half" idx="10"/>
          </p:nvPr>
        </p:nvSpPr>
        <p:spPr/>
        <p:txBody>
          <a:bodyPr/>
          <a:lstStyle/>
          <a:p>
            <a:fld id="{9FBA54E2-34F7-2E4A-BC17-237EB113C581}" type="datetimeFigureOut">
              <a:rPr lang="cs-CZ" smtClean="0"/>
              <a:t>09.04.2021</a:t>
            </a:fld>
            <a:endParaRPr lang="cs-CZ"/>
          </a:p>
        </p:txBody>
      </p:sp>
      <p:sp>
        <p:nvSpPr>
          <p:cNvPr id="3" name="Zástupný symbol pro zápatí 2">
            <a:extLst>
              <a:ext uri="{FF2B5EF4-FFF2-40B4-BE49-F238E27FC236}">
                <a16:creationId xmlns:a16="http://schemas.microsoft.com/office/drawing/2014/main" id="{7159F1E5-F5B2-AF46-978D-73DC91D981FD}"/>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4C72708F-5E64-B44A-8C60-C6054CCE2C46}"/>
              </a:ext>
            </a:extLst>
          </p:cNvPr>
          <p:cNvSpPr>
            <a:spLocks noGrp="1"/>
          </p:cNvSpPr>
          <p:nvPr>
            <p:ph type="sldNum" sz="quarter" idx="12"/>
          </p:nvPr>
        </p:nvSpPr>
        <p:spPr/>
        <p:txBody>
          <a:bodyPr/>
          <a:lstStyle/>
          <a:p>
            <a:fld id="{597E0C3D-B7E0-BD41-ABD1-98C15B80B156}" type="slidenum">
              <a:rPr lang="cs-CZ" smtClean="0"/>
              <a:t>‹#›</a:t>
            </a:fld>
            <a:endParaRPr lang="cs-CZ"/>
          </a:p>
        </p:txBody>
      </p:sp>
    </p:spTree>
    <p:extLst>
      <p:ext uri="{BB962C8B-B14F-4D97-AF65-F5344CB8AC3E}">
        <p14:creationId xmlns:p14="http://schemas.microsoft.com/office/powerpoint/2010/main" val="259362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72B2AB-B45D-3F4C-944F-495ECD26248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8871D419-0598-8B42-AF30-2D29E23B78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F1076883-578E-D94F-AC19-774BEB787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633FED5-15AA-8145-9DF3-2DAB753E3749}"/>
              </a:ext>
            </a:extLst>
          </p:cNvPr>
          <p:cNvSpPr>
            <a:spLocks noGrp="1"/>
          </p:cNvSpPr>
          <p:nvPr>
            <p:ph type="dt" sz="half" idx="10"/>
          </p:nvPr>
        </p:nvSpPr>
        <p:spPr/>
        <p:txBody>
          <a:bodyPr/>
          <a:lstStyle/>
          <a:p>
            <a:fld id="{9FBA54E2-34F7-2E4A-BC17-237EB113C581}" type="datetimeFigureOut">
              <a:rPr lang="cs-CZ" smtClean="0"/>
              <a:t>09.04.2021</a:t>
            </a:fld>
            <a:endParaRPr lang="cs-CZ"/>
          </a:p>
        </p:txBody>
      </p:sp>
      <p:sp>
        <p:nvSpPr>
          <p:cNvPr id="6" name="Zástupný symbol pro zápatí 5">
            <a:extLst>
              <a:ext uri="{FF2B5EF4-FFF2-40B4-BE49-F238E27FC236}">
                <a16:creationId xmlns:a16="http://schemas.microsoft.com/office/drawing/2014/main" id="{857884D3-5642-D840-A01D-26EB3A6189F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0126D9E-CD67-CC46-8C3E-EDF84C29F430}"/>
              </a:ext>
            </a:extLst>
          </p:cNvPr>
          <p:cNvSpPr>
            <a:spLocks noGrp="1"/>
          </p:cNvSpPr>
          <p:nvPr>
            <p:ph type="sldNum" sz="quarter" idx="12"/>
          </p:nvPr>
        </p:nvSpPr>
        <p:spPr/>
        <p:txBody>
          <a:bodyPr/>
          <a:lstStyle/>
          <a:p>
            <a:fld id="{597E0C3D-B7E0-BD41-ABD1-98C15B80B156}" type="slidenum">
              <a:rPr lang="cs-CZ" smtClean="0"/>
              <a:t>‹#›</a:t>
            </a:fld>
            <a:endParaRPr lang="cs-CZ"/>
          </a:p>
        </p:txBody>
      </p:sp>
    </p:spTree>
    <p:extLst>
      <p:ext uri="{BB962C8B-B14F-4D97-AF65-F5344CB8AC3E}">
        <p14:creationId xmlns:p14="http://schemas.microsoft.com/office/powerpoint/2010/main" val="2316318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771770-A441-D94A-A881-914A26F94EC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47449F2-795A-3B4F-A976-CE46E882AE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EC171073-0E56-E240-ABD8-9402DB6D2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7D682B5-55CE-CA4A-84F9-8209211D35DF}"/>
              </a:ext>
            </a:extLst>
          </p:cNvPr>
          <p:cNvSpPr>
            <a:spLocks noGrp="1"/>
          </p:cNvSpPr>
          <p:nvPr>
            <p:ph type="dt" sz="half" idx="10"/>
          </p:nvPr>
        </p:nvSpPr>
        <p:spPr/>
        <p:txBody>
          <a:bodyPr/>
          <a:lstStyle/>
          <a:p>
            <a:fld id="{9FBA54E2-34F7-2E4A-BC17-237EB113C581}" type="datetimeFigureOut">
              <a:rPr lang="cs-CZ" smtClean="0"/>
              <a:t>09.04.2021</a:t>
            </a:fld>
            <a:endParaRPr lang="cs-CZ"/>
          </a:p>
        </p:txBody>
      </p:sp>
      <p:sp>
        <p:nvSpPr>
          <p:cNvPr id="6" name="Zástupný symbol pro zápatí 5">
            <a:extLst>
              <a:ext uri="{FF2B5EF4-FFF2-40B4-BE49-F238E27FC236}">
                <a16:creationId xmlns:a16="http://schemas.microsoft.com/office/drawing/2014/main" id="{7CB192D3-7746-C847-86EC-108C7F48BDA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5DB8398-265C-3F44-B2FA-D94E4DDEC030}"/>
              </a:ext>
            </a:extLst>
          </p:cNvPr>
          <p:cNvSpPr>
            <a:spLocks noGrp="1"/>
          </p:cNvSpPr>
          <p:nvPr>
            <p:ph type="sldNum" sz="quarter" idx="12"/>
          </p:nvPr>
        </p:nvSpPr>
        <p:spPr/>
        <p:txBody>
          <a:bodyPr/>
          <a:lstStyle/>
          <a:p>
            <a:fld id="{597E0C3D-B7E0-BD41-ABD1-98C15B80B156}" type="slidenum">
              <a:rPr lang="cs-CZ" smtClean="0"/>
              <a:t>‹#›</a:t>
            </a:fld>
            <a:endParaRPr lang="cs-CZ"/>
          </a:p>
        </p:txBody>
      </p:sp>
    </p:spTree>
    <p:extLst>
      <p:ext uri="{BB962C8B-B14F-4D97-AF65-F5344CB8AC3E}">
        <p14:creationId xmlns:p14="http://schemas.microsoft.com/office/powerpoint/2010/main" val="297486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DBF629E-1D27-A24E-B6DE-0B0CD2CC0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ED1BBDF7-0415-7F4B-A8B3-55BC103FD1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5FD22C9-1FF2-5F4E-9837-BA65794753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A54E2-34F7-2E4A-BC17-237EB113C581}" type="datetimeFigureOut">
              <a:rPr lang="cs-CZ" smtClean="0"/>
              <a:t>09.04.2021</a:t>
            </a:fld>
            <a:endParaRPr lang="cs-CZ"/>
          </a:p>
        </p:txBody>
      </p:sp>
      <p:sp>
        <p:nvSpPr>
          <p:cNvPr id="5" name="Zástupný symbol pro zápatí 4">
            <a:extLst>
              <a:ext uri="{FF2B5EF4-FFF2-40B4-BE49-F238E27FC236}">
                <a16:creationId xmlns:a16="http://schemas.microsoft.com/office/drawing/2014/main" id="{237F09EE-6D0B-B742-912E-D20A2F6528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0288CA6A-3D6F-A945-B095-3E76F4ADE1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E0C3D-B7E0-BD41-ABD1-98C15B80B156}" type="slidenum">
              <a:rPr lang="cs-CZ" smtClean="0"/>
              <a:t>‹#›</a:t>
            </a:fld>
            <a:endParaRPr lang="cs-CZ"/>
          </a:p>
        </p:txBody>
      </p:sp>
    </p:spTree>
    <p:extLst>
      <p:ext uri="{BB962C8B-B14F-4D97-AF65-F5344CB8AC3E}">
        <p14:creationId xmlns:p14="http://schemas.microsoft.com/office/powerpoint/2010/main" val="3693998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 interiér, staré, kámen&#10;&#10;Popis byl vytvořen automaticky">
            <a:extLst>
              <a:ext uri="{FF2B5EF4-FFF2-40B4-BE49-F238E27FC236}">
                <a16:creationId xmlns:a16="http://schemas.microsoft.com/office/drawing/2014/main" id="{431E7CD1-74AD-3445-B9A3-DBEFAD27B7D9}"/>
              </a:ext>
            </a:extLst>
          </p:cNvPr>
          <p:cNvPicPr>
            <a:picLocks noChangeAspect="1"/>
          </p:cNvPicPr>
          <p:nvPr/>
        </p:nvPicPr>
        <p:blipFill rotWithShape="1">
          <a:blip r:embed="rId2"/>
          <a:srcRect t="19117" r="9090" b="26222"/>
          <a:stretch/>
        </p:blipFill>
        <p:spPr>
          <a:xfrm>
            <a:off x="3523488" y="10"/>
            <a:ext cx="8668512" cy="6857990"/>
          </a:xfrm>
          <a:prstGeom prst="rect">
            <a:avLst/>
          </a:prstGeom>
        </p:spPr>
      </p:pic>
      <p:sp>
        <p:nvSpPr>
          <p:cNvPr id="15"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3EE641F0-9C40-5E41-98F9-680FCD270886}"/>
              </a:ext>
            </a:extLst>
          </p:cNvPr>
          <p:cNvSpPr>
            <a:spLocks noGrp="1"/>
          </p:cNvSpPr>
          <p:nvPr>
            <p:ph type="ctrTitle"/>
          </p:nvPr>
        </p:nvSpPr>
        <p:spPr>
          <a:xfrm>
            <a:off x="477981" y="1122363"/>
            <a:ext cx="4023360" cy="3204134"/>
          </a:xfrm>
        </p:spPr>
        <p:txBody>
          <a:bodyPr anchor="b">
            <a:normAutofit/>
          </a:bodyPr>
          <a:lstStyle/>
          <a:p>
            <a:pPr algn="l"/>
            <a:r>
              <a:rPr lang="cs-CZ" sz="4800" dirty="0">
                <a:latin typeface="Times New Roman" panose="02020603050405020304" pitchFamily="18" charset="0"/>
                <a:cs typeface="Times New Roman" panose="02020603050405020304" pitchFamily="18" charset="0"/>
              </a:rPr>
              <a:t>Benjamin: Celou minulost máme před sebou.</a:t>
            </a:r>
          </a:p>
        </p:txBody>
      </p:sp>
      <p:sp>
        <p:nvSpPr>
          <p:cNvPr id="3" name="Podnadpis 2">
            <a:extLst>
              <a:ext uri="{FF2B5EF4-FFF2-40B4-BE49-F238E27FC236}">
                <a16:creationId xmlns:a16="http://schemas.microsoft.com/office/drawing/2014/main" id="{60B1A07B-C3C0-1B48-ABC6-68E94187386E}"/>
              </a:ext>
            </a:extLst>
          </p:cNvPr>
          <p:cNvSpPr>
            <a:spLocks noGrp="1"/>
          </p:cNvSpPr>
          <p:nvPr>
            <p:ph type="subTitle" idx="1"/>
          </p:nvPr>
        </p:nvSpPr>
        <p:spPr>
          <a:xfrm>
            <a:off x="342623" y="5024176"/>
            <a:ext cx="4023359" cy="1208141"/>
          </a:xfrm>
        </p:spPr>
        <p:txBody>
          <a:bodyPr>
            <a:normAutofit/>
          </a:bodyPr>
          <a:lstStyle/>
          <a:p>
            <a:pPr algn="l"/>
            <a:r>
              <a:rPr lang="cs-CZ" sz="2000" i="1" dirty="0"/>
              <a:t>Opakování</a:t>
            </a:r>
            <a:r>
              <a:rPr lang="cs-CZ" sz="2000" dirty="0"/>
              <a:t>, 2021</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7062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60CCE0-8568-9046-BCA5-9B9176FC2E0C}"/>
              </a:ext>
            </a:extLst>
          </p:cNvPr>
          <p:cNvSpPr>
            <a:spLocks noGrp="1"/>
          </p:cNvSpPr>
          <p:nvPr>
            <p:ph type="title"/>
          </p:nvPr>
        </p:nvSpPr>
        <p:spPr/>
        <p:txBody>
          <a:bodyPr/>
          <a:lstStyle/>
          <a:p>
            <a:pPr algn="ctr"/>
            <a:r>
              <a:rPr lang="cs-CZ" dirty="0" err="1">
                <a:latin typeface="Times New Roman" panose="02020603050405020304" pitchFamily="18" charset="0"/>
                <a:cs typeface="Times New Roman" panose="02020603050405020304" pitchFamily="18" charset="0"/>
              </a:rPr>
              <a:t>Einmal</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ist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keinmal</a:t>
            </a:r>
            <a:r>
              <a:rPr lang="cs-CZ" dirty="0">
                <a:latin typeface="Times New Roman" panose="02020603050405020304" pitchFamily="18" charset="0"/>
                <a:cs typeface="Times New Roman" panose="02020603050405020304" pitchFamily="18" charset="0"/>
              </a:rPr>
              <a:t>.</a:t>
            </a:r>
          </a:p>
        </p:txBody>
      </p:sp>
      <p:sp>
        <p:nvSpPr>
          <p:cNvPr id="3" name="Zástupný obsah 2">
            <a:extLst>
              <a:ext uri="{FF2B5EF4-FFF2-40B4-BE49-F238E27FC236}">
                <a16:creationId xmlns:a16="http://schemas.microsoft.com/office/drawing/2014/main" id="{8A000F9A-2385-064B-990F-D2FC4B63DF46}"/>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V zásadě tu jde o dvě hesla, která si protiřečí: „jednou provždy“ a „jednou je jako nikdy“. Samozřejmě existují případy, kdy se něco podaří jednou provždy – ve hře, při zkoušce, v duelu. Nikoli však při práci. Práce dává za pravdu heslu „jednou je jako nikdy“. </a:t>
            </a:r>
          </a:p>
          <a:p>
            <a:pPr marL="0" indent="0" algn="just">
              <a:buNone/>
            </a:pPr>
            <a:r>
              <a:rPr lang="cs-CZ" dirty="0">
                <a:latin typeface="Times New Roman" panose="02020603050405020304" pitchFamily="18" charset="0"/>
                <a:cs typeface="Times New Roman" panose="02020603050405020304" pitchFamily="18" charset="0"/>
              </a:rPr>
              <a:t>Walter Benjamin, </a:t>
            </a:r>
            <a:r>
              <a:rPr lang="cs-CZ" i="1" dirty="0">
                <a:latin typeface="Times New Roman" panose="02020603050405020304" pitchFamily="18" charset="0"/>
                <a:cs typeface="Times New Roman" panose="02020603050405020304" pitchFamily="18" charset="0"/>
              </a:rPr>
              <a:t>Psaní vzpomínání</a:t>
            </a:r>
            <a:r>
              <a:rPr lang="cs-CZ" dirty="0">
                <a:latin typeface="Times New Roman" panose="02020603050405020304" pitchFamily="18" charset="0"/>
                <a:cs typeface="Times New Roman" panose="02020603050405020304" pitchFamily="18" charset="0"/>
              </a:rPr>
              <a:t>, 2016, str. 90.</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96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28016-95AE-4C44-B368-4F77E06D56CB}"/>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Filosofie dějin a dětské hračky</a:t>
            </a:r>
          </a:p>
        </p:txBody>
      </p:sp>
      <p:sp>
        <p:nvSpPr>
          <p:cNvPr id="3" name="Zástupný obsah 2">
            <a:extLst>
              <a:ext uri="{FF2B5EF4-FFF2-40B4-BE49-F238E27FC236}">
                <a16:creationId xmlns:a16="http://schemas.microsoft.com/office/drawing/2014/main" id="{7310A756-DA52-1A46-8994-8944CB757833}"/>
              </a:ext>
            </a:extLst>
          </p:cNvPr>
          <p:cNvSpPr>
            <a:spLocks noGrp="1"/>
          </p:cNvSpPr>
          <p:nvPr>
            <p:ph idx="1"/>
          </p:nvPr>
        </p:nvSpPr>
        <p:spPr/>
        <p:txBody>
          <a:bodyPr>
            <a:normAutofit fontScale="85000" lnSpcReduction="10000"/>
          </a:bodyPr>
          <a:lstStyle/>
          <a:p>
            <a:pPr marL="0" indent="0" algn="just">
              <a:buNone/>
            </a:pPr>
            <a:r>
              <a:rPr lang="cs-CZ" dirty="0">
                <a:latin typeface="Times New Roman" panose="02020603050405020304" pitchFamily="18" charset="0"/>
                <a:cs typeface="Times New Roman" panose="02020603050405020304" pitchFamily="18" charset="0"/>
              </a:rPr>
              <a:t>Dítě ve hře experimentuje se skutečností, a to nejprve tak, že ji napodobuje. Hračkami jsou pak malá autíčka nebo panenky. Tj. skutečnost se opakuje na úrovni dětských hraček. Děti si tak hrají na život – na závodníky, matky atd. Tím konstruují podle Benjamina svoji subjektivitu. Napodobují skutečnost, ale zároveň se učí porozumět odstupu, od této skutečnosti, novosti, kterou tam sami vnášejí.</a:t>
            </a:r>
          </a:p>
          <a:p>
            <a:pPr marL="0" indent="0" algn="just">
              <a:buNone/>
            </a:pPr>
            <a:r>
              <a:rPr lang="cs-CZ" dirty="0">
                <a:latin typeface="Times New Roman" panose="02020603050405020304" pitchFamily="18" charset="0"/>
                <a:cs typeface="Times New Roman" panose="02020603050405020304" pitchFamily="18" charset="0"/>
              </a:rPr>
              <a:t>Děti budují svůj vlastní svět věcí, malý svět ve velkém. Museli bychom mít na zřeteli normy tohoto malého světa věcí, kdybychom chtěli cíleně tvořit pro děti, a nedali bychom přednost tomu, že si k nim najde cestu naše vlastní činnost se vším, co je na ní rekvizitou a instrumentem. Benjamin, </a:t>
            </a:r>
            <a:r>
              <a:rPr lang="cs-CZ" i="1" dirty="0">
                <a:latin typeface="Times New Roman" panose="02020603050405020304" pitchFamily="18" charset="0"/>
                <a:cs typeface="Times New Roman" panose="02020603050405020304" pitchFamily="18" charset="0"/>
              </a:rPr>
              <a:t>Psaní vzpomínání</a:t>
            </a:r>
            <a:r>
              <a:rPr lang="cs-CZ" dirty="0">
                <a:latin typeface="Times New Roman" panose="02020603050405020304" pitchFamily="18" charset="0"/>
                <a:cs typeface="Times New Roman" panose="02020603050405020304" pitchFamily="18" charset="0"/>
              </a:rPr>
              <a:t>, str. 15.</a:t>
            </a:r>
          </a:p>
          <a:p>
            <a:pPr marL="0" indent="0" algn="just">
              <a:buNone/>
            </a:pPr>
            <a:r>
              <a:rPr lang="cs-CZ" dirty="0">
                <a:latin typeface="Times New Roman" panose="02020603050405020304" pitchFamily="18" charset="0"/>
                <a:cs typeface="Times New Roman" panose="02020603050405020304" pitchFamily="18" charset="0"/>
              </a:rPr>
              <a:t>„Dětství je zcela ponořeno v opakování“ – </a:t>
            </a:r>
            <a:r>
              <a:rPr lang="cs-CZ" dirty="0" err="1">
                <a:latin typeface="Times New Roman" panose="02020603050405020304" pitchFamily="18" charset="0"/>
                <a:cs typeface="Times New Roman" panose="02020603050405020304" pitchFamily="18" charset="0"/>
              </a:rPr>
              <a:t>das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Gesetz</a:t>
            </a:r>
            <a:r>
              <a:rPr lang="cs-CZ" dirty="0">
                <a:latin typeface="Times New Roman" panose="02020603050405020304" pitchFamily="18" charset="0"/>
                <a:cs typeface="Times New Roman" panose="02020603050405020304" pitchFamily="18" charset="0"/>
              </a:rPr>
              <a:t> der </a:t>
            </a:r>
            <a:r>
              <a:rPr lang="cs-CZ" dirty="0" err="1">
                <a:latin typeface="Times New Roman" panose="02020603050405020304" pitchFamily="18" charset="0"/>
                <a:cs typeface="Times New Roman" panose="02020603050405020304" pitchFamily="18" charset="0"/>
              </a:rPr>
              <a:t>Wiederholung</a:t>
            </a:r>
            <a:r>
              <a:rPr lang="cs-CZ" dirty="0">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„člověk patrně nemá žádnou vyšší funkci, jež by nebyla zásadním způsobem spoluurčena mimetickou schopností. Co se týče ontogeneze, je hra často její školou.“ </a:t>
            </a:r>
          </a:p>
        </p:txBody>
      </p:sp>
    </p:spTree>
    <p:extLst>
      <p:ext uri="{BB962C8B-B14F-4D97-AF65-F5344CB8AC3E}">
        <p14:creationId xmlns:p14="http://schemas.microsoft.com/office/powerpoint/2010/main" val="242845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ED5627-31C6-C74C-8A1D-C6F972511934}"/>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Deaktivace rituálu</a:t>
            </a:r>
          </a:p>
        </p:txBody>
      </p:sp>
      <p:sp>
        <p:nvSpPr>
          <p:cNvPr id="3" name="Zástupný obsah 2">
            <a:extLst>
              <a:ext uri="{FF2B5EF4-FFF2-40B4-BE49-F238E27FC236}">
                <a16:creationId xmlns:a16="http://schemas.microsoft.com/office/drawing/2014/main" id="{01D5885D-D8E3-4E48-8DFA-46F9739DEAAF}"/>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Benjamin si zároveň všímá, že původně byly hračky rituální objekty, a sama hra je svým původem rituální. Nejstarší hračky jsou dítěti předány jako kultické objekty a teprve postupně se z nich stávají pouhé hračky. </a:t>
            </a:r>
          </a:p>
          <a:p>
            <a:pPr marL="0" indent="0" algn="just">
              <a:buNone/>
            </a:pPr>
            <a:r>
              <a:rPr lang="cs-CZ" dirty="0">
                <a:latin typeface="Times New Roman" panose="02020603050405020304" pitchFamily="18" charset="0"/>
                <a:cs typeface="Times New Roman" panose="02020603050405020304" pitchFamily="18" charset="0"/>
              </a:rPr>
              <a:t>Dítě tak deaktivuje rituální kontext a hračku </a:t>
            </a:r>
            <a:r>
              <a:rPr lang="cs-CZ" dirty="0" err="1">
                <a:latin typeface="Times New Roman" panose="02020603050405020304" pitchFamily="18" charset="0"/>
                <a:cs typeface="Times New Roman" panose="02020603050405020304" pitchFamily="18" charset="0"/>
              </a:rPr>
              <a:t>desakralizuje</a:t>
            </a:r>
            <a:r>
              <a:rPr lang="cs-CZ" dirty="0">
                <a:latin typeface="Times New Roman" panose="02020603050405020304" pitchFamily="18" charset="0"/>
                <a:cs typeface="Times New Roman" panose="02020603050405020304" pitchFamily="18" charset="0"/>
              </a:rPr>
              <a:t>, a tím si vytváří prostor pro inovaci – </a:t>
            </a:r>
            <a:r>
              <a:rPr lang="cs-CZ" dirty="0" err="1">
                <a:latin typeface="Times New Roman" panose="02020603050405020304" pitchFamily="18" charset="0"/>
                <a:cs typeface="Times New Roman" panose="02020603050405020304" pitchFamily="18" charset="0"/>
              </a:rPr>
              <a:t>Spielraum</a:t>
            </a:r>
            <a:r>
              <a:rPr lang="cs-CZ" dirty="0">
                <a:latin typeface="Times New Roman" panose="02020603050405020304" pitchFamily="18" charset="0"/>
                <a:cs typeface="Times New Roman" panose="02020603050405020304" pitchFamily="18" charset="0"/>
              </a:rPr>
              <a:t>, což je slovo, které se dnes používá pro prostor svobody, volnosti, manipulace. Tj. </a:t>
            </a:r>
            <a:r>
              <a:rPr lang="cs-CZ" dirty="0" err="1">
                <a:latin typeface="Times New Roman" panose="02020603050405020304" pitchFamily="18" charset="0"/>
                <a:cs typeface="Times New Roman" panose="02020603050405020304" pitchFamily="18" charset="0"/>
              </a:rPr>
              <a:t>Spielraum</a:t>
            </a:r>
            <a:r>
              <a:rPr lang="cs-CZ" dirty="0">
                <a:latin typeface="Times New Roman" panose="02020603050405020304" pitchFamily="18" charset="0"/>
                <a:cs typeface="Times New Roman" panose="02020603050405020304" pitchFamily="18" charset="0"/>
              </a:rPr>
              <a:t> máme, když je něco na nás.</a:t>
            </a:r>
          </a:p>
          <a:p>
            <a:pPr marL="0" indent="0">
              <a:buNone/>
            </a:pPr>
            <a:endParaRPr lang="cs-CZ" dirty="0"/>
          </a:p>
        </p:txBody>
      </p:sp>
    </p:spTree>
    <p:extLst>
      <p:ext uri="{BB962C8B-B14F-4D97-AF65-F5344CB8AC3E}">
        <p14:creationId xmlns:p14="http://schemas.microsoft.com/office/powerpoint/2010/main" val="13846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95794C-418B-B648-B7FA-3459E8E2D4F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C3BF141-215D-9445-BF8D-7F0C0B383F22}"/>
              </a:ext>
            </a:extLst>
          </p:cNvPr>
          <p:cNvSpPr>
            <a:spLocks noGrp="1"/>
          </p:cNvSpPr>
          <p:nvPr>
            <p:ph idx="1"/>
          </p:nvPr>
        </p:nvSpPr>
        <p:spPr/>
        <p:txBody>
          <a:bodyPr>
            <a:normAutofit fontScale="62500" lnSpcReduction="20000"/>
          </a:bodyPr>
          <a:lstStyle/>
          <a:p>
            <a:pPr marL="0" indent="0" algn="just">
              <a:buNone/>
            </a:pPr>
            <a:r>
              <a:rPr lang="cs-CZ" dirty="0"/>
              <a:t>Podobný osud jako hračky zažívá i umění – původně kultický kontext se proměňuje v kontext veskrze profánní. Umění již má pouze úlohu výstavní, tím je umění vytrženo z tradičního kontextu a vřazeno do užitkové sféry, jíž vládne opakování a variace. </a:t>
            </a:r>
          </a:p>
          <a:p>
            <a:pPr marL="0" indent="0" algn="just">
              <a:buNone/>
            </a:pPr>
            <a:r>
              <a:rPr lang="cs-CZ" dirty="0"/>
              <a:t>Právě dětská hra je již rezervoárem experimentů, kterým podlehne umění. Platí pro ně </a:t>
            </a:r>
            <a:r>
              <a:rPr lang="cs-CZ" dirty="0" err="1"/>
              <a:t>Einmal</a:t>
            </a:r>
            <a:r>
              <a:rPr lang="cs-CZ" dirty="0"/>
              <a:t> </a:t>
            </a:r>
            <a:r>
              <a:rPr lang="cs-CZ" dirty="0" err="1"/>
              <a:t>ist</a:t>
            </a:r>
            <a:r>
              <a:rPr lang="cs-CZ" dirty="0"/>
              <a:t> </a:t>
            </a:r>
            <a:r>
              <a:rPr lang="cs-CZ" dirty="0" err="1"/>
              <a:t>keinmal</a:t>
            </a:r>
            <a:r>
              <a:rPr lang="cs-CZ" dirty="0"/>
              <a:t>.</a:t>
            </a:r>
          </a:p>
          <a:p>
            <a:pPr marL="0" indent="0" algn="just">
              <a:buNone/>
            </a:pPr>
            <a:r>
              <a:rPr lang="cs-CZ" dirty="0"/>
              <a:t>Ale umění jde dále a reprodukuje touhu po  stálé novosti, a činí tak kompulzivním způsobem. Přitom však stojí zmražené na místě. </a:t>
            </a:r>
          </a:p>
          <a:p>
            <a:pPr marL="0" indent="0" algn="just">
              <a:buNone/>
            </a:pPr>
            <a:r>
              <a:rPr lang="cs-CZ" dirty="0"/>
              <a:t>Tomu nakonec podléhá i člověk, který jen opakuje domnělou novost, aniž by byl schopen kvalitativně rozlišovat mezi rituálem či posvátnem (které už není), a každodenností, která zaplavila vše. Protože zde již neexistuje </a:t>
            </a:r>
            <a:r>
              <a:rPr lang="cs-CZ" dirty="0" err="1"/>
              <a:t>kvalitatní</a:t>
            </a:r>
            <a:r>
              <a:rPr lang="cs-CZ" dirty="0"/>
              <a:t> rozdíl, zakouší člověk zchudnutí své schopnosti zakoušet – </a:t>
            </a:r>
            <a:r>
              <a:rPr lang="cs-CZ" dirty="0" err="1"/>
              <a:t>Erlebnisarmut</a:t>
            </a:r>
            <a:r>
              <a:rPr lang="cs-CZ" dirty="0"/>
              <a:t>. </a:t>
            </a:r>
          </a:p>
          <a:p>
            <a:pPr marL="0" indent="0" algn="just">
              <a:buNone/>
            </a:pPr>
            <a:r>
              <a:rPr lang="cs-CZ" dirty="0"/>
              <a:t>Je to bytost, která postrádá zvyky – tradici, a tudíž rovněž zkušenost.</a:t>
            </a:r>
          </a:p>
          <a:p>
            <a:pPr marL="0" indent="0" algn="just">
              <a:buNone/>
            </a:pPr>
            <a:r>
              <a:rPr lang="cs-CZ" dirty="0"/>
              <a:t>Dospělý člověk se proměnil v bytost, která je jak novorozeně: ve svých „špinavých plenkách, vyřvává věčnou přítomnost“.</a:t>
            </a:r>
          </a:p>
          <a:p>
            <a:pPr marL="0" indent="0" algn="just">
              <a:buNone/>
            </a:pPr>
            <a:r>
              <a:rPr lang="cs-CZ" dirty="0"/>
              <a:t>Hrůza, ale:</a:t>
            </a:r>
          </a:p>
          <a:p>
            <a:pPr marL="0" indent="0" algn="just">
              <a:buNone/>
            </a:pPr>
            <a:r>
              <a:rPr lang="cs-CZ" dirty="0"/>
              <a:t>kde je novorozeně je i možnost nového začátku. </a:t>
            </a:r>
          </a:p>
        </p:txBody>
      </p:sp>
    </p:spTree>
    <p:extLst>
      <p:ext uri="{BB962C8B-B14F-4D97-AF65-F5344CB8AC3E}">
        <p14:creationId xmlns:p14="http://schemas.microsoft.com/office/powerpoint/2010/main" val="166363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E334AC-60CE-CC40-9A48-0D767E003063}"/>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Chudoba zkušenosti</a:t>
            </a:r>
          </a:p>
        </p:txBody>
      </p:sp>
      <p:sp>
        <p:nvSpPr>
          <p:cNvPr id="3" name="Zástupný obsah 2">
            <a:extLst>
              <a:ext uri="{FF2B5EF4-FFF2-40B4-BE49-F238E27FC236}">
                <a16:creationId xmlns:a16="http://schemas.microsoft.com/office/drawing/2014/main" id="{0173CF3F-E63D-834F-ACBE-8C28E7EFDCA3}"/>
              </a:ext>
            </a:extLst>
          </p:cNvPr>
          <p:cNvSpPr>
            <a:spLocks noGrp="1"/>
          </p:cNvSpPr>
          <p:nvPr>
            <p:ph idx="1"/>
          </p:nvPr>
        </p:nvSpPr>
        <p:spPr/>
        <p:txBody>
          <a:bodyPr>
            <a:normAutofit fontScale="70000" lnSpcReduction="20000"/>
          </a:bodyPr>
          <a:lstStyle/>
          <a:p>
            <a:pPr marL="0" indent="0" algn="just">
              <a:buNone/>
            </a:pPr>
            <a:r>
              <a:rPr lang="cs-CZ" dirty="0">
                <a:latin typeface="Times New Roman" panose="02020603050405020304" pitchFamily="18" charset="0"/>
                <a:cs typeface="Times New Roman" panose="02020603050405020304" pitchFamily="18" charset="0"/>
              </a:rPr>
              <a:t>„V našich čítankách stála bajka o starém muži, který na smrtelné posteli namlouvá svým synům, že na jeho vinici je ukryt poklad. Stačí, když budou kopat. Kopali, ale po pokladu žádné stopy. Když však přišel podzim, nesla vinice jako žádná jiná v celé zemi. Tu si uvědomili, že jim </a:t>
            </a:r>
            <a:r>
              <a:rPr lang="cs-CZ" b="1" dirty="0">
                <a:latin typeface="Times New Roman" panose="02020603050405020304" pitchFamily="18" charset="0"/>
                <a:cs typeface="Times New Roman" panose="02020603050405020304" pitchFamily="18" charset="0"/>
              </a:rPr>
              <a:t>otec předal zkušenost</a:t>
            </a:r>
            <a:r>
              <a:rPr lang="cs-CZ" dirty="0">
                <a:latin typeface="Times New Roman" panose="02020603050405020304" pitchFamily="18" charset="0"/>
                <a:cs typeface="Times New Roman" panose="02020603050405020304" pitchFamily="18" charset="0"/>
              </a:rPr>
              <a:t>: ne ve zlatě je požehnání, nýbrž v píli. Takové zkušenosti nám, výhružně i chlácholivě, přednášeli po celé dospívání: ‚Zelenáč, a už chce do něčeho mluvit. Však to ještě poznáš.‘ Bylo též přesně známo, co je to zkušenost, staří lidé ji vždy předávali mladším. </a:t>
            </a:r>
            <a:r>
              <a:rPr lang="cs-CZ" b="1" dirty="0">
                <a:latin typeface="Times New Roman" panose="02020603050405020304" pitchFamily="18" charset="0"/>
                <a:cs typeface="Times New Roman" panose="02020603050405020304" pitchFamily="18" charset="0"/>
              </a:rPr>
              <a:t>Ve zkratce, autoritou stáří, v pořekadlech</a:t>
            </a:r>
            <a:r>
              <a:rPr lang="cs-CZ" dirty="0">
                <a:latin typeface="Times New Roman" panose="02020603050405020304" pitchFamily="18" charset="0"/>
                <a:cs typeface="Times New Roman" panose="02020603050405020304" pitchFamily="18" charset="0"/>
              </a:rPr>
              <a:t>; rozvláčně, s jeho řečností, v historkách; někdy jako vyprávění z cizích zemí, u krbu, před syny a vnuky. – Kam to všechno zmizelo? </a:t>
            </a:r>
            <a:r>
              <a:rPr lang="cs-CZ" b="1" dirty="0">
                <a:latin typeface="Times New Roman" panose="02020603050405020304" pitchFamily="18" charset="0"/>
                <a:cs typeface="Times New Roman" panose="02020603050405020304" pitchFamily="18" charset="0"/>
              </a:rPr>
              <a:t>Kdo ještě narazí na lidi, kteří něco dovedou řádné vyprávět? </a:t>
            </a:r>
          </a:p>
          <a:p>
            <a:pPr marL="0" indent="0" algn="just">
              <a:buNone/>
            </a:pPr>
            <a:r>
              <a:rPr lang="cs-CZ" b="1" dirty="0">
                <a:latin typeface="Times New Roman" panose="02020603050405020304" pitchFamily="18" charset="0"/>
                <a:cs typeface="Times New Roman" panose="02020603050405020304" pitchFamily="18" charset="0"/>
              </a:rPr>
              <a:t>Kde ještě dnes přicházejí od umírajících tak trvanlivá slova, která jako prsten putují z pokolení na pokolení? </a:t>
            </a:r>
            <a:r>
              <a:rPr lang="cs-CZ" dirty="0">
                <a:latin typeface="Times New Roman" panose="02020603050405020304" pitchFamily="18" charset="0"/>
                <a:cs typeface="Times New Roman" panose="02020603050405020304" pitchFamily="18" charset="0"/>
              </a:rPr>
              <a:t>Komu ještě dnes přiskočí na pomoc nějaké pořekadlo? Kdo by se byť jen pokusil odbýt mládež poukazem na svou zkušenost?</a:t>
            </a:r>
          </a:p>
          <a:p>
            <a:pPr marL="0" indent="0" algn="just">
              <a:buNone/>
            </a:pPr>
            <a:r>
              <a:rPr lang="cs-CZ" dirty="0">
                <a:latin typeface="Times New Roman" panose="02020603050405020304" pitchFamily="18" charset="0"/>
                <a:cs typeface="Times New Roman" panose="02020603050405020304" pitchFamily="18" charset="0"/>
              </a:rPr>
              <a:t>Ne, tolik je jasné. Zkušenost klesla v kursu, a to v generaci, která v letech 1914–1918 prodělala jednu z nejstrašnějších zkušeností světových dějin. Možná to není tak pozoruhodné, jak se zdá. Nemohli jsme tehdy zaregistrovat: lidé se vraceli z pole oněmělí? Nebyli bohatší sdělitelnou zkušeností, byli chudší.“ Walter Benjamin, </a:t>
            </a:r>
            <a:r>
              <a:rPr lang="cs-CZ" i="1" dirty="0" err="1">
                <a:latin typeface="Times New Roman" panose="02020603050405020304" pitchFamily="18" charset="0"/>
                <a:cs typeface="Times New Roman" panose="02020603050405020304" pitchFamily="18" charset="0"/>
              </a:rPr>
              <a:t>Agesilaus</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Santander</a:t>
            </a:r>
            <a:r>
              <a:rPr lang="cs-CZ" dirty="0">
                <a:latin typeface="Times New Roman" panose="02020603050405020304" pitchFamily="18" charset="0"/>
                <a:cs typeface="Times New Roman" panose="02020603050405020304" pitchFamily="18" charset="0"/>
              </a:rPr>
              <a:t>, Praha 1998, str. 143.</a:t>
            </a:r>
          </a:p>
        </p:txBody>
      </p:sp>
    </p:spTree>
    <p:extLst>
      <p:ext uri="{BB962C8B-B14F-4D97-AF65-F5344CB8AC3E}">
        <p14:creationId xmlns:p14="http://schemas.microsoft.com/office/powerpoint/2010/main" val="249876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F4A82D-17D1-C74E-86B9-FA1D9C8B11E1}"/>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B5AF5D08-1EA9-8B40-9A4F-9096AE1C8829}"/>
              </a:ext>
            </a:extLst>
          </p:cNvPr>
          <p:cNvSpPr>
            <a:spLocks noGrp="1"/>
          </p:cNvSpPr>
          <p:nvPr>
            <p:ph idx="1"/>
          </p:nvPr>
        </p:nvSpPr>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Benjamin psal své teze o pojmu dějin na útěku před nacisty. Rukopis předal cestou </a:t>
            </a:r>
            <a:r>
              <a:rPr lang="cs-CZ" dirty="0" err="1">
                <a:latin typeface="Times New Roman" panose="02020603050405020304" pitchFamily="18" charset="0"/>
                <a:cs typeface="Times New Roman" panose="02020603050405020304" pitchFamily="18" charset="0"/>
              </a:rPr>
              <a:t>Hanně</a:t>
            </a:r>
            <a:r>
              <a:rPr lang="cs-CZ" dirty="0">
                <a:latin typeface="Times New Roman" panose="02020603050405020304" pitchFamily="18" charset="0"/>
                <a:cs typeface="Times New Roman" panose="02020603050405020304" pitchFamily="18" charset="0"/>
              </a:rPr>
              <a:t> Arendtové. Sám spáchá sebevraždu na španělských hranicích. Celý rukopis je Arendtové věnován, Arendtové však zároveň klade na srdce, aby nikdy nebyl publikován.  Arendtová předává rukopis Institutu pro výzkum společnosti (základna Frankfurtské školy), která mezitím prchla do Spojených států. Rukopis se dostává k rukou B. Brechta, blízkého přítele Waltera Benjamina. Ve svém deníku Brecht poznamenává: „Žasnu nad tím, jak málo je těch, kdo by Benjaminovy teze mohli alespoň desinterpretovat.“</a:t>
            </a:r>
          </a:p>
        </p:txBody>
      </p:sp>
    </p:spTree>
    <p:extLst>
      <p:ext uri="{BB962C8B-B14F-4D97-AF65-F5344CB8AC3E}">
        <p14:creationId xmlns:p14="http://schemas.microsoft.com/office/powerpoint/2010/main" val="2360621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rázek 1" descr="Obsah obrázku text&#10;&#10;Popis byl vytvořen automaticky">
            <a:extLst>
              <a:ext uri="{FF2B5EF4-FFF2-40B4-BE49-F238E27FC236}">
                <a16:creationId xmlns:a16="http://schemas.microsoft.com/office/drawing/2014/main" id="{33630A87-54F0-A048-B376-4E1349DDEAC4}"/>
              </a:ext>
            </a:extLst>
          </p:cNvPr>
          <p:cNvPicPr>
            <a:picLocks noChangeAspect="1"/>
          </p:cNvPicPr>
          <p:nvPr/>
        </p:nvPicPr>
        <p:blipFill>
          <a:blip r:embed="rId2"/>
          <a:stretch>
            <a:fillRect/>
          </a:stretch>
        </p:blipFill>
        <p:spPr>
          <a:xfrm>
            <a:off x="643467" y="852677"/>
            <a:ext cx="10905066" cy="5152644"/>
          </a:xfrm>
          <a:prstGeom prst="rect">
            <a:avLst/>
          </a:prstGeom>
        </p:spPr>
      </p:pic>
    </p:spTree>
    <p:extLst>
      <p:ext uri="{BB962C8B-B14F-4D97-AF65-F5344CB8AC3E}">
        <p14:creationId xmlns:p14="http://schemas.microsoft.com/office/powerpoint/2010/main" val="3733492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680D99-14E9-8842-8AC8-8C8D65B6D32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165B5F2-80C4-1840-919B-31BB6B18E593}"/>
              </a:ext>
            </a:extLst>
          </p:cNvPr>
          <p:cNvSpPr>
            <a:spLocks noGrp="1"/>
          </p:cNvSpPr>
          <p:nvPr>
            <p:ph idx="1"/>
          </p:nvPr>
        </p:nvSpPr>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Benjaminovy teze si získávaly pozornost jen velmi pozvolna. Nejprve byly vydány na jaře 1942 Institutem pro výzkum společnosti ve svazku vydané na památku Waltera Benjamina. Ohlas nebyl de facto žádný.</a:t>
            </a:r>
          </a:p>
          <a:p>
            <a:pPr marL="0" indent="0" algn="just">
              <a:buNone/>
            </a:pPr>
            <a:r>
              <a:rPr lang="cs-CZ" dirty="0">
                <a:latin typeface="Times New Roman" panose="02020603050405020304" pitchFamily="18" charset="0"/>
                <a:cs typeface="Times New Roman" panose="02020603050405020304" pitchFamily="18" charset="0"/>
              </a:rPr>
              <a:t>Znovu vyšel text v 1950 v Německu s předmluvou Theodora </a:t>
            </a:r>
            <a:r>
              <a:rPr lang="cs-CZ" dirty="0" err="1">
                <a:latin typeface="Times New Roman" panose="02020603050405020304" pitchFamily="18" charset="0"/>
                <a:cs typeface="Times New Roman" panose="02020603050405020304" pitchFamily="18" charset="0"/>
              </a:rPr>
              <a:t>Adorna</a:t>
            </a:r>
            <a:r>
              <a:rPr lang="cs-CZ" dirty="0">
                <a:latin typeface="Times New Roman" panose="02020603050405020304" pitchFamily="18" charset="0"/>
                <a:cs typeface="Times New Roman" panose="02020603050405020304" pitchFamily="18" charset="0"/>
              </a:rPr>
              <a:t>, ale větší pozornost si získává až hluboce v druhé polovině dvacátého století.</a:t>
            </a:r>
          </a:p>
          <a:p>
            <a:pPr marL="0" indent="0" algn="just">
              <a:buNone/>
            </a:pPr>
            <a:r>
              <a:rPr lang="cs-CZ" dirty="0">
                <a:latin typeface="Times New Roman" panose="02020603050405020304" pitchFamily="18" charset="0"/>
                <a:cs typeface="Times New Roman" panose="02020603050405020304" pitchFamily="18" charset="0"/>
              </a:rPr>
              <a:t>Dnes je považován za stěžejní dílo, které řadíme do žánru filosofie dějin</a:t>
            </a:r>
            <a:r>
              <a:rPr lang="cs-CZ">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Navazuje na ně H. Arendtová, G. </a:t>
            </a:r>
            <a:r>
              <a:rPr lang="cs-CZ" dirty="0" err="1">
                <a:latin typeface="Times New Roman" panose="02020603050405020304" pitchFamily="18" charset="0"/>
                <a:cs typeface="Times New Roman" panose="02020603050405020304" pitchFamily="18" charset="0"/>
              </a:rPr>
              <a:t>Agamben</a:t>
            </a:r>
            <a:r>
              <a:rPr lang="cs-CZ" dirty="0">
                <a:latin typeface="Times New Roman" panose="02020603050405020304" pitchFamily="18" charset="0"/>
                <a:cs typeface="Times New Roman" panose="02020603050405020304" pitchFamily="18" charset="0"/>
              </a:rPr>
              <a:t>, J. </a:t>
            </a:r>
            <a:r>
              <a:rPr lang="cs-CZ" dirty="0" err="1">
                <a:latin typeface="Times New Roman" panose="02020603050405020304" pitchFamily="18" charset="0"/>
                <a:cs typeface="Times New Roman" panose="02020603050405020304" pitchFamily="18" charset="0"/>
              </a:rPr>
              <a:t>Butler</a:t>
            </a:r>
            <a:r>
              <a:rPr lang="cs-CZ" dirty="0">
                <a:latin typeface="Times New Roman" panose="02020603050405020304" pitchFamily="18" charset="0"/>
                <a:cs typeface="Times New Roman" panose="02020603050405020304" pitchFamily="18" charset="0"/>
              </a:rPr>
              <a:t>, S. </a:t>
            </a:r>
            <a:r>
              <a:rPr lang="cs-CZ" dirty="0" err="1">
                <a:latin typeface="Times New Roman" panose="02020603050405020304" pitchFamily="18" charset="0"/>
                <a:cs typeface="Times New Roman" panose="02020603050405020304" pitchFamily="18" charset="0"/>
              </a:rPr>
              <a:t>Žižek</a:t>
            </a:r>
            <a:r>
              <a:rPr lang="cs-CZ"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0945974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4188</TotalTime>
  <Words>1021</Words>
  <Application>Microsoft Macintosh PowerPoint</Application>
  <PresentationFormat>Širokoúhlá obrazovka</PresentationFormat>
  <Paragraphs>30</Paragraphs>
  <Slides>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9</vt:i4>
      </vt:variant>
    </vt:vector>
  </HeadingPairs>
  <TitlesOfParts>
    <vt:vector size="14" baseType="lpstr">
      <vt:lpstr>Arial</vt:lpstr>
      <vt:lpstr>Calibri</vt:lpstr>
      <vt:lpstr>Calibri Light</vt:lpstr>
      <vt:lpstr>Times New Roman</vt:lpstr>
      <vt:lpstr>Motiv Office</vt:lpstr>
      <vt:lpstr>Benjamin: Celou minulost máme před sebou.</vt:lpstr>
      <vt:lpstr>Einmal ist keinmal.</vt:lpstr>
      <vt:lpstr>Filosofie dějin a dětské hračky</vt:lpstr>
      <vt:lpstr>Deaktivace rituálu</vt:lpstr>
      <vt:lpstr>Prezentace aplikace PowerPoint</vt:lpstr>
      <vt:lpstr>Chudoba zkušenosti</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Matějčková, Tereza</dc:creator>
  <cp:lastModifiedBy>Matějčková, Tereza</cp:lastModifiedBy>
  <cp:revision>20</cp:revision>
  <dcterms:created xsi:type="dcterms:W3CDTF">2021-04-03T20:01:51Z</dcterms:created>
  <dcterms:modified xsi:type="dcterms:W3CDTF">2021-04-10T12:23:20Z</dcterms:modified>
</cp:coreProperties>
</file>