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0" r:id="rId3"/>
    <p:sldId id="265" r:id="rId4"/>
    <p:sldId id="281" r:id="rId5"/>
    <p:sldId id="282" r:id="rId6"/>
    <p:sldId id="283" r:id="rId7"/>
    <p:sldId id="271" r:id="rId8"/>
    <p:sldId id="287" r:id="rId9"/>
    <p:sldId id="288" r:id="rId10"/>
    <p:sldId id="294" r:id="rId11"/>
    <p:sldId id="293" r:id="rId12"/>
    <p:sldId id="284" r:id="rId13"/>
    <p:sldId id="290" r:id="rId14"/>
    <p:sldId id="295" r:id="rId15"/>
    <p:sldId id="296" r:id="rId16"/>
    <p:sldId id="285" r:id="rId17"/>
    <p:sldId id="291" r:id="rId18"/>
    <p:sldId id="289" r:id="rId19"/>
    <p:sldId id="292" r:id="rId20"/>
    <p:sldId id="279" r:id="rId21"/>
    <p:sldId id="29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ít Šťastný" initials="VŠ" lastIdx="1" clrIdx="0">
    <p:extLst>
      <p:ext uri="{19B8F6BF-5375-455C-9EA6-DF929625EA0E}">
        <p15:presenceInfo xmlns:p15="http://schemas.microsoft.com/office/powerpoint/2012/main" userId="d1032d7235e6dd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27F97BB-C833-4FB7-BDE5-3F7075034690}" styleName="Styl s motivem 2 – zvýraznění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16" autoAdjust="0"/>
  </p:normalViewPr>
  <p:slideViewPr>
    <p:cSldViewPr snapToGrid="0">
      <p:cViewPr varScale="1">
        <p:scale>
          <a:sx n="72" d="100"/>
          <a:sy n="72" d="100"/>
        </p:scale>
        <p:origin x="9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134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59C43A09-2232-43EA-B58C-7A7BCB7927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85575AD-FE8B-4BE8-A633-DA74E9BD5C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BDFD7-D26E-44BE-9C54-95E4BD5BAEFC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47400C0-5E04-49A0-AAB3-28A4B9083B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AEBE254-382E-4C2A-B3A0-934B16CAC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7FC69-7A89-4DCB-9709-D4578F57C65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31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0DDB8-C7C4-43F9-887D-8CBA9E6D6885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E7066-5B61-4C19-951E-6ACAB83E15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808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E7066-5B61-4C19-951E-6ACAB83E150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82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9E7066-5B61-4C19-951E-6ACAB83E150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876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9017B7-FFAF-4231-A16D-CA5670B1E0D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92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245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59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6678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926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0774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416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7911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44163C-3BE8-445F-BF4D-6FF683F7A99F}"/>
              </a:ext>
            </a:extLst>
          </p:cNvPr>
          <p:cNvGrpSpPr/>
          <p:nvPr userDrawn="1"/>
        </p:nvGrpSpPr>
        <p:grpSpPr>
          <a:xfrm>
            <a:off x="0" y="5030641"/>
            <a:ext cx="11784650" cy="1581249"/>
            <a:chOff x="0" y="5030641"/>
            <a:chExt cx="11784650" cy="15812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C382616-4BAD-46F2-A9B1-3719C195BD07}"/>
                </a:ext>
              </a:extLst>
            </p:cNvPr>
            <p:cNvGrpSpPr/>
            <p:nvPr/>
          </p:nvGrpSpPr>
          <p:grpSpPr>
            <a:xfrm>
              <a:off x="10972494" y="5030641"/>
              <a:ext cx="812156" cy="1343445"/>
              <a:chOff x="10042059" y="85076"/>
              <a:chExt cx="1867634" cy="3089387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4F57692B-CB59-4909-9EE5-9842EC389960}"/>
                  </a:ext>
                </a:extLst>
              </p:cNvPr>
              <p:cNvSpPr/>
              <p:nvPr/>
            </p:nvSpPr>
            <p:spPr>
              <a:xfrm rot="16200000" flipH="1">
                <a:off x="9851011" y="276124"/>
                <a:ext cx="2249729" cy="1867634"/>
              </a:xfrm>
              <a:custGeom>
                <a:avLst/>
                <a:gdLst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1734909 w 2254431"/>
                  <a:gd name="connsiteY6" fmla="*/ 1232300 h 1867634"/>
                  <a:gd name="connsiteX7" fmla="*/ 1781182 w 2254431"/>
                  <a:gd name="connsiteY7" fmla="*/ 1232300 h 1867634"/>
                  <a:gd name="connsiteX8" fmla="*/ 1734909 w 2254431"/>
                  <a:gd name="connsiteY8" fmla="*/ 1237163 h 1867634"/>
                  <a:gd name="connsiteX9" fmla="*/ 1734908 w 2254431"/>
                  <a:gd name="connsiteY9" fmla="*/ 633988 h 1867634"/>
                  <a:gd name="connsiteX10" fmla="*/ 2124749 w 2254431"/>
                  <a:gd name="connsiteY10" fmla="*/ 668096 h 1867634"/>
                  <a:gd name="connsiteX11" fmla="*/ 1734908 w 2254431"/>
                  <a:gd name="connsiteY11" fmla="*/ 668096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1734908 w 2254431"/>
                  <a:gd name="connsiteY12" fmla="*/ 668096 h 1867634"/>
                  <a:gd name="connsiteX13" fmla="*/ 2124749 w 2254431"/>
                  <a:gd name="connsiteY13" fmla="*/ 668096 h 1867634"/>
                  <a:gd name="connsiteX14" fmla="*/ 1734908 w 2254431"/>
                  <a:gd name="connsiteY14" fmla="*/ 668096 h 1867634"/>
                  <a:gd name="connsiteX15" fmla="*/ 0 w 2254431"/>
                  <a:gd name="connsiteY15" fmla="*/ 933818 h 1867634"/>
                  <a:gd name="connsiteX16" fmla="*/ 273507 w 2254431"/>
                  <a:gd name="connsiteY16" fmla="*/ 1594126 h 1867634"/>
                  <a:gd name="connsiteX17" fmla="*/ 1594123 w 2254431"/>
                  <a:gd name="connsiteY17" fmla="*/ 1594126 h 1867634"/>
                  <a:gd name="connsiteX18" fmla="*/ 1818102 w 2254431"/>
                  <a:gd name="connsiteY18" fmla="*/ 1370146 h 1867634"/>
                  <a:gd name="connsiteX19" fmla="*/ 2067929 w 2254431"/>
                  <a:gd name="connsiteY19" fmla="*/ 1370150 h 1867634"/>
                  <a:gd name="connsiteX20" fmla="*/ 2249729 w 2254431"/>
                  <a:gd name="connsiteY20" fmla="*/ 1188348 h 1867634"/>
                  <a:gd name="connsiteX21" fmla="*/ 2249729 w 2254431"/>
                  <a:gd name="connsiteY21" fmla="*/ 938520 h 1867634"/>
                  <a:gd name="connsiteX22" fmla="*/ 2254431 w 2254431"/>
                  <a:gd name="connsiteY22" fmla="*/ 933818 h 1867634"/>
                  <a:gd name="connsiteX23" fmla="*/ 2249729 w 2254431"/>
                  <a:gd name="connsiteY23" fmla="*/ 929116 h 1867634"/>
                  <a:gd name="connsiteX24" fmla="*/ 2249729 w 2254431"/>
                  <a:gd name="connsiteY24" fmla="*/ 679292 h 1867634"/>
                  <a:gd name="connsiteX25" fmla="*/ 2067926 w 2254431"/>
                  <a:gd name="connsiteY25" fmla="*/ 497490 h 1867634"/>
                  <a:gd name="connsiteX26" fmla="*/ 1818099 w 2254431"/>
                  <a:gd name="connsiteY26" fmla="*/ 497490 h 1867634"/>
                  <a:gd name="connsiteX27" fmla="*/ 1594123 w 2254431"/>
                  <a:gd name="connsiteY27" fmla="*/ 273510 h 1867634"/>
                  <a:gd name="connsiteX28" fmla="*/ 273507 w 2254431"/>
                  <a:gd name="connsiteY28" fmla="*/ 273510 h 1867634"/>
                  <a:gd name="connsiteX29" fmla="*/ 0 w 2254431"/>
                  <a:gd name="connsiteY29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2300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1734909 w 2254431"/>
                  <a:gd name="connsiteY11" fmla="*/ 1232300 h 1867634"/>
                  <a:gd name="connsiteX12" fmla="*/ 0 w 2254431"/>
                  <a:gd name="connsiteY12" fmla="*/ 933818 h 1867634"/>
                  <a:gd name="connsiteX13" fmla="*/ 273507 w 2254431"/>
                  <a:gd name="connsiteY13" fmla="*/ 1594126 h 1867634"/>
                  <a:gd name="connsiteX14" fmla="*/ 1594123 w 2254431"/>
                  <a:gd name="connsiteY14" fmla="*/ 1594126 h 1867634"/>
                  <a:gd name="connsiteX15" fmla="*/ 1818102 w 2254431"/>
                  <a:gd name="connsiteY15" fmla="*/ 1370146 h 1867634"/>
                  <a:gd name="connsiteX16" fmla="*/ 2067929 w 2254431"/>
                  <a:gd name="connsiteY16" fmla="*/ 1370150 h 1867634"/>
                  <a:gd name="connsiteX17" fmla="*/ 2249729 w 2254431"/>
                  <a:gd name="connsiteY17" fmla="*/ 1188348 h 1867634"/>
                  <a:gd name="connsiteX18" fmla="*/ 2249729 w 2254431"/>
                  <a:gd name="connsiteY18" fmla="*/ 938520 h 1867634"/>
                  <a:gd name="connsiteX19" fmla="*/ 2254431 w 2254431"/>
                  <a:gd name="connsiteY19" fmla="*/ 933818 h 1867634"/>
                  <a:gd name="connsiteX20" fmla="*/ 2249729 w 2254431"/>
                  <a:gd name="connsiteY20" fmla="*/ 929116 h 1867634"/>
                  <a:gd name="connsiteX21" fmla="*/ 2249729 w 2254431"/>
                  <a:gd name="connsiteY21" fmla="*/ 679292 h 1867634"/>
                  <a:gd name="connsiteX22" fmla="*/ 2067926 w 2254431"/>
                  <a:gd name="connsiteY22" fmla="*/ 497490 h 1867634"/>
                  <a:gd name="connsiteX23" fmla="*/ 1818099 w 2254431"/>
                  <a:gd name="connsiteY23" fmla="*/ 497490 h 1867634"/>
                  <a:gd name="connsiteX24" fmla="*/ 1594123 w 2254431"/>
                  <a:gd name="connsiteY24" fmla="*/ 273510 h 1867634"/>
                  <a:gd name="connsiteX25" fmla="*/ 273507 w 2254431"/>
                  <a:gd name="connsiteY25" fmla="*/ 273510 h 1867634"/>
                  <a:gd name="connsiteX26" fmla="*/ 0 w 2254431"/>
                  <a:gd name="connsiteY26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1734909 w 2254431"/>
                  <a:gd name="connsiteY8" fmla="*/ 1237163 h 1867634"/>
                  <a:gd name="connsiteX9" fmla="*/ 1781182 w 2254431"/>
                  <a:gd name="connsiteY9" fmla="*/ 1232300 h 1867634"/>
                  <a:gd name="connsiteX10" fmla="*/ 1734909 w 2254431"/>
                  <a:gd name="connsiteY10" fmla="*/ 1237163 h 1867634"/>
                  <a:gd name="connsiteX11" fmla="*/ 0 w 2254431"/>
                  <a:gd name="connsiteY11" fmla="*/ 933818 h 1867634"/>
                  <a:gd name="connsiteX12" fmla="*/ 273507 w 2254431"/>
                  <a:gd name="connsiteY12" fmla="*/ 1594126 h 1867634"/>
                  <a:gd name="connsiteX13" fmla="*/ 1594123 w 2254431"/>
                  <a:gd name="connsiteY13" fmla="*/ 1594126 h 1867634"/>
                  <a:gd name="connsiteX14" fmla="*/ 1818102 w 2254431"/>
                  <a:gd name="connsiteY14" fmla="*/ 1370146 h 1867634"/>
                  <a:gd name="connsiteX15" fmla="*/ 2067929 w 2254431"/>
                  <a:gd name="connsiteY15" fmla="*/ 1370150 h 1867634"/>
                  <a:gd name="connsiteX16" fmla="*/ 2249729 w 2254431"/>
                  <a:gd name="connsiteY16" fmla="*/ 1188348 h 1867634"/>
                  <a:gd name="connsiteX17" fmla="*/ 2249729 w 2254431"/>
                  <a:gd name="connsiteY17" fmla="*/ 938520 h 1867634"/>
                  <a:gd name="connsiteX18" fmla="*/ 2254431 w 2254431"/>
                  <a:gd name="connsiteY18" fmla="*/ 933818 h 1867634"/>
                  <a:gd name="connsiteX19" fmla="*/ 2249729 w 2254431"/>
                  <a:gd name="connsiteY19" fmla="*/ 929116 h 1867634"/>
                  <a:gd name="connsiteX20" fmla="*/ 2249729 w 2254431"/>
                  <a:gd name="connsiteY20" fmla="*/ 679292 h 1867634"/>
                  <a:gd name="connsiteX21" fmla="*/ 2067926 w 2254431"/>
                  <a:gd name="connsiteY21" fmla="*/ 497490 h 1867634"/>
                  <a:gd name="connsiteX22" fmla="*/ 1818099 w 2254431"/>
                  <a:gd name="connsiteY22" fmla="*/ 497490 h 1867634"/>
                  <a:gd name="connsiteX23" fmla="*/ 1594123 w 2254431"/>
                  <a:gd name="connsiteY23" fmla="*/ 273510 h 1867634"/>
                  <a:gd name="connsiteX24" fmla="*/ 273507 w 2254431"/>
                  <a:gd name="connsiteY24" fmla="*/ 273510 h 1867634"/>
                  <a:gd name="connsiteX25" fmla="*/ 0 w 2254431"/>
                  <a:gd name="connsiteY25" fmla="*/ 933818 h 1867634"/>
                  <a:gd name="connsiteX0" fmla="*/ 2234976 w 2254431"/>
                  <a:gd name="connsiteY0" fmla="*/ 1132618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1132618 h 1867634"/>
                  <a:gd name="connsiteX4" fmla="*/ 2234976 w 2254431"/>
                  <a:gd name="connsiteY4" fmla="*/ 710150 h 1867634"/>
                  <a:gd name="connsiteX5" fmla="*/ 2240336 w 2254431"/>
                  <a:gd name="connsiteY5" fmla="*/ 727150 h 1867634"/>
                  <a:gd name="connsiteX6" fmla="*/ 2234976 w 2254431"/>
                  <a:gd name="connsiteY6" fmla="*/ 737448 h 1867634"/>
                  <a:gd name="connsiteX7" fmla="*/ 2234976 w 2254431"/>
                  <a:gd name="connsiteY7" fmla="*/ 710150 h 1867634"/>
                  <a:gd name="connsiteX8" fmla="*/ 0 w 2254431"/>
                  <a:gd name="connsiteY8" fmla="*/ 933818 h 1867634"/>
                  <a:gd name="connsiteX9" fmla="*/ 273507 w 2254431"/>
                  <a:gd name="connsiteY9" fmla="*/ 1594126 h 1867634"/>
                  <a:gd name="connsiteX10" fmla="*/ 1594123 w 2254431"/>
                  <a:gd name="connsiteY10" fmla="*/ 1594126 h 1867634"/>
                  <a:gd name="connsiteX11" fmla="*/ 1818102 w 2254431"/>
                  <a:gd name="connsiteY11" fmla="*/ 1370146 h 1867634"/>
                  <a:gd name="connsiteX12" fmla="*/ 2067929 w 2254431"/>
                  <a:gd name="connsiteY12" fmla="*/ 1370150 h 1867634"/>
                  <a:gd name="connsiteX13" fmla="*/ 2249729 w 2254431"/>
                  <a:gd name="connsiteY13" fmla="*/ 1188348 h 1867634"/>
                  <a:gd name="connsiteX14" fmla="*/ 2249729 w 2254431"/>
                  <a:gd name="connsiteY14" fmla="*/ 938520 h 1867634"/>
                  <a:gd name="connsiteX15" fmla="*/ 2254431 w 2254431"/>
                  <a:gd name="connsiteY15" fmla="*/ 933818 h 1867634"/>
                  <a:gd name="connsiteX16" fmla="*/ 2249729 w 2254431"/>
                  <a:gd name="connsiteY16" fmla="*/ 929116 h 1867634"/>
                  <a:gd name="connsiteX17" fmla="*/ 2249729 w 2254431"/>
                  <a:gd name="connsiteY17" fmla="*/ 679292 h 1867634"/>
                  <a:gd name="connsiteX18" fmla="*/ 2067926 w 2254431"/>
                  <a:gd name="connsiteY18" fmla="*/ 497490 h 1867634"/>
                  <a:gd name="connsiteX19" fmla="*/ 1818099 w 2254431"/>
                  <a:gd name="connsiteY19" fmla="*/ 497490 h 1867634"/>
                  <a:gd name="connsiteX20" fmla="*/ 1594123 w 2254431"/>
                  <a:gd name="connsiteY20" fmla="*/ 273510 h 1867634"/>
                  <a:gd name="connsiteX21" fmla="*/ 273507 w 2254431"/>
                  <a:gd name="connsiteY21" fmla="*/ 273510 h 1867634"/>
                  <a:gd name="connsiteX22" fmla="*/ 0 w 2254431"/>
                  <a:gd name="connsiteY22" fmla="*/ 933818 h 1867634"/>
                  <a:gd name="connsiteX0" fmla="*/ 2234976 w 2254431"/>
                  <a:gd name="connsiteY0" fmla="*/ 1140552 h 1867634"/>
                  <a:gd name="connsiteX1" fmla="*/ 2236496 w 2254431"/>
                  <a:gd name="connsiteY1" fmla="*/ 1135418 h 1867634"/>
                  <a:gd name="connsiteX2" fmla="*/ 2234976 w 2254431"/>
                  <a:gd name="connsiteY2" fmla="*/ 1140552 h 1867634"/>
                  <a:gd name="connsiteX3" fmla="*/ 2234976 w 2254431"/>
                  <a:gd name="connsiteY3" fmla="*/ 710150 h 1867634"/>
                  <a:gd name="connsiteX4" fmla="*/ 2240336 w 2254431"/>
                  <a:gd name="connsiteY4" fmla="*/ 727150 h 1867634"/>
                  <a:gd name="connsiteX5" fmla="*/ 2234976 w 2254431"/>
                  <a:gd name="connsiteY5" fmla="*/ 737448 h 1867634"/>
                  <a:gd name="connsiteX6" fmla="*/ 2234976 w 2254431"/>
                  <a:gd name="connsiteY6" fmla="*/ 710150 h 1867634"/>
                  <a:gd name="connsiteX7" fmla="*/ 0 w 2254431"/>
                  <a:gd name="connsiteY7" fmla="*/ 933818 h 1867634"/>
                  <a:gd name="connsiteX8" fmla="*/ 273507 w 2254431"/>
                  <a:gd name="connsiteY8" fmla="*/ 1594126 h 1867634"/>
                  <a:gd name="connsiteX9" fmla="*/ 1594123 w 2254431"/>
                  <a:gd name="connsiteY9" fmla="*/ 1594126 h 1867634"/>
                  <a:gd name="connsiteX10" fmla="*/ 1818102 w 2254431"/>
                  <a:gd name="connsiteY10" fmla="*/ 1370146 h 1867634"/>
                  <a:gd name="connsiteX11" fmla="*/ 2067929 w 2254431"/>
                  <a:gd name="connsiteY11" fmla="*/ 1370150 h 1867634"/>
                  <a:gd name="connsiteX12" fmla="*/ 2249729 w 2254431"/>
                  <a:gd name="connsiteY12" fmla="*/ 1188348 h 1867634"/>
                  <a:gd name="connsiteX13" fmla="*/ 2249729 w 2254431"/>
                  <a:gd name="connsiteY13" fmla="*/ 938520 h 1867634"/>
                  <a:gd name="connsiteX14" fmla="*/ 2254431 w 2254431"/>
                  <a:gd name="connsiteY14" fmla="*/ 933818 h 1867634"/>
                  <a:gd name="connsiteX15" fmla="*/ 2249729 w 2254431"/>
                  <a:gd name="connsiteY15" fmla="*/ 929116 h 1867634"/>
                  <a:gd name="connsiteX16" fmla="*/ 2249729 w 2254431"/>
                  <a:gd name="connsiteY16" fmla="*/ 679292 h 1867634"/>
                  <a:gd name="connsiteX17" fmla="*/ 2067926 w 2254431"/>
                  <a:gd name="connsiteY17" fmla="*/ 497490 h 1867634"/>
                  <a:gd name="connsiteX18" fmla="*/ 1818099 w 2254431"/>
                  <a:gd name="connsiteY18" fmla="*/ 497490 h 1867634"/>
                  <a:gd name="connsiteX19" fmla="*/ 1594123 w 2254431"/>
                  <a:gd name="connsiteY19" fmla="*/ 273510 h 1867634"/>
                  <a:gd name="connsiteX20" fmla="*/ 273507 w 2254431"/>
                  <a:gd name="connsiteY20" fmla="*/ 273510 h 1867634"/>
                  <a:gd name="connsiteX21" fmla="*/ 0 w 2254431"/>
                  <a:gd name="connsiteY21" fmla="*/ 933818 h 1867634"/>
                  <a:gd name="connsiteX0" fmla="*/ 2234976 w 2254431"/>
                  <a:gd name="connsiteY0" fmla="*/ 710150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2234976 w 2254431"/>
                  <a:gd name="connsiteY3" fmla="*/ 710150 h 1867634"/>
                  <a:gd name="connsiteX4" fmla="*/ 0 w 2254431"/>
                  <a:gd name="connsiteY4" fmla="*/ 933818 h 1867634"/>
                  <a:gd name="connsiteX5" fmla="*/ 273507 w 2254431"/>
                  <a:gd name="connsiteY5" fmla="*/ 1594126 h 1867634"/>
                  <a:gd name="connsiteX6" fmla="*/ 1594123 w 2254431"/>
                  <a:gd name="connsiteY6" fmla="*/ 1594126 h 1867634"/>
                  <a:gd name="connsiteX7" fmla="*/ 1818102 w 2254431"/>
                  <a:gd name="connsiteY7" fmla="*/ 1370146 h 1867634"/>
                  <a:gd name="connsiteX8" fmla="*/ 2067929 w 2254431"/>
                  <a:gd name="connsiteY8" fmla="*/ 1370150 h 1867634"/>
                  <a:gd name="connsiteX9" fmla="*/ 2249729 w 2254431"/>
                  <a:gd name="connsiteY9" fmla="*/ 1188348 h 1867634"/>
                  <a:gd name="connsiteX10" fmla="*/ 2249729 w 2254431"/>
                  <a:gd name="connsiteY10" fmla="*/ 938520 h 1867634"/>
                  <a:gd name="connsiteX11" fmla="*/ 2254431 w 2254431"/>
                  <a:gd name="connsiteY11" fmla="*/ 933818 h 1867634"/>
                  <a:gd name="connsiteX12" fmla="*/ 2249729 w 2254431"/>
                  <a:gd name="connsiteY12" fmla="*/ 929116 h 1867634"/>
                  <a:gd name="connsiteX13" fmla="*/ 2249729 w 2254431"/>
                  <a:gd name="connsiteY13" fmla="*/ 679292 h 1867634"/>
                  <a:gd name="connsiteX14" fmla="*/ 2067926 w 2254431"/>
                  <a:gd name="connsiteY14" fmla="*/ 497490 h 1867634"/>
                  <a:gd name="connsiteX15" fmla="*/ 1818099 w 2254431"/>
                  <a:gd name="connsiteY15" fmla="*/ 497490 h 1867634"/>
                  <a:gd name="connsiteX16" fmla="*/ 1594123 w 2254431"/>
                  <a:gd name="connsiteY16" fmla="*/ 273510 h 1867634"/>
                  <a:gd name="connsiteX17" fmla="*/ 273507 w 2254431"/>
                  <a:gd name="connsiteY17" fmla="*/ 273510 h 1867634"/>
                  <a:gd name="connsiteX18" fmla="*/ 0 w 2254431"/>
                  <a:gd name="connsiteY18" fmla="*/ 933818 h 1867634"/>
                  <a:gd name="connsiteX0" fmla="*/ 2234976 w 2254431"/>
                  <a:gd name="connsiteY0" fmla="*/ 737448 h 1867634"/>
                  <a:gd name="connsiteX1" fmla="*/ 2240336 w 2254431"/>
                  <a:gd name="connsiteY1" fmla="*/ 727150 h 1867634"/>
                  <a:gd name="connsiteX2" fmla="*/ 2234976 w 2254431"/>
                  <a:gd name="connsiteY2" fmla="*/ 737448 h 1867634"/>
                  <a:gd name="connsiteX3" fmla="*/ 0 w 2254431"/>
                  <a:gd name="connsiteY3" fmla="*/ 933818 h 1867634"/>
                  <a:gd name="connsiteX4" fmla="*/ 273507 w 2254431"/>
                  <a:gd name="connsiteY4" fmla="*/ 1594126 h 1867634"/>
                  <a:gd name="connsiteX5" fmla="*/ 1594123 w 2254431"/>
                  <a:gd name="connsiteY5" fmla="*/ 1594126 h 1867634"/>
                  <a:gd name="connsiteX6" fmla="*/ 1818102 w 2254431"/>
                  <a:gd name="connsiteY6" fmla="*/ 1370146 h 1867634"/>
                  <a:gd name="connsiteX7" fmla="*/ 2067929 w 2254431"/>
                  <a:gd name="connsiteY7" fmla="*/ 1370150 h 1867634"/>
                  <a:gd name="connsiteX8" fmla="*/ 2249729 w 2254431"/>
                  <a:gd name="connsiteY8" fmla="*/ 1188348 h 1867634"/>
                  <a:gd name="connsiteX9" fmla="*/ 2249729 w 2254431"/>
                  <a:gd name="connsiteY9" fmla="*/ 938520 h 1867634"/>
                  <a:gd name="connsiteX10" fmla="*/ 2254431 w 2254431"/>
                  <a:gd name="connsiteY10" fmla="*/ 933818 h 1867634"/>
                  <a:gd name="connsiteX11" fmla="*/ 2249729 w 2254431"/>
                  <a:gd name="connsiteY11" fmla="*/ 929116 h 1867634"/>
                  <a:gd name="connsiteX12" fmla="*/ 2249729 w 2254431"/>
                  <a:gd name="connsiteY12" fmla="*/ 679292 h 1867634"/>
                  <a:gd name="connsiteX13" fmla="*/ 2067926 w 2254431"/>
                  <a:gd name="connsiteY13" fmla="*/ 497490 h 1867634"/>
                  <a:gd name="connsiteX14" fmla="*/ 1818099 w 2254431"/>
                  <a:gd name="connsiteY14" fmla="*/ 497490 h 1867634"/>
                  <a:gd name="connsiteX15" fmla="*/ 1594123 w 2254431"/>
                  <a:gd name="connsiteY15" fmla="*/ 273510 h 1867634"/>
                  <a:gd name="connsiteX16" fmla="*/ 273507 w 2254431"/>
                  <a:gd name="connsiteY16" fmla="*/ 273510 h 1867634"/>
                  <a:gd name="connsiteX17" fmla="*/ 0 w 2254431"/>
                  <a:gd name="connsiteY17" fmla="*/ 933818 h 1867634"/>
                  <a:gd name="connsiteX0" fmla="*/ 0 w 2254431"/>
                  <a:gd name="connsiteY0" fmla="*/ 933818 h 1867634"/>
                  <a:gd name="connsiteX1" fmla="*/ 273507 w 2254431"/>
                  <a:gd name="connsiteY1" fmla="*/ 1594126 h 1867634"/>
                  <a:gd name="connsiteX2" fmla="*/ 1594123 w 2254431"/>
                  <a:gd name="connsiteY2" fmla="*/ 1594126 h 1867634"/>
                  <a:gd name="connsiteX3" fmla="*/ 1818102 w 2254431"/>
                  <a:gd name="connsiteY3" fmla="*/ 1370146 h 1867634"/>
                  <a:gd name="connsiteX4" fmla="*/ 2067929 w 2254431"/>
                  <a:gd name="connsiteY4" fmla="*/ 1370150 h 1867634"/>
                  <a:gd name="connsiteX5" fmla="*/ 2249729 w 2254431"/>
                  <a:gd name="connsiteY5" fmla="*/ 1188348 h 1867634"/>
                  <a:gd name="connsiteX6" fmla="*/ 2249729 w 2254431"/>
                  <a:gd name="connsiteY6" fmla="*/ 938520 h 1867634"/>
                  <a:gd name="connsiteX7" fmla="*/ 2254431 w 2254431"/>
                  <a:gd name="connsiteY7" fmla="*/ 933818 h 1867634"/>
                  <a:gd name="connsiteX8" fmla="*/ 2249729 w 2254431"/>
                  <a:gd name="connsiteY8" fmla="*/ 929116 h 1867634"/>
                  <a:gd name="connsiteX9" fmla="*/ 2249729 w 2254431"/>
                  <a:gd name="connsiteY9" fmla="*/ 679292 h 1867634"/>
                  <a:gd name="connsiteX10" fmla="*/ 2067926 w 2254431"/>
                  <a:gd name="connsiteY10" fmla="*/ 497490 h 1867634"/>
                  <a:gd name="connsiteX11" fmla="*/ 1818099 w 2254431"/>
                  <a:gd name="connsiteY11" fmla="*/ 497490 h 1867634"/>
                  <a:gd name="connsiteX12" fmla="*/ 1594123 w 2254431"/>
                  <a:gd name="connsiteY12" fmla="*/ 273510 h 1867634"/>
                  <a:gd name="connsiteX13" fmla="*/ 273507 w 2254431"/>
                  <a:gd name="connsiteY13" fmla="*/ 273510 h 1867634"/>
                  <a:gd name="connsiteX14" fmla="*/ 0 w 2254431"/>
                  <a:gd name="connsiteY14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38520 h 1867634"/>
                  <a:gd name="connsiteX7" fmla="*/ 2249729 w 2249729"/>
                  <a:gd name="connsiteY7" fmla="*/ 929116 h 1867634"/>
                  <a:gd name="connsiteX8" fmla="*/ 2249729 w 2249729"/>
                  <a:gd name="connsiteY8" fmla="*/ 679292 h 1867634"/>
                  <a:gd name="connsiteX9" fmla="*/ 2067926 w 2249729"/>
                  <a:gd name="connsiteY9" fmla="*/ 497490 h 1867634"/>
                  <a:gd name="connsiteX10" fmla="*/ 1818099 w 2249729"/>
                  <a:gd name="connsiteY10" fmla="*/ 497490 h 1867634"/>
                  <a:gd name="connsiteX11" fmla="*/ 1594123 w 2249729"/>
                  <a:gd name="connsiteY11" fmla="*/ 273510 h 1867634"/>
                  <a:gd name="connsiteX12" fmla="*/ 273507 w 2249729"/>
                  <a:gd name="connsiteY12" fmla="*/ 273510 h 1867634"/>
                  <a:gd name="connsiteX13" fmla="*/ 0 w 2249729"/>
                  <a:gd name="connsiteY13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929116 h 1867634"/>
                  <a:gd name="connsiteX7" fmla="*/ 2249729 w 2249729"/>
                  <a:gd name="connsiteY7" fmla="*/ 679292 h 1867634"/>
                  <a:gd name="connsiteX8" fmla="*/ 2067926 w 2249729"/>
                  <a:gd name="connsiteY8" fmla="*/ 497490 h 1867634"/>
                  <a:gd name="connsiteX9" fmla="*/ 1818099 w 2249729"/>
                  <a:gd name="connsiteY9" fmla="*/ 497490 h 1867634"/>
                  <a:gd name="connsiteX10" fmla="*/ 1594123 w 2249729"/>
                  <a:gd name="connsiteY10" fmla="*/ 273510 h 1867634"/>
                  <a:gd name="connsiteX11" fmla="*/ 273507 w 2249729"/>
                  <a:gd name="connsiteY11" fmla="*/ 273510 h 1867634"/>
                  <a:gd name="connsiteX12" fmla="*/ 0 w 2249729"/>
                  <a:gd name="connsiteY12" fmla="*/ 933818 h 1867634"/>
                  <a:gd name="connsiteX0" fmla="*/ 0 w 2249729"/>
                  <a:gd name="connsiteY0" fmla="*/ 933818 h 1867634"/>
                  <a:gd name="connsiteX1" fmla="*/ 273507 w 2249729"/>
                  <a:gd name="connsiteY1" fmla="*/ 1594126 h 1867634"/>
                  <a:gd name="connsiteX2" fmla="*/ 1594123 w 2249729"/>
                  <a:gd name="connsiteY2" fmla="*/ 1594126 h 1867634"/>
                  <a:gd name="connsiteX3" fmla="*/ 1818102 w 2249729"/>
                  <a:gd name="connsiteY3" fmla="*/ 1370146 h 1867634"/>
                  <a:gd name="connsiteX4" fmla="*/ 2067929 w 2249729"/>
                  <a:gd name="connsiteY4" fmla="*/ 1370150 h 1867634"/>
                  <a:gd name="connsiteX5" fmla="*/ 2249729 w 2249729"/>
                  <a:gd name="connsiteY5" fmla="*/ 1188348 h 1867634"/>
                  <a:gd name="connsiteX6" fmla="*/ 2249729 w 2249729"/>
                  <a:gd name="connsiteY6" fmla="*/ 679292 h 1867634"/>
                  <a:gd name="connsiteX7" fmla="*/ 2067926 w 2249729"/>
                  <a:gd name="connsiteY7" fmla="*/ 497490 h 1867634"/>
                  <a:gd name="connsiteX8" fmla="*/ 1818099 w 2249729"/>
                  <a:gd name="connsiteY8" fmla="*/ 497490 h 1867634"/>
                  <a:gd name="connsiteX9" fmla="*/ 1594123 w 2249729"/>
                  <a:gd name="connsiteY9" fmla="*/ 273510 h 1867634"/>
                  <a:gd name="connsiteX10" fmla="*/ 273507 w 2249729"/>
                  <a:gd name="connsiteY10" fmla="*/ 273510 h 1867634"/>
                  <a:gd name="connsiteX11" fmla="*/ 0 w 2249729"/>
                  <a:gd name="connsiteY11" fmla="*/ 933818 h 1867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249729" h="1867634">
                    <a:moveTo>
                      <a:pt x="0" y="933818"/>
                    </a:moveTo>
                    <a:cubicBezTo>
                      <a:pt x="0" y="1172804"/>
                      <a:pt x="91169" y="1411786"/>
                      <a:pt x="273507" y="1594126"/>
                    </a:cubicBezTo>
                    <a:cubicBezTo>
                      <a:pt x="638186" y="1958804"/>
                      <a:pt x="1229447" y="1958804"/>
                      <a:pt x="1594123" y="1594126"/>
                    </a:cubicBezTo>
                    <a:lnTo>
                      <a:pt x="1818102" y="1370146"/>
                    </a:lnTo>
                    <a:lnTo>
                      <a:pt x="2067929" y="1370150"/>
                    </a:lnTo>
                    <a:cubicBezTo>
                      <a:pt x="2168336" y="1370146"/>
                      <a:pt x="2249729" y="1288752"/>
                      <a:pt x="2249729" y="1188348"/>
                    </a:cubicBezTo>
                    <a:lnTo>
                      <a:pt x="2249729" y="679292"/>
                    </a:lnTo>
                    <a:cubicBezTo>
                      <a:pt x="2249729" y="578884"/>
                      <a:pt x="2168334" y="497490"/>
                      <a:pt x="2067926" y="497490"/>
                    </a:cubicBezTo>
                    <a:lnTo>
                      <a:pt x="1818099" y="497490"/>
                    </a:lnTo>
                    <a:lnTo>
                      <a:pt x="1594123" y="273510"/>
                    </a:lnTo>
                    <a:cubicBezTo>
                      <a:pt x="1229444" y="-91169"/>
                      <a:pt x="638186" y="-91169"/>
                      <a:pt x="273507" y="273510"/>
                    </a:cubicBezTo>
                    <a:cubicBezTo>
                      <a:pt x="91169" y="455848"/>
                      <a:pt x="0" y="694834"/>
                      <a:pt x="0" y="933818"/>
                    </a:cubicBezTo>
                    <a:close/>
                  </a:path>
                </a:pathLst>
              </a:custGeom>
              <a:solidFill>
                <a:schemeClr val="bg1"/>
              </a:solidFill>
              <a:ln w="444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6DBEC21B-8490-4613-893F-081AAB39C3FB}"/>
                  </a:ext>
                </a:extLst>
              </p:cNvPr>
              <p:cNvSpPr/>
              <p:nvPr/>
            </p:nvSpPr>
            <p:spPr>
              <a:xfrm>
                <a:off x="10573107" y="2486534"/>
                <a:ext cx="805533" cy="687929"/>
              </a:xfrm>
              <a:custGeom>
                <a:avLst/>
                <a:gdLst>
                  <a:gd name="connsiteX0" fmla="*/ 184600 w 805532"/>
                  <a:gd name="connsiteY0" fmla="*/ 520107 h 687929"/>
                  <a:gd name="connsiteX1" fmla="*/ 620929 w 805532"/>
                  <a:gd name="connsiteY1" fmla="*/ 520110 h 687929"/>
                  <a:gd name="connsiteX2" fmla="*/ 704838 w 805532"/>
                  <a:gd name="connsiteY2" fmla="*/ 604019 h 687929"/>
                  <a:gd name="connsiteX3" fmla="*/ 620926 w 805532"/>
                  <a:gd name="connsiteY3" fmla="*/ 687929 h 687929"/>
                  <a:gd name="connsiteX4" fmla="*/ 184600 w 805532"/>
                  <a:gd name="connsiteY4" fmla="*/ 687926 h 687929"/>
                  <a:gd name="connsiteX5" fmla="*/ 100691 w 805532"/>
                  <a:gd name="connsiteY5" fmla="*/ 604019 h 687929"/>
                  <a:gd name="connsiteX6" fmla="*/ 184600 w 805532"/>
                  <a:gd name="connsiteY6" fmla="*/ 520107 h 687929"/>
                  <a:gd name="connsiteX7" fmla="*/ 117472 w 805532"/>
                  <a:gd name="connsiteY7" fmla="*/ 260053 h 687929"/>
                  <a:gd name="connsiteX8" fmla="*/ 688057 w 805532"/>
                  <a:gd name="connsiteY8" fmla="*/ 260053 h 687929"/>
                  <a:gd name="connsiteX9" fmla="*/ 771967 w 805532"/>
                  <a:gd name="connsiteY9" fmla="*/ 343963 h 687929"/>
                  <a:gd name="connsiteX10" fmla="*/ 688057 w 805532"/>
                  <a:gd name="connsiteY10" fmla="*/ 427875 h 687929"/>
                  <a:gd name="connsiteX11" fmla="*/ 117472 w 805532"/>
                  <a:gd name="connsiteY11" fmla="*/ 427872 h 687929"/>
                  <a:gd name="connsiteX12" fmla="*/ 33563 w 805532"/>
                  <a:gd name="connsiteY12" fmla="*/ 343963 h 687929"/>
                  <a:gd name="connsiteX13" fmla="*/ 117472 w 805532"/>
                  <a:gd name="connsiteY13" fmla="*/ 260053 h 687929"/>
                  <a:gd name="connsiteX14" fmla="*/ 83910 w 805532"/>
                  <a:gd name="connsiteY14" fmla="*/ 0 h 687929"/>
                  <a:gd name="connsiteX15" fmla="*/ 721623 w 805532"/>
                  <a:gd name="connsiteY15" fmla="*/ 0 h 687929"/>
                  <a:gd name="connsiteX16" fmla="*/ 805532 w 805532"/>
                  <a:gd name="connsiteY16" fmla="*/ 83910 h 687929"/>
                  <a:gd name="connsiteX17" fmla="*/ 805529 w 805532"/>
                  <a:gd name="connsiteY17" fmla="*/ 83910 h 687929"/>
                  <a:gd name="connsiteX18" fmla="*/ 721620 w 805532"/>
                  <a:gd name="connsiteY18" fmla="*/ 167819 h 687929"/>
                  <a:gd name="connsiteX19" fmla="*/ 83910 w 805532"/>
                  <a:gd name="connsiteY19" fmla="*/ 167819 h 687929"/>
                  <a:gd name="connsiteX20" fmla="*/ 0 w 805532"/>
                  <a:gd name="connsiteY20" fmla="*/ 83910 h 687929"/>
                  <a:gd name="connsiteX21" fmla="*/ 83910 w 805532"/>
                  <a:gd name="connsiteY21" fmla="*/ 0 h 687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05532" h="687929">
                    <a:moveTo>
                      <a:pt x="184600" y="520107"/>
                    </a:moveTo>
                    <a:lnTo>
                      <a:pt x="620929" y="520110"/>
                    </a:lnTo>
                    <a:cubicBezTo>
                      <a:pt x="667269" y="520110"/>
                      <a:pt x="704838" y="557676"/>
                      <a:pt x="704838" y="604019"/>
                    </a:cubicBezTo>
                    <a:cubicBezTo>
                      <a:pt x="704838" y="650360"/>
                      <a:pt x="667269" y="687929"/>
                      <a:pt x="620926" y="687929"/>
                    </a:cubicBezTo>
                    <a:lnTo>
                      <a:pt x="184600" y="687926"/>
                    </a:lnTo>
                    <a:cubicBezTo>
                      <a:pt x="138257" y="687926"/>
                      <a:pt x="100691" y="650360"/>
                      <a:pt x="100691" y="604019"/>
                    </a:cubicBezTo>
                    <a:cubicBezTo>
                      <a:pt x="100691" y="557676"/>
                      <a:pt x="138257" y="520107"/>
                      <a:pt x="184600" y="520107"/>
                    </a:cubicBezTo>
                    <a:close/>
                    <a:moveTo>
                      <a:pt x="117472" y="260053"/>
                    </a:moveTo>
                    <a:lnTo>
                      <a:pt x="688057" y="260053"/>
                    </a:lnTo>
                    <a:cubicBezTo>
                      <a:pt x="734401" y="260053"/>
                      <a:pt x="771967" y="297622"/>
                      <a:pt x="771967" y="343963"/>
                    </a:cubicBezTo>
                    <a:cubicBezTo>
                      <a:pt x="771967" y="390306"/>
                      <a:pt x="734398" y="427875"/>
                      <a:pt x="688057" y="427875"/>
                    </a:cubicBezTo>
                    <a:lnTo>
                      <a:pt x="117472" y="427872"/>
                    </a:lnTo>
                    <a:cubicBezTo>
                      <a:pt x="71132" y="427872"/>
                      <a:pt x="33566" y="390306"/>
                      <a:pt x="33563" y="343963"/>
                    </a:cubicBezTo>
                    <a:cubicBezTo>
                      <a:pt x="33566" y="297622"/>
                      <a:pt x="71132" y="260053"/>
                      <a:pt x="117472" y="260053"/>
                    </a:cubicBezTo>
                    <a:close/>
                    <a:moveTo>
                      <a:pt x="83910" y="0"/>
                    </a:moveTo>
                    <a:lnTo>
                      <a:pt x="721623" y="0"/>
                    </a:lnTo>
                    <a:cubicBezTo>
                      <a:pt x="767963" y="0"/>
                      <a:pt x="805532" y="37569"/>
                      <a:pt x="805532" y="83910"/>
                    </a:cubicBezTo>
                    <a:lnTo>
                      <a:pt x="805529" y="83910"/>
                    </a:lnTo>
                    <a:cubicBezTo>
                      <a:pt x="805529" y="130253"/>
                      <a:pt x="767963" y="167819"/>
                      <a:pt x="721620" y="167819"/>
                    </a:cubicBezTo>
                    <a:lnTo>
                      <a:pt x="83910" y="167819"/>
                    </a:lnTo>
                    <a:cubicBezTo>
                      <a:pt x="37569" y="167819"/>
                      <a:pt x="0" y="130253"/>
                      <a:pt x="0" y="83910"/>
                    </a:cubicBezTo>
                    <a:cubicBezTo>
                      <a:pt x="0" y="37566"/>
                      <a:pt x="37569" y="0"/>
                      <a:pt x="8391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3C12866D-7C50-423B-97C6-3A44AEC2FF89}"/>
                  </a:ext>
                </a:extLst>
              </p:cNvPr>
              <p:cNvSpPr/>
              <p:nvPr/>
            </p:nvSpPr>
            <p:spPr>
              <a:xfrm>
                <a:off x="10608146" y="1032479"/>
                <a:ext cx="761035" cy="1312187"/>
              </a:xfrm>
              <a:custGeom>
                <a:avLst/>
                <a:gdLst>
                  <a:gd name="connsiteX0" fmla="*/ 1028878 w 3847556"/>
                  <a:gd name="connsiteY0" fmla="*/ 0 h 6633998"/>
                  <a:gd name="connsiteX1" fmla="*/ 1293726 w 3847556"/>
                  <a:gd name="connsiteY1" fmla="*/ 264865 h 6633998"/>
                  <a:gd name="connsiteX2" fmla="*/ 1293726 w 3847556"/>
                  <a:gd name="connsiteY2" fmla="*/ 664770 h 6633998"/>
                  <a:gd name="connsiteX3" fmla="*/ 1656529 w 3847556"/>
                  <a:gd name="connsiteY3" fmla="*/ 664770 h 6633998"/>
                  <a:gd name="connsiteX4" fmla="*/ 1656545 w 3847556"/>
                  <a:gd name="connsiteY4" fmla="*/ 264865 h 6633998"/>
                  <a:gd name="connsiteX5" fmla="*/ 1921394 w 3847556"/>
                  <a:gd name="connsiteY5" fmla="*/ 0 h 6633998"/>
                  <a:gd name="connsiteX6" fmla="*/ 2186253 w 3847556"/>
                  <a:gd name="connsiteY6" fmla="*/ 264865 h 6633998"/>
                  <a:gd name="connsiteX7" fmla="*/ 2186253 w 3847556"/>
                  <a:gd name="connsiteY7" fmla="*/ 664770 h 6633998"/>
                  <a:gd name="connsiteX8" fmla="*/ 2549056 w 3847556"/>
                  <a:gd name="connsiteY8" fmla="*/ 664770 h 6633998"/>
                  <a:gd name="connsiteX9" fmla="*/ 2549056 w 3847556"/>
                  <a:gd name="connsiteY9" fmla="*/ 264865 h 6633998"/>
                  <a:gd name="connsiteX10" fmla="*/ 2813921 w 3847556"/>
                  <a:gd name="connsiteY10" fmla="*/ 0 h 6633998"/>
                  <a:gd name="connsiteX11" fmla="*/ 3078781 w 3847556"/>
                  <a:gd name="connsiteY11" fmla="*/ 264865 h 6633998"/>
                  <a:gd name="connsiteX12" fmla="*/ 3078764 w 3847556"/>
                  <a:gd name="connsiteY12" fmla="*/ 664770 h 6633998"/>
                  <a:gd name="connsiteX13" fmla="*/ 3512447 w 3847556"/>
                  <a:gd name="connsiteY13" fmla="*/ 664770 h 6633998"/>
                  <a:gd name="connsiteX14" fmla="*/ 3520693 w 3847556"/>
                  <a:gd name="connsiteY14" fmla="*/ 668198 h 6633998"/>
                  <a:gd name="connsiteX15" fmla="*/ 3610357 w 3847556"/>
                  <a:gd name="connsiteY15" fmla="*/ 641623 h 6633998"/>
                  <a:gd name="connsiteX16" fmla="*/ 3846084 w 3847556"/>
                  <a:gd name="connsiteY16" fmla="*/ 932715 h 6633998"/>
                  <a:gd name="connsiteX17" fmla="*/ 3273917 w 3847556"/>
                  <a:gd name="connsiteY17" fmla="*/ 6376417 h 6633998"/>
                  <a:gd name="connsiteX18" fmla="*/ 2982826 w 3847556"/>
                  <a:gd name="connsiteY18" fmla="*/ 6612116 h 6633998"/>
                  <a:gd name="connsiteX19" fmla="*/ 2747105 w 3847556"/>
                  <a:gd name="connsiteY19" fmla="*/ 6321024 h 6633998"/>
                  <a:gd name="connsiteX20" fmla="*/ 3304490 w 3847556"/>
                  <a:gd name="connsiteY20" fmla="*/ 1017914 h 6633998"/>
                  <a:gd name="connsiteX21" fmla="*/ 3078764 w 3847556"/>
                  <a:gd name="connsiteY21" fmla="*/ 1017930 h 6633998"/>
                  <a:gd name="connsiteX22" fmla="*/ 3078764 w 3847556"/>
                  <a:gd name="connsiteY22" fmla="*/ 1417857 h 6633998"/>
                  <a:gd name="connsiteX23" fmla="*/ 2813921 w 3847556"/>
                  <a:gd name="connsiteY23" fmla="*/ 1682700 h 6633998"/>
                  <a:gd name="connsiteX24" fmla="*/ 2549056 w 3847556"/>
                  <a:gd name="connsiteY24" fmla="*/ 1417841 h 6633998"/>
                  <a:gd name="connsiteX25" fmla="*/ 2549056 w 3847556"/>
                  <a:gd name="connsiteY25" fmla="*/ 1017930 h 6633998"/>
                  <a:gd name="connsiteX26" fmla="*/ 2186253 w 3847556"/>
                  <a:gd name="connsiteY26" fmla="*/ 1017930 h 6633998"/>
                  <a:gd name="connsiteX27" fmla="*/ 2186237 w 3847556"/>
                  <a:gd name="connsiteY27" fmla="*/ 1417841 h 6633998"/>
                  <a:gd name="connsiteX28" fmla="*/ 1921394 w 3847556"/>
                  <a:gd name="connsiteY28" fmla="*/ 1682700 h 6633998"/>
                  <a:gd name="connsiteX29" fmla="*/ 1656529 w 3847556"/>
                  <a:gd name="connsiteY29" fmla="*/ 1417841 h 6633998"/>
                  <a:gd name="connsiteX30" fmla="*/ 1656529 w 3847556"/>
                  <a:gd name="connsiteY30" fmla="*/ 1017930 h 6633998"/>
                  <a:gd name="connsiteX31" fmla="*/ 1293726 w 3847556"/>
                  <a:gd name="connsiteY31" fmla="*/ 1017930 h 6633998"/>
                  <a:gd name="connsiteX32" fmla="*/ 1293726 w 3847556"/>
                  <a:gd name="connsiteY32" fmla="*/ 1417841 h 6633998"/>
                  <a:gd name="connsiteX33" fmla="*/ 1216149 w 3847556"/>
                  <a:gd name="connsiteY33" fmla="*/ 1605128 h 6633998"/>
                  <a:gd name="connsiteX34" fmla="*/ 1028872 w 3847556"/>
                  <a:gd name="connsiteY34" fmla="*/ 1682700 h 6633998"/>
                  <a:gd name="connsiteX35" fmla="*/ 841580 w 3847556"/>
                  <a:gd name="connsiteY35" fmla="*/ 1605122 h 6633998"/>
                  <a:gd name="connsiteX36" fmla="*/ 764018 w 3847556"/>
                  <a:gd name="connsiteY36" fmla="*/ 1417841 h 6633998"/>
                  <a:gd name="connsiteX37" fmla="*/ 764018 w 3847556"/>
                  <a:gd name="connsiteY37" fmla="*/ 1017914 h 6633998"/>
                  <a:gd name="connsiteX38" fmla="*/ 539645 w 3847556"/>
                  <a:gd name="connsiteY38" fmla="*/ 1017930 h 6633998"/>
                  <a:gd name="connsiteX39" fmla="*/ 1005791 w 3847556"/>
                  <a:gd name="connsiteY39" fmla="*/ 6346040 h 6633998"/>
                  <a:gd name="connsiteX40" fmla="*/ 765023 w 3847556"/>
                  <a:gd name="connsiteY40" fmla="*/ 6632976 h 6633998"/>
                  <a:gd name="connsiteX41" fmla="*/ 478087 w 3847556"/>
                  <a:gd name="connsiteY41" fmla="*/ 6392208 h 6633998"/>
                  <a:gd name="connsiteX42" fmla="*/ 1023 w 3847556"/>
                  <a:gd name="connsiteY42" fmla="*/ 939358 h 6633998"/>
                  <a:gd name="connsiteX43" fmla="*/ 241807 w 3847556"/>
                  <a:gd name="connsiteY43" fmla="*/ 652422 h 6633998"/>
                  <a:gd name="connsiteX44" fmla="*/ 311187 w 3847556"/>
                  <a:gd name="connsiteY44" fmla="*/ 674309 h 6633998"/>
                  <a:gd name="connsiteX45" fmla="*/ 334193 w 3847556"/>
                  <a:gd name="connsiteY45" fmla="*/ 664770 h 6633998"/>
                  <a:gd name="connsiteX46" fmla="*/ 764018 w 3847556"/>
                  <a:gd name="connsiteY46" fmla="*/ 664770 h 6633998"/>
                  <a:gd name="connsiteX47" fmla="*/ 764018 w 3847556"/>
                  <a:gd name="connsiteY47" fmla="*/ 264865 h 6633998"/>
                  <a:gd name="connsiteX48" fmla="*/ 1028878 w 3847556"/>
                  <a:gd name="connsiteY48" fmla="*/ 0 h 66339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3847556" h="6633998">
                    <a:moveTo>
                      <a:pt x="1028878" y="0"/>
                    </a:moveTo>
                    <a:cubicBezTo>
                      <a:pt x="1175157" y="0"/>
                      <a:pt x="1293726" y="118591"/>
                      <a:pt x="1293726" y="264865"/>
                    </a:cubicBezTo>
                    <a:lnTo>
                      <a:pt x="1293726" y="664770"/>
                    </a:lnTo>
                    <a:lnTo>
                      <a:pt x="1656529" y="664770"/>
                    </a:lnTo>
                    <a:lnTo>
                      <a:pt x="1656545" y="264865"/>
                    </a:lnTo>
                    <a:cubicBezTo>
                      <a:pt x="1656529" y="118591"/>
                      <a:pt x="1775115" y="17"/>
                      <a:pt x="1921394" y="0"/>
                    </a:cubicBezTo>
                    <a:cubicBezTo>
                      <a:pt x="2067668" y="17"/>
                      <a:pt x="2186237" y="118591"/>
                      <a:pt x="2186253" y="264865"/>
                    </a:cubicBezTo>
                    <a:lnTo>
                      <a:pt x="2186253" y="664770"/>
                    </a:lnTo>
                    <a:lnTo>
                      <a:pt x="2549056" y="664770"/>
                    </a:lnTo>
                    <a:lnTo>
                      <a:pt x="2549056" y="264865"/>
                    </a:lnTo>
                    <a:cubicBezTo>
                      <a:pt x="2549056" y="118575"/>
                      <a:pt x="2667642" y="0"/>
                      <a:pt x="2813921" y="0"/>
                    </a:cubicBezTo>
                    <a:cubicBezTo>
                      <a:pt x="2960211" y="0"/>
                      <a:pt x="3078781" y="118591"/>
                      <a:pt x="3078781" y="264865"/>
                    </a:cubicBezTo>
                    <a:lnTo>
                      <a:pt x="3078764" y="664770"/>
                    </a:lnTo>
                    <a:lnTo>
                      <a:pt x="3512447" y="664770"/>
                    </a:lnTo>
                    <a:lnTo>
                      <a:pt x="3520693" y="668198"/>
                    </a:lnTo>
                    <a:cubicBezTo>
                      <a:pt x="3545659" y="640863"/>
                      <a:pt x="3577628" y="638174"/>
                      <a:pt x="3610357" y="641623"/>
                    </a:cubicBezTo>
                    <a:cubicBezTo>
                      <a:pt x="3755838" y="656915"/>
                      <a:pt x="3861375" y="787234"/>
                      <a:pt x="3846084" y="932715"/>
                    </a:cubicBezTo>
                    <a:cubicBezTo>
                      <a:pt x="3655380" y="2747282"/>
                      <a:pt x="3464643" y="4561839"/>
                      <a:pt x="3273917" y="6376417"/>
                    </a:cubicBezTo>
                    <a:cubicBezTo>
                      <a:pt x="3258626" y="6521887"/>
                      <a:pt x="3128312" y="6627419"/>
                      <a:pt x="2982826" y="6612116"/>
                    </a:cubicBezTo>
                    <a:cubicBezTo>
                      <a:pt x="2837361" y="6596835"/>
                      <a:pt x="2731824" y="6466505"/>
                      <a:pt x="2747105" y="6321024"/>
                    </a:cubicBezTo>
                    <a:lnTo>
                      <a:pt x="3304490" y="1017914"/>
                    </a:lnTo>
                    <a:lnTo>
                      <a:pt x="3078764" y="1017930"/>
                    </a:lnTo>
                    <a:cubicBezTo>
                      <a:pt x="3078764" y="1151232"/>
                      <a:pt x="3078764" y="1284539"/>
                      <a:pt x="3078764" y="1417857"/>
                    </a:cubicBezTo>
                    <a:cubicBezTo>
                      <a:pt x="3078764" y="1564114"/>
                      <a:pt x="2960195" y="1682700"/>
                      <a:pt x="2813921" y="1682700"/>
                    </a:cubicBezTo>
                    <a:cubicBezTo>
                      <a:pt x="2667631" y="1682700"/>
                      <a:pt x="2549056" y="1564131"/>
                      <a:pt x="2549056" y="1417841"/>
                    </a:cubicBezTo>
                    <a:lnTo>
                      <a:pt x="2549056" y="1017930"/>
                    </a:lnTo>
                    <a:lnTo>
                      <a:pt x="2186253" y="1017930"/>
                    </a:lnTo>
                    <a:cubicBezTo>
                      <a:pt x="2186237" y="1151221"/>
                      <a:pt x="2186237" y="1284555"/>
                      <a:pt x="2186237" y="1417841"/>
                    </a:cubicBezTo>
                    <a:cubicBezTo>
                      <a:pt x="2186237" y="1564131"/>
                      <a:pt x="2067651" y="1682700"/>
                      <a:pt x="1921394" y="1682700"/>
                    </a:cubicBezTo>
                    <a:cubicBezTo>
                      <a:pt x="1775115" y="1682700"/>
                      <a:pt x="1656529" y="1564131"/>
                      <a:pt x="1656529" y="1417841"/>
                    </a:cubicBezTo>
                    <a:lnTo>
                      <a:pt x="1656529" y="1017930"/>
                    </a:lnTo>
                    <a:lnTo>
                      <a:pt x="1293726" y="1017930"/>
                    </a:lnTo>
                    <a:cubicBezTo>
                      <a:pt x="1293710" y="1151221"/>
                      <a:pt x="1293726" y="1284539"/>
                      <a:pt x="1293726" y="1417841"/>
                    </a:cubicBezTo>
                    <a:cubicBezTo>
                      <a:pt x="1293726" y="1490986"/>
                      <a:pt x="1264077" y="1557199"/>
                      <a:pt x="1216149" y="1605128"/>
                    </a:cubicBezTo>
                    <a:lnTo>
                      <a:pt x="1028872" y="1682700"/>
                    </a:lnTo>
                    <a:lnTo>
                      <a:pt x="841580" y="1605122"/>
                    </a:lnTo>
                    <a:cubicBezTo>
                      <a:pt x="793651" y="1557199"/>
                      <a:pt x="764007" y="1490986"/>
                      <a:pt x="764018" y="1417841"/>
                    </a:cubicBezTo>
                    <a:lnTo>
                      <a:pt x="764018" y="1017914"/>
                    </a:lnTo>
                    <a:lnTo>
                      <a:pt x="539645" y="1017930"/>
                    </a:lnTo>
                    <a:cubicBezTo>
                      <a:pt x="695040" y="2793967"/>
                      <a:pt x="850418" y="4570003"/>
                      <a:pt x="1005791" y="6346040"/>
                    </a:cubicBezTo>
                    <a:cubicBezTo>
                      <a:pt x="1018529" y="6491754"/>
                      <a:pt x="910743" y="6620221"/>
                      <a:pt x="765023" y="6632976"/>
                    </a:cubicBezTo>
                    <a:cubicBezTo>
                      <a:pt x="619293" y="6645714"/>
                      <a:pt x="490842" y="6537928"/>
                      <a:pt x="478087" y="6392208"/>
                    </a:cubicBezTo>
                    <a:lnTo>
                      <a:pt x="1023" y="939358"/>
                    </a:lnTo>
                    <a:cubicBezTo>
                      <a:pt x="-11716" y="793639"/>
                      <a:pt x="96076" y="665177"/>
                      <a:pt x="241807" y="652422"/>
                    </a:cubicBezTo>
                    <a:lnTo>
                      <a:pt x="311187" y="674309"/>
                    </a:lnTo>
                    <a:cubicBezTo>
                      <a:pt x="317983" y="665335"/>
                      <a:pt x="326028" y="664770"/>
                      <a:pt x="334193" y="664770"/>
                    </a:cubicBezTo>
                    <a:lnTo>
                      <a:pt x="764018" y="664770"/>
                    </a:lnTo>
                    <a:lnTo>
                      <a:pt x="764018" y="264865"/>
                    </a:lnTo>
                    <a:cubicBezTo>
                      <a:pt x="764018" y="118591"/>
                      <a:pt x="882588" y="0"/>
                      <a:pt x="1028878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91F9EF7-4F87-415C-8160-7E56B60DA9F9}"/>
                </a:ext>
              </a:extLst>
            </p:cNvPr>
            <p:cNvGrpSpPr/>
            <p:nvPr/>
          </p:nvGrpSpPr>
          <p:grpSpPr>
            <a:xfrm>
              <a:off x="0" y="6374086"/>
              <a:ext cx="11401431" cy="237804"/>
              <a:chOff x="0" y="6374086"/>
              <a:chExt cx="11401431" cy="237804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AE59EE2-572E-4B51-AE32-612BBCC09DE1}"/>
                  </a:ext>
                </a:extLst>
              </p:cNvPr>
              <p:cNvSpPr/>
              <p:nvPr/>
            </p:nvSpPr>
            <p:spPr>
              <a:xfrm>
                <a:off x="0" y="6566170"/>
                <a:ext cx="11311128" cy="457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CB77414-9E89-4E91-A109-7F250477ACA9}"/>
                  </a:ext>
                </a:extLst>
              </p:cNvPr>
              <p:cNvSpPr/>
              <p:nvPr/>
            </p:nvSpPr>
            <p:spPr>
              <a:xfrm>
                <a:off x="11355711" y="6374086"/>
                <a:ext cx="45720" cy="15544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5F4ACB2E-D9DA-474D-ACD0-6D4C5B5B69E1}"/>
                  </a:ext>
                </a:extLst>
              </p:cNvPr>
              <p:cNvSpPr/>
              <p:nvPr/>
            </p:nvSpPr>
            <p:spPr>
              <a:xfrm>
                <a:off x="11229678" y="6440137"/>
                <a:ext cx="171753" cy="171753"/>
              </a:xfrm>
              <a:prstGeom prst="blockArc">
                <a:avLst>
                  <a:gd name="adj1" fmla="val 21339429"/>
                  <a:gd name="adj2" fmla="val 6091498"/>
                  <a:gd name="adj3" fmla="val 2709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946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 anchor="t"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66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178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24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690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8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548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550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119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1745673"/>
            <a:ext cx="10563285" cy="4113125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B3180858-5790-4FC2-9FCB-2D730ADB8122}" type="datetimeFigureOut">
              <a:rPr lang="de-DE" smtClean="0"/>
              <a:t>14.09.2020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47630232-E25F-48CD-A6BD-014BDFABF6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98676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686" r:id="rId15"/>
    <p:sldLayoutId id="2147483770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it.stastny@pedf.cuni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liska.walterova@pedf.cuni.cz" TargetMode="External"/><Relationship Id="rId4" Type="http://schemas.openxmlformats.org/officeDocument/2006/relationships/hyperlink" Target="mailto:martin.chval@pedf.cuni.cz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0217" y="324993"/>
            <a:ext cx="11471565" cy="1739347"/>
          </a:xfrm>
        </p:spPr>
        <p:txBody>
          <a:bodyPr>
            <a:normAutofit/>
          </a:bodyPr>
          <a:lstStyle/>
          <a:p>
            <a:pPr algn="ctr"/>
            <a:r>
              <a:rPr lang="de-DE" dirty="0" err="1"/>
              <a:t>Fenomén</a:t>
            </a:r>
            <a:r>
              <a:rPr lang="de-DE" dirty="0"/>
              <a:t> „</a:t>
            </a:r>
            <a:r>
              <a:rPr lang="de-DE" dirty="0" err="1"/>
              <a:t>teacher</a:t>
            </a:r>
            <a:r>
              <a:rPr lang="de-DE" dirty="0"/>
              <a:t> </a:t>
            </a:r>
            <a:r>
              <a:rPr lang="de-DE" dirty="0" err="1"/>
              <a:t>moonlighting</a:t>
            </a:r>
            <a:r>
              <a:rPr lang="de-DE" dirty="0"/>
              <a:t>” a </a:t>
            </a:r>
            <a:r>
              <a:rPr lang="de-DE" dirty="0" err="1"/>
              <a:t>role</a:t>
            </a:r>
            <a:r>
              <a:rPr lang="de-DE" dirty="0"/>
              <a:t> </a:t>
            </a:r>
            <a:r>
              <a:rPr lang="de-DE" dirty="0" err="1"/>
              <a:t>soukromého</a:t>
            </a:r>
            <a:r>
              <a:rPr lang="de-DE" dirty="0"/>
              <a:t> </a:t>
            </a:r>
            <a:r>
              <a:rPr lang="de-DE" dirty="0" err="1"/>
              <a:t>doučování</a:t>
            </a:r>
            <a:endParaRPr lang="de-DE" dirty="0"/>
          </a:p>
        </p:txBody>
      </p:sp>
      <p:sp>
        <p:nvSpPr>
          <p:cNvPr id="7" name="Untertitel 6">
            <a:extLst>
              <a:ext uri="{FF2B5EF4-FFF2-40B4-BE49-F238E27FC236}">
                <a16:creationId xmlns:a16="http://schemas.microsoft.com/office/drawing/2014/main" id="{61AA1D4B-229A-43C4-95DF-2CCC8C662D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18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ČAPV 2020, Ostrava,14.-16. září 2020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783773" y="5782128"/>
            <a:ext cx="8184314" cy="1238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cap="non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273225"/>
            <a:ext cx="119627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solidFill>
                  <a:schemeClr val="bg1"/>
                </a:solidFill>
                <a:cs typeface="Arial" panose="020B0604020202020204" pitchFamily="34" charset="0"/>
              </a:rPr>
              <a:t>Výzkum </a:t>
            </a:r>
            <a:r>
              <a:rPr lang="en-US" sz="1600" dirty="0" err="1">
                <a:solidFill>
                  <a:schemeClr val="bg1"/>
                </a:solidFill>
                <a:cs typeface="Arial" panose="020B0604020202020204" pitchFamily="34" charset="0"/>
              </a:rPr>
              <a:t>byl</a:t>
            </a:r>
            <a:r>
              <a:rPr lang="en-US" sz="16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cs typeface="Arial" panose="020B0604020202020204" pitchFamily="34" charset="0"/>
              </a:rPr>
              <a:t>podpo</a:t>
            </a:r>
            <a:r>
              <a:rPr lang="cs-CZ" sz="1600" dirty="0" err="1">
                <a:solidFill>
                  <a:schemeClr val="bg1"/>
                </a:solidFill>
                <a:cs typeface="Arial" panose="020B0604020202020204" pitchFamily="34" charset="0"/>
              </a:rPr>
              <a:t>řen</a:t>
            </a:r>
            <a:r>
              <a:rPr lang="cs-CZ" sz="16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cs-CZ" sz="1600" b="1" dirty="0">
                <a:solidFill>
                  <a:schemeClr val="bg1"/>
                </a:solidFill>
                <a:cs typeface="Arial" panose="020B0604020202020204" pitchFamily="34" charset="0"/>
              </a:rPr>
              <a:t>Grantovou agenturou České republiky</a:t>
            </a:r>
            <a:r>
              <a:rPr lang="cs-CZ" sz="1600" dirty="0">
                <a:solidFill>
                  <a:schemeClr val="bg1"/>
                </a:solidFill>
                <a:cs typeface="Arial" panose="020B0604020202020204" pitchFamily="34" charset="0"/>
              </a:rPr>
              <a:t> v rámci grantu </a:t>
            </a:r>
            <a:r>
              <a:rPr lang="cs-CZ" sz="1600" i="1" dirty="0">
                <a:solidFill>
                  <a:schemeClr val="bg1"/>
                </a:solidFill>
                <a:cs typeface="Arial" panose="020B0604020202020204" pitchFamily="34" charset="0"/>
              </a:rPr>
              <a:t>Souvislosti mezi školním a stínovým vzděláváním: případ českých nižších sekundárních škol</a:t>
            </a:r>
            <a:r>
              <a:rPr lang="cs-CZ" sz="1600" dirty="0">
                <a:solidFill>
                  <a:schemeClr val="bg1"/>
                </a:solidFill>
                <a:cs typeface="Arial" panose="020B0604020202020204" pitchFamily="34" charset="0"/>
              </a:rPr>
              <a:t> (</a:t>
            </a:r>
            <a:r>
              <a:rPr lang="cs-CZ" sz="1600" dirty="0" err="1">
                <a:solidFill>
                  <a:schemeClr val="bg1"/>
                </a:solidFill>
                <a:cs typeface="Arial" panose="020B0604020202020204" pitchFamily="34" charset="0"/>
              </a:rPr>
              <a:t>reg</a:t>
            </a:r>
            <a:r>
              <a:rPr lang="cs-CZ" sz="1600" dirty="0">
                <a:solidFill>
                  <a:schemeClr val="bg1"/>
                </a:solidFill>
                <a:cs typeface="Arial" panose="020B0604020202020204" pitchFamily="34" charset="0"/>
              </a:rPr>
              <a:t>. č. 18-00939S). </a:t>
            </a:r>
            <a:endParaRPr lang="en-US" sz="16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8D2EC84-9AEF-46C5-869C-FD0817A8D493}"/>
              </a:ext>
            </a:extLst>
          </p:cNvPr>
          <p:cNvSpPr/>
          <p:nvPr/>
        </p:nvSpPr>
        <p:spPr>
          <a:xfrm>
            <a:off x="92039" y="2421679"/>
            <a:ext cx="1200792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cap="small" dirty="0">
                <a:latin typeface="+mj-lt"/>
              </a:rPr>
              <a:t>Vít Šťastný, Martin Chvál, Eliška Walterová</a:t>
            </a:r>
            <a:endParaRPr lang="de-DE" sz="3600" cap="small" dirty="0">
              <a:latin typeface="+mj-lt"/>
            </a:endParaRPr>
          </a:p>
          <a:p>
            <a:pPr algn="ctr"/>
            <a:r>
              <a:rPr lang="cs-CZ" sz="2400" cap="small" dirty="0">
                <a:latin typeface="+mj-lt"/>
                <a:hlinkClick r:id="rId3"/>
              </a:rPr>
              <a:t>vit.stastny@pedf.cuni.cz</a:t>
            </a:r>
            <a:r>
              <a:rPr lang="cs-CZ" sz="2400" cap="small" dirty="0">
                <a:latin typeface="+mj-lt"/>
              </a:rPr>
              <a:t>, </a:t>
            </a:r>
            <a:r>
              <a:rPr lang="cs-CZ" sz="2400" cap="small" dirty="0">
                <a:latin typeface="+mj-lt"/>
                <a:hlinkClick r:id="rId4"/>
              </a:rPr>
              <a:t>martin.chval@pedf.cuni.cz</a:t>
            </a:r>
            <a:r>
              <a:rPr lang="cs-CZ" sz="2400" cap="small" dirty="0">
                <a:latin typeface="+mj-lt"/>
              </a:rPr>
              <a:t>, </a:t>
            </a:r>
            <a:r>
              <a:rPr lang="cs-CZ" sz="2400" cap="small" dirty="0">
                <a:latin typeface="+mj-lt"/>
                <a:hlinkClick r:id="rId5"/>
              </a:rPr>
              <a:t>eliska.walterova@pedf.cuni.cz</a:t>
            </a:r>
            <a:endParaRPr lang="cs-CZ" sz="2400" cap="small" dirty="0">
              <a:latin typeface="+mj-lt"/>
            </a:endParaRPr>
          </a:p>
          <a:p>
            <a:pPr algn="ctr"/>
            <a:r>
              <a:rPr lang="cs-CZ" sz="3200" cap="small" dirty="0">
                <a:latin typeface="+mj-lt"/>
              </a:rPr>
              <a:t>Ústav výzkumu a rozvoje vzdělávání</a:t>
            </a:r>
          </a:p>
          <a:p>
            <a:pPr algn="ctr"/>
            <a:r>
              <a:rPr lang="cs-CZ" sz="3200" cap="small" dirty="0">
                <a:latin typeface="+mj-lt"/>
              </a:rPr>
              <a:t>Pedagogická fakulta, Karlova univerzita</a:t>
            </a:r>
          </a:p>
        </p:txBody>
      </p:sp>
    </p:spTree>
    <p:extLst>
      <p:ext uri="{BB962C8B-B14F-4D97-AF65-F5344CB8AC3E}">
        <p14:creationId xmlns:p14="http://schemas.microsoft.com/office/powerpoint/2010/main" val="3110395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B97C6A-E62D-4F4F-B5A9-69AF8959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Operacionalizace proměnných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27E57A-1623-440B-8DFE-2E28204B6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596" y="2222287"/>
            <a:ext cx="11700588" cy="4635713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Nezávisle proměnné:</a:t>
            </a:r>
          </a:p>
          <a:p>
            <a:pPr lvl="1"/>
            <a:r>
              <a:rPr lang="cs-CZ" dirty="0">
                <a:solidFill>
                  <a:srgbClr val="FFFF00"/>
                </a:solidFill>
              </a:rPr>
              <a:t>Vyučovaný předmět</a:t>
            </a:r>
            <a:r>
              <a:rPr lang="cs-CZ" dirty="0"/>
              <a:t>: Matematika (24 %), český jazyk (22 %) nebo angličtina (20 %) = </a:t>
            </a:r>
            <a:r>
              <a:rPr lang="cs-CZ" dirty="0">
                <a:solidFill>
                  <a:srgbClr val="FFFF00"/>
                </a:solidFill>
              </a:rPr>
              <a:t>(60 %)</a:t>
            </a:r>
          </a:p>
          <a:p>
            <a:pPr lvl="1"/>
            <a:r>
              <a:rPr lang="cs-CZ" dirty="0">
                <a:solidFill>
                  <a:srgbClr val="FFFF00"/>
                </a:solidFill>
              </a:rPr>
              <a:t>Postoj k soukromému doučování: </a:t>
            </a:r>
            <a:r>
              <a:rPr lang="cs-CZ" dirty="0"/>
              <a:t>(alfa = 0,61), </a:t>
            </a:r>
            <a:r>
              <a:rPr lang="cs-CZ" dirty="0">
                <a:solidFill>
                  <a:srgbClr val="FFFF00"/>
                </a:solidFill>
              </a:rPr>
              <a:t>průměr (</a:t>
            </a:r>
            <a:r>
              <a:rPr lang="cs-CZ" dirty="0" err="1">
                <a:solidFill>
                  <a:srgbClr val="FFFF00"/>
                </a:solidFill>
              </a:rPr>
              <a:t>s.o</a:t>
            </a:r>
            <a:r>
              <a:rPr lang="cs-CZ" dirty="0">
                <a:solidFill>
                  <a:srgbClr val="FFFF00"/>
                </a:solidFill>
              </a:rPr>
              <a:t>.) 2,54 (0,47)</a:t>
            </a:r>
          </a:p>
          <a:p>
            <a:pPr lvl="2"/>
            <a:r>
              <a:rPr lang="cs-CZ" dirty="0"/>
              <a:t>Žákům, kteří ve škole nezvládají učivo, by měli rodiče zaplatit soukromé doučování.</a:t>
            </a:r>
          </a:p>
          <a:p>
            <a:pPr lvl="2"/>
            <a:r>
              <a:rPr lang="cs-CZ" dirty="0"/>
              <a:t>Je dobře, když žák využije soukromé doučování, aby si doplnil či procvičil učivo, které nezvládnul v hodinách ve škole.</a:t>
            </a:r>
          </a:p>
          <a:p>
            <a:pPr lvl="2"/>
            <a:r>
              <a:rPr lang="cs-CZ" dirty="0"/>
              <a:t>Pokud žák v mých hodinách vyniká a je „napřed“, měl by využít soukromé hodiny či kurzy, kde by se naučil něco nad rámec mé výuky.</a:t>
            </a:r>
          </a:p>
          <a:p>
            <a:pPr lvl="2"/>
            <a:r>
              <a:rPr lang="cs-CZ" dirty="0"/>
              <a:t>Pokud má žák v mých hodinách ve škole horší studijní výsledky, je nejvhodnějším řešením tohoto problému soukromé placené doučování, kde si učivo doplní.</a:t>
            </a:r>
          </a:p>
          <a:p>
            <a:pPr lvl="1"/>
            <a:r>
              <a:rPr lang="cs-CZ" dirty="0">
                <a:solidFill>
                  <a:srgbClr val="FFFF00"/>
                </a:solidFill>
              </a:rPr>
              <a:t>Spokojenost s učitelskými platy: </a:t>
            </a:r>
            <a:r>
              <a:rPr lang="cs-CZ" dirty="0"/>
              <a:t>(alfa = 0,74), </a:t>
            </a:r>
            <a:r>
              <a:rPr lang="cs-CZ" dirty="0">
                <a:solidFill>
                  <a:srgbClr val="FFFF00"/>
                </a:solidFill>
              </a:rPr>
              <a:t>průměr (</a:t>
            </a:r>
            <a:r>
              <a:rPr lang="cs-CZ" dirty="0" err="1">
                <a:solidFill>
                  <a:srgbClr val="FFFF00"/>
                </a:solidFill>
              </a:rPr>
              <a:t>s.o</a:t>
            </a:r>
            <a:r>
              <a:rPr lang="cs-CZ" dirty="0">
                <a:solidFill>
                  <a:srgbClr val="FFFF00"/>
                </a:solidFill>
              </a:rPr>
              <a:t>.) 2,24 (0,54)</a:t>
            </a:r>
          </a:p>
          <a:p>
            <a:pPr lvl="2"/>
            <a:r>
              <a:rPr lang="cs-CZ" dirty="0"/>
              <a:t>Jsem spokojen/a s finančním ohodnocením své práce v této škole.</a:t>
            </a:r>
          </a:p>
          <a:p>
            <a:pPr lvl="2"/>
            <a:r>
              <a:rPr lang="cs-CZ" dirty="0"/>
              <a:t>Platy učitelů jsou v České republice nedostatečné. (</a:t>
            </a:r>
            <a:r>
              <a:rPr lang="cs-CZ" i="1" dirty="0" err="1"/>
              <a:t>ot</a:t>
            </a:r>
            <a:r>
              <a:rPr lang="cs-CZ" i="1" dirty="0"/>
              <a:t>.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Platy učitelů jsou tak nízké, že si učitelé často musejí přivydělávat. (</a:t>
            </a:r>
            <a:r>
              <a:rPr lang="cs-CZ" i="1" dirty="0" err="1"/>
              <a:t>ot</a:t>
            </a:r>
            <a:r>
              <a:rPr lang="cs-CZ" i="1" dirty="0"/>
              <a:t>.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Se svojí celkovou finanční situací jsem spokojen/a.</a:t>
            </a:r>
            <a:endParaRPr lang="cs-CZ" dirty="0">
              <a:solidFill>
                <a:srgbClr val="FFFF00"/>
              </a:solidFill>
            </a:endParaRPr>
          </a:p>
          <a:p>
            <a:pPr lvl="1"/>
            <a:endParaRPr lang="cs-CZ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395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B97C6A-E62D-4F4F-B5A9-69AF8959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Operacionalizace proměnných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27E57A-1623-440B-8DFE-2E28204B6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596" y="2222287"/>
            <a:ext cx="11700588" cy="442789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Nezávisle proměnné:</a:t>
            </a:r>
          </a:p>
          <a:p>
            <a:pPr lvl="1"/>
            <a:r>
              <a:rPr lang="cs-CZ" dirty="0">
                <a:solidFill>
                  <a:srgbClr val="FFFF00"/>
                </a:solidFill>
              </a:rPr>
              <a:t>Pohlaví: </a:t>
            </a:r>
            <a:r>
              <a:rPr lang="cs-CZ" dirty="0"/>
              <a:t>muž (1)</a:t>
            </a:r>
            <a:r>
              <a:rPr lang="cs-CZ" dirty="0">
                <a:solidFill>
                  <a:srgbClr val="FFFF00"/>
                </a:solidFill>
              </a:rPr>
              <a:t> 22 %</a:t>
            </a:r>
          </a:p>
          <a:p>
            <a:pPr lvl="1"/>
            <a:r>
              <a:rPr lang="cs-CZ" dirty="0">
                <a:solidFill>
                  <a:srgbClr val="FFFF00"/>
                </a:solidFill>
              </a:rPr>
              <a:t>Plný pracovní úvazek ve škole: 83 %</a:t>
            </a:r>
          </a:p>
          <a:p>
            <a:pPr lvl="1"/>
            <a:r>
              <a:rPr lang="cs-CZ" dirty="0">
                <a:solidFill>
                  <a:srgbClr val="FFFF00"/>
                </a:solidFill>
              </a:rPr>
              <a:t>Délka praxe: </a:t>
            </a:r>
            <a:r>
              <a:rPr lang="cs-CZ" dirty="0"/>
              <a:t>pořadová škála s rovnoměrným rozdělením od „do 2 let“ (1) do „více než 30 let“ (8): průměr (</a:t>
            </a:r>
            <a:r>
              <a:rPr lang="cs-CZ" dirty="0" err="1"/>
              <a:t>s.o</a:t>
            </a:r>
            <a:r>
              <a:rPr lang="cs-CZ" dirty="0"/>
              <a:t>.) </a:t>
            </a:r>
            <a:r>
              <a:rPr lang="cs-CZ" dirty="0">
                <a:solidFill>
                  <a:srgbClr val="FFFF00"/>
                </a:solidFill>
              </a:rPr>
              <a:t>16 (11), škála 4,48 (2,20)</a:t>
            </a:r>
          </a:p>
          <a:p>
            <a:pPr lvl="1"/>
            <a:r>
              <a:rPr lang="cs-CZ" dirty="0">
                <a:solidFill>
                  <a:srgbClr val="FFFF00"/>
                </a:solidFill>
              </a:rPr>
              <a:t>Index rodinné finanční zátěže: </a:t>
            </a:r>
            <a:r>
              <a:rPr lang="cs-CZ" dirty="0"/>
              <a:t>(počet osob v domácnosti - počet osob výdělečně činných) - počet osob výdělečně činných): průměr (</a:t>
            </a:r>
            <a:r>
              <a:rPr lang="cs-CZ" dirty="0" err="1"/>
              <a:t>s.o</a:t>
            </a:r>
            <a:r>
              <a:rPr lang="cs-CZ" dirty="0"/>
              <a:t>.) </a:t>
            </a:r>
            <a:r>
              <a:rPr lang="cs-CZ" dirty="0">
                <a:solidFill>
                  <a:srgbClr val="FFFF00"/>
                </a:solidFill>
              </a:rPr>
              <a:t>-0,78 (1,31)</a:t>
            </a:r>
            <a:endParaRPr lang="de-D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752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F18DA0-4EC3-484C-892B-451242911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3AA653-4A4F-4ECA-8F87-977589F1E7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265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CB7EB-C949-49A1-8651-3957E0713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Chí-kvadrát test</a:t>
            </a:r>
            <a:endParaRPr lang="de-DE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125696"/>
              </p:ext>
            </p:extLst>
          </p:nvPr>
        </p:nvGraphicFramePr>
        <p:xfrm>
          <a:off x="810000" y="2113813"/>
          <a:ext cx="10616541" cy="4536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0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4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0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20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5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6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9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22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415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04941"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MOONLIGHTING</a:t>
                      </a:r>
                      <a:endParaRPr lang="cs-CZ" sz="16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TUTORING</a:t>
                      </a:r>
                      <a:endParaRPr lang="cs-CZ" sz="16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12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cs-CZ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cs-CZ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u="none" strike="noStrike">
                          <a:solidFill>
                            <a:schemeClr val="tx1"/>
                          </a:solidFill>
                          <a:effectLst/>
                        </a:rPr>
                        <a:t>Χ</a:t>
                      </a:r>
                      <a:r>
                        <a:rPr lang="el-GR" sz="1600" u="none" strike="noStrike" baseline="30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cs-CZ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cs-CZ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u="none" strike="noStrike">
                          <a:solidFill>
                            <a:schemeClr val="tx1"/>
                          </a:solidFill>
                          <a:effectLst/>
                        </a:rPr>
                        <a:t>Χ</a:t>
                      </a:r>
                      <a:r>
                        <a:rPr lang="el-GR" sz="1600" u="none" strike="noStrike" baseline="30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1600" b="0" i="1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cs-CZ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Pohlaví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muž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107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48%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5,23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0,022</a:t>
                      </a:r>
                      <a:endParaRPr lang="cs-CZ" sz="1600" b="1" i="0" u="none" strike="noStrike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7%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0,07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0,798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94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žena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364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35%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učitel/ka matematiky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ANO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112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42%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0,87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0,350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9%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0,15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0,702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94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359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37%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9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učitel/ka českého jazyka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ANO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35%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0,44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0,509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9%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0,18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0,674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94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372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39%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9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učitel/ka angličtiny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ANO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39%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0,02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0,884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17%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11,09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0,001</a:t>
                      </a:r>
                      <a:endParaRPr lang="cs-CZ" sz="1600" b="1" i="0" u="none" strike="noStrike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94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381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38%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6%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9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učitel/</a:t>
                      </a:r>
                      <a:r>
                        <a:rPr lang="cs-CZ" sz="16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ka</a:t>
                      </a:r>
                      <a:r>
                        <a:rPr lang="cs-CZ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M, ČJ, nebo AJ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ANO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278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38%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0,02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0,884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11%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6,78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0,009</a:t>
                      </a:r>
                      <a:endParaRPr lang="cs-CZ" sz="1600" b="1" i="0" u="none" strike="noStrike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9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193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38%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4%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9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plný pracovní úvazek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ANO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392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35%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11,50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0,001</a:t>
                      </a:r>
                      <a:endParaRPr lang="cs-CZ" sz="1600" b="1" i="0" u="none" strike="noStrike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9%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1,10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0,294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94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55%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cs-CZ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031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CB7EB-C949-49A1-8651-3957E0713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T-test</a:t>
            </a:r>
            <a:endParaRPr lang="de-DE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039028"/>
              </p:ext>
            </p:extLst>
          </p:nvPr>
        </p:nvGraphicFramePr>
        <p:xfrm>
          <a:off x="118754" y="2244436"/>
          <a:ext cx="11970326" cy="3775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3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5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0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0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25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500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564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1556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3822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86649">
                <a:tc>
                  <a:txBody>
                    <a:bodyPr/>
                    <a:lstStyle/>
                    <a:p>
                      <a:pPr algn="ctr" fontAlgn="ctr"/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MOONLIGHTING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TUTORING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649">
                <a:tc>
                  <a:txBody>
                    <a:bodyPr/>
                    <a:lstStyle/>
                    <a:p>
                      <a:pPr algn="ctr" fontAlgn="ctr"/>
                      <a:endParaRPr lang="cs-CZ" sz="18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ANO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ANO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NE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29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průměr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s.o.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průměr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s.o.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průměr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s.o.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průměr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s.o.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649"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Délka praxe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4,07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2,06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4,74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2,24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-3,28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0,001</a:t>
                      </a:r>
                      <a:endParaRPr lang="cs-CZ" sz="1800" b="1" i="0" u="none" strike="noStrike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3,63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1,92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4,56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2,20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-2,51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0,012</a:t>
                      </a:r>
                      <a:endParaRPr lang="cs-CZ" sz="1800" b="1" i="0" u="none" strike="noStrike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49"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Postoj k soukromému doučování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2,55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0,49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2,53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0,46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0,53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0,599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2,65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0,43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2,53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0,48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1,53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0,126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5426"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Spokojenost s platy učitelů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2,20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0,52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2,27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0,55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-1,35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0,179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2,23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0,50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2,24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0,54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-0,14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0,891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649"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Index rodinné finanční zátěže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-0,61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1,40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-0,90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1,25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2,22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 dirty="0">
                          <a:solidFill>
                            <a:srgbClr val="FFFF00"/>
                          </a:solidFill>
                          <a:effectLst/>
                        </a:rPr>
                        <a:t>0,027</a:t>
                      </a:r>
                      <a:endParaRPr lang="cs-CZ" sz="1800" b="1" i="0" u="none" strike="noStrike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b="1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-0,97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1,10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-0,77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1,33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solidFill>
                            <a:schemeClr val="tx1"/>
                          </a:solidFill>
                          <a:effectLst/>
                        </a:rPr>
                        <a:t>-0,88</a:t>
                      </a:r>
                      <a:endParaRPr lang="cs-CZ" sz="18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0,379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146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CB7EB-C949-49A1-8651-3957E0713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150307"/>
            <a:ext cx="10571998" cy="970450"/>
          </a:xfrm>
        </p:spPr>
        <p:txBody>
          <a:bodyPr/>
          <a:lstStyle/>
          <a:p>
            <a:r>
              <a:rPr lang="cs-CZ" dirty="0"/>
              <a:t>Logistická regrese </a:t>
            </a:r>
            <a:r>
              <a:rPr lang="cs-CZ" b="0" dirty="0"/>
              <a:t>(N = 420)</a:t>
            </a:r>
            <a:endParaRPr lang="de-DE" b="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39256"/>
              </p:ext>
            </p:extLst>
          </p:nvPr>
        </p:nvGraphicFramePr>
        <p:xfrm>
          <a:off x="106878" y="1524515"/>
          <a:ext cx="11970328" cy="5083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67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75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0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68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56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251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002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598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MOONLIGHTING</a:t>
                      </a:r>
                      <a:r>
                        <a:rPr lang="cs-CZ" sz="1800">
                          <a:effectLst/>
                        </a:rPr>
                        <a:t> (ANO: 36 %)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TUTORING</a:t>
                      </a:r>
                      <a:r>
                        <a:rPr lang="cs-CZ" sz="1800">
                          <a:effectLst/>
                        </a:rPr>
                        <a:t> (ANO: 8 %)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S.E.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Exp(B)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S.E.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Exp(B)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5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učitel/</a:t>
                      </a:r>
                      <a:r>
                        <a:rPr lang="cs-CZ" sz="1800" b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ka</a:t>
                      </a:r>
                      <a:r>
                        <a:rPr lang="cs-CZ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 M, ČJ, nebo AJ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0.21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0.22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0.335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1.24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1.01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0.44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FF00"/>
                          </a:solidFill>
                          <a:effectLst/>
                        </a:rPr>
                        <a:t>0.021</a:t>
                      </a:r>
                      <a:endParaRPr lang="cs-CZ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2.73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458"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Postoj k soukromému doučování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0.16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0.23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0.473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1.18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0.49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0.39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0.212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1.64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458"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Spokojenost s platy učitelů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-0.37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0.20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rgbClr val="FFFF00"/>
                          </a:solidFill>
                          <a:effectLst/>
                        </a:rPr>
                        <a:t>0.063</a:t>
                      </a:r>
                      <a:endParaRPr lang="cs-CZ" sz="18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0.69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-0.15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0.34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0.660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0.86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8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Pohlaví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0.71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0.25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FF00"/>
                          </a:solidFill>
                          <a:effectLst/>
                        </a:rPr>
                        <a:t>0.005</a:t>
                      </a:r>
                      <a:endParaRPr lang="cs-CZ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2.03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0.19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0.45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0.677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1.20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8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plný pracovní úvazek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-0.77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0.27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FF00"/>
                          </a:solidFill>
                          <a:effectLst/>
                        </a:rPr>
                        <a:t>0.005</a:t>
                      </a:r>
                      <a:endParaRPr lang="cs-CZ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0.46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0.51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0.57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0.364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1.67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886"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Délka praxe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-0.13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0.05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FF00"/>
                          </a:solidFill>
                          <a:effectLst/>
                        </a:rPr>
                        <a:t>0.007</a:t>
                      </a:r>
                      <a:endParaRPr lang="cs-CZ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0.88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-0.25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0.09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FF00"/>
                          </a:solidFill>
                          <a:effectLst/>
                        </a:rPr>
                        <a:t>0.006</a:t>
                      </a:r>
                      <a:endParaRPr lang="cs-CZ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0.78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458"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solidFill>
                            <a:schemeClr val="tx1"/>
                          </a:solidFill>
                        </a:rPr>
                        <a:t>Index rodinné finanční zátěže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0.16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0.08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rgbClr val="FFFF00"/>
                          </a:solidFill>
                          <a:effectLst/>
                        </a:rPr>
                        <a:t>0.051</a:t>
                      </a:r>
                      <a:endParaRPr lang="cs-CZ" sz="18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1.17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-0.09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0.14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0.528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0.91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8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b="0" dirty="0">
                          <a:effectLst/>
                        </a:rPr>
                        <a:t>Konstanta</a:t>
                      </a:r>
                      <a:endParaRPr lang="cs-CZ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1.01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0.83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0.222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2.76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-3.59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1.45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b="1" dirty="0">
                          <a:solidFill>
                            <a:srgbClr val="FFFF00"/>
                          </a:solidFill>
                          <a:effectLst/>
                        </a:rPr>
                        <a:t>0.014</a:t>
                      </a:r>
                      <a:endParaRPr lang="cs-CZ" sz="18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</a:rPr>
                        <a:t>0.03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8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b="0">
                          <a:effectLst/>
                        </a:rPr>
                        <a:t>Nagelkerke R2</a:t>
                      </a:r>
                      <a:endParaRPr lang="cs-CZ" sz="18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0.11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0.09 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8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0">
                          <a:effectLst/>
                        </a:rPr>
                        <a:t>% </a:t>
                      </a:r>
                      <a:r>
                        <a:rPr lang="cs-CZ" sz="1800" b="0">
                          <a:effectLst/>
                        </a:rPr>
                        <a:t>správně predikovaných případů</a:t>
                      </a:r>
                      <a:endParaRPr lang="cs-CZ" sz="18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cs-CZ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40" marR="3274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933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67E3C-45A2-455E-A3EA-F73529219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Diskuze a závěr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EBE9F9-81D8-42D9-8A25-9E23DCF53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4554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4001F76-5B05-4DB9-9249-C8B34647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Rozšíření </a:t>
            </a:r>
            <a:r>
              <a:rPr lang="cs-CZ" dirty="0" err="1"/>
              <a:t>moonlightingu</a:t>
            </a:r>
            <a:r>
              <a:rPr lang="cs-CZ" dirty="0"/>
              <a:t>/soukromé výuky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32EF3FBF-6092-43E3-9DD4-3BDBF787D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 1/3 přivydělávajících si učitelů jde o poměrně rozšířený fenomén</a:t>
            </a:r>
          </a:p>
          <a:p>
            <a:r>
              <a:rPr lang="cs-CZ" dirty="0"/>
              <a:t>8 % učitelů soukromá výuka žáků (do 18 let)=&gt; důležitý, ale nikoli dominantní způsob přivýdělku učitelů, jde o „</a:t>
            </a:r>
            <a:r>
              <a:rPr lang="cs-CZ" dirty="0" err="1"/>
              <a:t>subject-specific</a:t>
            </a:r>
            <a:r>
              <a:rPr lang="cs-CZ" dirty="0"/>
              <a:t>“ aktivitu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9337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714B004-007F-4CBD-AD36-0DF3AEA00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Platy učitelů a další prediktory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207AF048-1BFB-4D0C-8352-47DE9CE7C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1" y="2222287"/>
            <a:ext cx="10781409" cy="4316736"/>
          </a:xfrm>
        </p:spPr>
        <p:txBody>
          <a:bodyPr/>
          <a:lstStyle/>
          <a:p>
            <a:r>
              <a:rPr lang="cs-CZ" dirty="0" err="1"/>
              <a:t>Moonlighting</a:t>
            </a:r>
            <a:r>
              <a:rPr lang="cs-CZ" dirty="0"/>
              <a:t> souvisí s osobní i rodinnou situací a potřebou přivýdělku =&gt; důležitá role platů učitelů a potřeby jejich zvyšování</a:t>
            </a:r>
          </a:p>
          <a:p>
            <a:r>
              <a:rPr lang="cs-CZ" dirty="0"/>
              <a:t>Méně zásadní je rodinná situace a potřeba přivýdělku pro poskytování SD =&gt; důležitou roli zde hrají pravděpodobně jiné faktory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0012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20F336-B9AE-48D9-8BCF-DF8B1DEED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dále?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B2D2B3-EC7C-49B9-991F-D3B9B433A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Blíže zkoumat intenzitu, formy a další charakteristiky </a:t>
            </a:r>
            <a:r>
              <a:rPr lang="cs-CZ" dirty="0" err="1"/>
              <a:t>moonlightingu</a:t>
            </a:r>
            <a:r>
              <a:rPr lang="cs-CZ" dirty="0"/>
              <a:t>/soukromé výuky</a:t>
            </a:r>
          </a:p>
          <a:p>
            <a:r>
              <a:rPr lang="cs-CZ" dirty="0"/>
              <a:t>Zaměřit se na dopady zapojení učitelů do těchto aktivit &amp; vysvětlení jejich motivace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818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9B6B0-EFF1-4D48-A474-0B4443674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Úvodní ukázka z filmu (1,5 minuty)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EA9BB4-46D9-4E21-9D3A-F148B2E84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https://www.youtube.com/watch?v=F2ADBP5esDk</a:t>
            </a:r>
          </a:p>
        </p:txBody>
      </p:sp>
    </p:spTree>
    <p:extLst>
      <p:ext uri="{BB962C8B-B14F-4D97-AF65-F5344CB8AC3E}">
        <p14:creationId xmlns:p14="http://schemas.microsoft.com/office/powerpoint/2010/main" val="1912887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93CA2D6F-36B2-4214-AEDC-B86767DA9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Děkujeme </a:t>
            </a:r>
            <a:r>
              <a:rPr lang="cs-CZ" dirty="0"/>
              <a:t>za pozornost</a:t>
            </a:r>
            <a:endParaRPr lang="en-US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7A5F9B60-373E-482B-BE29-DE356D20DD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500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48F24683-4305-425E-9DEE-248E12F437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27613" cy="6858000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C777D9F3-E7F8-42FD-B28F-E34C014300F9}"/>
              </a:ext>
            </a:extLst>
          </p:cNvPr>
          <p:cNvSpPr/>
          <p:nvPr/>
        </p:nvSpPr>
        <p:spPr>
          <a:xfrm>
            <a:off x="7623544" y="1339702"/>
            <a:ext cx="414670" cy="3519377"/>
          </a:xfrm>
          <a:prstGeom prst="rect">
            <a:avLst/>
          </a:prstGeom>
          <a:noFill/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668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2BA099-8B02-4655-BE50-1A8082B14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Fenomén (</a:t>
            </a:r>
            <a:r>
              <a:rPr lang="cs-CZ" dirty="0" err="1"/>
              <a:t>teacher</a:t>
            </a:r>
            <a:r>
              <a:rPr lang="cs-CZ" dirty="0"/>
              <a:t>) „</a:t>
            </a:r>
            <a:r>
              <a:rPr lang="cs-CZ" dirty="0" err="1"/>
              <a:t>moonlighting</a:t>
            </a:r>
            <a:r>
              <a:rPr lang="cs-CZ" dirty="0"/>
              <a:t>“</a:t>
            </a:r>
            <a:endParaRPr lang="en-US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E2574B-E3D8-4744-A8C9-6756DEC94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5059" y="2222287"/>
            <a:ext cx="12025422" cy="4486857"/>
          </a:xfrm>
        </p:spPr>
        <p:txBody>
          <a:bodyPr>
            <a:normAutofit lnSpcReduction="10000"/>
          </a:bodyPr>
          <a:lstStyle/>
          <a:p>
            <a:pPr lvl="1"/>
            <a:r>
              <a:rPr lang="cs-CZ" dirty="0" err="1"/>
              <a:t>Moonlighting</a:t>
            </a:r>
            <a:r>
              <a:rPr lang="cs-CZ" dirty="0"/>
              <a:t>…</a:t>
            </a:r>
          </a:p>
          <a:p>
            <a:pPr lvl="2"/>
            <a:r>
              <a:rPr lang="cs-CZ" dirty="0"/>
              <a:t>…neboli když se učitelé zapojují do dalších výdělečných aktivit nad rámec svého úvazku </a:t>
            </a:r>
          </a:p>
          <a:p>
            <a:pPr lvl="1"/>
            <a:r>
              <a:rPr lang="cs-CZ" dirty="0"/>
              <a:t>Studie </a:t>
            </a:r>
            <a:r>
              <a:rPr lang="cs-CZ" dirty="0" err="1"/>
              <a:t>teacher</a:t>
            </a:r>
            <a:r>
              <a:rPr lang="cs-CZ" dirty="0"/>
              <a:t> </a:t>
            </a:r>
            <a:r>
              <a:rPr lang="cs-CZ" dirty="0" err="1"/>
              <a:t>moonlighting</a:t>
            </a:r>
            <a:r>
              <a:rPr lang="cs-CZ" dirty="0"/>
              <a:t> i ve světě jsou vzácné, u nás dosud neexistující</a:t>
            </a:r>
          </a:p>
          <a:p>
            <a:pPr lvl="1"/>
            <a:r>
              <a:rPr lang="cs-CZ" dirty="0" err="1"/>
              <a:t>Campion</a:t>
            </a:r>
            <a:r>
              <a:rPr lang="cs-CZ" dirty="0"/>
              <a:t>, </a:t>
            </a:r>
            <a:r>
              <a:rPr lang="cs-CZ" dirty="0" err="1"/>
              <a:t>Caza</a:t>
            </a:r>
            <a:r>
              <a:rPr lang="cs-CZ" dirty="0"/>
              <a:t>, </a:t>
            </a:r>
            <a:r>
              <a:rPr lang="cs-CZ" dirty="0" err="1"/>
              <a:t>Moss</a:t>
            </a:r>
            <a:r>
              <a:rPr lang="cs-CZ" dirty="0"/>
              <a:t> (2020) =&gt; systematická </a:t>
            </a:r>
            <a:r>
              <a:rPr lang="cs-CZ" dirty="0" err="1"/>
              <a:t>review</a:t>
            </a:r>
            <a:r>
              <a:rPr lang="cs-CZ" dirty="0"/>
              <a:t> tématu =&gt; ze 184 studií publikovaných od r. 1960 pouze 7 (tj. 2,2 %) z oblasti pedagogiky (</a:t>
            </a:r>
            <a:r>
              <a:rPr lang="cs-CZ" dirty="0" err="1"/>
              <a:t>education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Další práce nad rámec hlavního zaměstnání přináší pozitiva i negativa, záleží také na charakteru práce</a:t>
            </a:r>
          </a:p>
        </p:txBody>
      </p:sp>
    </p:spTree>
    <p:extLst>
      <p:ext uri="{BB962C8B-B14F-4D97-AF65-F5344CB8AC3E}">
        <p14:creationId xmlns:p14="http://schemas.microsoft.com/office/powerpoint/2010/main" val="358611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1CC4F4-2144-4EA6-9E02-445DF80E2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12" y="447188"/>
            <a:ext cx="10571998" cy="970450"/>
          </a:xfrm>
        </p:spPr>
        <p:txBody>
          <a:bodyPr/>
          <a:lstStyle/>
          <a:p>
            <a:r>
              <a:rPr lang="cs-CZ" dirty="0"/>
              <a:t>Soukromé doučování a učitelé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44FBD1-DDC1-4D07-A3A7-2AB945B49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Poskytování soukromého doučování jako „</a:t>
            </a:r>
            <a:r>
              <a:rPr lang="cs-CZ" dirty="0" err="1"/>
              <a:t>moonlighting</a:t>
            </a:r>
            <a:r>
              <a:rPr lang="cs-CZ" dirty="0"/>
              <a:t>“ aktivita</a:t>
            </a:r>
          </a:p>
          <a:p>
            <a:r>
              <a:rPr lang="cs-CZ" dirty="0"/>
              <a:t>V zahraniční literatuře zejména kvalitativní práce (etické problémy, konflikty identit)</a:t>
            </a:r>
          </a:p>
          <a:p>
            <a:r>
              <a:rPr lang="cs-CZ" dirty="0"/>
              <a:t>Šťastný (2016) – cca poskytovateli cca poloviny soukromých hodin byli učitelé škol</a:t>
            </a:r>
          </a:p>
          <a:p>
            <a:r>
              <a:rPr lang="cs-CZ" dirty="0"/>
              <a:t>Možné motivace:</a:t>
            </a:r>
          </a:p>
          <a:p>
            <a:pPr lvl="1"/>
            <a:r>
              <a:rPr lang="cs-CZ" dirty="0"/>
              <a:t>Zdroj příjmů</a:t>
            </a:r>
          </a:p>
          <a:p>
            <a:pPr lvl="1"/>
            <a:r>
              <a:rPr lang="cs-CZ" dirty="0"/>
              <a:t>Poslání</a:t>
            </a:r>
          </a:p>
          <a:p>
            <a:pPr lvl="1"/>
            <a:r>
              <a:rPr lang="cs-CZ" dirty="0"/>
              <a:t>Seberozvoj</a:t>
            </a:r>
          </a:p>
          <a:p>
            <a:pPr lvl="1"/>
            <a:r>
              <a:rPr lang="cs-CZ" dirty="0"/>
              <a:t>Další</a:t>
            </a:r>
          </a:p>
          <a:p>
            <a:endParaRPr lang="cs-CZ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479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644894-35CF-44BE-AD82-E4C00AB88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Výzkumné otázky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991586-F480-4768-A982-E1B82D5BE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Jaký </a:t>
            </a:r>
            <a:r>
              <a:rPr lang="cs-CZ" b="1" dirty="0"/>
              <a:t>podíl učitelů </a:t>
            </a:r>
            <a:r>
              <a:rPr lang="cs-CZ" dirty="0"/>
              <a:t>na nižším sekundárním stupni vzdělávání </a:t>
            </a:r>
            <a:r>
              <a:rPr lang="cs-CZ" b="1" dirty="0"/>
              <a:t>si přivydělává </a:t>
            </a:r>
            <a:r>
              <a:rPr lang="cs-CZ" dirty="0"/>
              <a:t>nad rámec svého zaměstnání ve škole? Kolik z nich si přivydělává </a:t>
            </a:r>
            <a:r>
              <a:rPr lang="cs-CZ" b="1" dirty="0"/>
              <a:t>poskytováním soukromého doučování</a:t>
            </a:r>
            <a:r>
              <a:rPr lang="cs-CZ" dirty="0"/>
              <a:t>?</a:t>
            </a:r>
          </a:p>
          <a:p>
            <a:r>
              <a:rPr lang="de-DE" dirty="0"/>
              <a:t>Do j</a:t>
            </a:r>
            <a:r>
              <a:rPr lang="cs-CZ" dirty="0" err="1"/>
              <a:t>aké</a:t>
            </a:r>
            <a:r>
              <a:rPr lang="cs-CZ" dirty="0"/>
              <a:t> </a:t>
            </a:r>
            <a:r>
              <a:rPr lang="de-DE" dirty="0"/>
              <a:t>m</a:t>
            </a:r>
            <a:r>
              <a:rPr lang="cs-CZ" dirty="0" err="1"/>
              <a:t>íry</a:t>
            </a:r>
            <a:r>
              <a:rPr lang="cs-CZ" dirty="0"/>
              <a:t> </a:t>
            </a:r>
            <a:r>
              <a:rPr lang="cs-CZ" b="1" dirty="0"/>
              <a:t>ovlivňují </a:t>
            </a:r>
            <a:r>
              <a:rPr lang="cs-CZ" dirty="0"/>
              <a:t>vybrané </a:t>
            </a:r>
            <a:r>
              <a:rPr lang="cs-CZ" b="1" dirty="0"/>
              <a:t>faktory zapojení učitelů </a:t>
            </a:r>
            <a:r>
              <a:rPr lang="cs-CZ" dirty="0"/>
              <a:t>do dalších výdělečných aktivit a </a:t>
            </a:r>
            <a:r>
              <a:rPr lang="cs-CZ" b="1" dirty="0"/>
              <a:t>poskytování soukromého doučování učiteli</a:t>
            </a:r>
            <a:r>
              <a:rPr lang="cs-CZ" dirty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4309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15DCDAD-F3EF-4511-8D9E-12F36EF4C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BC6A8E1-4567-4669-B038-7D7BAFC493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164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el 38">
            <a:extLst>
              <a:ext uri="{FF2B5EF4-FFF2-40B4-BE49-F238E27FC236}">
                <a16:creationId xmlns:a16="http://schemas.microsoft.com/office/drawing/2014/main" id="{F8CA71A3-3231-47D9-B0AE-065331869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Design, metody, data </a:t>
            </a:r>
            <a:endParaRPr lang="de-DE" dirty="0"/>
          </a:p>
        </p:txBody>
      </p:sp>
      <p:grpSp>
        <p:nvGrpSpPr>
          <p:cNvPr id="3" name="그룹 5">
            <a:extLst>
              <a:ext uri="{FF2B5EF4-FFF2-40B4-BE49-F238E27FC236}">
                <a16:creationId xmlns:a16="http://schemas.microsoft.com/office/drawing/2014/main" id="{63897F53-996A-4DDF-86FF-E48D4A7B6BC8}"/>
              </a:ext>
            </a:extLst>
          </p:cNvPr>
          <p:cNvGrpSpPr/>
          <p:nvPr/>
        </p:nvGrpSpPr>
        <p:grpSpPr>
          <a:xfrm>
            <a:off x="4825727" y="2554494"/>
            <a:ext cx="2156062" cy="4206297"/>
            <a:chOff x="3539504" y="1812927"/>
            <a:chExt cx="2156062" cy="420629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781F4E4-D5A4-4379-B2C1-43DF215F5696}"/>
                </a:ext>
              </a:extLst>
            </p:cNvPr>
            <p:cNvGrpSpPr/>
            <p:nvPr/>
          </p:nvGrpSpPr>
          <p:grpSpPr>
            <a:xfrm>
              <a:off x="4080222" y="5227134"/>
              <a:ext cx="1074452" cy="792090"/>
              <a:chOff x="3773268" y="4911608"/>
              <a:chExt cx="922956" cy="1004233"/>
            </a:xfrm>
          </p:grpSpPr>
          <p:sp>
            <p:nvSpPr>
              <p:cNvPr id="20" name="Trapezoid 19">
                <a:extLst>
                  <a:ext uri="{FF2B5EF4-FFF2-40B4-BE49-F238E27FC236}">
                    <a16:creationId xmlns:a16="http://schemas.microsoft.com/office/drawing/2014/main" id="{E50FA1C8-4897-4181-B80F-92BDB017C84A}"/>
                  </a:ext>
                </a:extLst>
              </p:cNvPr>
              <p:cNvSpPr/>
              <p:nvPr/>
            </p:nvSpPr>
            <p:spPr>
              <a:xfrm rot="10800000">
                <a:off x="3773268" y="4911608"/>
                <a:ext cx="922956" cy="1004233"/>
              </a:xfrm>
              <a:prstGeom prst="trapezoid">
                <a:avLst>
                  <a:gd name="adj" fmla="val 78876"/>
                </a:avLst>
              </a:prstGeom>
              <a:solidFill>
                <a:srgbClr val="F5B317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" name="Isosceles Triangle 20">
                <a:extLst>
                  <a:ext uri="{FF2B5EF4-FFF2-40B4-BE49-F238E27FC236}">
                    <a16:creationId xmlns:a16="http://schemas.microsoft.com/office/drawing/2014/main" id="{AAED08E0-2CB2-4298-B171-BC92312D8816}"/>
                  </a:ext>
                </a:extLst>
              </p:cNvPr>
              <p:cNvSpPr/>
              <p:nvPr/>
            </p:nvSpPr>
            <p:spPr>
              <a:xfrm rot="10800000" flipH="1">
                <a:off x="4132972" y="5714655"/>
                <a:ext cx="213694" cy="184219"/>
              </a:xfrm>
              <a:prstGeom prst="triangle">
                <a:avLst/>
              </a:prstGeom>
              <a:solidFill>
                <a:srgbClr val="57687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4A390E4-5665-4954-A368-CD4E9CAD4848}"/>
                </a:ext>
              </a:extLst>
            </p:cNvPr>
            <p:cNvGrpSpPr/>
            <p:nvPr/>
          </p:nvGrpSpPr>
          <p:grpSpPr>
            <a:xfrm>
              <a:off x="3539504" y="4043430"/>
              <a:ext cx="757285" cy="1249932"/>
              <a:chOff x="3319643" y="3717032"/>
              <a:chExt cx="641101" cy="1058168"/>
            </a:xfrm>
          </p:grpSpPr>
          <p:sp>
            <p:nvSpPr>
              <p:cNvPr id="18" name="Round Same Side Corner Rectangle 3">
                <a:extLst>
                  <a:ext uri="{FF2B5EF4-FFF2-40B4-BE49-F238E27FC236}">
                    <a16:creationId xmlns:a16="http://schemas.microsoft.com/office/drawing/2014/main" id="{12DFE092-DB2F-4024-AEAB-4D52C9992A76}"/>
                  </a:ext>
                </a:extLst>
              </p:cNvPr>
              <p:cNvSpPr/>
              <p:nvPr/>
            </p:nvSpPr>
            <p:spPr>
              <a:xfrm rot="10800000">
                <a:off x="3777403" y="4005064"/>
                <a:ext cx="183341" cy="770136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D5AD0F7F-A5C8-4E6A-9A56-F678A742F8A4}"/>
                  </a:ext>
                </a:extLst>
              </p:cNvPr>
              <p:cNvSpPr/>
              <p:nvPr/>
            </p:nvSpPr>
            <p:spPr>
              <a:xfrm>
                <a:off x="3319643" y="3717032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EA6D1E8-36E9-4816-9991-C3480F21B916}"/>
                </a:ext>
              </a:extLst>
            </p:cNvPr>
            <p:cNvGrpSpPr/>
            <p:nvPr/>
          </p:nvGrpSpPr>
          <p:grpSpPr>
            <a:xfrm>
              <a:off x="3753192" y="2929372"/>
              <a:ext cx="756214" cy="2363990"/>
              <a:chOff x="3503484" y="2773890"/>
              <a:chExt cx="640195" cy="2001310"/>
            </a:xfrm>
          </p:grpSpPr>
          <p:sp>
            <p:nvSpPr>
              <p:cNvPr id="16" name="Round Same Side Corner Rectangle 8">
                <a:extLst>
                  <a:ext uri="{FF2B5EF4-FFF2-40B4-BE49-F238E27FC236}">
                    <a16:creationId xmlns:a16="http://schemas.microsoft.com/office/drawing/2014/main" id="{576C92BD-C3B2-4CF7-8D3A-B8E98015DAC5}"/>
                  </a:ext>
                </a:extLst>
              </p:cNvPr>
              <p:cNvSpPr/>
              <p:nvPr/>
            </p:nvSpPr>
            <p:spPr>
              <a:xfrm rot="10800000">
                <a:off x="3960338" y="3061922"/>
                <a:ext cx="183341" cy="171327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589D1B06-35D0-4FE5-ABA1-B15344603021}"/>
                  </a:ext>
                </a:extLst>
              </p:cNvPr>
              <p:cNvSpPr/>
              <p:nvPr/>
            </p:nvSpPr>
            <p:spPr>
              <a:xfrm>
                <a:off x="3503484" y="2773890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8F359B4-40C5-4629-A022-6803E914D766}"/>
                </a:ext>
              </a:extLst>
            </p:cNvPr>
            <p:cNvGrpSpPr/>
            <p:nvPr/>
          </p:nvGrpSpPr>
          <p:grpSpPr>
            <a:xfrm>
              <a:off x="3964995" y="1812927"/>
              <a:ext cx="758121" cy="3478053"/>
              <a:chOff x="3684808" y="1830748"/>
              <a:chExt cx="641809" cy="2944452"/>
            </a:xfrm>
          </p:grpSpPr>
          <p:sp>
            <p:nvSpPr>
              <p:cNvPr id="14" name="Round Same Side Corner Rectangle 9">
                <a:extLst>
                  <a:ext uri="{FF2B5EF4-FFF2-40B4-BE49-F238E27FC236}">
                    <a16:creationId xmlns:a16="http://schemas.microsoft.com/office/drawing/2014/main" id="{FFF342D7-15EB-4B6A-87F8-51128C7B1B8E}"/>
                  </a:ext>
                </a:extLst>
              </p:cNvPr>
              <p:cNvSpPr/>
              <p:nvPr/>
            </p:nvSpPr>
            <p:spPr>
              <a:xfrm rot="10800000">
                <a:off x="4143276" y="2118780"/>
                <a:ext cx="183341" cy="265642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95500552-B00E-46A7-98C2-AA09DD86C0BA}"/>
                  </a:ext>
                </a:extLst>
              </p:cNvPr>
              <p:cNvSpPr/>
              <p:nvPr/>
            </p:nvSpPr>
            <p:spPr>
              <a:xfrm>
                <a:off x="3684808" y="1830748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CC1134E-1F32-4D3B-BCAA-DDC2A5DA3428}"/>
                </a:ext>
              </a:extLst>
            </p:cNvPr>
            <p:cNvGrpSpPr/>
            <p:nvPr/>
          </p:nvGrpSpPr>
          <p:grpSpPr>
            <a:xfrm>
              <a:off x="4722442" y="2372338"/>
              <a:ext cx="754721" cy="2921023"/>
              <a:chOff x="4326213" y="2302319"/>
              <a:chExt cx="638931" cy="2472881"/>
            </a:xfrm>
          </p:grpSpPr>
          <p:sp>
            <p:nvSpPr>
              <p:cNvPr id="12" name="Round Same Side Corner Rectangle 10">
                <a:extLst>
                  <a:ext uri="{FF2B5EF4-FFF2-40B4-BE49-F238E27FC236}">
                    <a16:creationId xmlns:a16="http://schemas.microsoft.com/office/drawing/2014/main" id="{1D14584E-8BB6-479C-993B-AC6DE957EC5C}"/>
                  </a:ext>
                </a:extLst>
              </p:cNvPr>
              <p:cNvSpPr/>
              <p:nvPr/>
            </p:nvSpPr>
            <p:spPr>
              <a:xfrm rot="10800000">
                <a:off x="4326213" y="2590351"/>
                <a:ext cx="183341" cy="218484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EE110277-4D0E-48A6-BACD-FDDCE0E14773}"/>
                  </a:ext>
                </a:extLst>
              </p:cNvPr>
              <p:cNvSpPr/>
              <p:nvPr/>
            </p:nvSpPr>
            <p:spPr>
              <a:xfrm>
                <a:off x="4389080" y="2302319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FB77DFE-4A3E-4378-9D23-8FC57C55A4F4}"/>
                </a:ext>
              </a:extLst>
            </p:cNvPr>
            <p:cNvGrpSpPr/>
            <p:nvPr/>
          </p:nvGrpSpPr>
          <p:grpSpPr>
            <a:xfrm>
              <a:off x="4938107" y="3486400"/>
              <a:ext cx="757459" cy="1806962"/>
              <a:chOff x="4509151" y="3245461"/>
              <a:chExt cx="641249" cy="1529739"/>
            </a:xfrm>
          </p:grpSpPr>
          <p:sp>
            <p:nvSpPr>
              <p:cNvPr id="10" name="Round Same Side Corner Rectangle 11">
                <a:extLst>
                  <a:ext uri="{FF2B5EF4-FFF2-40B4-BE49-F238E27FC236}">
                    <a16:creationId xmlns:a16="http://schemas.microsoft.com/office/drawing/2014/main" id="{9FC970C8-AD28-451D-9733-E5E52ED4BBA3}"/>
                  </a:ext>
                </a:extLst>
              </p:cNvPr>
              <p:cNvSpPr/>
              <p:nvPr/>
            </p:nvSpPr>
            <p:spPr>
              <a:xfrm rot="10800000">
                <a:off x="4509151" y="3533493"/>
                <a:ext cx="183341" cy="1241707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0CA916E7-F7B6-415D-9344-685C31111D8B}"/>
                  </a:ext>
                </a:extLst>
              </p:cNvPr>
              <p:cNvSpPr/>
              <p:nvPr/>
            </p:nvSpPr>
            <p:spPr>
              <a:xfrm>
                <a:off x="4574336" y="3245461"/>
                <a:ext cx="576064" cy="576064"/>
              </a:xfrm>
              <a:prstGeom prst="ellipse">
                <a:avLst/>
              </a:prstGeom>
              <a:solidFill>
                <a:schemeClr val="bg1"/>
              </a:solidFill>
              <a:ln w="15240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2DD88FB-EE4F-401D-8747-772A918197D8}"/>
              </a:ext>
            </a:extLst>
          </p:cNvPr>
          <p:cNvGrpSpPr/>
          <p:nvPr/>
        </p:nvGrpSpPr>
        <p:grpSpPr>
          <a:xfrm>
            <a:off x="6981789" y="2440333"/>
            <a:ext cx="4400209" cy="2027541"/>
            <a:chOff x="395534" y="3754358"/>
            <a:chExt cx="3972999" cy="123226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518BA5E-EB60-4A42-88AA-4391F15B6FC5}"/>
                </a:ext>
              </a:extLst>
            </p:cNvPr>
            <p:cNvSpPr txBox="1"/>
            <p:nvPr/>
          </p:nvSpPr>
          <p:spPr>
            <a:xfrm>
              <a:off x="395534" y="3754358"/>
              <a:ext cx="3972999" cy="24317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cs-CZ" altLang="ko-KR" sz="2000" b="1" dirty="0">
                  <a:solidFill>
                    <a:srgbClr val="FFFF00"/>
                  </a:solidFill>
                  <a:cs typeface="Arial" pitchFamily="34" charset="0"/>
                </a:rPr>
                <a:t>Metody</a:t>
              </a:r>
              <a:endParaRPr lang="ko-KR" altLang="en-US" sz="2000" b="1" dirty="0">
                <a:solidFill>
                  <a:srgbClr val="FFFF00"/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6D4C983-769E-4C2E-B8F3-5EBD1EB24F0F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9913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Online dotazníkové šetření (</a:t>
              </a:r>
              <a:r>
                <a:rPr lang="cs-CZ" altLang="ko-KR" sz="20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LimeSurvey</a:t>
              </a: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), kterému předchází osobní návštěvy ve školách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8A57755-0C17-4AC4-99E0-5B1C1DCDBC23}"/>
              </a:ext>
            </a:extLst>
          </p:cNvPr>
          <p:cNvGrpSpPr/>
          <p:nvPr/>
        </p:nvGrpSpPr>
        <p:grpSpPr>
          <a:xfrm>
            <a:off x="-759639" y="3543499"/>
            <a:ext cx="5722958" cy="789442"/>
            <a:chOff x="395534" y="3749868"/>
            <a:chExt cx="3972999" cy="49751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83C5D58-FE96-4F5E-9CC6-E9CC0F375512}"/>
                </a:ext>
              </a:extLst>
            </p:cNvPr>
            <p:cNvSpPr txBox="1"/>
            <p:nvPr/>
          </p:nvSpPr>
          <p:spPr>
            <a:xfrm>
              <a:off x="395534" y="3749868"/>
              <a:ext cx="3972999" cy="2521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cs-CZ" altLang="ko-KR" sz="2000" b="1" dirty="0">
                  <a:solidFill>
                    <a:srgbClr val="FFFF00"/>
                  </a:solidFill>
                  <a:cs typeface="Arial" pitchFamily="34" charset="0"/>
                </a:rPr>
                <a:t>Sběr dat</a:t>
              </a:r>
              <a:endParaRPr lang="ko-KR" altLang="en-US" sz="2000" b="1" dirty="0">
                <a:solidFill>
                  <a:srgbClr val="FFFF00"/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4DBA57C-5B53-4BA5-BFC2-D0DB4DA2B197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252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r">
                <a:buFont typeface="Arial" panose="020B0604020202020204" pitchFamily="34" charset="0"/>
                <a:buChar char="•"/>
              </a:pP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Listopad 2018-červen 2019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120DD5F-9666-48EA-98EF-56A713EB3E5C}"/>
              </a:ext>
            </a:extLst>
          </p:cNvPr>
          <p:cNvGrpSpPr/>
          <p:nvPr/>
        </p:nvGrpSpPr>
        <p:grpSpPr>
          <a:xfrm>
            <a:off x="75000" y="2344384"/>
            <a:ext cx="4977828" cy="850571"/>
            <a:chOff x="395534" y="3780644"/>
            <a:chExt cx="3972999" cy="405187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FE82278-47C2-4EBA-A309-9C29FE4C08E2}"/>
                </a:ext>
              </a:extLst>
            </p:cNvPr>
            <p:cNvSpPr txBox="1"/>
            <p:nvPr/>
          </p:nvSpPr>
          <p:spPr>
            <a:xfrm>
              <a:off x="395534" y="3780644"/>
              <a:ext cx="3972999" cy="1906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cs-CZ" altLang="ko-KR" sz="2000" b="1" dirty="0">
                  <a:solidFill>
                    <a:srgbClr val="FFFF00"/>
                  </a:solidFill>
                  <a:cs typeface="Arial" pitchFamily="34" charset="0"/>
                </a:rPr>
                <a:t>Respondenti</a:t>
              </a:r>
              <a:endParaRPr lang="ko-KR" altLang="en-US" sz="2000" b="1" dirty="0">
                <a:solidFill>
                  <a:srgbClr val="FFFF00"/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E1E0391-18C3-4B18-AB79-7518BA737E73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190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r">
                <a:buFont typeface="Arial" panose="020B0604020202020204" pitchFamily="34" charset="0"/>
                <a:buChar char="•"/>
              </a:pP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494 učitelů</a:t>
              </a:r>
              <a:endPara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59E3CBB-A836-4CC6-A157-F3DF9D91BF74}"/>
              </a:ext>
            </a:extLst>
          </p:cNvPr>
          <p:cNvGrpSpPr/>
          <p:nvPr/>
        </p:nvGrpSpPr>
        <p:grpSpPr>
          <a:xfrm>
            <a:off x="6981789" y="4413141"/>
            <a:ext cx="4074040" cy="1234303"/>
            <a:chOff x="395534" y="3802824"/>
            <a:chExt cx="3972999" cy="45114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A43C039-8044-4211-9EFB-869B82B3690B}"/>
                </a:ext>
              </a:extLst>
            </p:cNvPr>
            <p:cNvSpPr txBox="1"/>
            <p:nvPr/>
          </p:nvSpPr>
          <p:spPr>
            <a:xfrm>
              <a:off x="395534" y="3802824"/>
              <a:ext cx="3972999" cy="1462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cs-CZ" altLang="ko-KR" sz="2000" b="1" dirty="0">
                  <a:solidFill>
                    <a:srgbClr val="FFFF00"/>
                  </a:solidFill>
                  <a:cs typeface="Arial" pitchFamily="34" charset="0"/>
                </a:rPr>
                <a:t>Návratnost</a:t>
              </a:r>
              <a:endParaRPr lang="ko-KR" altLang="en-US" sz="2000" b="1" dirty="0">
                <a:solidFill>
                  <a:srgbClr val="FFFF00"/>
                </a:solidFill>
                <a:cs typeface="Arial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12732B9-17AA-4FE5-94D9-5085E2493A83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2587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63 % na úrovni škol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76 % na úrovni učitelů</a:t>
              </a:r>
              <a:endPara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D294604-DCE9-471D-9F05-FFD5F30A1A32}"/>
              </a:ext>
            </a:extLst>
          </p:cNvPr>
          <p:cNvGrpSpPr/>
          <p:nvPr/>
        </p:nvGrpSpPr>
        <p:grpSpPr>
          <a:xfrm>
            <a:off x="181265" y="4671034"/>
            <a:ext cx="4477807" cy="1396321"/>
            <a:chOff x="395534" y="3743812"/>
            <a:chExt cx="3972999" cy="922246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40CF918-9ABB-4A10-AA6B-2A8C9F8EE409}"/>
                </a:ext>
              </a:extLst>
            </p:cNvPr>
            <p:cNvSpPr txBox="1"/>
            <p:nvPr/>
          </p:nvSpPr>
          <p:spPr>
            <a:xfrm>
              <a:off x="395534" y="3743812"/>
              <a:ext cx="3972999" cy="2642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cs-CZ" altLang="ko-KR" sz="2000" b="1" dirty="0">
                  <a:solidFill>
                    <a:srgbClr val="FFFF00"/>
                  </a:solidFill>
                  <a:cs typeface="Arial" pitchFamily="34" charset="0"/>
                </a:rPr>
                <a:t>Školy</a:t>
              </a:r>
              <a:endParaRPr lang="ko-KR" altLang="en-US" sz="2000" b="1" dirty="0">
                <a:solidFill>
                  <a:srgbClr val="FFFF00"/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E413A9B-E080-4DE4-BD27-3D68EDF8FFE3}"/>
                </a:ext>
              </a:extLst>
            </p:cNvPr>
            <p:cNvSpPr txBox="1"/>
            <p:nvPr/>
          </p:nvSpPr>
          <p:spPr>
            <a:xfrm>
              <a:off x="395535" y="3995230"/>
              <a:ext cx="3972998" cy="670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r">
                <a:buFont typeface="Arial" panose="020B0604020202020204" pitchFamily="34" charset="0"/>
                <a:buChar char="•"/>
              </a:pPr>
              <a:r>
                <a:rPr lang="cs-CZ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Náhodný stratifikovaný výběr</a:t>
              </a:r>
            </a:p>
            <a:p>
              <a:pPr marL="342900" indent="-342900" algn="r">
                <a:buFont typeface="Arial" panose="020B0604020202020204" pitchFamily="34" charset="0"/>
                <a:buChar char="•"/>
              </a:pP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32 základních škol</a:t>
              </a:r>
            </a:p>
            <a:p>
              <a:pPr marL="342900" indent="-342900" algn="r">
                <a:buFont typeface="Arial" panose="020B0604020202020204" pitchFamily="34" charset="0"/>
                <a:buChar char="•"/>
              </a:pPr>
              <a:r>
                <a:rPr lang="cs-CZ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11 víceletých gymnázií</a:t>
              </a:r>
            </a:p>
          </p:txBody>
        </p:sp>
      </p:grpSp>
      <p:sp>
        <p:nvSpPr>
          <p:cNvPr id="37" name="Rounded Rectangle 5">
            <a:extLst>
              <a:ext uri="{FF2B5EF4-FFF2-40B4-BE49-F238E27FC236}">
                <a16:creationId xmlns:a16="http://schemas.microsoft.com/office/drawing/2014/main" id="{8E62C2CD-4C77-43C8-AAD3-FC17A86E911E}"/>
              </a:ext>
            </a:extLst>
          </p:cNvPr>
          <p:cNvSpPr/>
          <p:nvPr/>
        </p:nvSpPr>
        <p:spPr>
          <a:xfrm flipH="1">
            <a:off x="6265813" y="3336291"/>
            <a:ext cx="335781" cy="27699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Teardrop 1">
            <a:extLst>
              <a:ext uri="{FF2B5EF4-FFF2-40B4-BE49-F238E27FC236}">
                <a16:creationId xmlns:a16="http://schemas.microsoft.com/office/drawing/2014/main" id="{72C56574-BC7D-4016-8317-A561E1E04A5E}"/>
              </a:ext>
            </a:extLst>
          </p:cNvPr>
          <p:cNvSpPr/>
          <p:nvPr/>
        </p:nvSpPr>
        <p:spPr>
          <a:xfrm rot="18805991">
            <a:off x="5195934" y="3843473"/>
            <a:ext cx="343335" cy="33975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CBFA5073-EC27-4358-9D55-51360B793A6E}"/>
              </a:ext>
            </a:extLst>
          </p:cNvPr>
          <p:cNvSpPr/>
          <p:nvPr/>
        </p:nvSpPr>
        <p:spPr>
          <a:xfrm>
            <a:off x="5027630" y="4953731"/>
            <a:ext cx="285381" cy="284917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2" name="Group 110">
            <a:extLst>
              <a:ext uri="{FF2B5EF4-FFF2-40B4-BE49-F238E27FC236}">
                <a16:creationId xmlns:a16="http://schemas.microsoft.com/office/drawing/2014/main" id="{4D7639A0-57DD-41C1-A4E1-10E11B211EA8}"/>
              </a:ext>
            </a:extLst>
          </p:cNvPr>
          <p:cNvGrpSpPr/>
          <p:nvPr/>
        </p:nvGrpSpPr>
        <p:grpSpPr>
          <a:xfrm>
            <a:off x="5431107" y="2700578"/>
            <a:ext cx="313750" cy="371066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43" name="Freeform 111">
              <a:extLst>
                <a:ext uri="{FF2B5EF4-FFF2-40B4-BE49-F238E27FC236}">
                  <a16:creationId xmlns:a16="http://schemas.microsoft.com/office/drawing/2014/main" id="{F7F4A8EE-A340-49B9-8112-072E48EB3C8E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4" name="Oval 37">
              <a:extLst>
                <a:ext uri="{FF2B5EF4-FFF2-40B4-BE49-F238E27FC236}">
                  <a16:creationId xmlns:a16="http://schemas.microsoft.com/office/drawing/2014/main" id="{6C2B6B02-6109-4994-8BE5-D2F358BFF94E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45" name="Parallelogram 15">
            <a:extLst>
              <a:ext uri="{FF2B5EF4-FFF2-40B4-BE49-F238E27FC236}">
                <a16:creationId xmlns:a16="http://schemas.microsoft.com/office/drawing/2014/main" id="{9A1D97A6-2CA8-4817-99CC-D571A1B678BF}"/>
              </a:ext>
            </a:extLst>
          </p:cNvPr>
          <p:cNvSpPr/>
          <p:nvPr/>
        </p:nvSpPr>
        <p:spPr>
          <a:xfrm rot="16200000">
            <a:off x="6462769" y="4326401"/>
            <a:ext cx="400110" cy="46367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812675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013ABE24-98C1-40AB-9246-EBF75EBE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Koncepční rámec</a:t>
            </a:r>
            <a:endParaRPr lang="de-DE" dirty="0"/>
          </a:p>
        </p:txBody>
      </p: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F41E6C87-D645-4A16-82F3-EA26F1A55E3B}"/>
              </a:ext>
            </a:extLst>
          </p:cNvPr>
          <p:cNvGrpSpPr/>
          <p:nvPr/>
        </p:nvGrpSpPr>
        <p:grpSpPr>
          <a:xfrm>
            <a:off x="0" y="2147776"/>
            <a:ext cx="11982893" cy="4710223"/>
            <a:chOff x="0" y="0"/>
            <a:chExt cx="6412229" cy="2777490"/>
          </a:xfrm>
        </p:grpSpPr>
        <p:sp>
          <p:nvSpPr>
            <p:cNvPr id="61" name="Rectangle 2">
              <a:extLst>
                <a:ext uri="{FF2B5EF4-FFF2-40B4-BE49-F238E27FC236}">
                  <a16:creationId xmlns:a16="http://schemas.microsoft.com/office/drawing/2014/main" id="{D91D4F94-FDBB-4C0C-BF97-362DDA0B885E}"/>
                </a:ext>
              </a:extLst>
            </p:cNvPr>
            <p:cNvSpPr/>
            <p:nvPr/>
          </p:nvSpPr>
          <p:spPr>
            <a:xfrm>
              <a:off x="0" y="0"/>
              <a:ext cx="3248660" cy="2777490"/>
            </a:xfrm>
            <a:prstGeom prst="rect">
              <a:avLst/>
            </a:prstGeom>
            <a:noFill/>
            <a:ln w="31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kumimoji="0" lang="de-DE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2" name="Gruppieren 61">
              <a:extLst>
                <a:ext uri="{FF2B5EF4-FFF2-40B4-BE49-F238E27FC236}">
                  <a16:creationId xmlns:a16="http://schemas.microsoft.com/office/drawing/2014/main" id="{9FD3DA38-081F-4C72-ADBE-4A6B06295F0D}"/>
                </a:ext>
              </a:extLst>
            </p:cNvPr>
            <p:cNvGrpSpPr/>
            <p:nvPr/>
          </p:nvGrpSpPr>
          <p:grpSpPr>
            <a:xfrm>
              <a:off x="114300" y="0"/>
              <a:ext cx="6297929" cy="2777086"/>
              <a:chOff x="41159" y="114814"/>
              <a:chExt cx="6298681" cy="2480818"/>
            </a:xfrm>
          </p:grpSpPr>
          <p:sp>
            <p:nvSpPr>
              <p:cNvPr id="68" name="Rectangle 2">
                <a:extLst>
                  <a:ext uri="{FF2B5EF4-FFF2-40B4-BE49-F238E27FC236}">
                    <a16:creationId xmlns:a16="http://schemas.microsoft.com/office/drawing/2014/main" id="{577B9DE0-83D0-4E05-9932-C6018F7BCB8D}"/>
                  </a:ext>
                </a:extLst>
              </p:cNvPr>
              <p:cNvSpPr/>
              <p:nvPr/>
            </p:nvSpPr>
            <p:spPr>
              <a:xfrm>
                <a:off x="4320540" y="114814"/>
                <a:ext cx="2019300" cy="2480818"/>
              </a:xfrm>
              <a:prstGeom prst="rect">
                <a:avLst/>
              </a:prstGeom>
              <a:noFill/>
              <a:ln w="3175" cap="flat" cmpd="sng" algn="ctr">
                <a:solidFill>
                  <a:schemeClr val="tx1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cs-CZ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Závislé proměnné</a:t>
                </a:r>
                <a:endParaRPr kumimoji="0" lang="de-DE" b="0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69" name="Group 10">
                <a:extLst>
                  <a:ext uri="{FF2B5EF4-FFF2-40B4-BE49-F238E27FC236}">
                    <a16:creationId xmlns:a16="http://schemas.microsoft.com/office/drawing/2014/main" id="{3887912C-1C90-48B5-813D-CF8A3B366D8F}"/>
                  </a:ext>
                </a:extLst>
              </p:cNvPr>
              <p:cNvGrpSpPr/>
              <p:nvPr/>
            </p:nvGrpSpPr>
            <p:grpSpPr>
              <a:xfrm>
                <a:off x="41159" y="556260"/>
                <a:ext cx="6207241" cy="1922121"/>
                <a:chOff x="41159" y="556260"/>
                <a:chExt cx="6207241" cy="1922121"/>
              </a:xfrm>
            </p:grpSpPr>
            <p:sp>
              <p:nvSpPr>
                <p:cNvPr id="70" name="Rectangle 8">
                  <a:extLst>
                    <a:ext uri="{FF2B5EF4-FFF2-40B4-BE49-F238E27FC236}">
                      <a16:creationId xmlns:a16="http://schemas.microsoft.com/office/drawing/2014/main" id="{7C38B5DC-B3A2-4F5A-937E-E1E2CFE8CD61}"/>
                    </a:ext>
                  </a:extLst>
                </p:cNvPr>
                <p:cNvSpPr/>
                <p:nvPr/>
              </p:nvSpPr>
              <p:spPr>
                <a:xfrm>
                  <a:off x="4450080" y="556260"/>
                  <a:ext cx="1798320" cy="1877309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cs-CZ" kern="0" dirty="0">
                      <a:solidFill>
                        <a:schemeClr val="bg1"/>
                      </a:solidFill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Další výdělečné aktivity </a:t>
                  </a: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(</a:t>
                  </a:r>
                  <a:r>
                    <a:rPr kumimoji="0" lang="cs-CZ" b="0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moonlighting</a:t>
                  </a: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)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1" name="Rectangle 9">
                  <a:extLst>
                    <a:ext uri="{FF2B5EF4-FFF2-40B4-BE49-F238E27FC236}">
                      <a16:creationId xmlns:a16="http://schemas.microsoft.com/office/drawing/2014/main" id="{8B3C865F-D7FA-4B4D-A67D-E1980BEE6330}"/>
                    </a:ext>
                  </a:extLst>
                </p:cNvPr>
                <p:cNvSpPr/>
                <p:nvPr/>
              </p:nvSpPr>
              <p:spPr>
                <a:xfrm>
                  <a:off x="4621076" y="1677453"/>
                  <a:ext cx="1456328" cy="674232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Poskytování soukromého doučování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2" name="Rectangle 2">
                  <a:extLst>
                    <a:ext uri="{FF2B5EF4-FFF2-40B4-BE49-F238E27FC236}">
                      <a16:creationId xmlns:a16="http://schemas.microsoft.com/office/drawing/2014/main" id="{7728DBB0-04CC-46B4-9B2A-0CDBE1818C97}"/>
                    </a:ext>
                  </a:extLst>
                </p:cNvPr>
                <p:cNvSpPr/>
                <p:nvPr/>
              </p:nvSpPr>
              <p:spPr>
                <a:xfrm>
                  <a:off x="41159" y="1340726"/>
                  <a:ext cx="3068838" cy="1137655"/>
                </a:xfrm>
                <a:prstGeom prst="rect">
                  <a:avLst/>
                </a:prstGeom>
                <a:noFill/>
                <a:ln w="1270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Obecné prediktory „</a:t>
                  </a:r>
                  <a:r>
                    <a:rPr kumimoji="0" lang="cs-CZ" b="1" i="0" u="none" strike="noStrike" kern="0" cap="none" spc="0" normalizeH="0" baseline="0" noProof="0" dirty="0" err="1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moonlightingu</a:t>
                  </a:r>
                  <a:r>
                    <a:rPr kumimoji="0" lang="cs-CZ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00"/>
                      </a:solidFill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“ 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00"/>
                    </a:solidFill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457200" marR="0" lvl="0" indent="-228600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Rodinná situace (</a:t>
                  </a:r>
                  <a:r>
                    <a:rPr kumimoji="0" lang="cs-CZ" b="0" i="0" u="none" strike="noStrike" kern="0" cap="none" spc="0" normalizeH="0" baseline="0" noProof="0" dirty="0" err="1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finančí</a:t>
                  </a: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zátěž)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457200" marR="0" lvl="0" indent="-228600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Pohlaví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457200" marR="0" lvl="0" indent="-228600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Věk </a:t>
                  </a:r>
                  <a:r>
                    <a:rPr kumimoji="0" lang="en-GB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(</a:t>
                  </a: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pracovní zkušenosti</a:t>
                  </a:r>
                  <a:r>
                    <a:rPr kumimoji="0" lang="en-GB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)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457200" marR="0" lvl="0" indent="-228600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cs-CZ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Výše úvazku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457200" marR="0" lvl="0" indent="0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  <a:endParaRPr kumimoji="0" lang="de-DE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50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b="0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+mj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cxnSp>
              <p:nvCxnSpPr>
                <p:cNvPr id="73" name="Straight Connector 5">
                  <a:extLst>
                    <a:ext uri="{FF2B5EF4-FFF2-40B4-BE49-F238E27FC236}">
                      <a16:creationId xmlns:a16="http://schemas.microsoft.com/office/drawing/2014/main" id="{1582A69F-A29E-4DAF-BB30-D0FDE4776A73}"/>
                    </a:ext>
                  </a:extLst>
                </p:cNvPr>
                <p:cNvCxnSpPr/>
                <p:nvPr/>
              </p:nvCxnSpPr>
              <p:spPr>
                <a:xfrm>
                  <a:off x="3193415" y="1470660"/>
                  <a:ext cx="1127125" cy="0"/>
                </a:xfrm>
                <a:prstGeom prst="line">
                  <a:avLst/>
                </a:prstGeom>
                <a:noFill/>
                <a:ln w="7620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triangle" w="med" len="med"/>
                </a:ln>
                <a:effectLst/>
              </p:spPr>
            </p:cxnSp>
          </p:grpSp>
        </p:grpSp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C1E88EEE-471F-4935-9E0C-2CF22346612D}"/>
                </a:ext>
              </a:extLst>
            </p:cNvPr>
            <p:cNvSpPr/>
            <p:nvPr/>
          </p:nvSpPr>
          <p:spPr>
            <a:xfrm>
              <a:off x="91440" y="45720"/>
              <a:ext cx="3068320" cy="119126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Prediktory specifické pro poskytování SD</a:t>
              </a:r>
            </a:p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Vyučovaný předmět</a:t>
              </a:r>
              <a:endParaRPr lang="cs-CZ" kern="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r>
                <a:rPr lang="cs-CZ" kern="0" dirty="0" err="1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ostoje</a:t>
              </a:r>
              <a:r>
                <a:rPr lang="cs-CZ" kern="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 k soukromému doučování</a:t>
              </a:r>
            </a:p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Spokojenost s platem učitelů</a:t>
              </a:r>
              <a:endParaRPr kumimoji="0" lang="de-DE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marR="0" lvl="0" indent="-22860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kumimoji="0" lang="de-DE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4" name="Gerade Verbindung mit Pfeil 63">
              <a:extLst>
                <a:ext uri="{FF2B5EF4-FFF2-40B4-BE49-F238E27FC236}">
                  <a16:creationId xmlns:a16="http://schemas.microsoft.com/office/drawing/2014/main" id="{75C9D681-9FA5-4E71-B944-205F0554CB72}"/>
                </a:ext>
              </a:extLst>
            </p:cNvPr>
            <p:cNvCxnSpPr/>
            <p:nvPr/>
          </p:nvCxnSpPr>
          <p:spPr>
            <a:xfrm>
              <a:off x="3169920" y="822960"/>
              <a:ext cx="1339097" cy="1386346"/>
            </a:xfrm>
            <a:prstGeom prst="straightConnector1">
              <a:avLst/>
            </a:prstGeom>
            <a:noFill/>
            <a:ln w="6350" cap="flat" cmpd="sng" algn="ctr">
              <a:solidFill>
                <a:schemeClr val="tx1"/>
              </a:solidFill>
              <a:prstDash val="dash"/>
              <a:miter lim="800000"/>
              <a:tailEnd type="triangle"/>
            </a:ln>
            <a:effectLst/>
          </p:spPr>
        </p:cxnSp>
        <p:cxnSp>
          <p:nvCxnSpPr>
            <p:cNvPr id="65" name="Gerade Verbindung mit Pfeil 64">
              <a:extLst>
                <a:ext uri="{FF2B5EF4-FFF2-40B4-BE49-F238E27FC236}">
                  <a16:creationId xmlns:a16="http://schemas.microsoft.com/office/drawing/2014/main" id="{7AE9F4F2-30F9-4376-96B9-F4A753E39B0C}"/>
                </a:ext>
              </a:extLst>
            </p:cNvPr>
            <p:cNvCxnSpPr/>
            <p:nvPr/>
          </p:nvCxnSpPr>
          <p:spPr>
            <a:xfrm flipV="1">
              <a:off x="3177540" y="792480"/>
              <a:ext cx="1339215" cy="1419860"/>
            </a:xfrm>
            <a:prstGeom prst="straightConnector1">
              <a:avLst/>
            </a:prstGeom>
            <a:noFill/>
            <a:ln w="6350" cap="flat" cmpd="sng" algn="ctr">
              <a:solidFill>
                <a:schemeClr val="tx1"/>
              </a:solidFill>
              <a:prstDash val="dash"/>
              <a:miter lim="800000"/>
              <a:tailEnd type="triangle"/>
            </a:ln>
            <a:effectLst/>
          </p:spPr>
        </p:cxnSp>
        <p:cxnSp>
          <p:nvCxnSpPr>
            <p:cNvPr id="66" name="Gerade Verbindung mit Pfeil 65">
              <a:extLst>
                <a:ext uri="{FF2B5EF4-FFF2-40B4-BE49-F238E27FC236}">
                  <a16:creationId xmlns:a16="http://schemas.microsoft.com/office/drawing/2014/main" id="{A9283E81-70DC-414F-A16D-BC2EAAF89A49}"/>
                </a:ext>
              </a:extLst>
            </p:cNvPr>
            <p:cNvCxnSpPr/>
            <p:nvPr/>
          </p:nvCxnSpPr>
          <p:spPr>
            <a:xfrm rot="120000" flipV="1">
              <a:off x="3177540" y="2236470"/>
              <a:ext cx="1342390" cy="46355"/>
            </a:xfrm>
            <a:prstGeom prst="straightConnector1">
              <a:avLst/>
            </a:prstGeom>
            <a:noFill/>
            <a:ln w="6350" cap="flat" cmpd="sng" algn="ctr">
              <a:solidFill>
                <a:schemeClr val="tx1"/>
              </a:solidFill>
              <a:prstDash val="dash"/>
              <a:miter lim="800000"/>
              <a:tailEnd type="triangle"/>
            </a:ln>
            <a:effectLst/>
          </p:spPr>
        </p:cxnSp>
        <p:cxnSp>
          <p:nvCxnSpPr>
            <p:cNvPr id="67" name="Gerade Verbindung mit Pfeil 66">
              <a:extLst>
                <a:ext uri="{FF2B5EF4-FFF2-40B4-BE49-F238E27FC236}">
                  <a16:creationId xmlns:a16="http://schemas.microsoft.com/office/drawing/2014/main" id="{EA59595C-9D9D-41B3-BEA1-B4EC99973A89}"/>
                </a:ext>
              </a:extLst>
            </p:cNvPr>
            <p:cNvCxnSpPr/>
            <p:nvPr/>
          </p:nvCxnSpPr>
          <p:spPr>
            <a:xfrm rot="120000" flipV="1">
              <a:off x="3177540" y="758190"/>
              <a:ext cx="1342390" cy="46355"/>
            </a:xfrm>
            <a:prstGeom prst="straightConnector1">
              <a:avLst/>
            </a:prstGeom>
            <a:noFill/>
            <a:ln w="6350" cap="flat" cmpd="sng" algn="ctr">
              <a:solidFill>
                <a:schemeClr val="tx1"/>
              </a:solidFill>
              <a:prstDash val="dash"/>
              <a:miter lim="800000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875660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B97C6A-E62D-4F4F-B5A9-69AF8959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Operacionalizace proměnných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E27E57A-1623-440B-8DFE-2E28204B6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Závisle proměnné:</a:t>
            </a:r>
          </a:p>
          <a:p>
            <a:pPr lvl="1"/>
            <a:r>
              <a:rPr lang="cs-CZ" b="1" dirty="0" err="1">
                <a:solidFill>
                  <a:srgbClr val="FFFF00"/>
                </a:solidFill>
              </a:rPr>
              <a:t>Moonlighting</a:t>
            </a:r>
            <a:r>
              <a:rPr lang="cs-CZ" dirty="0"/>
              <a:t> (libovolný přivýdělek): </a:t>
            </a:r>
            <a:r>
              <a:rPr lang="cs-CZ" sz="2100" dirty="0"/>
              <a:t>Vykonáváte nebo jste vykonával/a v posledních 12 měsících kromě zaměstnání na této škole ještě jiné výdělečné pracovní aktivity (např. výuka pro jinou školu, práce na živnostenský list, dohodu o provedení práce, dohodu o pracovní činnosti apod.)</a:t>
            </a:r>
            <a:r>
              <a:rPr lang="cs-CZ" dirty="0"/>
              <a:t> N (ANO) = </a:t>
            </a:r>
            <a:r>
              <a:rPr lang="cs-CZ" dirty="0">
                <a:solidFill>
                  <a:srgbClr val="FFFF00"/>
                </a:solidFill>
              </a:rPr>
              <a:t>180 (36 %)</a:t>
            </a:r>
          </a:p>
          <a:p>
            <a:pPr lvl="1"/>
            <a:r>
              <a:rPr lang="cs-CZ" b="1" dirty="0" err="1">
                <a:solidFill>
                  <a:srgbClr val="FFFF00"/>
                </a:solidFill>
              </a:rPr>
              <a:t>Tutoring</a:t>
            </a:r>
            <a:r>
              <a:rPr lang="cs-CZ" dirty="0"/>
              <a:t> (soukromé doučování): </a:t>
            </a:r>
            <a:r>
              <a:rPr lang="de-DE" sz="1900" dirty="0" err="1"/>
              <a:t>Pracuji</a:t>
            </a:r>
            <a:r>
              <a:rPr lang="de-DE" sz="1900" dirty="0"/>
              <a:t> </a:t>
            </a:r>
            <a:r>
              <a:rPr lang="de-DE" sz="1900" dirty="0" err="1"/>
              <a:t>jako</a:t>
            </a:r>
            <a:r>
              <a:rPr lang="de-DE" sz="1900" dirty="0"/>
              <a:t> </a:t>
            </a:r>
            <a:r>
              <a:rPr lang="de-DE" sz="1900" dirty="0" err="1"/>
              <a:t>učitel</a:t>
            </a:r>
            <a:r>
              <a:rPr lang="de-DE" sz="1900" dirty="0"/>
              <a:t>/</a:t>
            </a:r>
            <a:r>
              <a:rPr lang="de-DE" sz="1900" dirty="0" err="1"/>
              <a:t>ka</a:t>
            </a:r>
            <a:r>
              <a:rPr lang="de-DE" sz="1900" dirty="0"/>
              <a:t> </a:t>
            </a:r>
            <a:r>
              <a:rPr lang="de-DE" sz="1900" dirty="0" err="1"/>
              <a:t>dětí</a:t>
            </a:r>
            <a:r>
              <a:rPr lang="de-DE" sz="1900" dirty="0"/>
              <a:t> (</a:t>
            </a:r>
            <a:r>
              <a:rPr lang="de-DE" sz="1900" dirty="0" err="1"/>
              <a:t>mladších</a:t>
            </a:r>
            <a:r>
              <a:rPr lang="de-DE" sz="1900" dirty="0"/>
              <a:t> 18 </a:t>
            </a:r>
            <a:r>
              <a:rPr lang="de-DE" sz="1900" dirty="0" err="1"/>
              <a:t>let</a:t>
            </a:r>
            <a:r>
              <a:rPr lang="de-DE" sz="1900" dirty="0"/>
              <a:t>) pro </a:t>
            </a:r>
            <a:r>
              <a:rPr lang="de-DE" sz="1900" dirty="0" err="1"/>
              <a:t>soukromou</a:t>
            </a:r>
            <a:r>
              <a:rPr lang="de-DE" sz="1900" dirty="0"/>
              <a:t> </a:t>
            </a:r>
            <a:r>
              <a:rPr lang="de-DE" sz="1900" dirty="0" err="1"/>
              <a:t>vzdělávací</a:t>
            </a:r>
            <a:r>
              <a:rPr lang="de-DE" sz="1900" dirty="0"/>
              <a:t> </a:t>
            </a:r>
            <a:r>
              <a:rPr lang="de-DE" sz="1900" dirty="0" err="1"/>
              <a:t>agenturu</a:t>
            </a:r>
            <a:r>
              <a:rPr lang="cs-CZ" sz="1900" dirty="0"/>
              <a:t> + </a:t>
            </a:r>
            <a:r>
              <a:rPr lang="de-DE" sz="1900" dirty="0" err="1"/>
              <a:t>Poskytuji</a:t>
            </a:r>
            <a:r>
              <a:rPr lang="de-DE" sz="1900" dirty="0"/>
              <a:t> </a:t>
            </a:r>
            <a:r>
              <a:rPr lang="de-DE" sz="1900" dirty="0" err="1"/>
              <a:t>soukromé</a:t>
            </a:r>
            <a:r>
              <a:rPr lang="de-DE" sz="1900" dirty="0"/>
              <a:t> </a:t>
            </a:r>
            <a:r>
              <a:rPr lang="de-DE" sz="1900" dirty="0" err="1"/>
              <a:t>hodiny</a:t>
            </a:r>
            <a:r>
              <a:rPr lang="de-DE" sz="1900" dirty="0"/>
              <a:t> </a:t>
            </a:r>
            <a:r>
              <a:rPr lang="de-DE" sz="1900" dirty="0" err="1"/>
              <a:t>žákům</a:t>
            </a:r>
            <a:r>
              <a:rPr lang="de-DE" sz="1900" dirty="0"/>
              <a:t> (</a:t>
            </a:r>
            <a:r>
              <a:rPr lang="de-DE" sz="1900" dirty="0" err="1"/>
              <a:t>mladším</a:t>
            </a:r>
            <a:r>
              <a:rPr lang="de-DE" sz="1900" dirty="0"/>
              <a:t> 18 </a:t>
            </a:r>
            <a:r>
              <a:rPr lang="de-DE" sz="1900" dirty="0" err="1"/>
              <a:t>let</a:t>
            </a:r>
            <a:r>
              <a:rPr lang="de-DE" sz="1900" dirty="0"/>
              <a:t>)</a:t>
            </a:r>
            <a:r>
              <a:rPr lang="cs-CZ" sz="1900" dirty="0"/>
              <a:t> = 26 + 11 + 1 (identifikace z kategorie „ostatní“) </a:t>
            </a:r>
            <a:r>
              <a:rPr lang="cs-CZ" dirty="0"/>
              <a:t>= </a:t>
            </a:r>
            <a:r>
              <a:rPr lang="cs-CZ" dirty="0">
                <a:solidFill>
                  <a:srgbClr val="FFFF00"/>
                </a:solidFill>
              </a:rPr>
              <a:t>38 (8 %)</a:t>
            </a:r>
            <a:endParaRPr lang="de-D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93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itierfähig">
  <a:themeElements>
    <a:clrScheme name="Benutzerdefiniert 2">
      <a:dk1>
        <a:sysClr val="windowText" lastClr="000000"/>
      </a:dk1>
      <a:lt1>
        <a:sysClr val="window" lastClr="FFFFFF"/>
      </a:lt1>
      <a:dk2>
        <a:srgbClr val="C00000"/>
      </a:dk2>
      <a:lt2>
        <a:srgbClr val="EAE5EB"/>
      </a:lt2>
      <a:accent1>
        <a:srgbClr val="900000"/>
      </a:accent1>
      <a:accent2>
        <a:srgbClr val="FF4040"/>
      </a:accent2>
      <a:accent3>
        <a:srgbClr val="FF7F7F"/>
      </a:accent3>
      <a:accent4>
        <a:srgbClr val="FFBFBF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Zitierfähig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itierfähig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TM03457503[[fn=Zitierfähig]]</Template>
  <TotalTime>0</TotalTime>
  <Words>1345</Words>
  <Application>Microsoft Office PowerPoint</Application>
  <PresentationFormat>Breitbild</PresentationFormat>
  <Paragraphs>371</Paragraphs>
  <Slides>21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 2</vt:lpstr>
      <vt:lpstr>Zitierfähig</vt:lpstr>
      <vt:lpstr>Fenomén „teacher moonlighting” a role soukromého doučování</vt:lpstr>
      <vt:lpstr>Úvodní ukázka z filmu (1,5 minuty)</vt:lpstr>
      <vt:lpstr>Fenomén (teacher) „moonlighting“</vt:lpstr>
      <vt:lpstr>Soukromé doučování a učitelé</vt:lpstr>
      <vt:lpstr>Výzkumné otázky</vt:lpstr>
      <vt:lpstr>Metoda</vt:lpstr>
      <vt:lpstr>Design, metody, data </vt:lpstr>
      <vt:lpstr>Koncepční rámec</vt:lpstr>
      <vt:lpstr>Operacionalizace proměnných</vt:lpstr>
      <vt:lpstr>Operacionalizace proměnných</vt:lpstr>
      <vt:lpstr>Operacionalizace proměnných</vt:lpstr>
      <vt:lpstr>Výsledky</vt:lpstr>
      <vt:lpstr>Chí-kvadrát test</vt:lpstr>
      <vt:lpstr>T-test</vt:lpstr>
      <vt:lpstr>Logistická regrese (N = 420)</vt:lpstr>
      <vt:lpstr>Diskuze a závěr</vt:lpstr>
      <vt:lpstr>Rozšíření moonlightingu/soukromé výuky</vt:lpstr>
      <vt:lpstr>Platy učitelů a další prediktory</vt:lpstr>
      <vt:lpstr>Co dále? </vt:lpstr>
      <vt:lpstr>Děkujeme za pozornost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Vit Šťastný</dc:creator>
  <cp:lastModifiedBy>Vít Šťastný</cp:lastModifiedBy>
  <cp:revision>697</cp:revision>
  <dcterms:created xsi:type="dcterms:W3CDTF">2016-05-02T11:28:54Z</dcterms:created>
  <dcterms:modified xsi:type="dcterms:W3CDTF">2020-09-14T19:07:24Z</dcterms:modified>
</cp:coreProperties>
</file>